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1" r:id="rId8"/>
    <p:sldId id="260" r:id="rId9"/>
    <p:sldId id="273" r:id="rId10"/>
    <p:sldId id="262" r:id="rId11"/>
    <p:sldId id="272" r:id="rId12"/>
    <p:sldId id="263" r:id="rId13"/>
    <p:sldId id="264" r:id="rId14"/>
    <p:sldId id="265" r:id="rId15"/>
    <p:sldId id="266" r:id="rId16"/>
    <p:sldId id="267" r:id="rId17"/>
    <p:sldId id="274" r:id="rId18"/>
    <p:sldId id="268" r:id="rId19"/>
    <p:sldId id="276" r:id="rId20"/>
    <p:sldId id="275" r:id="rId21"/>
    <p:sldId id="277" r:id="rId22"/>
    <p:sldId id="269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6331-43D6-45AA-A7E1-ABF034CC6B71}" type="datetimeFigureOut">
              <a:rPr lang="ar-SA" smtClean="0"/>
              <a:pPr/>
              <a:t>14/01/35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D043-6EB9-4D88-BB95-D81850DD4B1A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مستطيل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6331-43D6-45AA-A7E1-ABF034CC6B71}" type="datetimeFigureOut">
              <a:rPr lang="ar-SA" smtClean="0"/>
              <a:pPr/>
              <a:t>14/01/35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D043-6EB9-4D88-BB95-D81850DD4B1A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مستطيل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6331-43D6-45AA-A7E1-ABF034CC6B71}" type="datetimeFigureOut">
              <a:rPr lang="ar-SA" smtClean="0"/>
              <a:pPr/>
              <a:t>14/01/35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D043-6EB9-4D88-BB95-D81850DD4B1A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6331-43D6-45AA-A7E1-ABF034CC6B71}" type="datetimeFigureOut">
              <a:rPr lang="ar-SA" smtClean="0"/>
              <a:pPr/>
              <a:t>14/01/35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D043-6EB9-4D88-BB95-D81850DD4B1A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6331-43D6-45AA-A7E1-ABF034CC6B71}" type="datetimeFigureOut">
              <a:rPr lang="ar-SA" smtClean="0"/>
              <a:pPr/>
              <a:t>14/01/35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D043-6EB9-4D88-BB95-D81850DD4B1A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6331-43D6-45AA-A7E1-ABF034CC6B71}" type="datetimeFigureOut">
              <a:rPr lang="ar-SA" smtClean="0"/>
              <a:pPr/>
              <a:t>14/01/35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D043-6EB9-4D88-BB95-D81850DD4B1A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6331-43D6-45AA-A7E1-ABF034CC6B71}" type="datetimeFigureOut">
              <a:rPr lang="ar-SA" smtClean="0"/>
              <a:pPr/>
              <a:t>14/01/35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D043-6EB9-4D88-BB95-D81850DD4B1A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6331-43D6-45AA-A7E1-ABF034CC6B71}" type="datetimeFigureOut">
              <a:rPr lang="ar-SA" smtClean="0"/>
              <a:pPr/>
              <a:t>14/01/35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D043-6EB9-4D88-BB95-D81850DD4B1A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6331-43D6-45AA-A7E1-ABF034CC6B71}" type="datetimeFigureOut">
              <a:rPr lang="ar-SA" smtClean="0"/>
              <a:pPr/>
              <a:t>14/01/35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D043-6EB9-4D88-BB95-D81850DD4B1A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6331-43D6-45AA-A7E1-ABF034CC6B71}" type="datetimeFigureOut">
              <a:rPr lang="ar-SA" smtClean="0"/>
              <a:pPr/>
              <a:t>14/01/35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D043-6EB9-4D88-BB95-D81850DD4B1A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2" name="مستطيل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E2B6331-43D6-45AA-A7E1-ABF034CC6B71}" type="datetimeFigureOut">
              <a:rPr lang="ar-SA" smtClean="0"/>
              <a:pPr/>
              <a:t>14/01/35</a:t>
            </a:fld>
            <a:endParaRPr lang="ar-SA"/>
          </a:p>
        </p:txBody>
      </p:sp>
      <p:sp>
        <p:nvSpPr>
          <p:cNvPr id="11" name="مستطيل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9FBD043-6EB9-4D88-BB95-D81850DD4B1A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ستطيل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مستطيل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E2B6331-43D6-45AA-A7E1-ABF034CC6B71}" type="datetimeFigureOut">
              <a:rPr lang="ar-SA" smtClean="0"/>
              <a:pPr/>
              <a:t>14/01/35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9FBD043-6EB9-4D88-BB95-D81850DD4B1A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r" rtl="1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r" rtl="1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r" rtl="1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r" rtl="1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r" rtl="1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help/stats/hmmestimate.html" TargetMode="External"/><Relationship Id="rId2" Type="http://schemas.openxmlformats.org/officeDocument/2006/relationships/hyperlink" Target="http://www.mathworks.com/help/stats/hmmgenera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works.com/help/stats/hmmdecode.html" TargetMode="External"/><Relationship Id="rId5" Type="http://schemas.openxmlformats.org/officeDocument/2006/relationships/hyperlink" Target="http://www.mathworks.com/help/stats/hmmviterbi.html" TargetMode="External"/><Relationship Id="rId4" Type="http://schemas.openxmlformats.org/officeDocument/2006/relationships/hyperlink" Target="http://www.mathworks.com/help/stats/hmmtrain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Markov Model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Bayan</a:t>
            </a:r>
            <a:r>
              <a:rPr lang="en-US" dirty="0" smtClean="0"/>
              <a:t> </a:t>
            </a:r>
            <a:r>
              <a:rPr lang="en-US" dirty="0" err="1" smtClean="0"/>
              <a:t>Turki</a:t>
            </a:r>
            <a:r>
              <a:rPr lang="en-US" dirty="0" smtClean="0"/>
              <a:t> </a:t>
            </a:r>
            <a:r>
              <a:rPr lang="en-US" dirty="0" err="1" smtClean="0"/>
              <a:t>Bagasi</a:t>
            </a:r>
            <a:r>
              <a:rPr lang="en-US" dirty="0" smtClean="0"/>
              <a:t> 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Transition matrix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 </a:t>
            </a:r>
            <a:endParaRPr lang="ar-SA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/>
        </p:nvGraphicFramePr>
        <p:xfrm>
          <a:off x="1115616" y="1844825"/>
          <a:ext cx="6912768" cy="283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04256"/>
                <a:gridCol w="2304256"/>
                <a:gridCol w="2304256"/>
              </a:tblGrid>
              <a:tr h="84009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Green coin</a:t>
                      </a:r>
                      <a:endParaRPr lang="ar-SA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Red</a:t>
                      </a:r>
                      <a:r>
                        <a:rPr lang="en-US" sz="2800" baseline="0" dirty="0" smtClean="0"/>
                        <a:t> coin</a:t>
                      </a:r>
                      <a:endParaRPr lang="ar-SA" sz="2800" dirty="0" smtClean="0"/>
                    </a:p>
                    <a:p>
                      <a:pPr algn="ctr" rtl="1"/>
                      <a:endParaRPr lang="ar-S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SA" sz="2800" dirty="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0.1</a:t>
                      </a:r>
                      <a:endParaRPr lang="ar-S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0.9</a:t>
                      </a:r>
                      <a:endParaRPr lang="ar-S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Red</a:t>
                      </a:r>
                      <a:r>
                        <a:rPr lang="en-US" sz="2800" baseline="0" dirty="0" smtClean="0"/>
                        <a:t> coin</a:t>
                      </a:r>
                      <a:endParaRPr lang="ar-SA" sz="2800" dirty="0" smtClean="0"/>
                    </a:p>
                    <a:p>
                      <a:pPr algn="ctr" rtl="1"/>
                      <a:endParaRPr lang="ar-SA" sz="2800" dirty="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0.95</a:t>
                      </a:r>
                      <a:endParaRPr lang="ar-SA" sz="2800" dirty="0" smtClean="0"/>
                    </a:p>
                    <a:p>
                      <a:pPr algn="ctr" rtl="1"/>
                      <a:endParaRPr lang="ar-S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0.05</a:t>
                      </a:r>
                      <a:endParaRPr lang="ar-S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green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smtClean="0"/>
                        <a:t>coin</a:t>
                      </a:r>
                      <a:endParaRPr lang="ar-SA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7" y="4941168"/>
            <a:ext cx="4248473" cy="1440160"/>
          </a:xfrm>
          <a:prstGeom prst="rect">
            <a:avLst/>
          </a:prstGeom>
          <a:noFill/>
        </p:spPr>
      </p:pic>
      <p:pic>
        <p:nvPicPr>
          <p:cNvPr id="7" name="عنصر نائب للمحتوى 3" descr="state.png"/>
          <p:cNvPicPr>
            <a:picLocks noChangeAspect="1"/>
          </p:cNvPicPr>
          <p:nvPr/>
        </p:nvPicPr>
        <p:blipFill>
          <a:blip r:embed="rId3" cstate="print"/>
          <a:srcRect l="61033" t="58359" r="30764" b="30624"/>
          <a:stretch>
            <a:fillRect/>
          </a:stretch>
        </p:blipFill>
        <p:spPr>
          <a:xfrm>
            <a:off x="2123728" y="5589240"/>
            <a:ext cx="864096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 descr="st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76672"/>
            <a:ext cx="7560840" cy="3819375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1619672" y="2780928"/>
            <a:ext cx="17725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 coin</a:t>
            </a:r>
            <a:endParaRPr lang="ar-SA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5076056" y="1196752"/>
            <a:ext cx="172819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/>
                <a:solidFill>
                  <a:srgbClr val="00B050"/>
                </a:solidFill>
              </a:rPr>
              <a:t>Green coin</a:t>
            </a:r>
            <a:endParaRPr lang="ar-SA" sz="2000" b="1" cap="none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7" name="شكل بيضاوي 6"/>
          <p:cNvSpPr/>
          <p:nvPr/>
        </p:nvSpPr>
        <p:spPr>
          <a:xfrm>
            <a:off x="4716016" y="5085184"/>
            <a:ext cx="108012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/>
              <a:t>4</a:t>
            </a:r>
            <a:endParaRPr lang="ar-SA" sz="4000" dirty="0" smtClean="0"/>
          </a:p>
        </p:txBody>
      </p:sp>
      <p:sp>
        <p:nvSpPr>
          <p:cNvPr id="8" name="شكل بيضاوي 7"/>
          <p:cNvSpPr/>
          <p:nvPr/>
        </p:nvSpPr>
        <p:spPr>
          <a:xfrm>
            <a:off x="3347864" y="5013176"/>
            <a:ext cx="108012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/>
              <a:t>3</a:t>
            </a:r>
            <a:endParaRPr lang="ar-SA" sz="4000" dirty="0" smtClean="0"/>
          </a:p>
        </p:txBody>
      </p:sp>
      <p:sp>
        <p:nvSpPr>
          <p:cNvPr id="9" name="شكل بيضاوي 8"/>
          <p:cNvSpPr/>
          <p:nvPr/>
        </p:nvSpPr>
        <p:spPr>
          <a:xfrm>
            <a:off x="1979712" y="5013176"/>
            <a:ext cx="108012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/>
              <a:t>2</a:t>
            </a:r>
            <a:endParaRPr lang="ar-SA" sz="4000" dirty="0" smtClean="0"/>
          </a:p>
        </p:txBody>
      </p:sp>
      <p:sp>
        <p:nvSpPr>
          <p:cNvPr id="10" name="شكل بيضاوي 9"/>
          <p:cNvSpPr/>
          <p:nvPr/>
        </p:nvSpPr>
        <p:spPr>
          <a:xfrm>
            <a:off x="683568" y="4941168"/>
            <a:ext cx="108012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/>
              <a:t>1</a:t>
            </a:r>
            <a:endParaRPr lang="ar-SA" sz="4000" dirty="0"/>
          </a:p>
        </p:txBody>
      </p:sp>
      <p:sp>
        <p:nvSpPr>
          <p:cNvPr id="11" name="شكل بيضاوي 10"/>
          <p:cNvSpPr/>
          <p:nvPr/>
        </p:nvSpPr>
        <p:spPr>
          <a:xfrm>
            <a:off x="6156176" y="5013176"/>
            <a:ext cx="108012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/>
              <a:t>5</a:t>
            </a:r>
            <a:endParaRPr lang="ar-SA" sz="4000" dirty="0" smtClean="0"/>
          </a:p>
        </p:txBody>
      </p:sp>
      <p:sp>
        <p:nvSpPr>
          <p:cNvPr id="12" name="شكل بيضاوي 11"/>
          <p:cNvSpPr/>
          <p:nvPr/>
        </p:nvSpPr>
        <p:spPr>
          <a:xfrm>
            <a:off x="7524328" y="5013176"/>
            <a:ext cx="108012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/>
              <a:t>6</a:t>
            </a:r>
            <a:endParaRPr lang="ar-SA" sz="4000" dirty="0" smtClean="0"/>
          </a:p>
        </p:txBody>
      </p:sp>
      <p:cxnSp>
        <p:nvCxnSpPr>
          <p:cNvPr id="14" name="رابط كسهم مستقيم 13"/>
          <p:cNvCxnSpPr/>
          <p:nvPr/>
        </p:nvCxnSpPr>
        <p:spPr>
          <a:xfrm flipH="1">
            <a:off x="1259632" y="3573016"/>
            <a:ext cx="1152128" cy="1296144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كسهم مستقيم 15"/>
          <p:cNvCxnSpPr/>
          <p:nvPr/>
        </p:nvCxnSpPr>
        <p:spPr>
          <a:xfrm flipH="1">
            <a:off x="2555776" y="3573016"/>
            <a:ext cx="216024" cy="1368152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كسهم مستقيم 16"/>
          <p:cNvCxnSpPr>
            <a:endCxn id="8" idx="0"/>
          </p:cNvCxnSpPr>
          <p:nvPr/>
        </p:nvCxnSpPr>
        <p:spPr>
          <a:xfrm>
            <a:off x="3491880" y="3573016"/>
            <a:ext cx="396044" cy="144016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كسهم مستقيم 17"/>
          <p:cNvCxnSpPr>
            <a:endCxn id="7" idx="0"/>
          </p:cNvCxnSpPr>
          <p:nvPr/>
        </p:nvCxnSpPr>
        <p:spPr>
          <a:xfrm>
            <a:off x="3707904" y="3573016"/>
            <a:ext cx="1548172" cy="151216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/>
          <p:cNvCxnSpPr>
            <a:endCxn id="11" idx="1"/>
          </p:cNvCxnSpPr>
          <p:nvPr/>
        </p:nvCxnSpPr>
        <p:spPr>
          <a:xfrm>
            <a:off x="3851920" y="3501008"/>
            <a:ext cx="2462436" cy="1638712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/>
          <p:cNvCxnSpPr/>
          <p:nvPr/>
        </p:nvCxnSpPr>
        <p:spPr>
          <a:xfrm>
            <a:off x="3851920" y="3356992"/>
            <a:ext cx="4032448" cy="1656184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رابط كسهم مستقيم 25"/>
          <p:cNvCxnSpPr/>
          <p:nvPr/>
        </p:nvCxnSpPr>
        <p:spPr>
          <a:xfrm>
            <a:off x="7020272" y="2060848"/>
            <a:ext cx="1044116" cy="3024336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رابط كسهم مستقيم 27"/>
          <p:cNvCxnSpPr/>
          <p:nvPr/>
        </p:nvCxnSpPr>
        <p:spPr>
          <a:xfrm flipH="1">
            <a:off x="1691680" y="2060848"/>
            <a:ext cx="3168352" cy="3096344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رابط كسهم مستقيم 28"/>
          <p:cNvCxnSpPr>
            <a:endCxn id="9" idx="7"/>
          </p:cNvCxnSpPr>
          <p:nvPr/>
        </p:nvCxnSpPr>
        <p:spPr>
          <a:xfrm flipH="1">
            <a:off x="2901652" y="2060848"/>
            <a:ext cx="2390428" cy="3078872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رابط كسهم مستقيم 29"/>
          <p:cNvCxnSpPr>
            <a:endCxn id="8" idx="7"/>
          </p:cNvCxnSpPr>
          <p:nvPr/>
        </p:nvCxnSpPr>
        <p:spPr>
          <a:xfrm flipH="1">
            <a:off x="4269804" y="2132856"/>
            <a:ext cx="1454324" cy="3006864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رابط كسهم مستقيم 30"/>
          <p:cNvCxnSpPr>
            <a:endCxn id="7" idx="7"/>
          </p:cNvCxnSpPr>
          <p:nvPr/>
        </p:nvCxnSpPr>
        <p:spPr>
          <a:xfrm flipH="1">
            <a:off x="5637956" y="2060848"/>
            <a:ext cx="676400" cy="3150880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رابط كسهم مستقيم 31"/>
          <p:cNvCxnSpPr>
            <a:endCxn id="11" idx="7"/>
          </p:cNvCxnSpPr>
          <p:nvPr/>
        </p:nvCxnSpPr>
        <p:spPr>
          <a:xfrm>
            <a:off x="6804248" y="2060848"/>
            <a:ext cx="273868" cy="3078872"/>
          </a:xfrm>
          <a:prstGeom prst="straightConnector1">
            <a:avLst/>
          </a:prstGeom>
          <a:ln w="38100">
            <a:prstDash val="lgDashDot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pic>
        <p:nvPicPr>
          <p:cNvPr id="52" name="صورة 51" descr="emision.png"/>
          <p:cNvPicPr>
            <a:picLocks noChangeAspect="1"/>
          </p:cNvPicPr>
          <p:nvPr/>
        </p:nvPicPr>
        <p:blipFill>
          <a:blip r:embed="rId3" cstate="print"/>
          <a:srcRect l="16678" r="76651" b="51261"/>
          <a:stretch>
            <a:fillRect/>
          </a:stretch>
        </p:blipFill>
        <p:spPr>
          <a:xfrm>
            <a:off x="7308304" y="2780928"/>
            <a:ext cx="297033" cy="792088"/>
          </a:xfrm>
          <a:prstGeom prst="rect">
            <a:avLst/>
          </a:prstGeom>
        </p:spPr>
      </p:pic>
      <p:pic>
        <p:nvPicPr>
          <p:cNvPr id="53" name="صورة 52" descr="emision.png"/>
          <p:cNvPicPr>
            <a:picLocks noChangeAspect="1"/>
          </p:cNvPicPr>
          <p:nvPr/>
        </p:nvPicPr>
        <p:blipFill>
          <a:blip r:embed="rId3" cstate="print"/>
          <a:srcRect l="16678" r="76651" b="51261"/>
          <a:stretch>
            <a:fillRect/>
          </a:stretch>
        </p:blipFill>
        <p:spPr>
          <a:xfrm>
            <a:off x="4283968" y="2060848"/>
            <a:ext cx="270030" cy="720080"/>
          </a:xfrm>
          <a:prstGeom prst="rect">
            <a:avLst/>
          </a:prstGeom>
        </p:spPr>
      </p:pic>
      <p:pic>
        <p:nvPicPr>
          <p:cNvPr id="54" name="صورة 53" descr="emision.png"/>
          <p:cNvPicPr>
            <a:picLocks noChangeAspect="1"/>
          </p:cNvPicPr>
          <p:nvPr/>
        </p:nvPicPr>
        <p:blipFill>
          <a:blip r:embed="rId3" cstate="print"/>
          <a:srcRect l="16678" r="76651" b="51261"/>
          <a:stretch>
            <a:fillRect/>
          </a:stretch>
        </p:blipFill>
        <p:spPr>
          <a:xfrm>
            <a:off x="4788024" y="2204864"/>
            <a:ext cx="239883" cy="639688"/>
          </a:xfrm>
          <a:prstGeom prst="rect">
            <a:avLst/>
          </a:prstGeom>
        </p:spPr>
      </p:pic>
      <p:pic>
        <p:nvPicPr>
          <p:cNvPr id="55" name="صورة 54" descr="emision.png"/>
          <p:cNvPicPr>
            <a:picLocks noChangeAspect="1"/>
          </p:cNvPicPr>
          <p:nvPr/>
        </p:nvPicPr>
        <p:blipFill>
          <a:blip r:embed="rId3" cstate="print"/>
          <a:srcRect l="16678" r="76651" b="51261"/>
          <a:stretch>
            <a:fillRect/>
          </a:stretch>
        </p:blipFill>
        <p:spPr>
          <a:xfrm>
            <a:off x="5004048" y="3068960"/>
            <a:ext cx="232792" cy="620779"/>
          </a:xfrm>
          <a:prstGeom prst="rect">
            <a:avLst/>
          </a:prstGeom>
        </p:spPr>
      </p:pic>
      <p:pic>
        <p:nvPicPr>
          <p:cNvPr id="56" name="صورة 55" descr="emision.png"/>
          <p:cNvPicPr>
            <a:picLocks noChangeAspect="1"/>
          </p:cNvPicPr>
          <p:nvPr/>
        </p:nvPicPr>
        <p:blipFill>
          <a:blip r:embed="rId3" cstate="print"/>
          <a:srcRect l="16678" r="76651" b="51261"/>
          <a:stretch>
            <a:fillRect/>
          </a:stretch>
        </p:blipFill>
        <p:spPr>
          <a:xfrm>
            <a:off x="5796136" y="3284984"/>
            <a:ext cx="252459" cy="673224"/>
          </a:xfrm>
          <a:prstGeom prst="rect">
            <a:avLst/>
          </a:prstGeom>
        </p:spPr>
      </p:pic>
      <p:pic>
        <p:nvPicPr>
          <p:cNvPr id="57" name="صورة 56" descr="emision.png"/>
          <p:cNvPicPr>
            <a:picLocks noChangeAspect="1"/>
          </p:cNvPicPr>
          <p:nvPr/>
        </p:nvPicPr>
        <p:blipFill>
          <a:blip r:embed="rId3" cstate="print"/>
          <a:srcRect l="16678" r="76651" b="51261"/>
          <a:stretch>
            <a:fillRect/>
          </a:stretch>
        </p:blipFill>
        <p:spPr>
          <a:xfrm>
            <a:off x="6804248" y="3212976"/>
            <a:ext cx="249560" cy="665493"/>
          </a:xfrm>
          <a:prstGeom prst="rect">
            <a:avLst/>
          </a:prstGeom>
        </p:spPr>
      </p:pic>
      <p:pic>
        <p:nvPicPr>
          <p:cNvPr id="58" name="صورة 57" descr="emision.png"/>
          <p:cNvPicPr>
            <a:picLocks noChangeAspect="1"/>
          </p:cNvPicPr>
          <p:nvPr/>
        </p:nvPicPr>
        <p:blipFill>
          <a:blip r:embed="rId3" cstate="print"/>
          <a:srcRect l="87836" t="51785" r="3269"/>
          <a:stretch>
            <a:fillRect/>
          </a:stretch>
        </p:blipFill>
        <p:spPr>
          <a:xfrm>
            <a:off x="6444208" y="4077072"/>
            <a:ext cx="288032" cy="569876"/>
          </a:xfrm>
          <a:prstGeom prst="rect">
            <a:avLst/>
          </a:prstGeom>
        </p:spPr>
      </p:pic>
      <p:pic>
        <p:nvPicPr>
          <p:cNvPr id="59" name="صورة 58" descr="emision.png"/>
          <p:cNvPicPr>
            <a:picLocks noChangeAspect="1"/>
          </p:cNvPicPr>
          <p:nvPr/>
        </p:nvPicPr>
        <p:blipFill>
          <a:blip r:embed="rId3" cstate="print"/>
          <a:srcRect l="87836" t="51785" r="3269"/>
          <a:stretch>
            <a:fillRect/>
          </a:stretch>
        </p:blipFill>
        <p:spPr>
          <a:xfrm>
            <a:off x="5220072" y="4149080"/>
            <a:ext cx="288032" cy="569875"/>
          </a:xfrm>
          <a:prstGeom prst="rect">
            <a:avLst/>
          </a:prstGeom>
        </p:spPr>
      </p:pic>
      <p:pic>
        <p:nvPicPr>
          <p:cNvPr id="60" name="صورة 59" descr="emision.png"/>
          <p:cNvPicPr>
            <a:picLocks noChangeAspect="1"/>
          </p:cNvPicPr>
          <p:nvPr/>
        </p:nvPicPr>
        <p:blipFill>
          <a:blip r:embed="rId3" cstate="print"/>
          <a:srcRect l="87836" t="51785" r="3269"/>
          <a:stretch>
            <a:fillRect/>
          </a:stretch>
        </p:blipFill>
        <p:spPr>
          <a:xfrm>
            <a:off x="4139952" y="3933056"/>
            <a:ext cx="291160" cy="576064"/>
          </a:xfrm>
          <a:prstGeom prst="rect">
            <a:avLst/>
          </a:prstGeom>
        </p:spPr>
      </p:pic>
      <p:pic>
        <p:nvPicPr>
          <p:cNvPr id="61" name="صورة 60" descr="emision.png"/>
          <p:cNvPicPr>
            <a:picLocks noChangeAspect="1"/>
          </p:cNvPicPr>
          <p:nvPr/>
        </p:nvPicPr>
        <p:blipFill>
          <a:blip r:embed="rId3" cstate="print"/>
          <a:srcRect l="87836" t="51785" r="3269"/>
          <a:stretch>
            <a:fillRect/>
          </a:stretch>
        </p:blipFill>
        <p:spPr>
          <a:xfrm>
            <a:off x="3635896" y="4221088"/>
            <a:ext cx="288032" cy="569875"/>
          </a:xfrm>
          <a:prstGeom prst="rect">
            <a:avLst/>
          </a:prstGeom>
        </p:spPr>
      </p:pic>
      <p:pic>
        <p:nvPicPr>
          <p:cNvPr id="62" name="صورة 61" descr="emision.png"/>
          <p:cNvPicPr>
            <a:picLocks noChangeAspect="1"/>
          </p:cNvPicPr>
          <p:nvPr/>
        </p:nvPicPr>
        <p:blipFill>
          <a:blip r:embed="rId3" cstate="print"/>
          <a:srcRect l="87836" t="51785" r="3269"/>
          <a:stretch>
            <a:fillRect/>
          </a:stretch>
        </p:blipFill>
        <p:spPr>
          <a:xfrm>
            <a:off x="2555776" y="3717032"/>
            <a:ext cx="291160" cy="576064"/>
          </a:xfrm>
          <a:prstGeom prst="rect">
            <a:avLst/>
          </a:prstGeom>
        </p:spPr>
      </p:pic>
      <p:pic>
        <p:nvPicPr>
          <p:cNvPr id="63" name="صورة 62" descr="emision.png"/>
          <p:cNvPicPr>
            <a:picLocks noChangeAspect="1"/>
          </p:cNvPicPr>
          <p:nvPr/>
        </p:nvPicPr>
        <p:blipFill>
          <a:blip r:embed="rId3" cstate="print"/>
          <a:srcRect l="16678" t="48739" r="74427"/>
          <a:stretch>
            <a:fillRect/>
          </a:stretch>
        </p:blipFill>
        <p:spPr>
          <a:xfrm>
            <a:off x="1691680" y="3933056"/>
            <a:ext cx="288032" cy="605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emission matrix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model is not hidden because you know the sequence of states from the colors of the coins and dice</a:t>
            </a:r>
            <a:endParaRPr lang="ar-SA" dirty="0"/>
          </a:p>
        </p:txBody>
      </p:sp>
      <p:pic>
        <p:nvPicPr>
          <p:cNvPr id="4" name="صورة 3" descr="emis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1" y="3356992"/>
            <a:ext cx="6476403" cy="2363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548680"/>
            <a:ext cx="838842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HMM questions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Given a sequence of </a:t>
            </a:r>
            <a:r>
              <a:rPr lang="en-US" dirty="0" smtClean="0"/>
              <a:t>emissions</a:t>
            </a:r>
          </a:p>
          <a:p>
            <a:pPr lvl="1" algn="l" rtl="0"/>
            <a:r>
              <a:rPr lang="en-US" dirty="0" smtClean="0"/>
              <a:t>what </a:t>
            </a:r>
            <a:r>
              <a:rPr lang="en-US" dirty="0" smtClean="0"/>
              <a:t>is the most likely state path?</a:t>
            </a:r>
          </a:p>
          <a:p>
            <a:pPr lvl="1" algn="l" rtl="0"/>
            <a:r>
              <a:rPr lang="en-US" dirty="0" smtClean="0"/>
              <a:t>how </a:t>
            </a:r>
            <a:r>
              <a:rPr lang="en-US" dirty="0" smtClean="0"/>
              <a:t>can you estimate transition and emission probabilities of the model</a:t>
            </a:r>
            <a:r>
              <a:rPr lang="en-US" dirty="0" smtClean="0"/>
              <a:t>?</a:t>
            </a:r>
            <a:endParaRPr lang="en-US" dirty="0" smtClean="0"/>
          </a:p>
          <a:p>
            <a:pPr algn="l" rtl="0"/>
            <a:r>
              <a:rPr lang="en-US" dirty="0" smtClean="0"/>
              <a:t>What </a:t>
            </a:r>
            <a:r>
              <a:rPr lang="en-US" dirty="0" smtClean="0"/>
              <a:t>is the </a:t>
            </a:r>
            <a:r>
              <a:rPr lang="en-US" i="1" dirty="0" smtClean="0"/>
              <a:t>forward probability</a:t>
            </a:r>
            <a:r>
              <a:rPr lang="en-US" dirty="0" smtClean="0"/>
              <a:t> that the model generates </a:t>
            </a:r>
            <a:r>
              <a:rPr lang="en-US" dirty="0" smtClean="0"/>
              <a:t>a given sequence?</a:t>
            </a:r>
            <a:endParaRPr lang="en-US" dirty="0" smtClean="0"/>
          </a:p>
          <a:p>
            <a:pPr algn="l" rtl="0"/>
            <a:r>
              <a:rPr lang="en-US" dirty="0" smtClean="0"/>
              <a:t>What is the </a:t>
            </a:r>
            <a:r>
              <a:rPr lang="en-US" i="1" dirty="0" smtClean="0"/>
              <a:t>posterior probability</a:t>
            </a:r>
            <a:r>
              <a:rPr lang="en-US" dirty="0" smtClean="0"/>
              <a:t> that the model is in a particular state at any point in the sequence</a:t>
            </a:r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Statistics Toolbox™ functions related to </a:t>
            </a:r>
            <a:r>
              <a:rPr lang="en-US" dirty="0" smtClean="0"/>
              <a:t>HMM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 err="1" smtClean="0">
                <a:hlinkClick r:id="rId2"/>
              </a:rPr>
              <a:t>hmmgenerate</a:t>
            </a:r>
            <a:r>
              <a:rPr lang="en-US" dirty="0" smtClean="0"/>
              <a:t> — Generates a sequence of states and emissions from a Markov model</a:t>
            </a:r>
          </a:p>
          <a:p>
            <a:pPr algn="l" rtl="0"/>
            <a:r>
              <a:rPr lang="en-US" dirty="0" err="1" smtClean="0">
                <a:hlinkClick r:id="rId3"/>
              </a:rPr>
              <a:t>hmmestimate</a:t>
            </a:r>
            <a:r>
              <a:rPr lang="en-US" dirty="0" smtClean="0"/>
              <a:t> — Calculates maximum likelihood estimates of transition and emission probabilities from a sequence of emissions and a known sequence of states</a:t>
            </a:r>
          </a:p>
          <a:p>
            <a:pPr algn="l" rtl="0"/>
            <a:r>
              <a:rPr lang="en-US" dirty="0" err="1" smtClean="0">
                <a:hlinkClick r:id="rId4"/>
              </a:rPr>
              <a:t>hmmtrain</a:t>
            </a:r>
            <a:r>
              <a:rPr lang="en-US" dirty="0" smtClean="0"/>
              <a:t> — Calculates maximum likelihood estimates of transition and emission probabilities from a sequence of emissions</a:t>
            </a:r>
          </a:p>
          <a:p>
            <a:pPr algn="l" rtl="0"/>
            <a:r>
              <a:rPr lang="en-US" dirty="0" err="1" smtClean="0">
                <a:hlinkClick r:id="rId5"/>
              </a:rPr>
              <a:t>hmmviterbi</a:t>
            </a:r>
            <a:r>
              <a:rPr lang="en-US" dirty="0" smtClean="0"/>
              <a:t> — Calculates the most probable state path for a hidden Markov model</a:t>
            </a:r>
          </a:p>
          <a:p>
            <a:pPr algn="l" rtl="0"/>
            <a:r>
              <a:rPr lang="en-US" dirty="0" err="1" smtClean="0">
                <a:hlinkClick r:id="rId6"/>
              </a:rPr>
              <a:t>hmmdecode</a:t>
            </a:r>
            <a:r>
              <a:rPr lang="en-US" dirty="0" smtClean="0"/>
              <a:t> — Calculates the posterior state probabilities of a sequence of emissions</a:t>
            </a:r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Generating a Test Sequence</a:t>
            </a:r>
            <a:endParaRPr lang="ar-SA" dirty="0">
              <a:solidFill>
                <a:schemeClr val="accent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fr-FR" i="1" dirty="0" smtClean="0">
                <a:solidFill>
                  <a:schemeClr val="accent6"/>
                </a:solidFill>
              </a:rPr>
              <a:t>TRANS </a:t>
            </a:r>
            <a:r>
              <a:rPr lang="fr-FR" i="1" dirty="0" smtClean="0">
                <a:solidFill>
                  <a:schemeClr val="accent6"/>
                </a:solidFill>
              </a:rPr>
              <a:t>= [.9 .1; .05 .95;];</a:t>
            </a:r>
          </a:p>
          <a:p>
            <a:pPr algn="l" rtl="0">
              <a:buNone/>
            </a:pPr>
            <a:r>
              <a:rPr lang="fr-FR" i="1" dirty="0" smtClean="0">
                <a:solidFill>
                  <a:schemeClr val="accent6"/>
                </a:solidFill>
              </a:rPr>
              <a:t> EMIS </a:t>
            </a:r>
            <a:r>
              <a:rPr lang="fr-FR" i="1" dirty="0" smtClean="0">
                <a:solidFill>
                  <a:schemeClr val="accent6"/>
                </a:solidFill>
              </a:rPr>
              <a:t>=</a:t>
            </a:r>
            <a:r>
              <a:rPr lang="fr-FR" i="1" dirty="0" smtClean="0">
                <a:solidFill>
                  <a:schemeClr val="accent6"/>
                </a:solidFill>
              </a:rPr>
              <a:t> </a:t>
            </a:r>
            <a:r>
              <a:rPr lang="fr-FR" i="1" dirty="0" smtClean="0">
                <a:solidFill>
                  <a:schemeClr val="accent6"/>
                </a:solidFill>
              </a:rPr>
              <a:t>[1/6, 1/6, 1/6, 1/6, 1/6, 1/6;... </a:t>
            </a:r>
          </a:p>
          <a:p>
            <a:pPr algn="l" rtl="0">
              <a:buNone/>
            </a:pPr>
            <a:r>
              <a:rPr lang="fr-FR" i="1" dirty="0" smtClean="0">
                <a:solidFill>
                  <a:schemeClr val="accent6"/>
                </a:solidFill>
              </a:rPr>
              <a:t>7/12, 1/12, 1/12, 1/12, 1/12, 1/12];</a:t>
            </a:r>
          </a:p>
          <a:p>
            <a:pPr algn="l" rtl="0">
              <a:buNone/>
            </a:pPr>
            <a:r>
              <a:rPr lang="en-US" i="1" dirty="0" smtClean="0">
                <a:solidFill>
                  <a:schemeClr val="accent6"/>
                </a:solidFill>
              </a:rPr>
              <a:t>[</a:t>
            </a:r>
            <a:r>
              <a:rPr lang="en-US" i="1" dirty="0" err="1" smtClean="0">
                <a:solidFill>
                  <a:schemeClr val="accent6"/>
                </a:solidFill>
              </a:rPr>
              <a:t>seq,states</a:t>
            </a:r>
            <a:r>
              <a:rPr lang="en-US" i="1" dirty="0" smtClean="0">
                <a:solidFill>
                  <a:schemeClr val="accent6"/>
                </a:solidFill>
              </a:rPr>
              <a:t>] = </a:t>
            </a:r>
            <a:r>
              <a:rPr lang="en-US" i="1" dirty="0" err="1" smtClean="0">
                <a:solidFill>
                  <a:schemeClr val="accent6"/>
                </a:solidFill>
              </a:rPr>
              <a:t>hmmgenerate</a:t>
            </a:r>
            <a:r>
              <a:rPr lang="en-US" i="1" dirty="0" smtClean="0">
                <a:solidFill>
                  <a:schemeClr val="accent6"/>
                </a:solidFill>
              </a:rPr>
              <a:t>(100,TRANS,EMIS);</a:t>
            </a:r>
          </a:p>
          <a:p>
            <a:pPr algn="l" rtl="0"/>
            <a:r>
              <a:rPr lang="en-US" dirty="0" err="1" smtClean="0"/>
              <a:t>hmmgenerate</a:t>
            </a:r>
            <a:r>
              <a:rPr lang="en-US" dirty="0" smtClean="0"/>
              <a:t> begins in state 1 at step </a:t>
            </a:r>
            <a:r>
              <a:rPr lang="en-US" dirty="0" smtClean="0"/>
              <a:t>0</a:t>
            </a:r>
          </a:p>
          <a:p>
            <a:pPr algn="l" rtl="0"/>
            <a:r>
              <a:rPr lang="en-US" dirty="0" err="1" smtClean="0"/>
              <a:t>Seq</a:t>
            </a:r>
            <a:r>
              <a:rPr lang="en-US" dirty="0" smtClean="0"/>
              <a:t> is 100 element from 1-6 randomly </a:t>
            </a:r>
          </a:p>
          <a:p>
            <a:pPr algn="l" rtl="0"/>
            <a:r>
              <a:rPr lang="en-US" dirty="0" smtClean="0"/>
              <a:t>States is 100 element 1 or 2 dependent on </a:t>
            </a:r>
            <a:r>
              <a:rPr lang="en-US" dirty="0" err="1" smtClean="0"/>
              <a:t>Seq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the State Sequence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err="1" smtClean="0"/>
              <a:t>useing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Viterbi</a:t>
            </a:r>
            <a:r>
              <a:rPr lang="en-US" dirty="0" smtClean="0"/>
              <a:t> algorithm to compute the most likely sequence of states </a:t>
            </a:r>
          </a:p>
          <a:p>
            <a:pPr algn="l" rtl="0"/>
            <a:r>
              <a:rPr lang="en-US" dirty="0" smtClean="0"/>
              <a:t>given </a:t>
            </a:r>
            <a:r>
              <a:rPr lang="en-US" dirty="0" smtClean="0"/>
              <a:t>sequence </a:t>
            </a:r>
            <a:r>
              <a:rPr lang="en-US" dirty="0" err="1" smtClean="0"/>
              <a:t>seq</a:t>
            </a:r>
            <a:r>
              <a:rPr lang="en-US" dirty="0" smtClean="0"/>
              <a:t> of </a:t>
            </a:r>
            <a:r>
              <a:rPr lang="en-US" dirty="0" smtClean="0"/>
              <a:t>emissions</a:t>
            </a:r>
          </a:p>
          <a:p>
            <a:pPr algn="l" rtl="0"/>
            <a:endParaRPr lang="en-US" i="1" dirty="0" smtClean="0">
              <a:solidFill>
                <a:schemeClr val="accent6"/>
              </a:solidFill>
            </a:endParaRPr>
          </a:p>
          <a:p>
            <a:pPr algn="l" rtl="0">
              <a:buNone/>
            </a:pPr>
            <a:r>
              <a:rPr lang="en-US" i="1" dirty="0" err="1" smtClean="0">
                <a:solidFill>
                  <a:schemeClr val="accent6"/>
                </a:solidFill>
              </a:rPr>
              <a:t>likelystates</a:t>
            </a:r>
            <a:r>
              <a:rPr lang="en-US" i="1" dirty="0" smtClean="0">
                <a:solidFill>
                  <a:schemeClr val="accent6"/>
                </a:solidFill>
              </a:rPr>
              <a:t> </a:t>
            </a:r>
            <a:r>
              <a:rPr lang="en-US" i="1" dirty="0" smtClean="0">
                <a:solidFill>
                  <a:schemeClr val="accent6"/>
                </a:solidFill>
              </a:rPr>
              <a:t>= </a:t>
            </a:r>
            <a:r>
              <a:rPr lang="en-US" i="1" dirty="0" err="1" smtClean="0">
                <a:solidFill>
                  <a:schemeClr val="accent6"/>
                </a:solidFill>
              </a:rPr>
              <a:t>hmmviterbi</a:t>
            </a:r>
            <a:r>
              <a:rPr lang="en-US" i="1" dirty="0" smtClean="0">
                <a:solidFill>
                  <a:schemeClr val="accent6"/>
                </a:solidFill>
              </a:rPr>
              <a:t>(</a:t>
            </a:r>
            <a:r>
              <a:rPr lang="en-US" i="1" dirty="0" err="1" smtClean="0">
                <a:solidFill>
                  <a:schemeClr val="accent6"/>
                </a:solidFill>
              </a:rPr>
              <a:t>seq</a:t>
            </a:r>
            <a:r>
              <a:rPr lang="en-US" i="1" dirty="0" smtClean="0">
                <a:solidFill>
                  <a:schemeClr val="accent6"/>
                </a:solidFill>
              </a:rPr>
              <a:t>, TRANS, EMIS</a:t>
            </a:r>
            <a:r>
              <a:rPr lang="en-US" i="1" dirty="0" smtClean="0">
                <a:solidFill>
                  <a:schemeClr val="accent6"/>
                </a:solidFill>
              </a:rPr>
              <a:t>);</a:t>
            </a:r>
          </a:p>
          <a:p>
            <a:pPr algn="l" rtl="0">
              <a:buNone/>
            </a:pPr>
            <a:endParaRPr lang="en-US" i="1" dirty="0" smtClean="0">
              <a:solidFill>
                <a:schemeClr val="accent6"/>
              </a:solidFill>
            </a:endParaRPr>
          </a:p>
          <a:p>
            <a:pPr algn="l" rtl="0"/>
            <a:r>
              <a:rPr lang="en-US" dirty="0" err="1" smtClean="0"/>
              <a:t>likelystates</a:t>
            </a:r>
            <a:r>
              <a:rPr lang="en-US" dirty="0" smtClean="0"/>
              <a:t> is a sequence the same length as seq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the accuracy of </a:t>
            </a:r>
            <a:r>
              <a:rPr lang="en-US" dirty="0" err="1" smtClean="0"/>
              <a:t>hmmviterbi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compute </a:t>
            </a:r>
            <a:r>
              <a:rPr lang="en-US" dirty="0" smtClean="0"/>
              <a:t>the percentage of the actual sequence states that agrees with the sequence </a:t>
            </a:r>
            <a:r>
              <a:rPr lang="en-US" dirty="0" err="1" smtClean="0"/>
              <a:t>likelystates</a:t>
            </a:r>
            <a:r>
              <a:rPr lang="en-US" dirty="0" smtClean="0"/>
              <a:t>.</a:t>
            </a:r>
          </a:p>
          <a:p>
            <a:pPr algn="l" rtl="0">
              <a:buNone/>
            </a:pPr>
            <a:endParaRPr lang="en-US" i="1" dirty="0" smtClean="0">
              <a:solidFill>
                <a:schemeClr val="accent6"/>
              </a:solidFill>
            </a:endParaRPr>
          </a:p>
          <a:p>
            <a:pPr algn="l" rtl="0">
              <a:buNone/>
            </a:pPr>
            <a:r>
              <a:rPr lang="en-US" i="1" dirty="0" smtClean="0">
                <a:solidFill>
                  <a:schemeClr val="accent6"/>
                </a:solidFill>
              </a:rPr>
              <a:t>sum(states==</a:t>
            </a:r>
            <a:r>
              <a:rPr lang="en-US" i="1" dirty="0" err="1" smtClean="0">
                <a:solidFill>
                  <a:schemeClr val="accent6"/>
                </a:solidFill>
              </a:rPr>
              <a:t>likelystates</a:t>
            </a:r>
            <a:r>
              <a:rPr lang="en-US" i="1" dirty="0" smtClean="0">
                <a:solidFill>
                  <a:schemeClr val="accent6"/>
                </a:solidFill>
              </a:rPr>
              <a:t>)/100</a:t>
            </a:r>
          </a:p>
          <a:p>
            <a:pPr algn="l" rtl="0">
              <a:buNone/>
            </a:pPr>
            <a:r>
              <a:rPr lang="en-US" i="1" dirty="0" smtClean="0">
                <a:solidFill>
                  <a:schemeClr val="accent6"/>
                </a:solidFill>
              </a:rPr>
              <a:t> </a:t>
            </a:r>
            <a:r>
              <a:rPr lang="en-US" i="1" dirty="0" err="1" smtClean="0">
                <a:solidFill>
                  <a:schemeClr val="accent6"/>
                </a:solidFill>
              </a:rPr>
              <a:t>ans</a:t>
            </a:r>
            <a:r>
              <a:rPr lang="en-US" i="1" dirty="0" smtClean="0">
                <a:solidFill>
                  <a:schemeClr val="accent6"/>
                </a:solidFill>
              </a:rPr>
              <a:t> = 0.8200</a:t>
            </a:r>
            <a:endParaRPr lang="ar-SA" i="1" dirty="0" smtClean="0">
              <a:solidFill>
                <a:schemeClr val="accent6"/>
              </a:solidFill>
            </a:endParaRPr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Transition and Emission Matrices 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 algn="l" rtl="0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Using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hmmestimate</a:t>
            </a:r>
            <a:endParaRPr lang="ar-S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l" rtl="0"/>
            <a:r>
              <a:rPr lang="en-US" dirty="0" smtClean="0"/>
              <a:t>requires that you know the sequence of states </a:t>
            </a:r>
            <a:r>
              <a:rPr lang="en-US" b="1" i="1" dirty="0" err="1" smtClean="0"/>
              <a:t>States</a:t>
            </a:r>
            <a:r>
              <a:rPr lang="en-US" dirty="0" smtClean="0"/>
              <a:t> </a:t>
            </a:r>
            <a:r>
              <a:rPr lang="en-US" dirty="0" smtClean="0"/>
              <a:t>that the model went through to generate </a:t>
            </a:r>
            <a:r>
              <a:rPr lang="en-US" b="1" i="1" dirty="0" smtClean="0"/>
              <a:t>seq</a:t>
            </a:r>
            <a:r>
              <a:rPr lang="en-US" dirty="0" smtClean="0"/>
              <a:t>.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l" rtl="0">
              <a:buNone/>
            </a:pPr>
            <a:endParaRPr lang="fr-FR" i="1" dirty="0" smtClean="0">
              <a:solidFill>
                <a:schemeClr val="accent6"/>
              </a:solidFill>
            </a:endParaRPr>
          </a:p>
          <a:p>
            <a:pPr algn="l" rtl="0">
              <a:buNone/>
            </a:pPr>
            <a:r>
              <a:rPr lang="fr-FR" i="1" dirty="0" smtClean="0">
                <a:solidFill>
                  <a:schemeClr val="accent6"/>
                </a:solidFill>
              </a:rPr>
              <a:t>[</a:t>
            </a:r>
            <a:r>
              <a:rPr lang="fr-FR" i="1" dirty="0" smtClean="0">
                <a:solidFill>
                  <a:schemeClr val="accent6"/>
                </a:solidFill>
              </a:rPr>
              <a:t>TRANS_EST, EMIS_EST] =</a:t>
            </a:r>
          </a:p>
          <a:p>
            <a:pPr algn="l" rtl="0">
              <a:buNone/>
            </a:pPr>
            <a:r>
              <a:rPr lang="fr-FR" i="1" dirty="0" smtClean="0">
                <a:solidFill>
                  <a:schemeClr val="accent6"/>
                </a:solidFill>
              </a:rPr>
              <a:t> </a:t>
            </a:r>
            <a:r>
              <a:rPr lang="fr-FR" i="1" dirty="0" err="1" smtClean="0">
                <a:solidFill>
                  <a:schemeClr val="accent6"/>
                </a:solidFill>
              </a:rPr>
              <a:t>hmmestimate</a:t>
            </a:r>
            <a:r>
              <a:rPr lang="fr-FR" i="1" dirty="0" smtClean="0">
                <a:solidFill>
                  <a:schemeClr val="accent6"/>
                </a:solidFill>
              </a:rPr>
              <a:t>(</a:t>
            </a:r>
            <a:r>
              <a:rPr lang="fr-FR" i="1" dirty="0" err="1" smtClean="0">
                <a:solidFill>
                  <a:schemeClr val="accent6"/>
                </a:solidFill>
              </a:rPr>
              <a:t>seq</a:t>
            </a:r>
            <a:r>
              <a:rPr lang="fr-FR" i="1" dirty="0" smtClean="0">
                <a:solidFill>
                  <a:schemeClr val="accent6"/>
                </a:solidFill>
              </a:rPr>
              <a:t>, states)</a:t>
            </a:r>
          </a:p>
          <a:p>
            <a:pPr algn="l" rtl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the accuracy </a:t>
            </a:r>
            <a:r>
              <a:rPr lang="en-US" dirty="0" err="1" smtClean="0"/>
              <a:t>hmmestimate</a:t>
            </a:r>
            <a:r>
              <a:rPr lang="en-US" dirty="0" smtClean="0"/>
              <a:t> 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i="1" dirty="0" smtClean="0">
                <a:solidFill>
                  <a:schemeClr val="accent6"/>
                </a:solidFill>
              </a:rPr>
              <a:t>TRANS_EST </a:t>
            </a:r>
            <a:r>
              <a:rPr lang="en-US" i="1" dirty="0" smtClean="0">
                <a:solidFill>
                  <a:schemeClr val="accent6"/>
                </a:solidFill>
              </a:rPr>
              <a:t>=[ 0.8989  </a:t>
            </a:r>
            <a:r>
              <a:rPr lang="en-US" i="1" dirty="0" smtClean="0">
                <a:solidFill>
                  <a:schemeClr val="accent6"/>
                </a:solidFill>
              </a:rPr>
              <a:t>0.1011 </a:t>
            </a:r>
            <a:r>
              <a:rPr lang="en-US" i="1" dirty="0" smtClean="0">
                <a:solidFill>
                  <a:schemeClr val="accent6"/>
                </a:solidFill>
              </a:rPr>
              <a:t> 0.0585  0.9415]</a:t>
            </a:r>
          </a:p>
          <a:p>
            <a:pPr algn="l" rtl="0">
              <a:buNone/>
            </a:pPr>
            <a:r>
              <a:rPr lang="en-US" i="1" dirty="0" smtClean="0">
                <a:solidFill>
                  <a:schemeClr val="accent6"/>
                </a:solidFill>
              </a:rPr>
              <a:t>EMIS_EST </a:t>
            </a:r>
            <a:r>
              <a:rPr lang="en-US" i="1" dirty="0" smtClean="0">
                <a:solidFill>
                  <a:schemeClr val="accent6"/>
                </a:solidFill>
              </a:rPr>
              <a:t>= </a:t>
            </a:r>
            <a:endParaRPr lang="en-US" i="1" dirty="0" smtClean="0">
              <a:solidFill>
                <a:schemeClr val="accent6"/>
              </a:solidFill>
            </a:endParaRPr>
          </a:p>
          <a:p>
            <a:pPr algn="l" rtl="0">
              <a:buNone/>
            </a:pPr>
            <a:r>
              <a:rPr lang="en-US" i="1" dirty="0" smtClean="0">
                <a:solidFill>
                  <a:schemeClr val="accent6"/>
                </a:solidFill>
              </a:rPr>
              <a:t>[</a:t>
            </a:r>
            <a:r>
              <a:rPr lang="en-US" i="1" dirty="0" smtClean="0">
                <a:solidFill>
                  <a:schemeClr val="accent6"/>
                </a:solidFill>
              </a:rPr>
              <a:t>0.1721 </a:t>
            </a:r>
            <a:r>
              <a:rPr lang="en-US" i="1" dirty="0" smtClean="0">
                <a:solidFill>
                  <a:schemeClr val="accent6"/>
                </a:solidFill>
              </a:rPr>
              <a:t>0.1721 0.1749 0.1612 0.1803 </a:t>
            </a:r>
            <a:r>
              <a:rPr lang="en-US" i="1" dirty="0" smtClean="0">
                <a:solidFill>
                  <a:schemeClr val="accent6"/>
                </a:solidFill>
              </a:rPr>
              <a:t>0.1393</a:t>
            </a:r>
          </a:p>
          <a:p>
            <a:pPr algn="l" rtl="0">
              <a:buNone/>
            </a:pPr>
            <a:r>
              <a:rPr lang="en-US" i="1" dirty="0" smtClean="0">
                <a:solidFill>
                  <a:schemeClr val="accent6"/>
                </a:solidFill>
              </a:rPr>
              <a:t> </a:t>
            </a:r>
            <a:r>
              <a:rPr lang="en-US" i="1" dirty="0" smtClean="0">
                <a:solidFill>
                  <a:schemeClr val="accent6"/>
                </a:solidFill>
              </a:rPr>
              <a:t>0.5836 0.0741 0.0804 0.0789 0.0726 </a:t>
            </a:r>
            <a:r>
              <a:rPr lang="en-US" i="1" dirty="0" smtClean="0">
                <a:solidFill>
                  <a:schemeClr val="accent6"/>
                </a:solidFill>
              </a:rPr>
              <a:t>0.1104]</a:t>
            </a:r>
          </a:p>
          <a:p>
            <a:pPr algn="l" rtl="0">
              <a:buNone/>
            </a:pPr>
            <a:endParaRPr lang="en-US" i="1" dirty="0" smtClean="0">
              <a:solidFill>
                <a:schemeClr val="accent6"/>
              </a:solidFill>
            </a:endParaRPr>
          </a:p>
          <a:p>
            <a:pPr algn="l" rtl="0"/>
            <a:r>
              <a:rPr lang="en-US" dirty="0" smtClean="0"/>
              <a:t>You </a:t>
            </a:r>
            <a:r>
              <a:rPr lang="en-US" dirty="0" smtClean="0"/>
              <a:t>can compare the outputs with the original transition and emission matrices, TRANS and </a:t>
            </a:r>
            <a:r>
              <a:rPr lang="en-US" dirty="0" smtClean="0"/>
              <a:t>EMIS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content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Introduction </a:t>
            </a:r>
            <a:endParaRPr lang="en-US" dirty="0" smtClean="0"/>
          </a:p>
          <a:p>
            <a:pPr algn="l" rtl="0"/>
            <a:r>
              <a:rPr lang="en-US" dirty="0" smtClean="0"/>
              <a:t>Generating a Test Sequence</a:t>
            </a:r>
          </a:p>
          <a:p>
            <a:pPr algn="l" rtl="0"/>
            <a:r>
              <a:rPr lang="en-US" dirty="0" smtClean="0"/>
              <a:t>Estimating the State Sequence</a:t>
            </a:r>
          </a:p>
          <a:p>
            <a:pPr algn="l" rtl="0"/>
            <a:r>
              <a:rPr lang="en-US" dirty="0" smtClean="0"/>
              <a:t>Estimating Transition and Emission Matrices</a:t>
            </a:r>
          </a:p>
          <a:p>
            <a:pPr algn="l" rtl="0"/>
            <a:r>
              <a:rPr lang="en-US" dirty="0" smtClean="0"/>
              <a:t>Estimating Posterior State Probabilities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Transition and Emission Matrices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Using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hmmtrain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l" rtl="0">
              <a:buNone/>
            </a:pPr>
            <a:r>
              <a:rPr lang="en-US" dirty="0" smtClean="0"/>
              <a:t>If you do not know the sequence of states </a:t>
            </a:r>
            <a:r>
              <a:rPr lang="en-US" b="1" i="1" dirty="0" err="1" smtClean="0"/>
              <a:t>states</a:t>
            </a:r>
            <a:r>
              <a:rPr lang="en-US" dirty="0" smtClean="0"/>
              <a:t>, but you have initial guesses for TRANS and </a:t>
            </a:r>
            <a:r>
              <a:rPr lang="en-US" dirty="0" smtClean="0"/>
              <a:t>EMIS</a:t>
            </a:r>
            <a:r>
              <a:rPr lang="en-US" dirty="0" smtClean="0"/>
              <a:t>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l" rtl="0">
              <a:buNone/>
            </a:pPr>
            <a:r>
              <a:rPr lang="en-US" i="1" dirty="0" smtClean="0">
                <a:solidFill>
                  <a:schemeClr val="accent6"/>
                </a:solidFill>
              </a:rPr>
              <a:t>TRANS_GUESS </a:t>
            </a:r>
            <a:r>
              <a:rPr lang="en-US" i="1" dirty="0" smtClean="0">
                <a:solidFill>
                  <a:schemeClr val="accent6"/>
                </a:solidFill>
              </a:rPr>
              <a:t>= [.85 .15; .1 .9]; </a:t>
            </a:r>
          </a:p>
          <a:p>
            <a:pPr algn="l" rtl="0">
              <a:buNone/>
            </a:pPr>
            <a:r>
              <a:rPr lang="en-US" i="1" dirty="0" smtClean="0">
                <a:solidFill>
                  <a:schemeClr val="accent6"/>
                </a:solidFill>
              </a:rPr>
              <a:t>EMIS_GUESS = [.17 .16 .17 .16 .17 .17;.6 .08 .08 .08 .08 08];</a:t>
            </a:r>
          </a:p>
          <a:p>
            <a:pPr algn="l" rtl="0">
              <a:buNone/>
            </a:pPr>
            <a:r>
              <a:rPr lang="en-US" i="1" dirty="0" smtClean="0">
                <a:solidFill>
                  <a:schemeClr val="accent6"/>
                </a:solidFill>
              </a:rPr>
              <a:t>[TRANS_EST2, EMIS_EST2] = </a:t>
            </a:r>
            <a:r>
              <a:rPr lang="en-US" i="1" dirty="0" err="1" smtClean="0">
                <a:solidFill>
                  <a:schemeClr val="accent6"/>
                </a:solidFill>
              </a:rPr>
              <a:t>hmmtrain</a:t>
            </a:r>
            <a:r>
              <a:rPr lang="en-US" i="1" dirty="0" smtClean="0">
                <a:solidFill>
                  <a:schemeClr val="accent6"/>
                </a:solidFill>
              </a:rPr>
              <a:t>(</a:t>
            </a:r>
            <a:r>
              <a:rPr lang="en-US" i="1" dirty="0" err="1" smtClean="0">
                <a:solidFill>
                  <a:schemeClr val="accent6"/>
                </a:solidFill>
              </a:rPr>
              <a:t>seq</a:t>
            </a:r>
            <a:r>
              <a:rPr lang="en-US" i="1" dirty="0" smtClean="0">
                <a:solidFill>
                  <a:schemeClr val="accent6"/>
                </a:solidFill>
              </a:rPr>
              <a:t>, TRANS_GUESS, EMIS_GUESS) </a:t>
            </a:r>
            <a:r>
              <a:rPr lang="fr-FR" i="1" dirty="0" smtClean="0">
                <a:solidFill>
                  <a:schemeClr val="accent6"/>
                </a:solidFill>
              </a:rPr>
              <a:t> </a:t>
            </a:r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of </a:t>
            </a:r>
            <a:r>
              <a:rPr lang="en-US" dirty="0" err="1" smtClean="0"/>
              <a:t>hmmtrain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 smtClean="0"/>
              <a:t>Two factors reduce the reliability of the output matrices of </a:t>
            </a:r>
            <a:r>
              <a:rPr lang="en-US" dirty="0" err="1" smtClean="0"/>
              <a:t>hmmtrain</a:t>
            </a:r>
            <a:r>
              <a:rPr lang="en-US" dirty="0" smtClean="0"/>
              <a:t>:</a:t>
            </a:r>
          </a:p>
          <a:p>
            <a:pPr algn="l" rtl="0"/>
            <a:r>
              <a:rPr lang="en-US" dirty="0" smtClean="0"/>
              <a:t>guesses </a:t>
            </a:r>
            <a:r>
              <a:rPr lang="en-US" dirty="0" smtClean="0"/>
              <a:t>for the matrices TRANS_EST and EMIS_EST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use different </a:t>
            </a:r>
            <a:endParaRPr lang="en-US" dirty="0" smtClean="0">
              <a:solidFill>
                <a:schemeClr val="accent6"/>
              </a:solidFill>
            </a:endParaRPr>
          </a:p>
          <a:p>
            <a:pPr algn="l" rtl="0"/>
            <a:r>
              <a:rPr lang="en-US" dirty="0" smtClean="0"/>
              <a:t>The </a:t>
            </a:r>
            <a:r>
              <a:rPr lang="en-US" dirty="0" smtClean="0"/>
              <a:t>sequence seq. </a:t>
            </a:r>
            <a:r>
              <a:rPr lang="en-US" dirty="0" smtClean="0">
                <a:solidFill>
                  <a:schemeClr val="accent6"/>
                </a:solidFill>
              </a:rPr>
              <a:t>use long  </a:t>
            </a:r>
          </a:p>
          <a:p>
            <a:pPr algn="l" rtl="0">
              <a:buNone/>
            </a:pPr>
            <a:endParaRPr lang="ar-SA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332656"/>
            <a:ext cx="9649072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Posterior State Probabilities</a:t>
            </a:r>
            <a:br>
              <a:rPr lang="en-US" dirty="0" smtClean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posterior state probabilities of an emission sequence </a:t>
            </a:r>
            <a:r>
              <a:rPr lang="en-US" b="1" i="1" dirty="0" err="1" smtClean="0"/>
              <a:t>seq</a:t>
            </a:r>
            <a:r>
              <a:rPr lang="en-US" dirty="0" smtClean="0"/>
              <a:t> </a:t>
            </a:r>
            <a:r>
              <a:rPr lang="en-US" dirty="0" smtClean="0"/>
              <a:t>are </a:t>
            </a:r>
            <a:r>
              <a:rPr lang="en-US" dirty="0" smtClean="0"/>
              <a:t>the conditional probabilities that the model is in a particular state when it generates a symbol in </a:t>
            </a:r>
            <a:r>
              <a:rPr lang="en-US" dirty="0" err="1" smtClean="0"/>
              <a:t>seq</a:t>
            </a:r>
            <a:r>
              <a:rPr lang="en-US" dirty="0" smtClean="0"/>
              <a:t>, given that </a:t>
            </a:r>
            <a:r>
              <a:rPr lang="en-US" dirty="0" err="1" smtClean="0"/>
              <a:t>seq</a:t>
            </a:r>
            <a:r>
              <a:rPr lang="en-US" dirty="0" smtClean="0"/>
              <a:t> is emitted.</a:t>
            </a:r>
            <a:endParaRPr lang="en-US" dirty="0" smtClean="0"/>
          </a:p>
          <a:p>
            <a:pPr algn="l" rtl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i="1" dirty="0" smtClean="0">
                <a:solidFill>
                  <a:schemeClr val="accent6"/>
                </a:solidFill>
              </a:rPr>
              <a:t>PSTATES = </a:t>
            </a:r>
            <a:r>
              <a:rPr lang="en-US" i="1" dirty="0" err="1" smtClean="0">
                <a:solidFill>
                  <a:schemeClr val="accent6"/>
                </a:solidFill>
              </a:rPr>
              <a:t>hmmdecode</a:t>
            </a:r>
            <a:r>
              <a:rPr lang="en-US" i="1" dirty="0" smtClean="0">
                <a:solidFill>
                  <a:schemeClr val="accent6"/>
                </a:solidFill>
              </a:rPr>
              <a:t>(</a:t>
            </a:r>
            <a:r>
              <a:rPr lang="en-US" i="1" dirty="0" err="1" smtClean="0">
                <a:solidFill>
                  <a:schemeClr val="accent6"/>
                </a:solidFill>
              </a:rPr>
              <a:t>seq,TRANS,EMIS</a:t>
            </a:r>
            <a:r>
              <a:rPr lang="en-US" i="1" dirty="0" smtClean="0">
                <a:solidFill>
                  <a:schemeClr val="accent6"/>
                </a:solidFill>
              </a:rPr>
              <a:t>)</a:t>
            </a:r>
          </a:p>
          <a:p>
            <a:pPr algn="l" rtl="0"/>
            <a:r>
              <a:rPr lang="en-US" dirty="0" smtClean="0"/>
              <a:t>The output PSTATES is an </a:t>
            </a:r>
            <a:r>
              <a:rPr lang="en-US" i="1" dirty="0" smtClean="0"/>
              <a:t>M</a:t>
            </a:r>
            <a:r>
              <a:rPr lang="en-US" dirty="0" smtClean="0"/>
              <a:t>-by-</a:t>
            </a:r>
            <a:r>
              <a:rPr lang="en-US" i="1" dirty="0" smtClean="0"/>
              <a:t>L</a:t>
            </a:r>
            <a:r>
              <a:rPr lang="en-US" dirty="0" smtClean="0"/>
              <a:t> matrix, where </a:t>
            </a:r>
            <a:r>
              <a:rPr lang="en-US" i="1" dirty="0" smtClean="0"/>
              <a:t>M</a:t>
            </a:r>
            <a:r>
              <a:rPr lang="en-US" dirty="0" smtClean="0"/>
              <a:t> is the number of states and </a:t>
            </a:r>
            <a:r>
              <a:rPr lang="en-US" i="1" dirty="0" smtClean="0"/>
              <a:t>L</a:t>
            </a:r>
            <a:r>
              <a:rPr lang="en-US" dirty="0" smtClean="0"/>
              <a:t> is the length of seq. </a:t>
            </a:r>
          </a:p>
          <a:p>
            <a:pPr algn="l" rtl="0"/>
            <a:r>
              <a:rPr lang="en-US" dirty="0" smtClean="0"/>
              <a:t>PSTATES(</a:t>
            </a:r>
            <a:r>
              <a:rPr lang="en-US" dirty="0" err="1" smtClean="0"/>
              <a:t>i,j</a:t>
            </a:r>
            <a:r>
              <a:rPr lang="en-US" dirty="0" smtClean="0"/>
              <a:t>) is the conditional probability that the model is in state </a:t>
            </a:r>
            <a:r>
              <a:rPr lang="en-US" dirty="0" err="1" smtClean="0"/>
              <a:t>i</a:t>
            </a:r>
            <a:r>
              <a:rPr lang="en-US" dirty="0" smtClean="0"/>
              <a:t> when it generates the </a:t>
            </a:r>
            <a:r>
              <a:rPr lang="en-US" dirty="0" err="1" smtClean="0"/>
              <a:t>jth</a:t>
            </a:r>
            <a:r>
              <a:rPr lang="en-US" dirty="0" smtClean="0"/>
              <a:t> symbol of </a:t>
            </a:r>
            <a:r>
              <a:rPr lang="en-US" dirty="0" err="1" smtClean="0"/>
              <a:t>seq</a:t>
            </a:r>
            <a:r>
              <a:rPr lang="en-US" dirty="0" smtClean="0"/>
              <a:t>, given that </a:t>
            </a:r>
            <a:r>
              <a:rPr lang="en-US" dirty="0" err="1" smtClean="0"/>
              <a:t>seq</a:t>
            </a:r>
            <a:r>
              <a:rPr lang="en-US" dirty="0" smtClean="0"/>
              <a:t> is emitted.</a:t>
            </a:r>
            <a:endParaRPr lang="en-US" i="1" dirty="0" smtClean="0">
              <a:solidFill>
                <a:schemeClr val="accent6"/>
              </a:solidFill>
            </a:endParaRPr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Posterior State Probabilities</a:t>
            </a:r>
            <a:br>
              <a:rPr lang="en-US" dirty="0" smtClean="0"/>
            </a:b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most important methods can be used on recognition are :</a:t>
            </a:r>
          </a:p>
          <a:p>
            <a:pPr lvl="1" algn="l" rtl="0"/>
            <a:r>
              <a:rPr lang="en-US" dirty="0" err="1" smtClean="0"/>
              <a:t>Hmmgenrate</a:t>
            </a:r>
            <a:r>
              <a:rPr lang="en-US" dirty="0" smtClean="0"/>
              <a:t> : to test the model </a:t>
            </a:r>
          </a:p>
          <a:p>
            <a:pPr lvl="1" algn="l" rtl="0"/>
            <a:r>
              <a:rPr lang="en-US" dirty="0" err="1" smtClean="0"/>
              <a:t>Hmmtrain</a:t>
            </a:r>
            <a:r>
              <a:rPr lang="en-US" dirty="0" smtClean="0"/>
              <a:t> : to </a:t>
            </a:r>
            <a:r>
              <a:rPr lang="en-US" dirty="0" err="1" smtClean="0"/>
              <a:t>estmaite</a:t>
            </a:r>
            <a:r>
              <a:rPr lang="en-US" dirty="0" smtClean="0"/>
              <a:t> transition and emission </a:t>
            </a:r>
            <a:r>
              <a:rPr lang="en-US" dirty="0" err="1" smtClean="0"/>
              <a:t>probility</a:t>
            </a:r>
            <a:r>
              <a:rPr lang="en-US" dirty="0" smtClean="0"/>
              <a:t> from initial </a:t>
            </a:r>
            <a:r>
              <a:rPr lang="en-US" dirty="0" err="1" smtClean="0"/>
              <a:t>transtion</a:t>
            </a:r>
            <a:r>
              <a:rPr lang="en-US" dirty="0" smtClean="0"/>
              <a:t> and emission </a:t>
            </a:r>
          </a:p>
          <a:p>
            <a:pPr lvl="1"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Referance</a:t>
            </a:r>
            <a:r>
              <a:rPr lang="en-US" dirty="0" smtClean="0"/>
              <a:t> 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 smtClean="0"/>
              <a:t>http://www.mathworks.com/help/stats/hidden-markov-models-hmm.html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Retrieved 11 17, 2013, from Hidden Markov Models (HMM).</a:t>
            </a:r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Hidden Markov </a:t>
            </a:r>
            <a:r>
              <a:rPr lang="en-US" i="1" dirty="0" smtClean="0"/>
              <a:t>Model</a:t>
            </a:r>
            <a:r>
              <a:rPr lang="en-US" dirty="0" smtClean="0"/>
              <a:t> </a:t>
            </a:r>
            <a:r>
              <a:rPr lang="en-US" dirty="0" smtClean="0"/>
              <a:t>(HMM)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Observe </a:t>
            </a:r>
            <a:r>
              <a:rPr lang="en-US" dirty="0" smtClean="0"/>
              <a:t>a sequence of </a:t>
            </a:r>
            <a:r>
              <a:rPr lang="en-US" dirty="0" smtClean="0"/>
              <a:t>emissions</a:t>
            </a:r>
          </a:p>
          <a:p>
            <a:pPr algn="l" rtl="0"/>
            <a:r>
              <a:rPr lang="en-US" dirty="0" smtClean="0"/>
              <a:t>Do </a:t>
            </a:r>
            <a:r>
              <a:rPr lang="en-US" dirty="0" smtClean="0"/>
              <a:t>not know the sequence of states the model went through to generate the emissions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 Analyses of hidden Markov models seek to recover the sequence of states from the observed data.</a:t>
            </a:r>
            <a:endParaRPr lang="ar-SA" dirty="0" smtClean="0"/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green d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4005064"/>
            <a:ext cx="3096344" cy="3096344"/>
          </a:xfrm>
          <a:prstGeom prst="rect">
            <a:avLst/>
          </a:prstGeom>
        </p:spPr>
      </p:pic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</a:t>
            </a:r>
            <a:r>
              <a:rPr lang="en-US" dirty="0" smtClean="0"/>
              <a:t>model </a:t>
            </a:r>
            <a:r>
              <a:rPr lang="en-US" dirty="0" smtClean="0"/>
              <a:t>uses:</a:t>
            </a:r>
          </a:p>
          <a:p>
            <a:pPr algn="l" rtl="0"/>
            <a:r>
              <a:rPr lang="en-US" dirty="0" smtClean="0"/>
              <a:t>A </a:t>
            </a:r>
            <a:r>
              <a:rPr lang="en-US" dirty="0" smtClean="0"/>
              <a:t>red die, having six sides, labeled 1 through 6.</a:t>
            </a:r>
          </a:p>
          <a:p>
            <a:pPr algn="l" rtl="0"/>
            <a:r>
              <a:rPr lang="en-US" dirty="0" smtClean="0"/>
              <a:t>A green die, having twelve sides, five of which are labeled 2 through 6, while the remaining seven sides are labeled 1.</a:t>
            </a:r>
          </a:p>
          <a:p>
            <a:pPr algn="l" rtl="0"/>
            <a:endParaRPr lang="ar-SA" dirty="0"/>
          </a:p>
        </p:txBody>
      </p:sp>
      <p:pic>
        <p:nvPicPr>
          <p:cNvPr id="5" name="صورة 4" descr="red d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4437112"/>
            <a:ext cx="2428478" cy="2138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red co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(cont.)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weighted red coin, for which the probability of heads is .9 and the probability of tails is .1.</a:t>
            </a:r>
          </a:p>
          <a:p>
            <a:pPr algn="l" rtl="0"/>
            <a:r>
              <a:rPr lang="en-US" dirty="0" smtClean="0"/>
              <a:t>A weighted green coin, for which the probability of heads is .95 and the probability of tails is .05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a </a:t>
            </a:r>
            <a:r>
              <a:rPr lang="en-US" dirty="0" smtClean="0"/>
              <a:t>Markov model with two states and six possible emissions.</a:t>
            </a:r>
          </a:p>
          <a:p>
            <a:pPr algn="l" rtl="0"/>
            <a:endParaRPr lang="ar-SA" dirty="0"/>
          </a:p>
        </p:txBody>
      </p:sp>
      <p:pic>
        <p:nvPicPr>
          <p:cNvPr id="5" name="صورة 4" descr="green c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5334000"/>
            <a:ext cx="3000375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State Diagram</a:t>
            </a:r>
            <a:endParaRPr lang="ar-SA" dirty="0"/>
          </a:p>
        </p:txBody>
      </p:sp>
      <p:pic>
        <p:nvPicPr>
          <p:cNvPr id="4" name="عنصر نائب للمحتوى 3" descr="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988840"/>
            <a:ext cx="8460432" cy="4536504"/>
          </a:xfrm>
        </p:spPr>
      </p:pic>
      <p:sp>
        <p:nvSpPr>
          <p:cNvPr id="5" name="مستطيل 4"/>
          <p:cNvSpPr/>
          <p:nvPr/>
        </p:nvSpPr>
        <p:spPr>
          <a:xfrm>
            <a:off x="1043608" y="4293096"/>
            <a:ext cx="2732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 coin</a:t>
            </a:r>
            <a:endParaRPr lang="ar-SA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5004048" y="2276872"/>
            <a:ext cx="26642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B050"/>
                </a:solidFill>
              </a:rPr>
              <a:t>Green coin</a:t>
            </a:r>
            <a:endParaRPr lang="ar-SA" sz="5400" b="1" cap="none" spc="0" dirty="0">
              <a:ln/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Sequence of model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800" dirty="0" smtClean="0"/>
              <a:t>The model creates a sequence of numbers from the </a:t>
            </a:r>
            <a:r>
              <a:rPr lang="en-US" sz="2800" dirty="0" smtClean="0"/>
              <a:t>set</a:t>
            </a:r>
          </a:p>
          <a:p>
            <a:pPr algn="l" rtl="0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{1, 2, 3, 4, 5, 6} with the following rules: </a:t>
            </a:r>
          </a:p>
          <a:p>
            <a:pPr algn="l" rtl="0"/>
            <a:r>
              <a:rPr lang="en-US" sz="2800" dirty="0" smtClean="0"/>
              <a:t>Begin by rolling the red die and writing down the number that comes up, which is the emission.</a:t>
            </a:r>
          </a:p>
          <a:p>
            <a:pPr algn="l" rtl="0"/>
            <a:r>
              <a:rPr lang="en-US" sz="2800" dirty="0" smtClean="0"/>
              <a:t>Toss the red coin and do one of the following: </a:t>
            </a:r>
          </a:p>
          <a:p>
            <a:pPr lvl="1" algn="l" rtl="0"/>
            <a:r>
              <a:rPr lang="en-US" dirty="0" smtClean="0"/>
              <a:t>If the result is heads, roll the red die and write down the result. </a:t>
            </a:r>
          </a:p>
          <a:p>
            <a:pPr lvl="1" algn="l" rtl="0"/>
            <a:r>
              <a:rPr lang="en-US" dirty="0" smtClean="0"/>
              <a:t>If the result is tails, roll the green die and write down the result. </a:t>
            </a:r>
          </a:p>
          <a:p>
            <a:pPr algn="l" rtl="0"/>
            <a:endParaRPr lang="ar-S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Sequence Model (Cont.)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At each subsequent step, you flip the coin that has the same color as the die you rolled in the previous step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 smtClean="0"/>
              <a:t>If the coin comes up heads, roll the same die as in the previous step. </a:t>
            </a:r>
            <a:endParaRPr lang="en-US" dirty="0" smtClean="0"/>
          </a:p>
          <a:p>
            <a:pPr algn="l" rtl="0"/>
            <a:r>
              <a:rPr lang="en-US" dirty="0" smtClean="0"/>
              <a:t>If </a:t>
            </a:r>
            <a:r>
              <a:rPr lang="en-US" dirty="0" smtClean="0"/>
              <a:t>the coin comes up tails, switch to the other die.</a:t>
            </a:r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وحدة نمطية">
  <a:themeElements>
    <a:clrScheme name="وحدة نمطية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وحدة نمطية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وحدة نمطي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673</TotalTime>
  <Words>1017</Words>
  <Application>Microsoft Office PowerPoint</Application>
  <PresentationFormat>عرض على الشاشة (3:4)‏</PresentationFormat>
  <Paragraphs>122</Paragraphs>
  <Slides>25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25</vt:i4>
      </vt:variant>
    </vt:vector>
  </HeadingPairs>
  <TitlesOfParts>
    <vt:vector size="26" baseType="lpstr">
      <vt:lpstr>وحدة نمطية</vt:lpstr>
      <vt:lpstr>Hidden Markov Model  on Matlab </vt:lpstr>
      <vt:lpstr>The content </vt:lpstr>
      <vt:lpstr>A Hidden Markov Model (HMM)</vt:lpstr>
      <vt:lpstr>The goal  </vt:lpstr>
      <vt:lpstr>The example </vt:lpstr>
      <vt:lpstr>The example (cont.)</vt:lpstr>
      <vt:lpstr>The State Diagram</vt:lpstr>
      <vt:lpstr>The Sequence of model</vt:lpstr>
      <vt:lpstr>The Sequence Model (Cont.)</vt:lpstr>
      <vt:lpstr>Transition matrix </vt:lpstr>
      <vt:lpstr>الشريحة 11</vt:lpstr>
      <vt:lpstr>The emission matrix</vt:lpstr>
      <vt:lpstr>HMM questions </vt:lpstr>
      <vt:lpstr>Statistics Toolbox™ functions related to HMM </vt:lpstr>
      <vt:lpstr>Generating a Test Sequence</vt:lpstr>
      <vt:lpstr>Estimating the State Sequence</vt:lpstr>
      <vt:lpstr>Test the accuracy of hmmviterbi</vt:lpstr>
      <vt:lpstr>Estimating Transition and Emission Matrices  </vt:lpstr>
      <vt:lpstr>Test the accuracy hmmestimate  </vt:lpstr>
      <vt:lpstr>Estimating Transition and Emission Matrices</vt:lpstr>
      <vt:lpstr>Factors of hmmtrain</vt:lpstr>
      <vt:lpstr>Estimating Posterior State Probabilities </vt:lpstr>
      <vt:lpstr>Estimating Posterior State Probabilities </vt:lpstr>
      <vt:lpstr>Conclusion </vt:lpstr>
      <vt:lpstr>Referance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  on Matlab </dc:title>
  <dc:creator>Bayan</dc:creator>
  <cp:lastModifiedBy>Bayan</cp:lastModifiedBy>
  <cp:revision>6</cp:revision>
  <dcterms:created xsi:type="dcterms:W3CDTF">2013-11-10T19:03:11Z</dcterms:created>
  <dcterms:modified xsi:type="dcterms:W3CDTF">2013-11-17T22:06:49Z</dcterms:modified>
</cp:coreProperties>
</file>