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sldIdLst>
    <p:sldId id="257" r:id="rId2"/>
    <p:sldId id="259" r:id="rId3"/>
    <p:sldId id="270" r:id="rId4"/>
    <p:sldId id="260" r:id="rId5"/>
    <p:sldId id="273" r:id="rId6"/>
    <p:sldId id="274" r:id="rId7"/>
    <p:sldId id="271" r:id="rId8"/>
    <p:sldId id="275" r:id="rId9"/>
    <p:sldId id="272" r:id="rId10"/>
    <p:sldId id="277"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29"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3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49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357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73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88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06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82785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53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232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06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4887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18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82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22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4537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1/31/2017</a:t>
            </a:fld>
            <a:endParaRPr lang="en-US" dirty="0"/>
          </a:p>
        </p:txBody>
      </p:sp>
    </p:spTree>
    <p:extLst>
      <p:ext uri="{BB962C8B-B14F-4D97-AF65-F5344CB8AC3E}">
        <p14:creationId xmlns:p14="http://schemas.microsoft.com/office/powerpoint/2010/main" val="91349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79185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nnovate.mygov.in/challenge-tag/ddp8/"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google.com/android/reference/com/google/android/gms/maps/MapFragment.html" TargetMode="External"/><Relationship Id="rId2" Type="http://schemas.openxmlformats.org/officeDocument/2006/relationships/hyperlink" Target="https://developers.google.com/android/reference/com/google/android/gms/maps/GoogleMap.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879" y="1629068"/>
            <a:ext cx="3851871" cy="823983"/>
          </a:xfrm>
          <a:prstGeom prst="rect">
            <a:avLst/>
          </a:prstGeom>
        </p:spPr>
      </p:pic>
      <p:sp>
        <p:nvSpPr>
          <p:cNvPr id="4" name="Rectangle 3"/>
          <p:cNvSpPr/>
          <p:nvPr/>
        </p:nvSpPr>
        <p:spPr>
          <a:xfrm>
            <a:off x="1745411" y="3715927"/>
            <a:ext cx="8614913" cy="1477328"/>
          </a:xfrm>
          <a:prstGeom prst="rect">
            <a:avLst/>
          </a:prstGeom>
        </p:spPr>
        <p:txBody>
          <a:bodyPr wrap="square">
            <a:spAutoFit/>
          </a:bodyPr>
          <a:lstStyle/>
          <a:p>
            <a:r>
              <a:rPr lang="en-US" dirty="0"/>
              <a:t>Ministry Category    	: Department of Defense Production</a:t>
            </a:r>
            <a:br>
              <a:rPr lang="en-US" dirty="0"/>
            </a:br>
            <a:r>
              <a:rPr lang="en-US" dirty="0"/>
              <a:t>Problem Statement 	: Provision of Group Members Location and Chatting                                                                             Problem Code 	   	: </a:t>
            </a:r>
            <a:r>
              <a:rPr lang="en-US" dirty="0">
                <a:hlinkClick r:id="rId3"/>
              </a:rPr>
              <a:t>#DDP8</a:t>
            </a:r>
            <a:r>
              <a:rPr lang="en-US" dirty="0"/>
              <a:t/>
            </a:r>
            <a:br>
              <a:rPr lang="en-US" dirty="0"/>
            </a:br>
            <a:r>
              <a:rPr lang="en-US" dirty="0"/>
              <a:t>Team Leader Name 	: Shriram.B					</a:t>
            </a:r>
          </a:p>
          <a:p>
            <a:r>
              <a:rPr lang="en-US" dirty="0"/>
              <a:t>AICTE Application No	</a:t>
            </a:r>
            <a:r>
              <a:rPr lang="en-US" dirty="0" smtClean="0"/>
              <a:t>: 1-3325551643</a:t>
            </a:r>
            <a:endParaRPr lang="en-US" dirty="0"/>
          </a:p>
        </p:txBody>
      </p:sp>
    </p:spTree>
    <p:extLst>
      <p:ext uri="{BB962C8B-B14F-4D97-AF65-F5344CB8AC3E}">
        <p14:creationId xmlns:p14="http://schemas.microsoft.com/office/powerpoint/2010/main" val="517373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Showstoppers</a:t>
            </a:r>
            <a:endParaRPr lang="en-US" b="1" dirty="0"/>
          </a:p>
        </p:txBody>
      </p:sp>
      <p:sp>
        <p:nvSpPr>
          <p:cNvPr id="3" name="Content Placeholder 2"/>
          <p:cNvSpPr>
            <a:spLocks noGrp="1"/>
          </p:cNvSpPr>
          <p:nvPr>
            <p:ph idx="1"/>
          </p:nvPr>
        </p:nvSpPr>
        <p:spPr>
          <a:xfrm>
            <a:off x="677334" y="1453223"/>
            <a:ext cx="8596668" cy="3880773"/>
          </a:xfrm>
        </p:spPr>
        <p:txBody>
          <a:bodyPr/>
          <a:lstStyle/>
          <a:p>
            <a:r>
              <a:rPr lang="en-US" dirty="0" smtClean="0"/>
              <a:t>Location services consume increased power and are not optimized for efficient usage.</a:t>
            </a:r>
          </a:p>
          <a:p>
            <a:r>
              <a:rPr lang="en-US" dirty="0" smtClean="0"/>
              <a:t>Network Connectivity is required for functioning of the application.</a:t>
            </a:r>
          </a:p>
          <a:p>
            <a:r>
              <a:rPr lang="en-US" dirty="0" smtClean="0"/>
              <a:t>Privacy concerns may raise at certain situation.</a:t>
            </a:r>
          </a:p>
          <a:p>
            <a:endParaRPr lang="en-US" dirty="0" smtClean="0"/>
          </a:p>
          <a:p>
            <a:endParaRPr lang="en-US" dirty="0"/>
          </a:p>
        </p:txBody>
      </p:sp>
    </p:spTree>
    <p:extLst>
      <p:ext uri="{BB962C8B-B14F-4D97-AF65-F5344CB8AC3E}">
        <p14:creationId xmlns:p14="http://schemas.microsoft.com/office/powerpoint/2010/main" val="3833926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8773" y="423390"/>
            <a:ext cx="9379131" cy="707886"/>
          </a:xfrm>
          <a:prstGeom prst="rect">
            <a:avLst/>
          </a:prstGeom>
          <a:noFill/>
        </p:spPr>
        <p:txBody>
          <a:bodyPr wrap="square" rtlCol="0">
            <a:spAutoFit/>
          </a:bodyPr>
          <a:lstStyle/>
          <a:p>
            <a:r>
              <a:rPr lang="en-IN" sz="4000" b="1" dirty="0" smtClean="0">
                <a:solidFill>
                  <a:schemeClr val="accent1"/>
                </a:solidFill>
              </a:rPr>
              <a:t>Use Cases:</a:t>
            </a:r>
            <a:endParaRPr lang="en-IN" sz="4000" b="1" dirty="0">
              <a:solidFill>
                <a:schemeClr val="accent1"/>
              </a:solidFill>
            </a:endParaRPr>
          </a:p>
        </p:txBody>
      </p:sp>
      <p:sp>
        <p:nvSpPr>
          <p:cNvPr id="5" name="TextBox 4"/>
          <p:cNvSpPr txBox="1"/>
          <p:nvPr/>
        </p:nvSpPr>
        <p:spPr>
          <a:xfrm>
            <a:off x="688773" y="1257631"/>
            <a:ext cx="9188472" cy="569386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Ø"/>
            </a:pPr>
            <a:r>
              <a:rPr lang="en-US" sz="2000" b="1" dirty="0"/>
              <a:t>Police Officers during Field </a:t>
            </a:r>
            <a:r>
              <a:rPr lang="en-US" sz="2000" b="1" dirty="0" smtClean="0"/>
              <a:t>Operations</a:t>
            </a:r>
          </a:p>
          <a:p>
            <a:pPr algn="just"/>
            <a:r>
              <a:rPr lang="en-US" sz="2000" b="1" dirty="0"/>
              <a:t> </a:t>
            </a:r>
            <a:r>
              <a:rPr lang="en-US" sz="2000" b="1" dirty="0" smtClean="0"/>
              <a:t>     </a:t>
            </a:r>
            <a:r>
              <a:rPr lang="en-US" dirty="0"/>
              <a:t>The group </a:t>
            </a:r>
            <a:r>
              <a:rPr lang="en-US" dirty="0" smtClean="0"/>
              <a:t>of members in an </a:t>
            </a:r>
            <a:r>
              <a:rPr lang="en-US" dirty="0"/>
              <a:t>elite force who are infiltrating a terrorist </a:t>
            </a:r>
            <a:r>
              <a:rPr lang="en-US" dirty="0" smtClean="0"/>
              <a:t>location </a:t>
            </a:r>
            <a:r>
              <a:rPr lang="en-US" dirty="0" smtClean="0"/>
              <a:t>can use this </a:t>
            </a:r>
            <a:r>
              <a:rPr lang="en-US" dirty="0"/>
              <a:t>mobile based </a:t>
            </a:r>
            <a:r>
              <a:rPr lang="en-US" dirty="0" smtClean="0"/>
              <a:t>application </a:t>
            </a:r>
            <a:r>
              <a:rPr lang="en-US" dirty="0"/>
              <a:t>that will help people to locate other members of group in real time using GPS technology</a:t>
            </a:r>
            <a:r>
              <a:rPr lang="en-US" dirty="0" smtClean="0"/>
              <a:t>.</a:t>
            </a:r>
          </a:p>
          <a:p>
            <a:pPr algn="just"/>
            <a:endParaRPr lang="en-US" sz="2000" b="1" dirty="0"/>
          </a:p>
          <a:p>
            <a:pPr marL="342900" indent="-342900" algn="just">
              <a:buClr>
                <a:schemeClr val="accent1"/>
              </a:buClr>
              <a:buFont typeface="Wingdings" panose="05000000000000000000" pitchFamily="2" charset="2"/>
              <a:buChar char="Ø"/>
            </a:pPr>
            <a:r>
              <a:rPr lang="en-US" sz="2000" b="1" dirty="0"/>
              <a:t>Safety and Emergency Alerts among Family </a:t>
            </a:r>
            <a:r>
              <a:rPr lang="en-US" sz="2000" b="1" dirty="0" smtClean="0"/>
              <a:t>Members</a:t>
            </a:r>
          </a:p>
          <a:p>
            <a:pPr algn="just"/>
            <a:r>
              <a:rPr lang="en-US" sz="2000" b="1" dirty="0"/>
              <a:t> </a:t>
            </a:r>
            <a:r>
              <a:rPr lang="en-US" sz="2000" b="1" dirty="0" smtClean="0"/>
              <a:t>     </a:t>
            </a:r>
            <a:r>
              <a:rPr lang="en-US" dirty="0"/>
              <a:t>T</a:t>
            </a:r>
            <a:r>
              <a:rPr lang="en-US" dirty="0" smtClean="0"/>
              <a:t>he </a:t>
            </a:r>
            <a:r>
              <a:rPr lang="en-US" dirty="0" smtClean="0"/>
              <a:t>location of family members can </a:t>
            </a:r>
            <a:r>
              <a:rPr lang="en-US" dirty="0" smtClean="0"/>
              <a:t>be kept in track. In case of emergency, “SOS” button can be pressed. It will send the alert messages to the trusted contacts and the nearest police station will be displayed on the map</a:t>
            </a:r>
            <a:r>
              <a:rPr lang="en-US" dirty="0" smtClean="0"/>
              <a:t>.</a:t>
            </a:r>
          </a:p>
          <a:p>
            <a:pPr algn="just"/>
            <a:endParaRPr lang="en-US" b="1" dirty="0"/>
          </a:p>
          <a:p>
            <a:pPr marL="342900" indent="-342900" algn="just">
              <a:buClr>
                <a:schemeClr val="accent1"/>
              </a:buClr>
              <a:buFont typeface="Wingdings" panose="05000000000000000000" pitchFamily="2" charset="2"/>
              <a:buChar char="Ø"/>
            </a:pPr>
            <a:r>
              <a:rPr lang="en-US" sz="2000" b="1" dirty="0"/>
              <a:t>Hostage Rescue Operations </a:t>
            </a:r>
            <a:endParaRPr lang="en-US" sz="2000" b="1" dirty="0" smtClean="0"/>
          </a:p>
          <a:p>
            <a:pPr algn="just"/>
            <a:r>
              <a:rPr lang="en-US" sz="2000" b="1" dirty="0"/>
              <a:t> </a:t>
            </a:r>
            <a:r>
              <a:rPr lang="en-US" sz="2000" b="1" dirty="0" smtClean="0"/>
              <a:t>     </a:t>
            </a:r>
            <a:r>
              <a:rPr lang="en-US" dirty="0" smtClean="0"/>
              <a:t>In a military rescue operation, the location of the team members and the target can be monitored to keep them on track and their details will be transmitted to military base station</a:t>
            </a:r>
            <a:r>
              <a:rPr lang="en-US" dirty="0" smtClean="0"/>
              <a:t>.</a:t>
            </a:r>
          </a:p>
          <a:p>
            <a:pPr algn="just"/>
            <a:endParaRPr lang="en-US" b="1" dirty="0"/>
          </a:p>
          <a:p>
            <a:pPr marL="342900" indent="-342900" algn="just">
              <a:buClr>
                <a:schemeClr val="accent1"/>
              </a:buClr>
              <a:buFont typeface="Wingdings" panose="05000000000000000000" pitchFamily="2" charset="2"/>
              <a:buChar char="Ø"/>
            </a:pPr>
            <a:r>
              <a:rPr lang="en-US" sz="2000" b="1" dirty="0"/>
              <a:t>Parental Monitoring </a:t>
            </a:r>
            <a:endParaRPr lang="en-US" sz="2000" b="1" dirty="0" smtClean="0"/>
          </a:p>
          <a:p>
            <a:pPr algn="just"/>
            <a:r>
              <a:rPr lang="en-US" sz="2000" b="1" dirty="0"/>
              <a:t> </a:t>
            </a:r>
            <a:r>
              <a:rPr lang="en-US" sz="2000" b="1" dirty="0" smtClean="0"/>
              <a:t>     </a:t>
            </a:r>
            <a:r>
              <a:rPr lang="en-US" sz="2000" dirty="0" smtClean="0"/>
              <a:t>Children can be monitored by tracking their location they are currently at, the path they have travelled and their safety can be ensured.</a:t>
            </a:r>
            <a:endParaRPr lang="en-US" sz="2000" b="1" dirty="0"/>
          </a:p>
          <a:p>
            <a:pPr marL="342900" indent="-342900" algn="just">
              <a:buClr>
                <a:schemeClr val="accent2"/>
              </a:buClr>
              <a:buFont typeface="Wingdings" panose="05000000000000000000" pitchFamily="2" charset="2"/>
              <a:buChar char="Ø"/>
            </a:pPr>
            <a:endParaRPr lang="en-IN" sz="2000" dirty="0"/>
          </a:p>
        </p:txBody>
      </p:sp>
    </p:spTree>
    <p:extLst>
      <p:ext uri="{BB962C8B-B14F-4D97-AF65-F5344CB8AC3E}">
        <p14:creationId xmlns:p14="http://schemas.microsoft.com/office/powerpoint/2010/main" val="323382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Solution</a:t>
            </a:r>
            <a:endParaRPr lang="en-US" b="1" dirty="0"/>
          </a:p>
        </p:txBody>
      </p:sp>
      <p:sp>
        <p:nvSpPr>
          <p:cNvPr id="3" name="Rectangle 2"/>
          <p:cNvSpPr/>
          <p:nvPr/>
        </p:nvSpPr>
        <p:spPr>
          <a:xfrm>
            <a:off x="677334" y="1372260"/>
            <a:ext cx="8523503" cy="4524315"/>
          </a:xfrm>
          <a:prstGeom prst="rect">
            <a:avLst/>
          </a:prstGeom>
        </p:spPr>
        <p:txBody>
          <a:bodyPr wrap="square">
            <a:spAutoFit/>
          </a:bodyPr>
          <a:lstStyle/>
          <a:p>
            <a:pPr marL="285750" indent="-285750" algn="just">
              <a:buClr>
                <a:schemeClr val="accent1"/>
              </a:buClr>
              <a:buFont typeface="Wingdings" panose="05000000000000000000" pitchFamily="2" charset="2"/>
              <a:buChar char="Ø"/>
            </a:pPr>
            <a:r>
              <a:rPr lang="en-US" dirty="0" smtClean="0"/>
              <a:t>Automated Location Tracking of people in a trusted circle by utilizing Google Maps and Geo-Fencing helps in frequently reaching out </a:t>
            </a:r>
            <a:r>
              <a:rPr lang="en-US" dirty="0" smtClean="0"/>
              <a:t>to them. </a:t>
            </a:r>
            <a:r>
              <a:rPr lang="en-US" dirty="0" smtClean="0"/>
              <a:t>The app provides intricate details including current location, battery status, signal strength, route tracking and the ability to check-in at certain locations so as to keep them updated. </a:t>
            </a:r>
            <a:endParaRPr lang="en-US" dirty="0" smtClean="0"/>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b="1" dirty="0"/>
              <a:t> </a:t>
            </a:r>
            <a:r>
              <a:rPr lang="en-US" dirty="0"/>
              <a:t>During unavailability of Location </a:t>
            </a:r>
            <a:r>
              <a:rPr lang="en-US" dirty="0" smtClean="0"/>
              <a:t>Services or Network failure, it </a:t>
            </a:r>
            <a:r>
              <a:rPr lang="en-US" dirty="0"/>
              <a:t>is possible to track the last base </a:t>
            </a:r>
            <a:r>
              <a:rPr lang="en-US" dirty="0" smtClean="0"/>
              <a:t>station </a:t>
            </a:r>
            <a:r>
              <a:rPr lang="en-US" dirty="0"/>
              <a:t>that the phone is connected to and is shared with the trusted circle, using the </a:t>
            </a:r>
            <a:r>
              <a:rPr lang="en-US" dirty="0" err="1"/>
              <a:t>PhoneStateListener</a:t>
            </a:r>
            <a:r>
              <a:rPr lang="en-US" dirty="0"/>
              <a:t> which can be used for investigation purposes</a:t>
            </a:r>
            <a:r>
              <a:rPr lang="en-US" dirty="0" smtClean="0"/>
              <a:t>.</a:t>
            </a:r>
            <a:endParaRPr lang="en-US" dirty="0"/>
          </a:p>
          <a:p>
            <a:pPr algn="just">
              <a:buClr>
                <a:schemeClr val="accent1"/>
              </a:buClr>
            </a:pPr>
            <a:endParaRPr lang="en-US" dirty="0"/>
          </a:p>
          <a:p>
            <a:pPr marL="285750" indent="-285750" algn="just">
              <a:buClr>
                <a:schemeClr val="accent1"/>
              </a:buClr>
              <a:buFont typeface="Wingdings" panose="05000000000000000000" pitchFamily="2" charset="2"/>
              <a:buChar char="Ø"/>
            </a:pPr>
            <a:r>
              <a:rPr lang="en-US" dirty="0" smtClean="0"/>
              <a:t>It </a:t>
            </a:r>
            <a:r>
              <a:rPr lang="en-US" dirty="0" smtClean="0"/>
              <a:t>also includes a chat box feature </a:t>
            </a:r>
            <a:r>
              <a:rPr lang="en-US" dirty="0" smtClean="0"/>
              <a:t>through which </a:t>
            </a:r>
            <a:r>
              <a:rPr lang="en-US" dirty="0" smtClean="0"/>
              <a:t>users </a:t>
            </a:r>
            <a:r>
              <a:rPr lang="en-US" dirty="0" smtClean="0"/>
              <a:t>can interact with entire circle or other individual users. The SOS feature updates the trusted circle regarding the current location during an emergency. The trusted circle may involve family members, police officers, special forces etc</a:t>
            </a:r>
            <a:r>
              <a:rPr lang="en-US" dirty="0" smtClean="0"/>
              <a:t>.,</a:t>
            </a:r>
          </a:p>
          <a:p>
            <a:pPr marL="285750" indent="-285750" algn="just">
              <a:buClr>
                <a:schemeClr val="accent1"/>
              </a:buClr>
              <a:buFont typeface="Wingdings" panose="05000000000000000000" pitchFamily="2" charset="2"/>
              <a:buChar char="Ø"/>
            </a:pPr>
            <a:endParaRPr lang="en-US" dirty="0"/>
          </a:p>
        </p:txBody>
      </p:sp>
    </p:spTree>
    <p:extLst>
      <p:ext uri="{BB962C8B-B14F-4D97-AF65-F5344CB8AC3E}">
        <p14:creationId xmlns:p14="http://schemas.microsoft.com/office/powerpoint/2010/main" val="1557987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991" y="324928"/>
            <a:ext cx="8596668" cy="1320800"/>
          </a:xfrm>
        </p:spPr>
        <p:txBody>
          <a:bodyPr/>
          <a:lstStyle/>
          <a:p>
            <a:r>
              <a:rPr lang="en-US" b="1" dirty="0" smtClean="0"/>
              <a:t>User Interface Prototypes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41" y="1185185"/>
            <a:ext cx="3039004" cy="54605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596" y="1269999"/>
            <a:ext cx="3009425" cy="53757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91" y="1217528"/>
            <a:ext cx="3202499" cy="5480649"/>
          </a:xfrm>
          <a:prstGeom prst="rect">
            <a:avLst/>
          </a:prstGeom>
        </p:spPr>
      </p:pic>
    </p:spTree>
    <p:extLst>
      <p:ext uri="{BB962C8B-B14F-4D97-AF65-F5344CB8AC3E}">
        <p14:creationId xmlns:p14="http://schemas.microsoft.com/office/powerpoint/2010/main" val="27341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dirty="0"/>
          </a:p>
        </p:txBody>
      </p:sp>
      <p:sp>
        <p:nvSpPr>
          <p:cNvPr id="3" name="Rectangle 2"/>
          <p:cNvSpPr/>
          <p:nvPr/>
        </p:nvSpPr>
        <p:spPr>
          <a:xfrm>
            <a:off x="677334" y="1501573"/>
            <a:ext cx="6096000" cy="1477328"/>
          </a:xfrm>
          <a:prstGeom prst="rect">
            <a:avLst/>
          </a:prstGeom>
        </p:spPr>
        <p:txBody>
          <a:bodyPr>
            <a:spAutoFit/>
          </a:bodyPr>
          <a:lstStyle/>
          <a:p>
            <a:pPr marL="285750" indent="-285750">
              <a:buClr>
                <a:schemeClr val="accent1"/>
              </a:buClr>
              <a:buFont typeface="Wingdings" panose="05000000000000000000" pitchFamily="2" charset="2"/>
              <a:buChar char="Ø"/>
            </a:pPr>
            <a:r>
              <a:rPr lang="en-US" dirty="0" smtClean="0"/>
              <a:t>Android SDK</a:t>
            </a:r>
          </a:p>
          <a:p>
            <a:pPr>
              <a:buClr>
                <a:schemeClr val="accent1"/>
              </a:buClr>
            </a:pPr>
            <a:endParaRPr lang="en-US" dirty="0"/>
          </a:p>
          <a:p>
            <a:pPr marL="285750" indent="-285750">
              <a:buClr>
                <a:schemeClr val="accent1"/>
              </a:buClr>
              <a:buFont typeface="Wingdings" panose="05000000000000000000" pitchFamily="2" charset="2"/>
              <a:buChar char="Ø"/>
            </a:pPr>
            <a:r>
              <a:rPr lang="en-US" dirty="0"/>
              <a:t>Backend : Google Firebase </a:t>
            </a:r>
            <a:r>
              <a:rPr lang="en-US" dirty="0" smtClean="0"/>
              <a:t>Platform</a:t>
            </a:r>
          </a:p>
          <a:p>
            <a:pPr marL="285750" indent="-285750">
              <a:buClr>
                <a:schemeClr val="accent1"/>
              </a:buClr>
              <a:buFont typeface="Wingdings" panose="05000000000000000000" pitchFamily="2" charset="2"/>
              <a:buChar char="Ø"/>
            </a:pPr>
            <a:endParaRPr lang="en-US" dirty="0"/>
          </a:p>
          <a:p>
            <a:pPr marL="285750" indent="-285750">
              <a:buClr>
                <a:schemeClr val="accent1"/>
              </a:buClr>
              <a:buFont typeface="Wingdings" panose="05000000000000000000" pitchFamily="2" charset="2"/>
              <a:buChar char="Ø"/>
            </a:pPr>
            <a:r>
              <a:rPr lang="en-US" dirty="0" smtClean="0"/>
              <a:t>Repository and Versioning Tools : Github</a:t>
            </a:r>
            <a:endParaRPr lang="en-US" dirty="0"/>
          </a:p>
        </p:txBody>
      </p:sp>
    </p:spTree>
    <p:extLst>
      <p:ext uri="{BB962C8B-B14F-4D97-AF65-F5344CB8AC3E}">
        <p14:creationId xmlns:p14="http://schemas.microsoft.com/office/powerpoint/2010/main" val="3268951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96"/>
          </a:xfrm>
        </p:spPr>
        <p:txBody>
          <a:bodyPr>
            <a:normAutofit fontScale="90000"/>
          </a:bodyPr>
          <a:lstStyle/>
          <a:p>
            <a:r>
              <a:rPr lang="en-US" b="1" dirty="0" smtClean="0"/>
              <a:t>Android </a:t>
            </a:r>
            <a:r>
              <a:rPr lang="en-US" b="1" dirty="0" smtClean="0"/>
              <a:t>Application Platform</a:t>
            </a:r>
            <a:r>
              <a:rPr lang="en-US" b="1" dirty="0" smtClean="0"/>
              <a:t>	</a:t>
            </a:r>
            <a:br>
              <a:rPr lang="en-US" b="1" dirty="0" smtClean="0"/>
            </a:br>
            <a:r>
              <a:rPr lang="en-US" b="1" dirty="0"/>
              <a:t> </a:t>
            </a:r>
            <a:r>
              <a:rPr lang="en-US" b="1" dirty="0" smtClean="0"/>
              <a:t>                   </a:t>
            </a:r>
            <a:endParaRPr lang="en-US" b="1" dirty="0"/>
          </a:p>
        </p:txBody>
      </p:sp>
      <p:sp>
        <p:nvSpPr>
          <p:cNvPr id="3" name="TextBox 2"/>
          <p:cNvSpPr txBox="1"/>
          <p:nvPr/>
        </p:nvSpPr>
        <p:spPr>
          <a:xfrm>
            <a:off x="553791" y="1210614"/>
            <a:ext cx="8883507" cy="3970318"/>
          </a:xfrm>
          <a:prstGeom prst="rect">
            <a:avLst/>
          </a:prstGeom>
          <a:noFill/>
        </p:spPr>
        <p:txBody>
          <a:bodyPr wrap="square" rtlCol="0">
            <a:spAutoFit/>
          </a:bodyPr>
          <a:lstStyle/>
          <a:p>
            <a:pPr algn="just">
              <a:buClr>
                <a:schemeClr val="accent1"/>
              </a:buClr>
            </a:pPr>
            <a:endParaRPr lang="en-US" dirty="0" smtClean="0"/>
          </a:p>
          <a:p>
            <a:pPr marL="285750" indent="-285750" algn="just">
              <a:buClr>
                <a:schemeClr val="accent1"/>
              </a:buClr>
              <a:buFont typeface="Wingdings" panose="05000000000000000000" pitchFamily="2" charset="2"/>
              <a:buChar char="Ø"/>
            </a:pPr>
            <a:r>
              <a:rPr lang="en-US" dirty="0" smtClean="0"/>
              <a:t>The Software Development Kit in Android contain bundles of data including Tools, Libraries &amp;Emulator.</a:t>
            </a:r>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smtClean="0"/>
              <a:t>The </a:t>
            </a:r>
            <a:r>
              <a:rPr lang="en-US" dirty="0"/>
              <a:t>basic Android-System is a Linux system</a:t>
            </a:r>
            <a:r>
              <a:rPr lang="en-US" dirty="0" smtClean="0"/>
              <a:t>.</a:t>
            </a:r>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smtClean="0"/>
              <a:t> </a:t>
            </a:r>
            <a:r>
              <a:rPr lang="en-US" dirty="0"/>
              <a:t>Android uses a custom Linux kernel with some extra functionality on power-saving and some </a:t>
            </a:r>
            <a:r>
              <a:rPr lang="en-US" dirty="0" smtClean="0"/>
              <a:t>speed-improvements.</a:t>
            </a:r>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smtClean="0"/>
              <a:t> The internal storage of an Android device is formatted with the ’YAFFS2-filesystem’, which fully features the Linux-like access-concepts.</a:t>
            </a:r>
          </a:p>
          <a:p>
            <a:pPr marL="285750" indent="-285750" algn="just">
              <a:buClr>
                <a:schemeClr val="accent1"/>
              </a:buClr>
              <a:buFont typeface="Wingdings" panose="05000000000000000000" pitchFamily="2" charset="2"/>
              <a:buChar char="Ø"/>
            </a:pPr>
            <a:endParaRPr lang="en-US" dirty="0"/>
          </a:p>
          <a:p>
            <a:pPr marL="285750" indent="-285750" algn="just">
              <a:buClr>
                <a:schemeClr val="accent1"/>
              </a:buClr>
              <a:buFont typeface="Wingdings" panose="05000000000000000000" pitchFamily="2" charset="2"/>
              <a:buChar char="Ø"/>
            </a:pPr>
            <a:r>
              <a:rPr lang="en-US" dirty="0" smtClean="0"/>
              <a:t>Android SDK runs predominantly on Java and hence uses object oriented code style by default.</a:t>
            </a:r>
            <a:endParaRPr lang="en-US" dirty="0" smtClean="0"/>
          </a:p>
        </p:txBody>
      </p:sp>
    </p:spTree>
    <p:extLst>
      <p:ext uri="{BB962C8B-B14F-4D97-AF65-F5344CB8AC3E}">
        <p14:creationId xmlns:p14="http://schemas.microsoft.com/office/powerpoint/2010/main" val="3638082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Firebase Platform</a:t>
            </a:r>
            <a:endParaRPr lang="en-US" b="1" dirty="0"/>
          </a:p>
        </p:txBody>
      </p:sp>
      <p:sp>
        <p:nvSpPr>
          <p:cNvPr id="4" name="TextBox 3"/>
          <p:cNvSpPr txBox="1"/>
          <p:nvPr/>
        </p:nvSpPr>
        <p:spPr>
          <a:xfrm>
            <a:off x="646111" y="1527136"/>
            <a:ext cx="8817066" cy="3416320"/>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a:t>As a </a:t>
            </a:r>
            <a:r>
              <a:rPr lang="en-US" i="1" dirty="0"/>
              <a:t>real-time</a:t>
            </a:r>
            <a:r>
              <a:rPr lang="en-US" dirty="0"/>
              <a:t>, </a:t>
            </a:r>
            <a:r>
              <a:rPr lang="en-US" i="1" dirty="0"/>
              <a:t>scalable</a:t>
            </a:r>
            <a:r>
              <a:rPr lang="en-US" dirty="0"/>
              <a:t> </a:t>
            </a:r>
            <a:r>
              <a:rPr lang="en-US" dirty="0" smtClean="0"/>
              <a:t>backend platform, Firebase </a:t>
            </a:r>
            <a:r>
              <a:rPr lang="en-US" dirty="0"/>
              <a:t>provide the tools </a:t>
            </a:r>
            <a:r>
              <a:rPr lang="en-US" dirty="0" smtClean="0"/>
              <a:t>that are needed </a:t>
            </a:r>
            <a:r>
              <a:rPr lang="en-US" dirty="0"/>
              <a:t>to quickly build rich, collaborative applications that can serve millions of users</a:t>
            </a:r>
            <a:r>
              <a:rPr lang="en-US" dirty="0" smtClean="0"/>
              <a:t>.</a:t>
            </a:r>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a:t>With 100% Firebase-powered apps, user authentication can be handled by a Simple Login service which supports Facebook, Twitter, Github and Google; in addition to a regular email/password login scheme. </a:t>
            </a:r>
            <a:endParaRPr lang="en-US" dirty="0" smtClean="0"/>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a:t>Firebase is great at propagating data in real-time across all </a:t>
            </a:r>
            <a:r>
              <a:rPr lang="en-US" dirty="0" smtClean="0"/>
              <a:t>the </a:t>
            </a:r>
            <a:r>
              <a:rPr lang="en-US" dirty="0"/>
              <a:t>clients</a:t>
            </a:r>
            <a:r>
              <a:rPr lang="en-US" dirty="0" smtClean="0"/>
              <a:t>.</a:t>
            </a:r>
          </a:p>
          <a:p>
            <a:pPr marL="285750" indent="-285750" algn="just">
              <a:buClr>
                <a:schemeClr val="accent1"/>
              </a:buClr>
              <a:buFont typeface="Wingdings" panose="05000000000000000000" pitchFamily="2" charset="2"/>
              <a:buChar char="Ø"/>
            </a:pPr>
            <a:endParaRPr lang="en-US" dirty="0" smtClean="0"/>
          </a:p>
          <a:p>
            <a:pPr marL="285750" indent="-285750" algn="just">
              <a:buClr>
                <a:schemeClr val="accent1"/>
              </a:buClr>
              <a:buFont typeface="Wingdings" panose="05000000000000000000" pitchFamily="2" charset="2"/>
              <a:buChar char="Ø"/>
            </a:pPr>
            <a:r>
              <a:rPr lang="en-US" dirty="0"/>
              <a:t> </a:t>
            </a:r>
            <a:r>
              <a:rPr lang="en-US" dirty="0" smtClean="0"/>
              <a:t>The Firebase </a:t>
            </a:r>
            <a:r>
              <a:rPr lang="en-US" dirty="0"/>
              <a:t>database is accessible directly from any client, be it a mobile device or web browser.</a:t>
            </a:r>
          </a:p>
        </p:txBody>
      </p:sp>
    </p:spTree>
    <p:extLst>
      <p:ext uri="{BB962C8B-B14F-4D97-AF65-F5344CB8AC3E}">
        <p14:creationId xmlns:p14="http://schemas.microsoft.com/office/powerpoint/2010/main" val="281414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Dependencies</a:t>
            </a:r>
            <a:endParaRPr lang="en-US" b="1" dirty="0"/>
          </a:p>
        </p:txBody>
      </p:sp>
      <p:sp>
        <p:nvSpPr>
          <p:cNvPr id="3" name="Content Placeholder 2"/>
          <p:cNvSpPr>
            <a:spLocks noGrp="1"/>
          </p:cNvSpPr>
          <p:nvPr>
            <p:ph idx="1"/>
          </p:nvPr>
        </p:nvSpPr>
        <p:spPr>
          <a:xfrm>
            <a:off x="522059" y="1582619"/>
            <a:ext cx="8596668" cy="3880773"/>
          </a:xfrm>
        </p:spPr>
        <p:txBody>
          <a:bodyPr/>
          <a:lstStyle/>
          <a:p>
            <a:pPr algn="just">
              <a:buFont typeface="Wingdings" panose="05000000000000000000" pitchFamily="2" charset="2"/>
              <a:buChar char="Ø"/>
            </a:pPr>
            <a:r>
              <a:rPr lang="en-US" b="1" dirty="0" smtClean="0"/>
              <a:t>Google Maps API</a:t>
            </a:r>
          </a:p>
          <a:p>
            <a:pPr marL="0" indent="0" algn="just">
              <a:buNone/>
            </a:pPr>
            <a:r>
              <a:rPr lang="en-US" dirty="0" smtClean="0"/>
              <a:t>	Maps API is used in order to precisely identify the current location of the 	user and providing frequent updates to the family circle.</a:t>
            </a:r>
          </a:p>
          <a:p>
            <a:pPr marL="0" indent="0" algn="just">
              <a:buNone/>
            </a:pPr>
            <a:endParaRPr lang="en-US" dirty="0" smtClean="0"/>
          </a:p>
          <a:p>
            <a:pPr algn="just">
              <a:buFont typeface="Wingdings" panose="05000000000000000000" pitchFamily="2" charset="2"/>
              <a:buChar char="Ø"/>
            </a:pPr>
            <a:r>
              <a:rPr lang="en-US" b="1" dirty="0" smtClean="0"/>
              <a:t>Digits API</a:t>
            </a:r>
          </a:p>
          <a:p>
            <a:pPr marL="0" indent="0" algn="just">
              <a:buNone/>
            </a:pPr>
            <a:r>
              <a:rPr lang="en-US" dirty="0" smtClean="0"/>
              <a:t>	Digits is a platform used for mobile authentication using OTP and enables a </a:t>
            </a:r>
          </a:p>
          <a:p>
            <a:pPr marL="0" indent="0" algn="just">
              <a:buNone/>
            </a:pPr>
            <a:r>
              <a:rPr lang="en-US" dirty="0" smtClean="0"/>
              <a:t>	hassle free login.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41551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5360"/>
          </a:xfrm>
        </p:spPr>
        <p:txBody>
          <a:bodyPr/>
          <a:lstStyle/>
          <a:p>
            <a:r>
              <a:rPr lang="en-IN" b="1" dirty="0" smtClean="0"/>
              <a:t>Google Maps </a:t>
            </a:r>
            <a:r>
              <a:rPr lang="en-IN" b="1" dirty="0" smtClean="0"/>
              <a:t>API</a:t>
            </a:r>
            <a:endParaRPr lang="en-IN" b="1" dirty="0"/>
          </a:p>
        </p:txBody>
      </p:sp>
      <p:sp>
        <p:nvSpPr>
          <p:cNvPr id="3" name="Content Placeholder 2"/>
          <p:cNvSpPr>
            <a:spLocks noGrp="1"/>
          </p:cNvSpPr>
          <p:nvPr>
            <p:ph idx="1"/>
          </p:nvPr>
        </p:nvSpPr>
        <p:spPr>
          <a:xfrm>
            <a:off x="677334" y="1584960"/>
            <a:ext cx="8596668" cy="4290939"/>
          </a:xfrm>
        </p:spPr>
        <p:txBody>
          <a:bodyPr/>
          <a:lstStyle/>
          <a:p>
            <a:pPr algn="just">
              <a:buFont typeface="Wingdings" panose="05000000000000000000" pitchFamily="2" charset="2"/>
              <a:buChar char="Ø"/>
            </a:pPr>
            <a:r>
              <a:rPr lang="en-IN" b="1" dirty="0" smtClean="0"/>
              <a:t>Google Maps </a:t>
            </a:r>
            <a:r>
              <a:rPr lang="en-IN" dirty="0" smtClean="0"/>
              <a:t>will be used to visualize maps and connect the app to millions of places with native API for Android.</a:t>
            </a:r>
            <a:endParaRPr lang="en-IN" dirty="0" smtClean="0"/>
          </a:p>
          <a:p>
            <a:pPr algn="just">
              <a:buFont typeface="Wingdings" panose="05000000000000000000" pitchFamily="2" charset="2"/>
              <a:buChar char="Ø"/>
            </a:pPr>
            <a:r>
              <a:rPr lang="en-US" altLang="en-US" dirty="0">
                <a:solidFill>
                  <a:srgbClr val="212121"/>
                </a:solidFill>
                <a:latin typeface="Roboto"/>
              </a:rPr>
              <a:t>Maps are represented in the API by the </a:t>
            </a:r>
            <a:r>
              <a:rPr lang="en-US" altLang="en-US" sz="1200" dirty="0" err="1">
                <a:solidFill>
                  <a:srgbClr val="039BE5"/>
                </a:solidFill>
                <a:latin typeface="Roboto Mono"/>
                <a:hlinkClick r:id="rId2"/>
              </a:rPr>
              <a:t>GoogleMap</a:t>
            </a:r>
            <a:r>
              <a:rPr lang="en-US" altLang="en-US" dirty="0">
                <a:solidFill>
                  <a:srgbClr val="212121"/>
                </a:solidFill>
                <a:latin typeface="Roboto"/>
              </a:rPr>
              <a:t> and </a:t>
            </a:r>
            <a:r>
              <a:rPr lang="en-US" altLang="en-US" sz="1200" dirty="0" err="1">
                <a:solidFill>
                  <a:srgbClr val="039BE5"/>
                </a:solidFill>
                <a:latin typeface="Roboto Mono"/>
                <a:hlinkClick r:id="rId3"/>
              </a:rPr>
              <a:t>MapFragment</a:t>
            </a:r>
            <a:r>
              <a:rPr lang="en-US" altLang="en-US" dirty="0">
                <a:solidFill>
                  <a:srgbClr val="212121"/>
                </a:solidFill>
                <a:latin typeface="Roboto"/>
              </a:rPr>
              <a:t> </a:t>
            </a:r>
            <a:r>
              <a:rPr lang="en-US" altLang="en-US" dirty="0" smtClean="0">
                <a:solidFill>
                  <a:srgbClr val="212121"/>
                </a:solidFill>
                <a:latin typeface="Roboto"/>
              </a:rPr>
              <a:t>classes.</a:t>
            </a:r>
          </a:p>
          <a:p>
            <a:pPr algn="just">
              <a:buFont typeface="Wingdings" panose="05000000000000000000" pitchFamily="2" charset="2"/>
              <a:buChar char="Ø"/>
            </a:pPr>
            <a:r>
              <a:rPr lang="en-US" dirty="0"/>
              <a:t>Cross-platform custom styling enables you to change the color palette of your maps, hide labels, vary road density and toggle points of interest</a:t>
            </a:r>
            <a:r>
              <a:rPr lang="en-US" dirty="0" smtClean="0"/>
              <a:t>.</a:t>
            </a:r>
          </a:p>
          <a:p>
            <a:pPr algn="just">
              <a:buFont typeface="Wingdings" panose="05000000000000000000" pitchFamily="2" charset="2"/>
              <a:buChar char="Ø"/>
            </a:pPr>
            <a:r>
              <a:rPr lang="en-US" dirty="0" smtClean="0"/>
              <a:t>The data can be got </a:t>
            </a:r>
            <a:r>
              <a:rPr lang="en-US" dirty="0"/>
              <a:t>from the same database used by Google Maps and Google+ Local</a:t>
            </a:r>
            <a:r>
              <a:rPr lang="en-US" dirty="0" smtClean="0"/>
              <a:t>.</a:t>
            </a:r>
          </a:p>
          <a:p>
            <a:pPr algn="just">
              <a:buFont typeface="Wingdings" panose="05000000000000000000" pitchFamily="2" charset="2"/>
              <a:buChar char="Ø"/>
            </a:pPr>
            <a:r>
              <a:rPr lang="en-US" dirty="0"/>
              <a:t>Places features over 100 million businesses and points of interest that are updated frequently through owner-verified listings and user-moderated contributions.</a:t>
            </a:r>
            <a:endParaRPr lang="en-IN" dirty="0" smtClean="0"/>
          </a:p>
          <a:p>
            <a:pPr algn="just"/>
            <a:endParaRPr lang="en-IN" dirty="0" smtClean="0"/>
          </a:p>
          <a:p>
            <a:pPr marL="0" indent="0" algn="just">
              <a:buNone/>
            </a:pPr>
            <a:endParaRPr lang="en-IN" dirty="0" smtClean="0"/>
          </a:p>
          <a:p>
            <a:pPr algn="just"/>
            <a:endParaRPr lang="en-IN" dirty="0"/>
          </a:p>
        </p:txBody>
      </p:sp>
    </p:spTree>
    <p:extLst>
      <p:ext uri="{BB962C8B-B14F-4D97-AF65-F5344CB8AC3E}">
        <p14:creationId xmlns:p14="http://schemas.microsoft.com/office/powerpoint/2010/main" val="2457867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6348"/>
          </a:xfrm>
        </p:spPr>
        <p:txBody>
          <a:bodyPr>
            <a:normAutofit fontScale="90000"/>
          </a:bodyPr>
          <a:lstStyle/>
          <a:p>
            <a:r>
              <a:rPr lang="en-IN" b="1" dirty="0"/>
              <a:t>Digits by </a:t>
            </a:r>
            <a:r>
              <a:rPr lang="en-IN" b="1" dirty="0" smtClean="0"/>
              <a:t>Fabric – OTP Generation</a:t>
            </a:r>
            <a:endParaRPr lang="en-IN" b="1" dirty="0"/>
          </a:p>
        </p:txBody>
      </p:sp>
      <p:sp>
        <p:nvSpPr>
          <p:cNvPr id="3" name="Content Placeholder 2"/>
          <p:cNvSpPr>
            <a:spLocks noGrp="1"/>
          </p:cNvSpPr>
          <p:nvPr>
            <p:ph idx="1"/>
          </p:nvPr>
        </p:nvSpPr>
        <p:spPr>
          <a:xfrm>
            <a:off x="677334" y="1391479"/>
            <a:ext cx="8596668" cy="4649884"/>
          </a:xfrm>
        </p:spPr>
        <p:txBody>
          <a:bodyPr>
            <a:normAutofit/>
          </a:bodyPr>
          <a:lstStyle/>
          <a:p>
            <a:pPr algn="just">
              <a:buFont typeface="Wingdings" panose="05000000000000000000" pitchFamily="2" charset="2"/>
              <a:buChar char="Ø"/>
            </a:pPr>
            <a:r>
              <a:rPr lang="en-IN" b="1" dirty="0"/>
              <a:t>Digits</a:t>
            </a:r>
            <a:r>
              <a:rPr lang="en-IN" dirty="0"/>
              <a:t> helps </a:t>
            </a:r>
            <a:r>
              <a:rPr lang="en-IN" dirty="0" err="1" smtClean="0"/>
              <a:t>onboard</a:t>
            </a:r>
            <a:r>
              <a:rPr lang="en-IN" dirty="0" smtClean="0"/>
              <a:t> </a:t>
            </a:r>
            <a:r>
              <a:rPr lang="en-IN" dirty="0"/>
              <a:t>your mobile app users with simple phone number authentication so you can build safe, viral communities.</a:t>
            </a:r>
          </a:p>
          <a:p>
            <a:pPr algn="just">
              <a:buFont typeface="Wingdings" panose="05000000000000000000" pitchFamily="2" charset="2"/>
              <a:buChar char="Ø"/>
            </a:pPr>
            <a:r>
              <a:rPr lang="en-IN" dirty="0"/>
              <a:t>Digits sends users an SMS confirmation code, which they enter into your app to confirm their identity - you can authenticate users in two steps! If the code doesn't arrive quickly, built-in voice fall-back comes to the rescue. See how it works by typing in your phone number.</a:t>
            </a:r>
          </a:p>
          <a:p>
            <a:pPr algn="just">
              <a:buFont typeface="Wingdings" panose="05000000000000000000" pitchFamily="2" charset="2"/>
              <a:buChar char="Ø"/>
            </a:pPr>
            <a:r>
              <a:rPr lang="en-IN" dirty="0" smtClean="0"/>
              <a:t>It </a:t>
            </a:r>
            <a:r>
              <a:rPr lang="en-IN" dirty="0"/>
              <a:t>has meticulously optimized the performance, scalability, and availability of our infrastructure by building strong relationships with SMS carriers and adding dynamic SMS routing. We have taken extreme care to ensure your app data is safe and protected.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87699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424</TotalTime>
  <Words>589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vt:lpstr>
      <vt:lpstr>Roboto Mono</vt:lpstr>
      <vt:lpstr>Trebuchet MS</vt:lpstr>
      <vt:lpstr>Wingdings</vt:lpstr>
      <vt:lpstr>Wingdings 3</vt:lpstr>
      <vt:lpstr>Facet</vt:lpstr>
      <vt:lpstr>PowerPoint Presentation</vt:lpstr>
      <vt:lpstr> Solution</vt:lpstr>
      <vt:lpstr>User Interface Prototypes</vt:lpstr>
      <vt:lpstr>Technology Stack</vt:lpstr>
      <vt:lpstr>Android Application Platform                      </vt:lpstr>
      <vt:lpstr>Firebase Platform</vt:lpstr>
      <vt:lpstr>Dependencies</vt:lpstr>
      <vt:lpstr>Google Maps API</vt:lpstr>
      <vt:lpstr>Digits by Fabric – OTP Generation</vt:lpstr>
      <vt:lpstr>Showstoppers</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Shriram Balaji</cp:lastModifiedBy>
  <cp:revision>129</cp:revision>
  <dcterms:created xsi:type="dcterms:W3CDTF">2017-01-30T08:12:41Z</dcterms:created>
  <dcterms:modified xsi:type="dcterms:W3CDTF">2017-01-31T09:25:35Z</dcterms:modified>
</cp:coreProperties>
</file>