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845FB-A6E9-43B3-98E8-7FE016F4E513}" v="323" dt="2024-04-02T10:48:4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008" y="-180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3297-B0FA-7E47-AEFE-0CFE430E2C94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FE3DF-2769-FA4B-8EF3-8117FD16A9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1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663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6319599" y="563379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B84AAA-6152-6667-ACB2-5FE5C55702CD}"/>
              </a:ext>
            </a:extLst>
          </p:cNvPr>
          <p:cNvSpPr txBox="1"/>
          <p:nvPr/>
        </p:nvSpPr>
        <p:spPr>
          <a:xfrm flipV="1">
            <a:off x="1828800" y="8141658"/>
            <a:ext cx="7073661" cy="182832"/>
          </a:xfrm>
          <a:prstGeom prst="rect">
            <a:avLst/>
          </a:prstGeom>
        </p:spPr>
        <p:txBody>
          <a:bodyPr lIns="91440" tIns="45720" rIns="91440" bIns="45720" anchor="t">
            <a:normAutofit fontScale="40000" lnSpcReduction="20000"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BBF48B2-BB51-8822-AACF-E1D6873C9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507" t="6034" r="-4826" b="-40086"/>
          <a:stretch/>
        </p:blipFill>
        <p:spPr>
          <a:xfrm>
            <a:off x="3527664" y="646711"/>
            <a:ext cx="7228082" cy="53738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31344" y="4618473"/>
            <a:ext cx="10496844" cy="36127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800" b="1" dirty="0">
                <a:solidFill>
                  <a:srgbClr val="272525"/>
                </a:solidFill>
                <a:latin typeface="Montserrat"/>
              </a:rPr>
              <a:t>Presented By</a:t>
            </a:r>
          </a:p>
          <a:p>
            <a:pPr>
              <a:lnSpc>
                <a:spcPts val="2799"/>
              </a:lnSpc>
            </a:pPr>
            <a:r>
              <a:rPr lang="en-US" sz="2800" b="1" dirty="0">
                <a:solidFill>
                  <a:srgbClr val="272525"/>
                </a:solidFill>
                <a:latin typeface="Montserrat"/>
              </a:rPr>
              <a:t>                            </a:t>
            </a:r>
          </a:p>
          <a:p>
            <a:pPr>
              <a:lnSpc>
                <a:spcPts val="2799"/>
              </a:lnSpc>
            </a:pPr>
            <a:r>
              <a:rPr lang="en-US" sz="2800" b="1" dirty="0">
                <a:solidFill>
                  <a:srgbClr val="272525"/>
                </a:solidFill>
                <a:latin typeface="Montserrat"/>
              </a:rPr>
              <a:t>                            </a:t>
            </a:r>
            <a:r>
              <a:rPr lang="en-US" sz="2800" b="1" err="1">
                <a:solidFill>
                  <a:srgbClr val="272525"/>
                </a:solidFill>
                <a:latin typeface="Montserrat"/>
              </a:rPr>
              <a:t>T.Aravinthasamy</a:t>
            </a:r>
            <a:endParaRPr lang="en-US" sz="2800" b="1">
              <a:solidFill>
                <a:srgbClr val="272525"/>
              </a:solidFill>
              <a:latin typeface="Montserrat"/>
            </a:endParaRPr>
          </a:p>
          <a:p>
            <a:pPr>
              <a:lnSpc>
                <a:spcPts val="2799"/>
              </a:lnSpc>
            </a:pPr>
            <a:endParaRPr lang="en-US" sz="2800" b="1" dirty="0">
              <a:solidFill>
                <a:srgbClr val="272525"/>
              </a:solidFill>
              <a:latin typeface="Montserrat"/>
            </a:endParaRPr>
          </a:p>
          <a:p>
            <a:pPr>
              <a:lnSpc>
                <a:spcPts val="2799"/>
              </a:lnSpc>
            </a:pPr>
            <a:r>
              <a:rPr lang="en-US" sz="2800" b="1" dirty="0">
                <a:solidFill>
                  <a:srgbClr val="272525"/>
                </a:solidFill>
                <a:latin typeface="Montserrat"/>
              </a:rPr>
              <a:t>                            Computer Science And Engineering</a:t>
            </a:r>
          </a:p>
          <a:p>
            <a:pPr>
              <a:lnSpc>
                <a:spcPts val="2799"/>
              </a:lnSpc>
            </a:pPr>
            <a:endParaRPr lang="en-US" sz="2800" b="1" dirty="0">
              <a:solidFill>
                <a:srgbClr val="272525"/>
              </a:solidFill>
              <a:latin typeface="Montserrat"/>
            </a:endParaRPr>
          </a:p>
          <a:p>
            <a:pPr>
              <a:lnSpc>
                <a:spcPts val="2799"/>
              </a:lnSpc>
            </a:pPr>
            <a:r>
              <a:rPr lang="en-US" sz="2800" b="1" dirty="0">
                <a:solidFill>
                  <a:srgbClr val="272525"/>
                </a:solidFill>
                <a:latin typeface="Montserrat"/>
              </a:rPr>
              <a:t>                            The </a:t>
            </a:r>
            <a:r>
              <a:rPr lang="en-US" sz="2800" b="1" err="1">
                <a:solidFill>
                  <a:srgbClr val="272525"/>
                </a:solidFill>
                <a:latin typeface="Montserrat"/>
              </a:rPr>
              <a:t>Kavery</a:t>
            </a:r>
            <a:r>
              <a:rPr lang="en-US" sz="2800" b="1" dirty="0">
                <a:solidFill>
                  <a:srgbClr val="272525"/>
                </a:solidFill>
                <a:latin typeface="Montserrat"/>
              </a:rPr>
              <a:t>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5347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/>
          </a:p>
        </p:txBody>
      </p:sp>
      <p:sp>
        <p:nvSpPr>
          <p:cNvPr id="6" name="Text 2"/>
          <p:cNvSpPr/>
          <p:nvPr/>
        </p:nvSpPr>
        <p:spPr>
          <a:xfrm>
            <a:off x="6319599" y="3562350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Zero trust security is a fundamental shift in how organizations approach cybersecurity, focusing on continuous verification, least-privilege access, and a holistic, data-centric approach to protection. As the threat landscape evolves, embracing zero trust principles will be crucial for safeguarding modern, distributed digital environments.</a:t>
            </a:r>
            <a:endParaRPr lang="en-US"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22361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smtClean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Zero </a:t>
            </a: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Trust Security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394561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Zero trust is a cybersecurity model that requires constant verification and continuous monitoring, rather than relying on traditional perimeter-based security approaches. It's an essential strategy for protecting modern, distributed digital environments.</a:t>
            </a:r>
            <a:endParaRPr lang="en-US" sz="1750"/>
          </a:p>
        </p:txBody>
      </p:sp>
      <p:sp>
        <p:nvSpPr>
          <p:cNvPr id="7" name="Shape 3"/>
          <p:cNvSpPr/>
          <p:nvPr/>
        </p:nvSpPr>
        <p:spPr>
          <a:xfrm>
            <a:off x="6319599" y="563379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5617131"/>
            <a:ext cx="4237077" cy="388858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50" b="1">
              <a:solidFill>
                <a:srgbClr val="272525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398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515666"/>
            <a:ext cx="92562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Problem with Traditional Security</a:t>
            </a:r>
            <a:endParaRPr lang="en-US" sz="4374"/>
          </a:p>
        </p:txBody>
      </p:sp>
      <p:sp>
        <p:nvSpPr>
          <p:cNvPr id="6" name="Shape 2"/>
          <p:cNvSpPr/>
          <p:nvPr/>
        </p:nvSpPr>
        <p:spPr>
          <a:xfrm>
            <a:off x="4490799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4681776" y="2758559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/>
          </a:p>
        </p:txBody>
      </p:sp>
      <p:sp>
        <p:nvSpPr>
          <p:cNvPr id="8" name="Text 4"/>
          <p:cNvSpPr/>
          <p:nvPr/>
        </p:nvSpPr>
        <p:spPr>
          <a:xfrm>
            <a:off x="5212913" y="2793206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Outdated Perimeter-Based Approach</a:t>
            </a:r>
            <a:endParaRPr lang="en-US" sz="2187"/>
          </a:p>
        </p:txBody>
      </p:sp>
      <p:sp>
        <p:nvSpPr>
          <p:cNvPr id="9" name="Text 5"/>
          <p:cNvSpPr/>
          <p:nvPr/>
        </p:nvSpPr>
        <p:spPr>
          <a:xfrm>
            <a:off x="5212913" y="3620810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Relying on firewalls and VPNs to create a "trusted" internal network is no longer effective in today's cloud-based, mobile-first world.</a:t>
            </a:r>
            <a:endParaRPr lang="en-US" sz="1750"/>
          </a:p>
        </p:txBody>
      </p:sp>
      <p:sp>
        <p:nvSpPr>
          <p:cNvPr id="10" name="Shape 6"/>
          <p:cNvSpPr/>
          <p:nvPr/>
        </p:nvSpPr>
        <p:spPr>
          <a:xfrm>
            <a:off x="9255085" y="27168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9411652" y="2758559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/>
          </a:p>
        </p:txBody>
      </p:sp>
      <p:sp>
        <p:nvSpPr>
          <p:cNvPr id="12" name="Text 8"/>
          <p:cNvSpPr/>
          <p:nvPr/>
        </p:nvSpPr>
        <p:spPr>
          <a:xfrm>
            <a:off x="9977199" y="2793206"/>
            <a:ext cx="31406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Increased Attack Surface</a:t>
            </a:r>
            <a:endParaRPr lang="en-US" sz="2187"/>
          </a:p>
        </p:txBody>
      </p:sp>
      <p:sp>
        <p:nvSpPr>
          <p:cNvPr id="13" name="Text 9"/>
          <p:cNvSpPr/>
          <p:nvPr/>
        </p:nvSpPr>
        <p:spPr>
          <a:xfrm>
            <a:off x="9977199" y="3273623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proliferation of devices, users, and applications has expanded the attack surface, making it difficult to enforce consistent security policies.</a:t>
            </a:r>
            <a:endParaRPr lang="en-US" sz="1750"/>
          </a:p>
        </p:txBody>
      </p:sp>
      <p:sp>
        <p:nvSpPr>
          <p:cNvPr id="14" name="Shape 10"/>
          <p:cNvSpPr/>
          <p:nvPr/>
        </p:nvSpPr>
        <p:spPr>
          <a:xfrm>
            <a:off x="44907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4650700" y="548806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/>
          </a:p>
        </p:txBody>
      </p:sp>
      <p:sp>
        <p:nvSpPr>
          <p:cNvPr id="16" name="Text 12"/>
          <p:cNvSpPr/>
          <p:nvPr/>
        </p:nvSpPr>
        <p:spPr>
          <a:xfrm>
            <a:off x="5212913" y="55227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Lack of Visibility</a:t>
            </a:r>
            <a:endParaRPr lang="en-US" sz="2187"/>
          </a:p>
        </p:txBody>
      </p:sp>
      <p:sp>
        <p:nvSpPr>
          <p:cNvPr id="17" name="Text 13"/>
          <p:cNvSpPr/>
          <p:nvPr/>
        </p:nvSpPr>
        <p:spPr>
          <a:xfrm>
            <a:off x="5212913" y="600313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 security models struggle to provide visibility and control over distributed resources, leaving blind spots for potential threats.</a:t>
            </a:r>
            <a:endParaRPr lang="en-US"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216706"/>
            <a:ext cx="79237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Principles of Zero Trust Security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1760220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Explicitly</a:t>
            </a:r>
            <a:endParaRPr lang="en-US" sz="2187"/>
          </a:p>
        </p:txBody>
      </p:sp>
      <p:sp>
        <p:nvSpPr>
          <p:cNvPr id="6" name="Text 3"/>
          <p:cNvSpPr/>
          <p:nvPr/>
        </p:nvSpPr>
        <p:spPr>
          <a:xfrm>
            <a:off x="1760220" y="4035862"/>
            <a:ext cx="33416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Authenticate and authorize users and devices based on all available data points, not just network location.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5651421" y="3466505"/>
            <a:ext cx="27977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Least Privilege Access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56514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Grant the minimum level of access required for a user or device to perform their tasks, continuously evaluating and adjusting permissions.</a:t>
            </a:r>
            <a:endParaRPr lang="en-US" sz="1750"/>
          </a:p>
        </p:txBody>
      </p:sp>
      <p:sp>
        <p:nvSpPr>
          <p:cNvPr id="9" name="Text 6"/>
          <p:cNvSpPr/>
          <p:nvPr/>
        </p:nvSpPr>
        <p:spPr>
          <a:xfrm>
            <a:off x="9542621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Assume Breach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9542621" y="4035862"/>
            <a:ext cx="334160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monitor and protect data and resources, even within the "trusted" internal network, to detect and respond to threats.</a:t>
            </a:r>
            <a:endParaRPr lang="en-US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60464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Implementing Zero Trust</a:t>
            </a:r>
            <a:endParaRPr lang="en-US" sz="4374"/>
          </a:p>
        </p:txBody>
      </p:sp>
      <p:sp>
        <p:nvSpPr>
          <p:cNvPr id="6" name="Shape 2"/>
          <p:cNvSpPr/>
          <p:nvPr/>
        </p:nvSpPr>
        <p:spPr>
          <a:xfrm>
            <a:off x="1116568" y="1953101"/>
            <a:ext cx="99893" cy="5351026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1416427" y="2326660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916484" y="212669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1107460" y="2168366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/>
          </a:p>
        </p:txBody>
      </p:sp>
      <p:sp>
        <p:nvSpPr>
          <p:cNvPr id="10" name="Text 6"/>
          <p:cNvSpPr/>
          <p:nvPr/>
        </p:nvSpPr>
        <p:spPr>
          <a:xfrm>
            <a:off x="23885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Assets</a:t>
            </a:r>
            <a:endParaRPr lang="en-US" sz="2187"/>
          </a:p>
        </p:txBody>
      </p:sp>
      <p:sp>
        <p:nvSpPr>
          <p:cNvPr id="11" name="Text 7"/>
          <p:cNvSpPr/>
          <p:nvPr/>
        </p:nvSpPr>
        <p:spPr>
          <a:xfrm>
            <a:off x="23885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Catalog and classify all users, devices, applications, and data to understand the attack surface.</a:t>
            </a:r>
            <a:endParaRPr lang="en-US" sz="1750"/>
          </a:p>
        </p:txBody>
      </p:sp>
      <p:sp>
        <p:nvSpPr>
          <p:cNvPr id="12" name="Shape 8"/>
          <p:cNvSpPr/>
          <p:nvPr/>
        </p:nvSpPr>
        <p:spPr>
          <a:xfrm>
            <a:off x="1416427" y="4184392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916484" y="398442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1073051" y="4026098"/>
            <a:ext cx="18669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/>
          </a:p>
        </p:txBody>
      </p:sp>
      <p:sp>
        <p:nvSpPr>
          <p:cNvPr id="15" name="Text 11"/>
          <p:cNvSpPr/>
          <p:nvPr/>
        </p:nvSpPr>
        <p:spPr>
          <a:xfrm>
            <a:off x="2388513" y="4033004"/>
            <a:ext cx="28601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Establish Trust Policies</a:t>
            </a:r>
            <a:endParaRPr lang="en-US" sz="2187"/>
          </a:p>
        </p:txBody>
      </p:sp>
      <p:sp>
        <p:nvSpPr>
          <p:cNvPr id="16" name="Text 12"/>
          <p:cNvSpPr/>
          <p:nvPr/>
        </p:nvSpPr>
        <p:spPr>
          <a:xfrm>
            <a:off x="23885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and enforce granular access controls based on user, device, and context-based factors.</a:t>
            </a:r>
            <a:endParaRPr lang="en-US" sz="1750"/>
          </a:p>
        </p:txBody>
      </p:sp>
      <p:sp>
        <p:nvSpPr>
          <p:cNvPr id="17" name="Shape 13"/>
          <p:cNvSpPr/>
          <p:nvPr/>
        </p:nvSpPr>
        <p:spPr>
          <a:xfrm>
            <a:off x="1416427" y="6042124"/>
            <a:ext cx="777597" cy="99893"/>
          </a:xfrm>
          <a:prstGeom prst="roundRect">
            <a:avLst>
              <a:gd name="adj" fmla="val 133462"/>
            </a:avLst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1076385" y="5883831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/>
          </a:p>
        </p:txBody>
      </p:sp>
      <p:sp>
        <p:nvSpPr>
          <p:cNvPr id="20" name="Text 16"/>
          <p:cNvSpPr/>
          <p:nvPr/>
        </p:nvSpPr>
        <p:spPr>
          <a:xfrm>
            <a:off x="2388513" y="5890736"/>
            <a:ext cx="415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 Continuous Monitoring</a:t>
            </a:r>
            <a:endParaRPr lang="en-US" sz="2187"/>
          </a:p>
        </p:txBody>
      </p:sp>
      <p:sp>
        <p:nvSpPr>
          <p:cNvPr id="21" name="Text 17"/>
          <p:cNvSpPr/>
          <p:nvPr/>
        </p:nvSpPr>
        <p:spPr>
          <a:xfrm>
            <a:off x="23885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Continuously assess risk and adapt access policies to detect and respond to threats in real-time.</a:t>
            </a:r>
            <a:endParaRPr lang="en-US"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621036"/>
            <a:ext cx="58009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Zero Trust Architecture</a:t>
            </a:r>
            <a:endParaRPr lang="en-US" sz="4374"/>
          </a:p>
        </p:txBody>
      </p:sp>
      <p:sp>
        <p:nvSpPr>
          <p:cNvPr id="5" name="Shape 2"/>
          <p:cNvSpPr/>
          <p:nvPr/>
        </p:nvSpPr>
        <p:spPr>
          <a:xfrm>
            <a:off x="1760220" y="2759750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6" name="Text 3"/>
          <p:cNvSpPr/>
          <p:nvPr/>
        </p:nvSpPr>
        <p:spPr>
          <a:xfrm>
            <a:off x="1982391" y="2981920"/>
            <a:ext cx="40693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Identity and Access Management</a:t>
            </a:r>
            <a:endParaRPr lang="en-US" sz="2187"/>
          </a:p>
        </p:txBody>
      </p:sp>
      <p:sp>
        <p:nvSpPr>
          <p:cNvPr id="7" name="Text 4"/>
          <p:cNvSpPr/>
          <p:nvPr/>
        </p:nvSpPr>
        <p:spPr>
          <a:xfrm>
            <a:off x="1982391" y="3462338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Verify user and device identities, and grant the least-privileged access required.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>
          <a:xfrm>
            <a:off x="7426285" y="2759750"/>
            <a:ext cx="5443895" cy="1990963"/>
          </a:xfrm>
          <a:prstGeom prst="roundRect">
            <a:avLst>
              <a:gd name="adj" fmla="val 6696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Threat Protection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7648456" y="3462338"/>
            <a:ext cx="499955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Detect and respond to threats by continuously monitoring user and entity behavior.</a:t>
            </a:r>
            <a:endParaRPr lang="en-US" sz="1750"/>
          </a:p>
        </p:txBody>
      </p:sp>
      <p:sp>
        <p:nvSpPr>
          <p:cNvPr id="11" name="Shape 8"/>
          <p:cNvSpPr/>
          <p:nvPr/>
        </p:nvSpPr>
        <p:spPr>
          <a:xfrm>
            <a:off x="1760220" y="4972883"/>
            <a:ext cx="544389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1982391" y="51950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Protection</a:t>
            </a:r>
            <a:endParaRPr lang="en-US" sz="2187"/>
          </a:p>
        </p:txBody>
      </p:sp>
      <p:sp>
        <p:nvSpPr>
          <p:cNvPr id="13" name="Text 10"/>
          <p:cNvSpPr/>
          <p:nvPr/>
        </p:nvSpPr>
        <p:spPr>
          <a:xfrm>
            <a:off x="1982391" y="5675471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Classify and protect sensitive data, ensuring it is only accessed by authorized entities.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>
          <a:xfrm>
            <a:off x="7426285" y="4972883"/>
            <a:ext cx="5443895" cy="1635562"/>
          </a:xfrm>
          <a:prstGeom prst="roundRect">
            <a:avLst>
              <a:gd name="adj" fmla="val 8151"/>
            </a:avLst>
          </a:prstGeom>
          <a:solidFill>
            <a:srgbClr val="EEEFF5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195054"/>
            <a:ext cx="372058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Orchestration and Automation</a:t>
            </a:r>
            <a:endParaRPr lang="en-US" sz="2187"/>
          </a:p>
        </p:txBody>
      </p:sp>
      <p:sp>
        <p:nvSpPr>
          <p:cNvPr id="16" name="Text 13"/>
          <p:cNvSpPr/>
          <p:nvPr/>
        </p:nvSpPr>
        <p:spPr>
          <a:xfrm>
            <a:off x="7648456" y="5675471"/>
            <a:ext cx="499955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 security policies and response workflows to enhance visibility and control.</a:t>
            </a:r>
            <a:endParaRPr lang="en-US" sz="17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9057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Zero Trust</a:t>
            </a:r>
            <a:endParaRPr lang="en-US" sz="4374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044428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3710940"/>
            <a:ext cx="25274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Security</a:t>
            </a:r>
            <a:endParaRPr lang="en-US" sz="2187"/>
          </a:p>
        </p:txBody>
      </p:sp>
      <p:sp>
        <p:nvSpPr>
          <p:cNvPr id="7" name="Text 3"/>
          <p:cNvSpPr/>
          <p:nvPr/>
        </p:nvSpPr>
        <p:spPr>
          <a:xfrm>
            <a:off x="1760220" y="4191357"/>
            <a:ext cx="252745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Reduces attack surface and mitigates the impact of breaches by continuously verifying access.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935" y="3044428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620935" y="3710940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Operational Efficiency</a:t>
            </a:r>
            <a:endParaRPr lang="en-US" sz="2187"/>
          </a:p>
        </p:txBody>
      </p:sp>
      <p:sp>
        <p:nvSpPr>
          <p:cNvPr id="10" name="Text 5"/>
          <p:cNvSpPr/>
          <p:nvPr/>
        </p:nvSpPr>
        <p:spPr>
          <a:xfrm>
            <a:off x="4620935" y="4538543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Automates security processes and adapts policies to changing conditions, enhancing productivity.</a:t>
            </a:r>
            <a:endParaRPr lang="en-US" sz="175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4428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10940"/>
            <a:ext cx="2527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Compliance</a:t>
            </a:r>
            <a:endParaRPr lang="en-US" sz="2187"/>
          </a:p>
        </p:txBody>
      </p:sp>
      <p:sp>
        <p:nvSpPr>
          <p:cNvPr id="13" name="Text 7"/>
          <p:cNvSpPr/>
          <p:nvPr/>
        </p:nvSpPr>
        <p:spPr>
          <a:xfrm>
            <a:off x="7481768" y="4191357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Helps organizations meet regulatory requirements by enforcing granular access controls.</a:t>
            </a:r>
            <a:endParaRPr lang="en-US" sz="175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2602" y="3044428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42602" y="3710940"/>
            <a:ext cx="252757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Improved User Experience</a:t>
            </a:r>
            <a:endParaRPr lang="en-US" sz="2187"/>
          </a:p>
        </p:txBody>
      </p:sp>
      <p:sp>
        <p:nvSpPr>
          <p:cNvPr id="16" name="Text 9"/>
          <p:cNvSpPr/>
          <p:nvPr/>
        </p:nvSpPr>
        <p:spPr>
          <a:xfrm>
            <a:off x="10342602" y="4538543"/>
            <a:ext cx="25275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a seamless and secure access experience for users, regardless of location or device.</a:t>
            </a:r>
            <a:endParaRPr lang="en-US" sz="17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516975"/>
            <a:ext cx="65156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Transitioning to Zero Trust</a:t>
            </a:r>
            <a:endParaRPr lang="en-US" sz="4374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655689"/>
            <a:ext cx="2777490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982391" y="3877628"/>
            <a:ext cx="23331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Assessment</a:t>
            </a:r>
            <a:endParaRPr lang="en-US" sz="2187"/>
          </a:p>
        </p:txBody>
      </p:sp>
      <p:sp>
        <p:nvSpPr>
          <p:cNvPr id="7" name="Text 3"/>
          <p:cNvSpPr/>
          <p:nvPr/>
        </p:nvSpPr>
        <p:spPr>
          <a:xfrm>
            <a:off x="1982391" y="4358045"/>
            <a:ext cx="233314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Evaluate the current security posture and identify gaps to address.</a:t>
            </a:r>
            <a:endParaRPr lang="en-US" sz="175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710" y="2655689"/>
            <a:ext cx="2777490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877628"/>
            <a:ext cx="23331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Planning</a:t>
            </a:r>
            <a:endParaRPr lang="en-US" sz="2187"/>
          </a:p>
        </p:txBody>
      </p:sp>
      <p:sp>
        <p:nvSpPr>
          <p:cNvPr id="10" name="Text 5"/>
          <p:cNvSpPr/>
          <p:nvPr/>
        </p:nvSpPr>
        <p:spPr>
          <a:xfrm>
            <a:off x="4759881" y="4358045"/>
            <a:ext cx="233314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a comprehensive strategy and roadmap for adopting zero trust principles.</a:t>
            </a:r>
            <a:endParaRPr lang="en-US" sz="175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655689"/>
            <a:ext cx="2777490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371" y="3877628"/>
            <a:ext cx="233314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Implementation</a:t>
            </a:r>
            <a:endParaRPr lang="en-US" sz="2187"/>
          </a:p>
        </p:txBody>
      </p:sp>
      <p:sp>
        <p:nvSpPr>
          <p:cNvPr id="13" name="Text 7"/>
          <p:cNvSpPr/>
          <p:nvPr/>
        </p:nvSpPr>
        <p:spPr>
          <a:xfrm>
            <a:off x="7537371" y="4358045"/>
            <a:ext cx="2333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Incrementally deploy zero trust controls and technologies across the organization.</a:t>
            </a:r>
            <a:endParaRPr lang="en-US" sz="175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2690" y="2655689"/>
            <a:ext cx="2777490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14861" y="3877628"/>
            <a:ext cx="23331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Improvement</a:t>
            </a:r>
            <a:endParaRPr lang="en-US" sz="2187"/>
          </a:p>
        </p:txBody>
      </p:sp>
      <p:sp>
        <p:nvSpPr>
          <p:cNvPr id="16" name="Text 9"/>
          <p:cNvSpPr/>
          <p:nvPr/>
        </p:nvSpPr>
        <p:spPr>
          <a:xfrm>
            <a:off x="10314861" y="4705231"/>
            <a:ext cx="23331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Monitor, refine, and adapt the zero trust framework to address evolving threats and needs.</a:t>
            </a:r>
            <a:endParaRPr lang="en-US"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5604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of Zero Trust</a:t>
            </a:r>
            <a:endParaRPr lang="en-US" sz="4374"/>
          </a:p>
        </p:txBody>
      </p:sp>
      <p:sp>
        <p:nvSpPr>
          <p:cNvPr id="5" name="Text 2"/>
          <p:cNvSpPr/>
          <p:nvPr/>
        </p:nvSpPr>
        <p:spPr>
          <a:xfrm>
            <a:off x="1982391" y="283999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Advancements in AI and Machine Learning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>
          <a:xfrm>
            <a:off x="7541181" y="2839998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 threat detection and adaptive access controls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>
          <a:xfrm>
            <a:off x="1760220" y="3691652"/>
            <a:ext cx="11109960" cy="992505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982391" y="3832503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Emerging IoT and Edge Computing</a:t>
            </a:r>
            <a:endParaRPr lang="en-US" sz="1750"/>
          </a:p>
        </p:txBody>
      </p:sp>
      <p:sp>
        <p:nvSpPr>
          <p:cNvPr id="9" name="Text 6"/>
          <p:cNvSpPr/>
          <p:nvPr/>
        </p:nvSpPr>
        <p:spPr>
          <a:xfrm>
            <a:off x="7541181" y="3832503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Extend zero trust principles to distributed devices and environments</a:t>
            </a:r>
            <a:endParaRPr lang="en-US" sz="1750"/>
          </a:p>
        </p:txBody>
      </p:sp>
      <p:sp>
        <p:nvSpPr>
          <p:cNvPr id="10" name="Text 7"/>
          <p:cNvSpPr/>
          <p:nvPr/>
        </p:nvSpPr>
        <p:spPr>
          <a:xfrm>
            <a:off x="1982391" y="4825008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Quantum-Resistant Cryptography</a:t>
            </a:r>
            <a:endParaRPr lang="en-US" sz="1750"/>
          </a:p>
        </p:txBody>
      </p:sp>
      <p:sp>
        <p:nvSpPr>
          <p:cNvPr id="11" name="Text 8"/>
          <p:cNvSpPr/>
          <p:nvPr/>
        </p:nvSpPr>
        <p:spPr>
          <a:xfrm>
            <a:off x="7541181" y="4825008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the long-term security of sensitive data and communications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>
          <a:xfrm>
            <a:off x="1760220" y="5676662"/>
            <a:ext cx="11109960" cy="992505"/>
          </a:xfrm>
          <a:prstGeom prst="rect">
            <a:avLst/>
          </a:prstGeom>
          <a:solidFill>
            <a:srgbClr val="4B54FF">
              <a:alpha val="5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1982391" y="5817513"/>
            <a:ext cx="510682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Decentralized Identity Management</a:t>
            </a:r>
            <a:endParaRPr lang="en-US" sz="1750"/>
          </a:p>
        </p:txBody>
      </p:sp>
      <p:sp>
        <p:nvSpPr>
          <p:cNvPr id="14" name="Text 11"/>
          <p:cNvSpPr/>
          <p:nvPr/>
        </p:nvSpPr>
        <p:spPr>
          <a:xfrm>
            <a:off x="7541181" y="5817513"/>
            <a:ext cx="510682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 user-centric authentication and authorization models</a:t>
            </a:r>
            <a:endParaRPr lang="en-US"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BE EEE</cp:lastModifiedBy>
  <cp:revision>143</cp:revision>
  <dcterms:created xsi:type="dcterms:W3CDTF">2024-04-02T10:04:24Z</dcterms:created>
  <dcterms:modified xsi:type="dcterms:W3CDTF">2024-04-02T10:52:58Z</dcterms:modified>
</cp:coreProperties>
</file>