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8.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Lst>
  <p:sldSz type="screen16x9" cy="5143500" cx="9144000"/>
  <p:notesSz cx="6858000" cy="9144000"/>
  <p:custShowLst>
    <p:custShow id="0" name="Custom Show 1">
      <p:sldLst>
        <p:sld r:id="rId3"/>
        <p:sld r:id="rId5"/>
        <p:sld r:id="rId6"/>
        <p:sld r:id="rId7"/>
        <p:sld r:id="rId18"/>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163"/>
    <a:srgbClr val="213264"/>
    <a:srgbClr val="841910"/>
    <a:srgbClr val="DFDDFB"/>
    <a:srgbClr val="213164"/>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3145" autoAdjust="0"/>
  </p:normalViewPr>
  <p:slideViewPr>
    <p:cSldViewPr snapToGrid="0">
      <p:cViewPr varScale="1">
        <p:scale>
          <a:sx n="70" d="100"/>
          <a:sy n="70" d="100"/>
        </p:scale>
        <p:origin x="1108" y="3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69" name="Shape 2"/>
        <p:cNvGrpSpPr/>
        <p:nvPr/>
      </p:nvGrpSpPr>
      <p:grpSpPr>
        <a:xfrm>
          <a:off x="0" y="0"/>
          <a:ext cx="0" cy="0"/>
          <a:chOff x="0" y="0"/>
          <a:chExt cx="0" cy="0"/>
        </a:xfrm>
      </p:grpSpPr>
      <p:sp>
        <p:nvSpPr>
          <p:cNvPr id="1048670"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71"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Slide Image Placeholder 1"/>
          <p:cNvSpPr>
            <a:spLocks noChangeAspect="1" noRot="1" noGrp="1"/>
          </p:cNvSpPr>
          <p:nvPr>
            <p:ph type="sldImg"/>
          </p:nvPr>
        </p:nvSpPr>
        <p:spPr>
          <a:xfrm>
            <a:off x="533400" y="763588"/>
            <a:ext cx="6704013" cy="3771900"/>
          </a:xfrm>
        </p:spPr>
      </p:sp>
      <p:sp>
        <p:nvSpPr>
          <p:cNvPr id="1048596" name="Notes Placeholder 2"/>
          <p:cNvSpPr>
            <a:spLocks noGrp="1"/>
          </p:cNvSpPr>
          <p:nvPr>
            <p:ph type="body" idx="1"/>
          </p:nvPr>
        </p:nvSpPr>
        <p:spPr/>
        <p:txBody>
          <a:bodyPr/>
          <a:p>
            <a:pPr indent="0" marL="158750">
              <a:buNone/>
            </a:pPr>
            <a:endParaRPr b="1" dirty="0" lang="en-US"/>
          </a:p>
        </p:txBody>
      </p:sp>
      <p:sp>
        <p:nvSpPr>
          <p:cNvPr id="1048597"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 name="Shape 57"/>
        <p:cNvGrpSpPr/>
        <p:nvPr/>
      </p:nvGrpSpPr>
      <p:grpSpPr>
        <a:xfrm>
          <a:off x="0" y="0"/>
          <a:ext cx="0" cy="0"/>
          <a:chOff x="0" y="0"/>
          <a:chExt cx="0" cy="0"/>
        </a:xfrm>
      </p:grpSpPr>
      <p:sp>
        <p:nvSpPr>
          <p:cNvPr id="104860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57"/>
        <p:cNvGrpSpPr/>
        <p:nvPr/>
      </p:nvGrpSpPr>
      <p:grpSpPr>
        <a:xfrm>
          <a:off x="0" y="0"/>
          <a:ext cx="0" cy="0"/>
          <a:chOff x="0" y="0"/>
          <a:chExt cx="0" cy="0"/>
        </a:xfrm>
      </p:grpSpPr>
      <p:sp>
        <p:nvSpPr>
          <p:cNvPr id="104860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57"/>
        <p:cNvGrpSpPr/>
        <p:nvPr/>
      </p:nvGrpSpPr>
      <p:grpSpPr>
        <a:xfrm>
          <a:off x="0" y="0"/>
          <a:ext cx="0" cy="0"/>
          <a:chOff x="0" y="0"/>
          <a:chExt cx="0" cy="0"/>
        </a:xfrm>
      </p:grpSpPr>
      <p:sp>
        <p:nvSpPr>
          <p:cNvPr id="104861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57"/>
        <p:cNvGrpSpPr/>
        <p:nvPr/>
      </p:nvGrpSpPr>
      <p:grpSpPr>
        <a:xfrm>
          <a:off x="0" y="0"/>
          <a:ext cx="0" cy="0"/>
          <a:chOff x="0" y="0"/>
          <a:chExt cx="0" cy="0"/>
        </a:xfrm>
      </p:grpSpPr>
      <p:sp>
        <p:nvSpPr>
          <p:cNvPr id="104861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57"/>
        <p:cNvGrpSpPr/>
        <p:nvPr/>
      </p:nvGrpSpPr>
      <p:grpSpPr>
        <a:xfrm>
          <a:off x="0" y="0"/>
          <a:ext cx="0" cy="0"/>
          <a:chOff x="0" y="0"/>
          <a:chExt cx="0" cy="0"/>
        </a:xfrm>
      </p:grpSpPr>
      <p:sp>
        <p:nvSpPr>
          <p:cNvPr id="104862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7"/>
        <p:cNvGrpSpPr/>
        <p:nvPr/>
      </p:nvGrpSpPr>
      <p:grpSpPr>
        <a:xfrm>
          <a:off x="0" y="0"/>
          <a:ext cx="0" cy="0"/>
          <a:chOff x="0" y="0"/>
          <a:chExt cx="0" cy="0"/>
        </a:xfrm>
      </p:grpSpPr>
      <p:sp>
        <p:nvSpPr>
          <p:cNvPr id="104864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57"/>
        <p:cNvGrpSpPr/>
        <p:nvPr/>
      </p:nvGrpSpPr>
      <p:grpSpPr>
        <a:xfrm>
          <a:off x="0" y="0"/>
          <a:ext cx="0" cy="0"/>
          <a:chOff x="0" y="0"/>
          <a:chExt cx="0" cy="0"/>
        </a:xfrm>
      </p:grpSpPr>
      <p:sp>
        <p:nvSpPr>
          <p:cNvPr id="104865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2" name="Shape 13"/>
        <p:cNvGrpSpPr/>
        <p:nvPr/>
      </p:nvGrpSpPr>
      <p:grpSpPr>
        <a:xfrm>
          <a:off x="0" y="0"/>
          <a:ext cx="0" cy="0"/>
          <a:chOff x="0" y="0"/>
          <a:chExt cx="0" cy="0"/>
        </a:xfrm>
      </p:grpSpPr>
      <p:sp>
        <p:nvSpPr>
          <p:cNvPr id="1048598"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64" name="Shape 20"/>
        <p:cNvGrpSpPr/>
        <p:nvPr/>
      </p:nvGrpSpPr>
      <p:grpSpPr>
        <a:xfrm>
          <a:off x="0" y="0"/>
          <a:ext cx="0" cy="0"/>
          <a:chOff x="0" y="0"/>
          <a:chExt cx="0" cy="0"/>
        </a:xfrm>
      </p:grpSpPr>
      <p:sp>
        <p:nvSpPr>
          <p:cNvPr id="1048655"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56"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57"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58"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5" name="Shape 28"/>
        <p:cNvGrpSpPr/>
        <p:nvPr/>
      </p:nvGrpSpPr>
      <p:grpSpPr>
        <a:xfrm>
          <a:off x="0" y="0"/>
          <a:ext cx="0" cy="0"/>
          <a:chOff x="0" y="0"/>
          <a:chExt cx="0" cy="0"/>
        </a:xfrm>
      </p:grpSpPr>
      <p:sp>
        <p:nvSpPr>
          <p:cNvPr id="1048659"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60"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61"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6" name="Shape 32"/>
        <p:cNvGrpSpPr/>
        <p:nvPr/>
      </p:nvGrpSpPr>
      <p:grpSpPr>
        <a:xfrm>
          <a:off x="0" y="0"/>
          <a:ext cx="0" cy="0"/>
          <a:chOff x="0" y="0"/>
          <a:chExt cx="0" cy="0"/>
        </a:xfrm>
      </p:grpSpPr>
      <p:sp>
        <p:nvSpPr>
          <p:cNvPr id="1048662"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63"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7" name="Shape 35"/>
        <p:cNvGrpSpPr/>
        <p:nvPr/>
      </p:nvGrpSpPr>
      <p:grpSpPr>
        <a:xfrm>
          <a:off x="0" y="0"/>
          <a:ext cx="0" cy="0"/>
          <a:chOff x="0" y="0"/>
          <a:chExt cx="0" cy="0"/>
        </a:xfrm>
      </p:grpSpPr>
      <p:sp>
        <p:nvSpPr>
          <p:cNvPr id="1048664"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5"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6"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67"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68"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3" name="Shape 41"/>
        <p:cNvGrpSpPr/>
        <p:nvPr/>
      </p:nvGrpSpPr>
      <p:grpSpPr>
        <a:xfrm>
          <a:off x="0" y="0"/>
          <a:ext cx="0" cy="0"/>
          <a:chOff x="0" y="0"/>
          <a:chExt cx="0" cy="0"/>
        </a:xfrm>
      </p:grpSpPr>
      <p:sp>
        <p:nvSpPr>
          <p:cNvPr id="1048653"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54"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68" name="Shape 48"/>
        <p:cNvGrpSpPr/>
        <p:nvPr/>
      </p:nvGrpSpPr>
      <p:grpSpPr>
        <a:xfrm>
          <a:off x="0" y="0"/>
          <a:ext cx="0" cy="0"/>
          <a:chOff x="0" y="0"/>
          <a:chExt cx="0" cy="0"/>
        </a:xfrm>
      </p:grpSpPr>
      <p:sp>
        <p:nvSpPr>
          <p:cNvPr id="1048669"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27"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4/11/2024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image" Target="../media/image1.png"/><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8"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9">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8.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15.jpeg"/><Relationship Id="rId7" Type="http://schemas.openxmlformats.org/officeDocument/2006/relationships/image" Target="../media/image16.jpe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8" name="Rectangle 22"/>
          <p:cNvSpPr/>
          <p:nvPr/>
        </p:nvSpPr>
        <p:spPr>
          <a:xfrm>
            <a:off x="1079403" y="1211666"/>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1"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592" name="TextBox 13"/>
          <p:cNvSpPr txBox="1"/>
          <p:nvPr/>
        </p:nvSpPr>
        <p:spPr>
          <a:xfrm>
            <a:off x="1017975" y="3703566"/>
            <a:ext cx="2763862" cy="456535"/>
          </a:xfrm>
          <a:prstGeom prst="rect"/>
          <a:noFill/>
        </p:spPr>
        <p:txBody>
          <a:bodyPr wrap="square">
            <a:spAutoFit/>
          </a:bodyPr>
          <a:p>
            <a:pPr lvl="0" marR="0" rtl="0">
              <a:lnSpc>
                <a:spcPct val="100000"/>
              </a:lnSpc>
              <a:spcBef>
                <a:spcPts val="0"/>
              </a:spcBef>
              <a:spcAft>
                <a:spcPts val="200"/>
              </a:spcAft>
              <a:buClr>
                <a:schemeClr val="bg1"/>
              </a:buClr>
            </a:pPr>
            <a:r>
              <a:rPr b="1" cap="none" dirty="0" sz="1100" i="0" lang="en-US" strike="noStrike" u="none">
                <a:solidFill>
                  <a:schemeClr val="tx1"/>
                </a:solidFill>
                <a:latin typeface="Arial"/>
                <a:ea typeface="Arial"/>
                <a:cs typeface="Arial"/>
                <a:sym typeface="Arial"/>
              </a:rPr>
              <a:t>Student Name :      </a:t>
            </a:r>
            <a:r>
              <a:rPr b="1" cap="none" dirty="0" sz="1100" i="0" lang="en-US" strike="noStrike" u="none">
                <a:solidFill>
                  <a:schemeClr val="tx1"/>
                </a:solidFill>
                <a:latin typeface="Arial"/>
                <a:ea typeface="Arial"/>
                <a:cs typeface="Arial"/>
                <a:sym typeface="Arial"/>
              </a:rPr>
              <a:t>A</a:t>
            </a:r>
            <a:r>
              <a:rPr b="1" cap="none" dirty="0" sz="1100" i="0" lang="en-US" strike="noStrike" u="none">
                <a:solidFill>
                  <a:schemeClr val="tx1"/>
                </a:solidFill>
                <a:latin typeface="Arial"/>
                <a:ea typeface="Arial"/>
                <a:cs typeface="Arial"/>
                <a:sym typeface="Arial"/>
              </a:rPr>
              <a:t>r</a:t>
            </a:r>
            <a:r>
              <a:rPr b="1" cap="none" dirty="0" sz="1100" i="0" lang="en-US" strike="noStrike" u="none">
                <a:solidFill>
                  <a:schemeClr val="tx1"/>
                </a:solidFill>
                <a:latin typeface="Arial"/>
                <a:ea typeface="Arial"/>
                <a:cs typeface="Arial"/>
                <a:sym typeface="Arial"/>
              </a:rPr>
              <a:t>a</a:t>
            </a:r>
            <a:r>
              <a:rPr b="1" cap="none" dirty="0" sz="1100" i="0" lang="en-US" strike="noStrike" u="none">
                <a:solidFill>
                  <a:schemeClr val="tx1"/>
                </a:solidFill>
                <a:latin typeface="Arial"/>
                <a:ea typeface="Arial"/>
                <a:cs typeface="Arial"/>
                <a:sym typeface="Arial"/>
              </a:rPr>
              <a:t>v</a:t>
            </a:r>
            <a:r>
              <a:rPr b="1" cap="none" dirty="0" sz="1100" i="0" lang="en-US" strike="noStrike" u="none">
                <a:solidFill>
                  <a:schemeClr val="tx1"/>
                </a:solidFill>
                <a:latin typeface="Arial"/>
                <a:ea typeface="Arial"/>
                <a:cs typeface="Arial"/>
                <a:sym typeface="Arial"/>
              </a:rPr>
              <a:t>i</a:t>
            </a:r>
            <a:r>
              <a:rPr b="1" cap="none" dirty="0" sz="1100" i="0" lang="en-US" strike="noStrike" u="none">
                <a:solidFill>
                  <a:schemeClr val="tx1"/>
                </a:solidFill>
                <a:latin typeface="Arial"/>
                <a:ea typeface="Arial"/>
                <a:cs typeface="Arial"/>
                <a:sym typeface="Arial"/>
              </a:rPr>
              <a:t>n</a:t>
            </a:r>
            <a:r>
              <a:rPr b="1" cap="none" dirty="0" sz="1100" i="0" lang="en-US" strike="noStrike" u="none">
                <a:solidFill>
                  <a:schemeClr val="tx1"/>
                </a:solidFill>
                <a:latin typeface="Arial"/>
                <a:ea typeface="Arial"/>
                <a:cs typeface="Arial"/>
                <a:sym typeface="Arial"/>
              </a:rPr>
              <a:t>t</a:t>
            </a:r>
            <a:r>
              <a:rPr b="1" cap="none" dirty="0" sz="1100" i="0" lang="en-US" strike="noStrike" u="none">
                <a:solidFill>
                  <a:schemeClr val="tx1"/>
                </a:solidFill>
                <a:latin typeface="Arial"/>
                <a:ea typeface="Arial"/>
                <a:cs typeface="Arial"/>
                <a:sym typeface="Arial"/>
              </a:rPr>
              <a:t>h</a:t>
            </a:r>
            <a:r>
              <a:rPr b="1" cap="none" dirty="0" sz="1100" i="0" lang="en-US" strike="noStrike" u="none">
                <a:solidFill>
                  <a:schemeClr val="tx1"/>
                </a:solidFill>
                <a:latin typeface="Arial"/>
                <a:ea typeface="Arial"/>
                <a:cs typeface="Arial"/>
                <a:sym typeface="Arial"/>
              </a:rPr>
              <a:t> </a:t>
            </a:r>
            <a:r>
              <a:rPr b="1" cap="none" dirty="0" sz="1100" i="0" lang="en-US" strike="noStrike" u="none">
                <a:solidFill>
                  <a:schemeClr val="tx1"/>
                </a:solidFill>
                <a:latin typeface="Arial"/>
                <a:ea typeface="Arial"/>
                <a:cs typeface="Arial"/>
                <a:sym typeface="Arial"/>
              </a:rPr>
              <a:t>B</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1" cap="none" dirty="0" sz="1100" i="0" lang="en-US" strike="noStrike" u="none">
                <a:solidFill>
                  <a:schemeClr val="tx1"/>
                </a:solidFill>
                <a:latin typeface="Arial"/>
                <a:ea typeface="Arial"/>
                <a:cs typeface="Arial"/>
                <a:sym typeface="Arial"/>
              </a:rPr>
              <a:t>Student ID       :      </a:t>
            </a:r>
            <a:r>
              <a:rPr b="0" cap="none" dirty="0" sz="1100" i="0" lang="en-US" strike="noStrike" u="none">
                <a:solidFill>
                  <a:schemeClr val="tx1"/>
                </a:solidFill>
                <a:latin typeface="Arial"/>
                <a:ea typeface="Arial"/>
                <a:cs typeface="Arial"/>
                <a:sym typeface="Arial"/>
              </a:rPr>
              <a:t>au8206211040</a:t>
            </a:r>
            <a:r>
              <a:rPr b="0" cap="none" dirty="0" sz="1100" i="0" lang="en-US" strike="noStrike" u="none">
                <a:solidFill>
                  <a:schemeClr val="tx1"/>
                </a:solidFill>
                <a:latin typeface="Arial"/>
                <a:ea typeface="Arial"/>
                <a:cs typeface="Arial"/>
                <a:sym typeface="Arial"/>
              </a:rPr>
              <a:t>1</a:t>
            </a:r>
            <a:r>
              <a:rPr b="0" cap="none" dirty="0" sz="1100" i="0" lang="en-US" strike="noStrike" u="none">
                <a:solidFill>
                  <a:schemeClr val="tx1"/>
                </a:solidFill>
                <a:latin typeface="Arial"/>
                <a:ea typeface="Arial"/>
                <a:cs typeface="Arial"/>
                <a:sym typeface="Arial"/>
              </a:rPr>
              <a:t>0</a:t>
            </a:r>
            <a:endParaRPr altLang="en-US" lang="zh-CN"/>
          </a:p>
        </p:txBody>
      </p:sp>
      <p:sp>
        <p:nvSpPr>
          <p:cNvPr id="1048593"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College Name</a:t>
            </a:r>
            <a:r>
              <a:rPr b="0" cap="none" dirty="0" sz="1200" i="0" lang="en-US" strike="noStrike" u="none">
                <a:solidFill>
                  <a:schemeClr val="tx1"/>
                </a:solidFill>
                <a:latin typeface="Arial"/>
                <a:ea typeface="Arial"/>
                <a:cs typeface="Arial"/>
                <a:sym typeface="Arial"/>
              </a:rPr>
              <a:t>:</a:t>
            </a:r>
            <a:endParaRPr altLang="en-US" lang="zh-CN"/>
          </a:p>
        </p:txBody>
      </p:sp>
      <p:sp>
        <p:nvSpPr>
          <p:cNvPr id="1048594" name="TextBox 23"/>
          <p:cNvSpPr txBox="1"/>
          <p:nvPr/>
        </p:nvSpPr>
        <p:spPr>
          <a:xfrm>
            <a:off x="5596477" y="3956068"/>
            <a:ext cx="2095554" cy="26161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Arasu Engineering College</a:t>
            </a:r>
          </a:p>
        </p:txBody>
      </p:sp>
      <p:pic>
        <p:nvPicPr>
          <p:cNvPr id="2097153" name="Picture 2"/>
          <p:cNvPicPr>
            <a:picLocks noChangeAspect="1" noChangeArrowheads="1"/>
          </p:cNvPicPr>
          <p:nvPr/>
        </p:nvPicPr>
        <p:blipFill>
          <a:blip xmlns:r="http://schemas.openxmlformats.org/officeDocument/2006/relationships" r:embed="rId1"/>
          <a:stretch>
            <a:fillRect/>
          </a:stretch>
        </p:blipFill>
        <p:spPr bwMode="auto">
          <a:xfrm>
            <a:off x="1834750" y="1249149"/>
            <a:ext cx="1146742" cy="666202"/>
          </a:xfrm>
          <a:prstGeom prst="rect"/>
        </p:spPr>
      </p:pic>
      <p:pic>
        <p:nvPicPr>
          <p:cNvPr id="2097154" name="Picture 5" descr="A logo with people and map  Description automatically generated"/>
          <p:cNvPicPr>
            <a:picLocks noChangeAspect="1" noChangeArrowheads="1"/>
          </p:cNvPicPr>
          <p:nvPr/>
        </p:nvPicPr>
        <p:blipFill>
          <a:blip xmlns:r="http://schemas.openxmlformats.org/officeDocument/2006/relationships" r:embed="rId2"/>
          <a:srcRect/>
          <a:stretch>
            <a:fillRect/>
          </a:stretch>
        </p:blipFill>
        <p:spPr bwMode="auto">
          <a:xfrm>
            <a:off x="6461189" y="1211666"/>
            <a:ext cx="668564" cy="666202"/>
          </a:xfrm>
          <a:prstGeom prst="rect"/>
          <a:noFill/>
        </p:spPr>
      </p:pic>
      <p:pic>
        <p:nvPicPr>
          <p:cNvPr id="2097155" name="Picture 9" descr="A close up of a logo  Description automatically generated"/>
          <p:cNvPicPr>
            <a:picLocks noChangeAspect="1"/>
          </p:cNvPicPr>
          <p:nvPr/>
        </p:nvPicPr>
        <p:blipFill>
          <a:blip xmlns:r="http://schemas.openxmlformats.org/officeDocument/2006/relationships" r:embed="rId3"/>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0" name="Rectangle 4"/>
          <p:cNvSpPr/>
          <p:nvPr/>
        </p:nvSpPr>
        <p:spPr>
          <a:xfrm>
            <a:off x="3073691" y="618853"/>
            <a:ext cx="3429000" cy="318407"/>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sz="1600" lang="en-US">
                <a:solidFill>
                  <a:srgbClr val="213163"/>
                </a:solidFill>
                <a:latin typeface="Arial"/>
                <a:cs typeface="Arial"/>
              </a:rPr>
              <a:t>  </a:t>
            </a:r>
            <a:r>
              <a:rPr b="1" dirty="0" sz="1600" lang="en-US">
                <a:solidFill>
                  <a:srgbClr val="7030A0"/>
                </a:solidFill>
                <a:latin typeface="Arial"/>
                <a:cs typeface="Arial"/>
              </a:rPr>
              <a:t>VOTING DETAILS PAGE</a:t>
            </a:r>
          </a:p>
        </p:txBody>
      </p:sp>
      <p:pic>
        <p:nvPicPr>
          <p:cNvPr id="2097160" name="Picture 6"/>
          <p:cNvPicPr>
            <a:picLocks noChangeAspect="1"/>
          </p:cNvPicPr>
          <p:nvPr/>
        </p:nvPicPr>
        <p:blipFill rotWithShape="1">
          <a:blip xmlns:r="http://schemas.openxmlformats.org/officeDocument/2006/relationships" r:embed="rId1"/>
          <a:srcRect t="16205" b="5969"/>
          <a:stretch>
            <a:fillRect/>
          </a:stretch>
        </p:blipFill>
        <p:spPr>
          <a:xfrm>
            <a:off x="857250" y="1353312"/>
            <a:ext cx="7429500" cy="285292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1" name="Rectangle 4"/>
          <p:cNvSpPr/>
          <p:nvPr/>
        </p:nvSpPr>
        <p:spPr>
          <a:xfrm>
            <a:off x="3393731" y="664572"/>
            <a:ext cx="3429000" cy="318407"/>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sz="1600" lang="en-US">
                <a:solidFill>
                  <a:srgbClr val="213163"/>
                </a:solidFill>
                <a:latin typeface="Arial"/>
                <a:cs typeface="Arial"/>
              </a:rPr>
              <a:t> </a:t>
            </a:r>
            <a:r>
              <a:rPr b="1" dirty="0" sz="1600" lang="en-US">
                <a:solidFill>
                  <a:srgbClr val="7030A0"/>
                </a:solidFill>
                <a:latin typeface="Arial"/>
                <a:cs typeface="Arial"/>
              </a:rPr>
              <a:t>ADMIN LOGIN PAGE</a:t>
            </a:r>
          </a:p>
        </p:txBody>
      </p:sp>
      <p:pic>
        <p:nvPicPr>
          <p:cNvPr id="2097161" name="Picture 8"/>
          <p:cNvPicPr>
            <a:picLocks noChangeAspect="1"/>
          </p:cNvPicPr>
          <p:nvPr/>
        </p:nvPicPr>
        <p:blipFill>
          <a:blip xmlns:r="http://schemas.openxmlformats.org/officeDocument/2006/relationships" r:embed="rId1"/>
          <a:srcRect t="14305" b="14305"/>
          <a:stretch>
            <a:fillRect/>
          </a:stretch>
        </p:blipFill>
        <p:spPr>
          <a:xfrm>
            <a:off x="457200" y="1139813"/>
            <a:ext cx="8604504" cy="344133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2"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sp>
        <p:nvSpPr>
          <p:cNvPr id="104863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endParaRPr dirty="0" sz="1000" lang="en-IN">
              <a:solidFill>
                <a:schemeClr val="tx1"/>
              </a:solidFill>
            </a:endParaRPr>
          </a:p>
        </p:txBody>
      </p:sp>
      <p:sp>
        <p:nvSpPr>
          <p:cNvPr id="1048634" name="Rectangle 4"/>
          <p:cNvSpPr/>
          <p:nvPr/>
        </p:nvSpPr>
        <p:spPr>
          <a:xfrm>
            <a:off x="3073691" y="619615"/>
            <a:ext cx="3429000" cy="318407"/>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sz="1600" lang="en-US">
                <a:solidFill>
                  <a:srgbClr val="213163"/>
                </a:solidFill>
                <a:latin typeface="Arial"/>
                <a:cs typeface="Arial"/>
              </a:rPr>
              <a:t>   </a:t>
            </a:r>
            <a:r>
              <a:rPr b="1" dirty="0" sz="1600" lang="en-US">
                <a:solidFill>
                  <a:srgbClr val="7030A0"/>
                </a:solidFill>
                <a:latin typeface="Arial"/>
                <a:cs typeface="Arial"/>
              </a:rPr>
              <a:t>ADMIN HOME PAGE</a:t>
            </a:r>
          </a:p>
        </p:txBody>
      </p:sp>
      <p:pic>
        <p:nvPicPr>
          <p:cNvPr id="2097162" name="Picture 12"/>
          <p:cNvPicPr>
            <a:picLocks noChangeAspect="1"/>
          </p:cNvPicPr>
          <p:nvPr/>
        </p:nvPicPr>
        <p:blipFill>
          <a:blip xmlns:r="http://schemas.openxmlformats.org/officeDocument/2006/relationships" r:embed="rId1"/>
          <a:stretch>
            <a:fillRect/>
          </a:stretch>
        </p:blipFill>
        <p:spPr>
          <a:xfrm>
            <a:off x="375557" y="1028699"/>
            <a:ext cx="8392885" cy="3756794"/>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5" name="TextBox 2"/>
          <p:cNvSpPr txBox="1"/>
          <p:nvPr/>
        </p:nvSpPr>
        <p:spPr>
          <a:xfrm>
            <a:off x="457200" y="752832"/>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sp>
        <p:nvSpPr>
          <p:cNvPr id="1048636" name="Rectangle 4"/>
          <p:cNvSpPr/>
          <p:nvPr/>
        </p:nvSpPr>
        <p:spPr>
          <a:xfrm>
            <a:off x="2186722" y="838121"/>
            <a:ext cx="5384510" cy="176474"/>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sz="1600" lang="en-US">
                <a:solidFill>
                  <a:srgbClr val="213163"/>
                </a:solidFill>
                <a:latin typeface="Arial"/>
                <a:cs typeface="Arial"/>
              </a:rPr>
              <a:t>  </a:t>
            </a:r>
            <a:r>
              <a:rPr b="1" dirty="0" sz="1600" lang="en-US">
                <a:solidFill>
                  <a:srgbClr val="7030A0"/>
                </a:solidFill>
                <a:latin typeface="Arial"/>
                <a:cs typeface="Arial"/>
              </a:rPr>
              <a:t>AUTHENTICATION AND AUTHORIZATION PAGE</a:t>
            </a:r>
          </a:p>
        </p:txBody>
      </p:sp>
      <p:pic>
        <p:nvPicPr>
          <p:cNvPr id="2097163" name="Picture 6"/>
          <p:cNvPicPr>
            <a:picLocks noChangeAspect="1"/>
          </p:cNvPicPr>
          <p:nvPr/>
        </p:nvPicPr>
        <p:blipFill rotWithShape="1">
          <a:blip xmlns:r="http://schemas.openxmlformats.org/officeDocument/2006/relationships" r:embed="rId1"/>
          <a:srcRect l="-242" t="15131" r="242" b="7648"/>
          <a:stretch>
            <a:fillRect/>
          </a:stretch>
        </p:blipFill>
        <p:spPr>
          <a:xfrm>
            <a:off x="863781" y="1452832"/>
            <a:ext cx="7774638" cy="3183176"/>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37"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sp>
        <p:nvSpPr>
          <p:cNvPr id="1048638" name="Rectangle 4"/>
          <p:cNvSpPr/>
          <p:nvPr/>
        </p:nvSpPr>
        <p:spPr>
          <a:xfrm>
            <a:off x="2710542" y="738264"/>
            <a:ext cx="3886200" cy="115848"/>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lang="en-US">
                <a:solidFill>
                  <a:srgbClr val="213163"/>
                </a:solidFill>
                <a:latin typeface="Arial"/>
                <a:cs typeface="Arial"/>
              </a:rPr>
              <a:t>  </a:t>
            </a:r>
            <a:r>
              <a:rPr b="1" dirty="0" lang="en-US">
                <a:solidFill>
                  <a:srgbClr val="7030A0"/>
                </a:solidFill>
                <a:latin typeface="Arial"/>
                <a:cs typeface="Arial"/>
              </a:rPr>
              <a:t>QUESTIONS ADDING SECTION PAGE</a:t>
            </a:r>
          </a:p>
        </p:txBody>
      </p:sp>
      <p:pic>
        <p:nvPicPr>
          <p:cNvPr id="2097164" name="Picture 11"/>
          <p:cNvPicPr>
            <a:picLocks noChangeAspect="1"/>
          </p:cNvPicPr>
          <p:nvPr/>
        </p:nvPicPr>
        <p:blipFill>
          <a:blip xmlns:r="http://schemas.openxmlformats.org/officeDocument/2006/relationships" r:embed="rId1"/>
          <a:stretch>
            <a:fillRect/>
          </a:stretch>
        </p:blipFill>
        <p:spPr>
          <a:xfrm>
            <a:off x="457200" y="1071239"/>
            <a:ext cx="8392885" cy="3839089"/>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39"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sp>
        <p:nvSpPr>
          <p:cNvPr id="1048640" name="Rectangle 4"/>
          <p:cNvSpPr/>
          <p:nvPr/>
        </p:nvSpPr>
        <p:spPr>
          <a:xfrm>
            <a:off x="2751666" y="752832"/>
            <a:ext cx="3429000" cy="318407"/>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sz="1600" lang="en-US">
                <a:solidFill>
                  <a:srgbClr val="213163"/>
                </a:solidFill>
                <a:latin typeface="Arial"/>
                <a:cs typeface="Arial"/>
              </a:rPr>
              <a:t>  </a:t>
            </a:r>
            <a:r>
              <a:rPr b="1" dirty="0" sz="1600" lang="en-US">
                <a:solidFill>
                  <a:srgbClr val="7030A0"/>
                </a:solidFill>
                <a:latin typeface="Arial"/>
                <a:cs typeface="Arial"/>
              </a:rPr>
              <a:t>VOTING DETAILS PAGE</a:t>
            </a:r>
          </a:p>
        </p:txBody>
      </p:sp>
      <p:pic>
        <p:nvPicPr>
          <p:cNvPr id="2097165" name="Picture 3"/>
          <p:cNvPicPr>
            <a:picLocks noChangeAspect="1"/>
          </p:cNvPicPr>
          <p:nvPr/>
        </p:nvPicPr>
        <p:blipFill rotWithShape="1">
          <a:blip xmlns:r="http://schemas.openxmlformats.org/officeDocument/2006/relationships" r:embed="rId1"/>
          <a:srcRect t="11878" b="7189"/>
          <a:stretch>
            <a:fillRect/>
          </a:stretch>
        </p:blipFill>
        <p:spPr>
          <a:xfrm>
            <a:off x="457200" y="1316736"/>
            <a:ext cx="8017933" cy="336499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7" name="Shape 60"/>
        <p:cNvGrpSpPr/>
        <p:nvPr/>
      </p:nvGrpSpPr>
      <p:grpSpPr>
        <a:xfrm>
          <a:off x="0" y="0"/>
          <a:ext cx="0" cy="0"/>
          <a:chOff x="0" y="0"/>
          <a:chExt cx="0" cy="0"/>
        </a:xfrm>
      </p:grpSpPr>
      <p:sp>
        <p:nvSpPr>
          <p:cNvPr id="104864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42"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0" y="64911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8643" name="TextBox 11"/>
          <p:cNvSpPr txBox="1"/>
          <p:nvPr/>
        </p:nvSpPr>
        <p:spPr>
          <a:xfrm>
            <a:off x="1000361" y="1361511"/>
            <a:ext cx="3318484" cy="307777"/>
          </a:xfrm>
          <a:prstGeom prst="rect"/>
          <a:noFill/>
        </p:spPr>
        <p:txBody>
          <a:bodyPr rtlCol="0" wrap="square">
            <a:spAutoFit/>
          </a:bodyPr>
          <a:p>
            <a:pPr algn="ctr"/>
            <a:r>
              <a:rPr b="1" dirty="0" lang="en-US"/>
              <a:t>FRONT-END</a:t>
            </a:r>
          </a:p>
        </p:txBody>
      </p:sp>
      <p:sp>
        <p:nvSpPr>
          <p:cNvPr id="1048644" name="TextBox 12"/>
          <p:cNvSpPr txBox="1"/>
          <p:nvPr/>
        </p:nvSpPr>
        <p:spPr>
          <a:xfrm>
            <a:off x="4865736" y="1287522"/>
            <a:ext cx="3580969" cy="307777"/>
          </a:xfrm>
          <a:prstGeom prst="rect"/>
          <a:noFill/>
        </p:spPr>
        <p:txBody>
          <a:bodyPr rtlCol="0" wrap="square">
            <a:spAutoFit/>
          </a:bodyPr>
          <a:p>
            <a:pPr algn="ctr"/>
            <a:r>
              <a:rPr b="1" dirty="0" lang="en-US"/>
              <a:t>BACK-END</a:t>
            </a:r>
          </a:p>
        </p:txBody>
      </p:sp>
      <p:sp>
        <p:nvSpPr>
          <p:cNvPr id="1048645"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endParaRPr dirty="0" sz="1000" lang="en-IN">
              <a:solidFill>
                <a:schemeClr val="tx1"/>
              </a:solidFill>
            </a:endParaRPr>
          </a:p>
        </p:txBody>
      </p:sp>
      <p:pic>
        <p:nvPicPr>
          <p:cNvPr id="2097166" name="Picture 3"/>
          <p:cNvPicPr>
            <a:picLocks noChangeAspect="1"/>
          </p:cNvPicPr>
          <p:nvPr/>
        </p:nvPicPr>
        <p:blipFill rotWithShape="1">
          <a:blip xmlns:r="http://schemas.openxmlformats.org/officeDocument/2006/relationships" r:embed="rId6"/>
          <a:srcRect t="30244" b="-1"/>
          <a:stretch>
            <a:fillRect/>
          </a:stretch>
        </p:blipFill>
        <p:spPr>
          <a:xfrm>
            <a:off x="652403" y="1780594"/>
            <a:ext cx="3553838" cy="1955147"/>
          </a:xfrm>
          <a:prstGeom prst="rect"/>
        </p:spPr>
      </p:pic>
      <p:pic>
        <p:nvPicPr>
          <p:cNvPr id="2097167" name="Picture 7"/>
          <p:cNvPicPr>
            <a:picLocks noChangeAspect="1"/>
          </p:cNvPicPr>
          <p:nvPr/>
        </p:nvPicPr>
        <p:blipFill>
          <a:blip xmlns:r="http://schemas.openxmlformats.org/officeDocument/2006/relationships" r:embed="rId7"/>
          <a:stretch>
            <a:fillRect/>
          </a:stretch>
        </p:blipFill>
        <p:spPr>
          <a:xfrm>
            <a:off x="5254539" y="1541030"/>
            <a:ext cx="3025536" cy="2434274"/>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1048648" name="Google Shape;61;g5fab984687_2_0"/>
          <p:cNvSpPr txBox="1">
            <a:spLocks noGrp="1"/>
          </p:cNvSpPr>
          <p:nvPr>
            <p:ph type="title" idx="4294967295"/>
          </p:nvPr>
        </p:nvSpPr>
        <p:spPr>
          <a:xfrm>
            <a:off x="3349720" y="601828"/>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7030A0"/>
                </a:solidFill>
              </a:rPr>
              <a:t>CONCLUSION</a:t>
            </a:r>
            <a:endParaRPr dirty="0" sz="1600" lang="en-IN">
              <a:solidFill>
                <a:srgbClr val="7030A0"/>
              </a:solidFill>
            </a:endParaRPr>
          </a:p>
        </p:txBody>
      </p:sp>
      <p:sp>
        <p:nvSpPr>
          <p:cNvPr id="1048649" name="Rectangle 2"/>
          <p:cNvSpPr/>
          <p:nvPr/>
        </p:nvSpPr>
        <p:spPr>
          <a:xfrm>
            <a:off x="277585" y="1216479"/>
            <a:ext cx="8425543" cy="3306529"/>
          </a:xfrm>
          <a:prstGeom prst="rect"/>
          <a:ln>
            <a:solidFill>
              <a:schemeClr val="accent2"/>
            </a:solidFill>
          </a:ln>
        </p:spPr>
        <p:style>
          <a:lnRef idx="2">
            <a:schemeClr val="accent6"/>
          </a:lnRef>
          <a:fillRef idx="1">
            <a:schemeClr val="lt1"/>
          </a:fillRef>
          <a:effectRef idx="0">
            <a:schemeClr val="accent6"/>
          </a:effectRef>
          <a:fontRef idx="minor">
            <a:schemeClr val="dk1"/>
          </a:fontRef>
        </p:style>
        <p:txBody>
          <a:bodyPr anchor="ctr" rtlCol="0"/>
          <a:p>
            <a:pPr algn="l"/>
            <a:endParaRPr b="0" dirty="0" i="0" lang="en-US">
              <a:solidFill>
                <a:srgbClr val="13343B"/>
              </a:solidFill>
              <a:effectLst/>
              <a:latin typeface="__fkGroteskNeue_a82850"/>
            </a:endParaRPr>
          </a:p>
        </p:txBody>
      </p:sp>
      <p:sp>
        <p:nvSpPr>
          <p:cNvPr id="1048650" name="Rectangle 1"/>
          <p:cNvSpPr>
            <a:spLocks noChangeArrowheads="1"/>
          </p:cNvSpPr>
          <p:nvPr/>
        </p:nvSpPr>
        <p:spPr bwMode="auto">
          <a:xfrm>
            <a:off x="800752" y="1701127"/>
            <a:ext cx="7379208" cy="2504441"/>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dirty="0" sz="1600" lang="en-US">
                <a:solidFill>
                  <a:schemeClr val="tx1"/>
                </a:solidFill>
                <a:latin typeface="Arial" panose="020B0604020202020204" pitchFamily="34" charset="0"/>
              </a:rPr>
              <a:t>A</a:t>
            </a:r>
            <a:r>
              <a:rPr altLang="en-US" baseline="0" b="0" cap="none" dirty="0" sz="1600" i="0" kumimoji="0" lang="en-US" normalizeH="0" strike="noStrike" u="none">
                <a:ln>
                  <a:noFill/>
                </a:ln>
                <a:solidFill>
                  <a:schemeClr val="tx1"/>
                </a:solidFill>
                <a:effectLst/>
                <a:latin typeface="Arial" panose="020B0604020202020204" pitchFamily="34" charset="0"/>
              </a:rPr>
              <a:t> good understanding of HTML, CSS, Bootstrap, Django, and Python programming to design a voting application using Django. The development process entails starting a fresh Django project, building a Django application, specifying models, views, templates, and locations. </a:t>
            </a:r>
            <a:br>
              <a:rPr altLang="en-US" baseline="0" b="0" cap="none" dirty="0" sz="1600" i="0" kumimoji="0" lang="en-US" normalizeH="0" strike="noStrike" u="none">
                <a:ln>
                  <a:noFill/>
                </a:ln>
                <a:solidFill>
                  <a:schemeClr val="tx1"/>
                </a:solidFill>
                <a:effectLst/>
                <a:latin typeface="Arial" panose="020B0604020202020204" pitchFamily="34" charset="0"/>
              </a:rPr>
            </a:br>
            <a:r>
              <a:rPr altLang="en-US" baseline="0" b="0" cap="none" dirty="0" sz="1600" i="0" kumimoji="0" lang="en-US" normalizeH="0" strike="noStrike" u="none">
                <a:ln>
                  <a:noFill/>
                </a:ln>
                <a:solidFill>
                  <a:schemeClr val="tx1"/>
                </a:solidFill>
                <a:effectLst/>
                <a:latin typeface="Arial" panose="020B0604020202020204" pitchFamily="34" charset="0"/>
              </a:rPr>
              <a:t>Features like a user-friendly interface, a secure database design, and real-time results can further improve the program. An admin panel for controlling elections, candidates, and user accounts may also be included. </a:t>
            </a:r>
            <a:br>
              <a:rPr altLang="en-US" baseline="0" b="0" cap="none" dirty="0" sz="1600" i="0" kumimoji="0" lang="en-US" normalizeH="0" strike="noStrike" u="none">
                <a:ln>
                  <a:noFill/>
                </a:ln>
                <a:solidFill>
                  <a:schemeClr val="tx1"/>
                </a:solidFill>
                <a:effectLst/>
                <a:latin typeface="Arial" panose="020B0604020202020204" pitchFamily="34" charset="0"/>
              </a:rPr>
            </a:br>
            <a:r>
              <a:rPr altLang="en-US" baseline="0" b="0" cap="none" dirty="0" sz="1600" i="0" kumimoji="0" lang="en-US" normalizeH="0" strike="noStrike" u="none">
                <a:ln>
                  <a:noFill/>
                </a:ln>
                <a:solidFill>
                  <a:schemeClr val="tx1"/>
                </a:solidFill>
                <a:effectLst/>
                <a:latin typeface="Arial" panose="020B0604020202020204" pitchFamily="34" charset="0"/>
              </a:rPr>
              <a:t>All things considered, a voting application built using the Django framework is a strong and adaptable way to build online voting systems that meet different needs and use cases.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Shape 60"/>
        <p:cNvGrpSpPr/>
        <p:nvPr/>
      </p:nvGrpSpPr>
      <p:grpSpPr>
        <a:xfrm>
          <a:off x="0" y="0"/>
          <a:ext cx="0" cy="0"/>
          <a:chOff x="0" y="0"/>
          <a:chExt cx="0" cy="0"/>
        </a:xfrm>
      </p:grpSpPr>
      <p:pic>
        <p:nvPicPr>
          <p:cNvPr id="2097156"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599"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dirty="0" sz="2000" lang="en-US">
                <a:solidFill>
                  <a:srgbClr val="213164"/>
                </a:solidFill>
                <a:latin typeface="Arial"/>
                <a:cs typeface="Arial"/>
              </a:rPr>
              <a:t>CAPSTONE PROJECT </a:t>
            </a:r>
          </a:p>
        </p:txBody>
      </p:sp>
      <p:sp>
        <p:nvSpPr>
          <p:cNvPr id="1048600" name="Rectangle: Rounded Corners 15"/>
          <p:cNvSpPr/>
          <p:nvPr/>
        </p:nvSpPr>
        <p:spPr>
          <a:xfrm>
            <a:off x="958215" y="3153557"/>
            <a:ext cx="7227570" cy="530626"/>
          </a:xfrm>
          <a:prstGeom prst="roundRect">
            <a:avLst>
              <a:gd name="adj" fmla="val 50000"/>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b="1" dirty="0" lang="en-IN">
                <a:solidFill>
                  <a:srgbClr val="213163"/>
                </a:solidFill>
              </a:rPr>
              <a:t>Voting Application using Django Framework-  MAGESWARAN.R(4034,AEC)</a:t>
            </a:r>
          </a:p>
        </p:txBody>
      </p:sp>
      <p:sp>
        <p:nvSpPr>
          <p:cNvPr id="1048601"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 </a:t>
            </a:r>
            <a:endParaRPr dirty="0" sz="1600" lang="en-US">
              <a:latin typeface="+mj-lt"/>
              <a:cs typeface="Poppins"/>
            </a:endParaRPr>
          </a:p>
        </p:txBody>
      </p:sp>
      <p:sp>
        <p:nvSpPr>
          <p:cNvPr id="1048602"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3"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Shape 60"/>
        <p:cNvGrpSpPr/>
        <p:nvPr/>
      </p:nvGrpSpPr>
      <p:grpSpPr>
        <a:xfrm>
          <a:off x="0" y="0"/>
          <a:ext cx="0" cy="0"/>
          <a:chOff x="0" y="0"/>
          <a:chExt cx="0" cy="0"/>
        </a:xfrm>
      </p:grpSpPr>
      <p:sp>
        <p:nvSpPr>
          <p:cNvPr id="1048606" name="Google Shape;61;g5fab984687_2_0"/>
          <p:cNvSpPr txBox="1">
            <a:spLocks noGrp="1"/>
          </p:cNvSpPr>
          <p:nvPr>
            <p:ph type="title" idx="4294967295"/>
          </p:nvPr>
        </p:nvSpPr>
        <p:spPr>
          <a:xfrm>
            <a:off x="3596608" y="685932"/>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7030A0"/>
                </a:solidFill>
              </a:rPr>
              <a:t>ABSTRACT</a:t>
            </a:r>
            <a:endParaRPr dirty="0" sz="1600" lang="en-IN">
              <a:solidFill>
                <a:srgbClr val="7030A0"/>
              </a:solidFill>
            </a:endParaRPr>
          </a:p>
        </p:txBody>
      </p:sp>
      <p:sp>
        <p:nvSpPr>
          <p:cNvPr id="1048607" name="Rectangle 1"/>
          <p:cNvSpPr/>
          <p:nvPr/>
        </p:nvSpPr>
        <p:spPr>
          <a:xfrm>
            <a:off x="268441" y="1154841"/>
            <a:ext cx="8425543" cy="3445029"/>
          </a:xfrm>
          <a:prstGeom prst="rect"/>
          <a:ln>
            <a:solidFill>
              <a:schemeClr val="accent2"/>
            </a:solidFill>
          </a:ln>
        </p:spPr>
        <p:style>
          <a:lnRef idx="2">
            <a:schemeClr val="accent6"/>
          </a:lnRef>
          <a:fillRef idx="1">
            <a:schemeClr val="lt1"/>
          </a:fillRef>
          <a:effectRef idx="0">
            <a:schemeClr val="accent6"/>
          </a:effectRef>
          <a:fontRef idx="minor">
            <a:schemeClr val="dk1"/>
          </a:fontRef>
        </p:style>
        <p:txBody>
          <a:bodyPr anchor="ctr" rtlCol="0"/>
          <a:p>
            <a:endParaRPr dirty="0" sz="1200" lang="en-US"/>
          </a:p>
        </p:txBody>
      </p:sp>
      <p:sp>
        <p:nvSpPr>
          <p:cNvPr id="1048608" name="Rectangle 2"/>
          <p:cNvSpPr>
            <a:spLocks noChangeArrowheads="1"/>
          </p:cNvSpPr>
          <p:nvPr/>
        </p:nvSpPr>
        <p:spPr bwMode="auto">
          <a:xfrm>
            <a:off x="359229" y="1518839"/>
            <a:ext cx="8034963" cy="2745741"/>
          </a:xfrm>
          <a:prstGeom prst="rect"/>
          <a:noFill/>
          <a:ln>
            <a:noFill/>
          </a:ln>
          <a:effectLst/>
        </p:spPr>
        <p:txBody>
          <a:bodyPr anchor="ctr" anchorCtr="0" bIns="45720" compatLnSpc="1" lIns="91440" numCol="1" rIns="91440" tIns="45720" vert="horz" wrap="square">
            <a:prstTxWarp prst="textNoShape"/>
            <a:spAutoFit/>
          </a:bodyPr>
          <a:p>
            <a:pPr algn="just" eaLnBrk="0" fontAlgn="base" hangingPunct="0" lvl="0">
              <a:spcBef>
                <a:spcPct val="0"/>
              </a:spcBef>
              <a:spcAft>
                <a:spcPct val="0"/>
              </a:spcAft>
              <a:buClrTx/>
            </a:pPr>
            <a:r>
              <a:rPr altLang="en-US" dirty="0" sz="1600" lang="en-US">
                <a:solidFill>
                  <a:schemeClr val="tx1"/>
                </a:solidFill>
                <a:latin typeface="Arial" panose="020B0604020202020204" pitchFamily="34" charset="0"/>
              </a:rPr>
              <a:t>The</a:t>
            </a:r>
            <a:r>
              <a:rPr altLang="en-US" baseline="0" b="0" cap="none" dirty="0" sz="1600" i="0" kumimoji="0" lang="en-US" normalizeH="0" strike="noStrike" u="none">
                <a:ln>
                  <a:noFill/>
                </a:ln>
                <a:solidFill>
                  <a:schemeClr val="tx1"/>
                </a:solidFill>
                <a:effectLst/>
                <a:latin typeface="Arial" panose="020B0604020202020204" pitchFamily="34" charset="0"/>
              </a:rPr>
              <a:t> Django framework, assures a solid and scalable base. </a:t>
            </a:r>
            <a:r>
              <a:rPr altLang="en-US" dirty="0" sz="1600" lang="en-US">
                <a:solidFill>
                  <a:schemeClr val="tx1"/>
                </a:solidFill>
                <a:latin typeface="Arial" panose="020B0604020202020204" pitchFamily="34" charset="0"/>
              </a:rPr>
              <a:t>The web-based architecture of the proposed voting application enables users to establish and take part in online votes. The Django framework, a well-liked and robust Python-based web framework that offers a solid foundation for creating scalable and secure online applications, is used in the construction of the application. Along with being scalable and adaptable, the program has a modular architecture that makes modification and extension simple. Because of this, it may be applied to a variety of use cases, ranging from intimate internal voting to extensive public elections. All things considered, the suggested voting application provides a safe, convenient, and adaptable online voting platform. Its emphasis on security and user experience, along </a:t>
            </a:r>
            <a:r>
              <a:rPr altLang="en-US" baseline="0" b="0" cap="none" dirty="0" sz="1600" i="0" kumimoji="0" lang="en-US" normalizeH="0" strike="noStrike" u="none">
                <a:ln>
                  <a:noFill/>
                </a:ln>
                <a:solidFill>
                  <a:schemeClr val="tx1"/>
                </a:solidFill>
                <a:effectLst/>
                <a:latin typeface="Arial" panose="020B0604020202020204" pitchFamily="34" charset="0"/>
              </a:rPr>
              <a:t>, making it an excellent and provides a better security to web applications.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Shape 60"/>
        <p:cNvGrpSpPr/>
        <p:nvPr/>
      </p:nvGrpSpPr>
      <p:grpSpPr>
        <a:xfrm>
          <a:off x="0" y="0"/>
          <a:ext cx="0" cy="0"/>
          <a:chOff x="0" y="0"/>
          <a:chExt cx="0" cy="0"/>
        </a:xfrm>
      </p:grpSpPr>
      <p:sp>
        <p:nvSpPr>
          <p:cNvPr id="1048611" name="Google Shape;61;g5fab984687_2_0"/>
          <p:cNvSpPr txBox="1">
            <a:spLocks noGrp="1"/>
          </p:cNvSpPr>
          <p:nvPr>
            <p:ph type="title" idx="4294967295"/>
          </p:nvPr>
        </p:nvSpPr>
        <p:spPr>
          <a:xfrm>
            <a:off x="323999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7030A0"/>
                </a:solidFill>
              </a:rPr>
              <a:t>PROBLEM STATEMENT</a:t>
            </a:r>
            <a:endParaRPr dirty="0" sz="1600" lang="en-IN">
              <a:solidFill>
                <a:srgbClr val="7030A0"/>
              </a:solidFill>
            </a:endParaRPr>
          </a:p>
        </p:txBody>
      </p:sp>
      <p:sp>
        <p:nvSpPr>
          <p:cNvPr id="1048612"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endParaRPr dirty="0" sz="1000" lang="en-IN">
              <a:solidFill>
                <a:schemeClr val="tx1"/>
              </a:solidFill>
            </a:endParaRPr>
          </a:p>
        </p:txBody>
      </p:sp>
      <p:sp>
        <p:nvSpPr>
          <p:cNvPr id="1048613" name="Rectangle 3"/>
          <p:cNvSpPr/>
          <p:nvPr/>
        </p:nvSpPr>
        <p:spPr>
          <a:xfrm>
            <a:off x="359228" y="1205487"/>
            <a:ext cx="8425543" cy="3306529"/>
          </a:xfrm>
          <a:prstGeom prst="rect"/>
          <a:ln>
            <a:solidFill>
              <a:schemeClr val="accent2"/>
            </a:solidFill>
          </a:ln>
        </p:spPr>
        <p:style>
          <a:lnRef idx="2">
            <a:schemeClr val="accent6"/>
          </a:lnRef>
          <a:fillRef idx="1">
            <a:schemeClr val="lt1"/>
          </a:fillRef>
          <a:effectRef idx="0">
            <a:schemeClr val="accent6"/>
          </a:effectRef>
          <a:fontRef idx="minor">
            <a:schemeClr val="dk1"/>
          </a:fontRef>
        </p:style>
        <p:txBody>
          <a:bodyPr anchor="ctr" rtlCol="0"/>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1400" i="0" kumimoji="0" lang="en-US" normalizeH="0" strike="noStrike" u="none">
                <a:ln>
                  <a:noFill/>
                </a:ln>
                <a:solidFill>
                  <a:schemeClr val="tx1"/>
                </a:solidFill>
                <a:effectLst/>
                <a:latin typeface="Arial" panose="020B0604020202020204" pitchFamily="34" charset="0"/>
              </a:rPr>
              <a:t>With more organizations and governments using digital platforms to hold elections and surveys, online voting has grown in popularity in recent years. Online voting does, however, come with a number of drawbacks, mostly with regard to security and integrity. The suggested voting application aims to tackle the issues of security and integrity in online voting, while simultaneously offering an intuitive platform for conducting votes online. Its emphasis on security and user experience, along with its usage of the Django framework, will make it an excellent option for a variety of voting scenarios. </a:t>
            </a:r>
            <a:br>
              <a:rPr altLang="en-US" baseline="0" b="0" cap="none" dirty="0" sz="1400" i="0" kumimoji="0" lang="en-US" normalizeH="0" strike="noStrike" u="none">
                <a:ln>
                  <a:noFill/>
                </a:ln>
                <a:solidFill>
                  <a:schemeClr val="tx1"/>
                </a:solidFill>
                <a:effectLst/>
                <a:latin typeface="Arial" panose="020B0604020202020204" pitchFamily="34" charset="0"/>
              </a:rPr>
            </a:br>
            <a:r>
              <a:rPr altLang="en-US" baseline="0" b="0" cap="none" dirty="0" sz="1400" i="0" kumimoji="0" lang="en-US" normalizeH="0" strike="noStrike" u="none">
                <a:ln>
                  <a:noFill/>
                </a:ln>
                <a:solidFill>
                  <a:schemeClr val="tx1"/>
                </a:solidFill>
                <a:effectLst/>
                <a:latin typeface="Arial" panose="020B0604020202020204" pitchFamily="34" charset="0"/>
              </a:rPr>
              <a:t>The program will emphasis user experience in addition to security, with a clear and simple interface that makes it easy for users to create and participate in votes. The application will support multiple types of votes, including single-choice and multiple-choice votes, and will allow users to set deadlines and restrictions for each vote.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Shape 60"/>
        <p:cNvGrpSpPr/>
        <p:nvPr/>
      </p:nvGrpSpPr>
      <p:grpSpPr>
        <a:xfrm>
          <a:off x="0" y="0"/>
          <a:ext cx="0" cy="0"/>
          <a:chOff x="0" y="0"/>
          <a:chExt cx="0" cy="0"/>
        </a:xfrm>
      </p:grpSpPr>
      <p:sp>
        <p:nvSpPr>
          <p:cNvPr id="1048616" name="Google Shape;61;g5fab984687_2_0"/>
          <p:cNvSpPr txBox="1">
            <a:spLocks noGrp="1"/>
          </p:cNvSpPr>
          <p:nvPr>
            <p:ph type="title" idx="4294967295"/>
          </p:nvPr>
        </p:nvSpPr>
        <p:spPr>
          <a:xfrm>
            <a:off x="3218258" y="709562"/>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7030A0"/>
                </a:solidFill>
              </a:rPr>
              <a:t>PROJECT OVERVIEW</a:t>
            </a:r>
            <a:endParaRPr dirty="0" sz="1600" lang="en-IN">
              <a:solidFill>
                <a:srgbClr val="7030A0"/>
              </a:solidFill>
            </a:endParaRPr>
          </a:p>
        </p:txBody>
      </p:sp>
      <p:sp>
        <p:nvSpPr>
          <p:cNvPr id="1048617" name="Rectangle 1"/>
          <p:cNvSpPr>
            <a:spLocks noChangeArrowheads="1"/>
          </p:cNvSpPr>
          <p:nvPr/>
        </p:nvSpPr>
        <p:spPr bwMode="auto">
          <a:xfrm>
            <a:off x="371474" y="1402079"/>
            <a:ext cx="8629651" cy="25298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i="0" kumimoji="0" lang="en-US" normalizeH="0" strike="noStrike" u="none">
                <a:ln>
                  <a:noFill/>
                </a:ln>
                <a:solidFill>
                  <a:schemeClr val="tx1"/>
                </a:solidFill>
                <a:effectLst/>
                <a:latin typeface="Arial" panose="020B0604020202020204" pitchFamily="34" charset="0"/>
              </a:rPr>
              <a:t>1.Establishing a Django Project: </a:t>
            </a:r>
            <a:r>
              <a:rPr altLang="en-US" baseline="0" b="0" cap="none" dirty="0" i="0" kumimoji="0" lang="en-US" normalizeH="0" strike="noStrike" u="none">
                <a:ln>
                  <a:noFill/>
                </a:ln>
                <a:solidFill>
                  <a:schemeClr val="tx1"/>
                </a:solidFill>
                <a:effectLst/>
                <a:latin typeface="Arial" panose="020B0604020202020204" pitchFamily="34" charset="0"/>
              </a:rPr>
              <a:t>To provide the framework for the voting application, create a Django project. </a:t>
            </a:r>
            <a:br>
              <a:rPr altLang="en-US" baseline="0" b="0" cap="none" dirty="0" i="0" kumimoji="0" lang="en-US" normalizeH="0" strike="noStrike" u="none">
                <a:ln>
                  <a:noFill/>
                </a:ln>
                <a:solidFill>
                  <a:schemeClr val="tx1"/>
                </a:solidFill>
                <a:effectLst/>
                <a:latin typeface="Arial" panose="020B0604020202020204" pitchFamily="34" charset="0"/>
              </a:rPr>
            </a:br>
            <a:r>
              <a:rPr altLang="en-US" baseline="0" b="0" cap="none" dirty="0" i="0" kumimoji="0" lang="en-US" normalizeH="0" strike="noStrike" u="none">
                <a:ln>
                  <a:noFill/>
                </a:ln>
                <a:solidFill>
                  <a:schemeClr val="tx1"/>
                </a:solidFill>
                <a:effectLst/>
                <a:latin typeface="Arial" panose="020B0604020202020204" pitchFamily="34" charset="0"/>
              </a:rPr>
              <a:t>2.</a:t>
            </a:r>
            <a:r>
              <a:rPr altLang="en-US" baseline="0" b="1" cap="none" dirty="0" i="0" kumimoji="0" lang="en-US" normalizeH="0" strike="noStrike" u="none">
                <a:ln>
                  <a:noFill/>
                </a:ln>
                <a:solidFill>
                  <a:schemeClr val="tx1"/>
                </a:solidFill>
                <a:effectLst/>
                <a:latin typeface="Arial" panose="020B0604020202020204" pitchFamily="34" charset="0"/>
              </a:rPr>
              <a:t>Creating the Database Schema: </a:t>
            </a:r>
            <a:r>
              <a:rPr altLang="en-US" baseline="0" b="0" cap="none" dirty="0" i="0" kumimoji="0" lang="en-US" normalizeH="0" strike="noStrike" u="none">
                <a:ln>
                  <a:noFill/>
                </a:ln>
                <a:solidFill>
                  <a:schemeClr val="tx1"/>
                </a:solidFill>
                <a:effectLst/>
                <a:latin typeface="Arial" panose="020B0604020202020204" pitchFamily="34" charset="0"/>
              </a:rPr>
              <a:t>Establish the framework for the database that will hold user data, vote tallies, and other pertinent information. </a:t>
            </a:r>
            <a:br>
              <a:rPr altLang="en-US" baseline="0" b="0" cap="none" dirty="0" i="0" kumimoji="0" lang="en-US" normalizeH="0" strike="noStrike" u="none">
                <a:ln>
                  <a:noFill/>
                </a:ln>
                <a:solidFill>
                  <a:schemeClr val="tx1"/>
                </a:solidFill>
                <a:effectLst/>
                <a:latin typeface="Arial" panose="020B0604020202020204" pitchFamily="34" charset="0"/>
              </a:rPr>
            </a:br>
            <a:r>
              <a:rPr altLang="en-US" baseline="0" b="0" cap="none" dirty="0" i="0" kumimoji="0" lang="en-US" normalizeH="0" strike="noStrike" u="none">
                <a:ln>
                  <a:noFill/>
                </a:ln>
                <a:solidFill>
                  <a:schemeClr val="tx1"/>
                </a:solidFill>
                <a:effectLst/>
                <a:latin typeface="Arial" panose="020B0604020202020204" pitchFamily="34" charset="0"/>
              </a:rPr>
              <a:t>3.</a:t>
            </a:r>
            <a:r>
              <a:rPr altLang="en-US" baseline="0" b="1" cap="none" dirty="0" i="0" kumimoji="0" lang="en-US" normalizeH="0" strike="noStrike" u="none">
                <a:ln>
                  <a:noFill/>
                </a:ln>
                <a:solidFill>
                  <a:schemeClr val="tx1"/>
                </a:solidFill>
                <a:effectLst/>
                <a:latin typeface="Arial" panose="020B0604020202020204" pitchFamily="34" charset="0"/>
              </a:rPr>
              <a:t>Establishing User Authentication: </a:t>
            </a:r>
            <a:r>
              <a:rPr altLang="en-US" baseline="0" b="0" cap="none" dirty="0" i="0" kumimoji="0" lang="en-US" normalizeH="0" strike="noStrike" u="none">
                <a:ln>
                  <a:noFill/>
                </a:ln>
                <a:solidFill>
                  <a:schemeClr val="tx1"/>
                </a:solidFill>
                <a:effectLst/>
                <a:latin typeface="Arial" panose="020B0604020202020204" pitchFamily="34" charset="0"/>
              </a:rPr>
              <a:t>To enable users to sign up, log in, and take part in voting, implement user authentication. </a:t>
            </a:r>
            <a:br>
              <a:rPr altLang="en-US" baseline="0" b="0" cap="none" dirty="0" i="0" kumimoji="0" lang="en-US" normalizeH="0" strike="noStrike" u="none">
                <a:ln>
                  <a:noFill/>
                </a:ln>
                <a:solidFill>
                  <a:schemeClr val="tx1"/>
                </a:solidFill>
                <a:effectLst/>
                <a:latin typeface="Arial" panose="020B0604020202020204" pitchFamily="34" charset="0"/>
              </a:rPr>
            </a:br>
            <a:r>
              <a:rPr altLang="en-US" baseline="0" b="0" cap="none" dirty="0" i="0" kumimoji="0" lang="en-US" normalizeH="0" strike="noStrike" u="none">
                <a:ln>
                  <a:noFill/>
                </a:ln>
                <a:solidFill>
                  <a:schemeClr val="tx1"/>
                </a:solidFill>
                <a:effectLst/>
                <a:latin typeface="Arial" panose="020B0604020202020204" pitchFamily="34" charset="0"/>
              </a:rPr>
              <a:t>4.</a:t>
            </a:r>
            <a:r>
              <a:rPr altLang="en-US" baseline="0" b="1" cap="none" dirty="0" i="0" kumimoji="0" lang="en-US" normalizeH="0" strike="noStrike" u="none">
                <a:ln>
                  <a:noFill/>
                </a:ln>
                <a:solidFill>
                  <a:schemeClr val="tx1"/>
                </a:solidFill>
                <a:effectLst/>
                <a:latin typeface="Arial" panose="020B0604020202020204" pitchFamily="34" charset="0"/>
              </a:rPr>
              <a:t>Creating the Voting Interface: </a:t>
            </a:r>
            <a:r>
              <a:rPr altLang="en-US" baseline="0" b="0" cap="none" dirty="0" i="0" kumimoji="0" lang="en-US" normalizeH="0" strike="noStrike" u="none">
                <a:ln>
                  <a:noFill/>
                </a:ln>
                <a:solidFill>
                  <a:schemeClr val="tx1"/>
                </a:solidFill>
                <a:effectLst/>
                <a:latin typeface="Arial" panose="020B0604020202020204" pitchFamily="34" charset="0"/>
              </a:rPr>
              <a:t>Create the user interface that allows users to browse options, make selections, and cast ballots. </a:t>
            </a:r>
            <a:br>
              <a:rPr altLang="en-US" baseline="0" b="0" cap="none" dirty="0" i="0" kumimoji="0" lang="en-US" normalizeH="0" strike="noStrike" u="none">
                <a:ln>
                  <a:noFill/>
                </a:ln>
                <a:solidFill>
                  <a:schemeClr val="tx1"/>
                </a:solidFill>
                <a:effectLst/>
                <a:latin typeface="Arial" panose="020B0604020202020204" pitchFamily="34" charset="0"/>
              </a:rPr>
            </a:br>
            <a:r>
              <a:rPr altLang="en-US" baseline="0" b="0" cap="none" dirty="0" i="0" kumimoji="0" lang="en-US" normalizeH="0" strike="noStrike" u="none">
                <a:ln>
                  <a:noFill/>
                </a:ln>
                <a:solidFill>
                  <a:schemeClr val="tx1"/>
                </a:solidFill>
                <a:effectLst/>
                <a:latin typeface="Arial" panose="020B0604020202020204" pitchFamily="34" charset="0"/>
              </a:rPr>
              <a:t>5.</a:t>
            </a:r>
            <a:r>
              <a:rPr altLang="en-US" baseline="0" b="1" cap="none" dirty="0" i="0" kumimoji="0" lang="en-US" normalizeH="0" strike="noStrike" u="none">
                <a:ln>
                  <a:noFill/>
                </a:ln>
                <a:solidFill>
                  <a:schemeClr val="tx1"/>
                </a:solidFill>
                <a:effectLst/>
                <a:latin typeface="Arial" panose="020B0604020202020204" pitchFamily="34" charset="0"/>
              </a:rPr>
              <a:t>Putting Real-time Results into Practice: </a:t>
            </a:r>
            <a:r>
              <a:rPr altLang="en-US" baseline="0" b="0" cap="none" dirty="0" i="0" kumimoji="0" lang="en-US" normalizeH="0" strike="noStrike" u="none">
                <a:ln>
                  <a:noFill/>
                </a:ln>
                <a:solidFill>
                  <a:schemeClr val="tx1"/>
                </a:solidFill>
                <a:effectLst/>
                <a:latin typeface="Arial" panose="020B0604020202020204" pitchFamily="34" charset="0"/>
              </a:rPr>
              <a:t>Present the voting results in real-time to give users immediate feedback. </a:t>
            </a:r>
            <a:br>
              <a:rPr altLang="en-US" baseline="0" b="0" cap="none" dirty="0" i="0" kumimoji="0" lang="en-US" normalizeH="0" strike="noStrike" u="none">
                <a:ln>
                  <a:noFill/>
                </a:ln>
                <a:solidFill>
                  <a:schemeClr val="tx1"/>
                </a:solidFill>
                <a:effectLst/>
                <a:latin typeface="Arial" panose="020B0604020202020204" pitchFamily="34" charset="0"/>
              </a:rPr>
            </a:br>
            <a:r>
              <a:rPr altLang="en-US" baseline="0" b="0" cap="none" dirty="0" i="0" kumimoji="0" lang="en-US" normalizeH="0" strike="noStrike" u="none">
                <a:ln>
                  <a:noFill/>
                </a:ln>
                <a:solidFill>
                  <a:schemeClr val="tx1"/>
                </a:solidFill>
                <a:effectLst/>
                <a:latin typeface="Arial" panose="020B0604020202020204" pitchFamily="34" charset="0"/>
              </a:rPr>
              <a:t>6.</a:t>
            </a:r>
            <a:r>
              <a:rPr altLang="en-US" baseline="0" b="1" cap="none" dirty="0" i="0" kumimoji="0" lang="en-US" normalizeH="0" strike="noStrike" u="none">
                <a:ln>
                  <a:noFill/>
                </a:ln>
                <a:solidFill>
                  <a:schemeClr val="tx1"/>
                </a:solidFill>
                <a:effectLst/>
                <a:latin typeface="Arial" panose="020B0604020202020204" pitchFamily="34" charset="0"/>
              </a:rPr>
              <a:t>Creating an Admin Panel: </a:t>
            </a:r>
            <a:r>
              <a:rPr altLang="en-US" baseline="0" b="0" cap="none" dirty="0" i="0" kumimoji="0" lang="en-US" normalizeH="0" strike="noStrike" u="none">
                <a:ln>
                  <a:noFill/>
                </a:ln>
                <a:solidFill>
                  <a:schemeClr val="tx1"/>
                </a:solidFill>
                <a:effectLst/>
                <a:latin typeface="Arial" panose="020B0604020202020204" pitchFamily="34" charset="0"/>
              </a:rPr>
              <a:t>To efficiently manage the candidates, user accounts, and voting process, create an admin panel.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60"/>
        <p:cNvGrpSpPr/>
        <p:nvPr/>
      </p:nvGrpSpPr>
      <p:grpSpPr>
        <a:xfrm>
          <a:off x="0" y="0"/>
          <a:ext cx="0" cy="0"/>
          <a:chOff x="0" y="0"/>
          <a:chExt cx="0" cy="0"/>
        </a:xfrm>
      </p:grpSpPr>
      <p:sp>
        <p:nvSpPr>
          <p:cNvPr id="1048620" name="Google Shape;61;g5fab984687_2_0"/>
          <p:cNvSpPr txBox="1">
            <a:spLocks noGrp="1"/>
          </p:cNvSpPr>
          <p:nvPr>
            <p:ph type="title" idx="4294967295"/>
          </p:nvPr>
        </p:nvSpPr>
        <p:spPr>
          <a:xfrm>
            <a:off x="3203416" y="713034"/>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7030A0"/>
                </a:solidFill>
              </a:rPr>
              <a:t>DETAILED SOLUTION</a:t>
            </a:r>
            <a:endParaRPr dirty="0" sz="1600" lang="en-IN">
              <a:solidFill>
                <a:srgbClr val="7030A0"/>
              </a:solidFill>
            </a:endParaRPr>
          </a:p>
        </p:txBody>
      </p:sp>
      <p:sp>
        <p:nvSpPr>
          <p:cNvPr id="1048621" name="TextBox 10"/>
          <p:cNvSpPr txBox="1"/>
          <p:nvPr/>
        </p:nvSpPr>
        <p:spPr>
          <a:xfrm>
            <a:off x="138533" y="1102220"/>
            <a:ext cx="8866934" cy="376834"/>
          </a:xfrm>
          <a:prstGeom prst="rect"/>
          <a:noFill/>
        </p:spPr>
        <p:txBody>
          <a:bodyPr wrap="square">
            <a:spAutoFit/>
          </a:bodyPr>
          <a:p>
            <a:pPr algn="l">
              <a:lnSpc>
                <a:spcPct val="150000"/>
              </a:lnSpc>
            </a:pPr>
            <a:r>
              <a:rPr b="0" i="0" lang="en-US">
                <a:solidFill>
                  <a:srgbClr val="374151"/>
                </a:solidFill>
                <a:effectLst/>
                <a:latin typeface="Times New Roman" panose="02020603050405020304" pitchFamily="18" charset="0"/>
                <a:cs typeface="Times New Roman" panose="02020603050405020304" pitchFamily="18" charset="0"/>
              </a:rPr>
              <a:t>.</a:t>
            </a:r>
          </a:p>
        </p:txBody>
      </p:sp>
      <p:sp>
        <p:nvSpPr>
          <p:cNvPr id="1048622" name="Rectangle 3"/>
          <p:cNvSpPr/>
          <p:nvPr/>
        </p:nvSpPr>
        <p:spPr>
          <a:xfrm>
            <a:off x="579924" y="1290637"/>
            <a:ext cx="8425543" cy="3306529"/>
          </a:xfrm>
          <a:prstGeom prst="rect"/>
          <a:ln>
            <a:solidFill>
              <a:schemeClr val="accent2"/>
            </a:solidFill>
          </a:ln>
        </p:spPr>
        <p:style>
          <a:lnRef idx="2">
            <a:schemeClr val="accent6"/>
          </a:lnRef>
          <a:fillRef idx="1">
            <a:schemeClr val="lt1"/>
          </a:fillRef>
          <a:effectRef idx="0">
            <a:schemeClr val="accent6"/>
          </a:effectRef>
          <a:fontRef idx="minor">
            <a:schemeClr val="dk1"/>
          </a:fontRef>
        </p:style>
        <p:txBody>
          <a:bodyPr anchor="ctr" rtlCol="0"/>
          <a:p>
            <a:endParaRPr b="1" dirty="0" lang="en-US"/>
          </a:p>
        </p:txBody>
      </p:sp>
      <p:sp>
        <p:nvSpPr>
          <p:cNvPr id="1048623" name="Rectangle 1"/>
          <p:cNvSpPr>
            <a:spLocks noChangeArrowheads="1"/>
          </p:cNvSpPr>
          <p:nvPr/>
        </p:nvSpPr>
        <p:spPr bwMode="auto">
          <a:xfrm>
            <a:off x="764763" y="1723013"/>
            <a:ext cx="8055864" cy="1920241"/>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Arial" panose="020B0604020202020204" pitchFamily="34" charset="0"/>
              </a:rPr>
              <a:t>Developing a safe and user-friendly online voting platform is the suggested solution for a voting application built with the Django framework. Users of the app will be able to register, cast ballots, and see the results in real time. The Django framework will serve as the cornerstone for developing the application because of its scalability and resilience. In order to manage elections, candidates, and user accounts effectively, the program will feature an admin panel, a secure database, real-time results, and an easy-to-use interface. In conclusion, the Django framework-based voting application that has been suggested offers a safe, adaptable, and user-friendly online voting platform. Its emphasis on security and user experience, along with its use of the Django framework, assures a solid and scalable base, making it an excellent  ideal choice for a wide range of voting scenarios.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6" name="TextBox 2"/>
          <p:cNvSpPr txBox="1"/>
          <p:nvPr/>
        </p:nvSpPr>
        <p:spPr>
          <a:xfrm>
            <a:off x="391358" y="762706"/>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sp>
        <p:nvSpPr>
          <p:cNvPr id="1048627" name="Title 9"/>
          <p:cNvSpPr>
            <a:spLocks noGrp="1"/>
          </p:cNvSpPr>
          <p:nvPr>
            <p:ph type="title" idx="4294967295"/>
          </p:nvPr>
        </p:nvSpPr>
        <p:spPr>
          <a:xfrm>
            <a:off x="3249712" y="598356"/>
            <a:ext cx="7886700" cy="514350"/>
          </a:xfrm>
          <a:prstGeom prst="rect"/>
        </p:spPr>
        <p:txBody>
          <a:bodyPr/>
          <a:p>
            <a:pPr>
              <a:buSzPts val="2800"/>
            </a:pPr>
            <a:r>
              <a:rPr b="1" dirty="0" sz="1600" lang="en-US">
                <a:solidFill>
                  <a:srgbClr val="002060"/>
                </a:solidFill>
              </a:rPr>
              <a:t>      </a:t>
            </a:r>
            <a:r>
              <a:rPr b="1" dirty="0" sz="1600" lang="en-US">
                <a:solidFill>
                  <a:srgbClr val="7030A0"/>
                </a:solidFill>
              </a:rPr>
              <a:t>HOME PAGE</a:t>
            </a:r>
          </a:p>
        </p:txBody>
      </p:sp>
      <p:pic>
        <p:nvPicPr>
          <p:cNvPr id="2097157" name="Picture 3"/>
          <p:cNvPicPr>
            <a:picLocks noChangeAspect="1"/>
          </p:cNvPicPr>
          <p:nvPr/>
        </p:nvPicPr>
        <p:blipFill>
          <a:blip xmlns:r="http://schemas.openxmlformats.org/officeDocument/2006/relationships" r:embed="rId1"/>
          <a:stretch>
            <a:fillRect/>
          </a:stretch>
        </p:blipFill>
        <p:spPr>
          <a:xfrm>
            <a:off x="310896" y="1014984"/>
            <a:ext cx="8549640" cy="3657600"/>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58" name="Picture 9"/>
          <p:cNvPicPr>
            <a:picLocks noChangeAspect="1"/>
          </p:cNvPicPr>
          <p:nvPr/>
        </p:nvPicPr>
        <p:blipFill rotWithShape="1">
          <a:blip xmlns:r="http://schemas.openxmlformats.org/officeDocument/2006/relationships" r:embed="rId1"/>
          <a:srcRect t="10790" b="5148"/>
          <a:stretch>
            <a:fillRect/>
          </a:stretch>
        </p:blipFill>
        <p:spPr>
          <a:xfrm>
            <a:off x="685800" y="1272649"/>
            <a:ext cx="7772400" cy="3108960"/>
          </a:xfrm>
          <a:prstGeom prst="rect"/>
        </p:spPr>
      </p:pic>
      <p:sp>
        <p:nvSpPr>
          <p:cNvPr id="1048628" name="Rectangle 10"/>
          <p:cNvSpPr/>
          <p:nvPr/>
        </p:nvSpPr>
        <p:spPr>
          <a:xfrm>
            <a:off x="3475047" y="670451"/>
            <a:ext cx="3429000" cy="318407"/>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sz="1600" lang="en-US">
                <a:solidFill>
                  <a:srgbClr val="7030A0"/>
                </a:solidFill>
                <a:latin typeface="Arial"/>
                <a:cs typeface="Arial"/>
              </a:rPr>
              <a:t>POLL PAGE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9" name="Rectangle 4"/>
          <p:cNvSpPr/>
          <p:nvPr/>
        </p:nvSpPr>
        <p:spPr>
          <a:xfrm>
            <a:off x="3246447" y="657550"/>
            <a:ext cx="3429000" cy="318407"/>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sz="1600" lang="en-US">
                <a:solidFill>
                  <a:srgbClr val="213163"/>
                </a:solidFill>
                <a:latin typeface="Arial"/>
                <a:cs typeface="Arial"/>
              </a:rPr>
              <a:t> </a:t>
            </a:r>
            <a:r>
              <a:rPr b="1" dirty="0" sz="1600" lang="en-US">
                <a:solidFill>
                  <a:srgbClr val="7030A0"/>
                </a:solidFill>
                <a:latin typeface="Arial"/>
                <a:cs typeface="Arial"/>
              </a:rPr>
              <a:t>VOTING PAGE</a:t>
            </a:r>
          </a:p>
        </p:txBody>
      </p:sp>
      <p:pic>
        <p:nvPicPr>
          <p:cNvPr id="2097159" name="Picture 6"/>
          <p:cNvPicPr>
            <a:picLocks noChangeAspect="1"/>
          </p:cNvPicPr>
          <p:nvPr/>
        </p:nvPicPr>
        <p:blipFill rotWithShape="1">
          <a:blip xmlns:r="http://schemas.openxmlformats.org/officeDocument/2006/relationships" r:embed="rId1"/>
          <a:srcRect t="10544" b="6631"/>
          <a:stretch>
            <a:fillRect/>
          </a:stretch>
        </p:blipFill>
        <p:spPr>
          <a:xfrm>
            <a:off x="664573" y="1263506"/>
            <a:ext cx="7666264" cy="3063240"/>
          </a:xfrm>
          <a:prstGeom prst="rec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MAGESWARAN . R</cp:lastModifiedBy>
  <dcterms:created xsi:type="dcterms:W3CDTF">2024-04-13T05:32:13Z</dcterms:created>
  <dcterms:modified xsi:type="dcterms:W3CDTF">2024-04-13T16:36:32Z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f0773db9a7024370ae25ae16310a2359</vt:lpwstr>
  </property>
</Properties>
</file>