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28803600" cy="361188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Merriweather Sans" pitchFamily="2" charset="77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0"/>
  </p:normalViewPr>
  <p:slideViewPr>
    <p:cSldViewPr snapToGrid="0">
      <p:cViewPr varScale="1">
        <p:scale>
          <a:sx n="25" d="100"/>
          <a:sy n="25" d="100"/>
        </p:scale>
        <p:origin x="148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12480924" cy="181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389" marR="0" lvl="1" indent="-998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8777" marR="0" lvl="2" indent="-727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167" marR="0" lvl="3" indent="-45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7556" marR="0" lvl="4" indent="-185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1944" marR="0" lvl="5" indent="-118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6333" marR="0" lvl="6" indent="-913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0723" marR="0" lvl="7" indent="-642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5112" marR="0" lvl="8" indent="-371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6314741" y="2"/>
            <a:ext cx="12482512" cy="181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389" marR="0" lvl="1" indent="-998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8777" marR="0" lvl="2" indent="-727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167" marR="0" lvl="3" indent="-45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7556" marR="0" lvl="4" indent="-185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1944" marR="0" lvl="5" indent="-118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6333" marR="0" lvl="6" indent="-913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0723" marR="0" lvl="7" indent="-642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5112" marR="0" lvl="8" indent="-371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273800" y="4514850"/>
            <a:ext cx="16256001" cy="1219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879728" y="17381538"/>
            <a:ext cx="23044148" cy="1422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34307466"/>
            <a:ext cx="12480924" cy="181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389" marR="0" lvl="1" indent="-998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8777" marR="0" lvl="2" indent="-727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167" marR="0" lvl="3" indent="-45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7556" marR="0" lvl="4" indent="-185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1944" marR="0" lvl="5" indent="-118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6333" marR="0" lvl="6" indent="-913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0723" marR="0" lvl="7" indent="-642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5112" marR="0" lvl="8" indent="-371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6314741" y="34307466"/>
            <a:ext cx="12482512" cy="181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73800" y="4514850"/>
            <a:ext cx="16256000" cy="1219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4:notes"/>
          <p:cNvSpPr txBox="1">
            <a:spLocks noGrp="1"/>
          </p:cNvSpPr>
          <p:nvPr>
            <p:ph type="body" idx="1"/>
          </p:nvPr>
        </p:nvSpPr>
        <p:spPr>
          <a:xfrm>
            <a:off x="2879728" y="17381538"/>
            <a:ext cx="23044148" cy="1422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:notes"/>
          <p:cNvSpPr txBox="1">
            <a:spLocks noGrp="1"/>
          </p:cNvSpPr>
          <p:nvPr>
            <p:ph type="sldNum" idx="12"/>
          </p:nvPr>
        </p:nvSpPr>
        <p:spPr>
          <a:xfrm>
            <a:off x="16314741" y="34307466"/>
            <a:ext cx="12482512" cy="181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">
  <p:cSld name="Header + Subheader + Conten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224433" y="1783248"/>
            <a:ext cx="39286377" cy="4761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913"/>
              </a:spcBef>
              <a:spcAft>
                <a:spcPts val="0"/>
              </a:spcAft>
              <a:buClr>
                <a:srgbClr val="33006F"/>
              </a:buClr>
              <a:buSzPts val="1400"/>
              <a:buFont typeface="Arial"/>
              <a:buNone/>
              <a:defRPr sz="9563" b="0" i="0" u="none" strike="noStrike" cap="none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520"/>
              </a:spcBef>
              <a:spcAft>
                <a:spcPts val="0"/>
              </a:spcAft>
              <a:buClr>
                <a:srgbClr val="E8D3A2"/>
              </a:buClr>
              <a:buSzPts val="1400"/>
              <a:buFont typeface="Arial"/>
              <a:buNone/>
              <a:defRPr sz="126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60"/>
              </a:spcBef>
              <a:spcAft>
                <a:spcPts val="0"/>
              </a:spcAft>
              <a:buClr>
                <a:srgbClr val="E8D3A2"/>
              </a:buClr>
              <a:buSzPts val="1400"/>
              <a:buFont typeface="Arial"/>
              <a:buNone/>
              <a:defRPr sz="108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0"/>
              </a:spcBef>
              <a:spcAft>
                <a:spcPts val="0"/>
              </a:spcAft>
              <a:buClr>
                <a:srgbClr val="E8D3A2"/>
              </a:buClr>
              <a:buSzPts val="1400"/>
              <a:buFont typeface="Arial"/>
              <a:buNone/>
              <a:defRPr sz="9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0"/>
              </a:spcBef>
              <a:spcAft>
                <a:spcPts val="0"/>
              </a:spcAft>
              <a:buClr>
                <a:srgbClr val="E8D3A2"/>
              </a:buClr>
              <a:buSzPts val="1400"/>
              <a:buFont typeface="Arial"/>
              <a:buNone/>
              <a:defRPr sz="9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2"/>
          </p:nvPr>
        </p:nvSpPr>
        <p:spPr>
          <a:xfrm>
            <a:off x="3164664" y="11137152"/>
            <a:ext cx="39346147" cy="1496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914400" algn="l" rtl="0">
              <a:spcBef>
                <a:spcPts val="2160"/>
              </a:spcBef>
              <a:spcAft>
                <a:spcPts val="0"/>
              </a:spcAft>
              <a:buClr>
                <a:schemeClr val="dk2"/>
              </a:buClr>
              <a:buSzPts val="10800"/>
              <a:buFont typeface="Merriweather Sans"/>
              <a:buChar char="&gt;"/>
              <a:defRPr sz="10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800100" algn="l" rtl="0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9000"/>
              <a:buFont typeface="Arial"/>
              <a:buChar char="–"/>
              <a:defRPr sz="9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742950" algn="l" rtl="0">
              <a:spcBef>
                <a:spcPts val="1620"/>
              </a:spcBef>
              <a:spcAft>
                <a:spcPts val="0"/>
              </a:spcAft>
              <a:buClr>
                <a:schemeClr val="dk2"/>
              </a:buClr>
              <a:buSzPts val="8100"/>
              <a:buFont typeface="Merriweather Sans"/>
              <a:buChar char="&gt;"/>
              <a:defRPr sz="8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685800" algn="l" rtl="0">
              <a:spcBef>
                <a:spcPts val="144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Char char="–"/>
              <a:defRPr sz="7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628650" algn="l" rtl="0">
              <a:spcBef>
                <a:spcPts val="1260"/>
              </a:spcBef>
              <a:spcAft>
                <a:spcPts val="0"/>
              </a:spcAft>
              <a:buClr>
                <a:schemeClr val="dk2"/>
              </a:buClr>
              <a:buSzPts val="6300"/>
              <a:buFont typeface="Merriweather Sans"/>
              <a:buChar char="&gt;"/>
              <a:defRPr sz="63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3"/>
          </p:nvPr>
        </p:nvSpPr>
        <p:spPr>
          <a:xfrm>
            <a:off x="3224433" y="8307204"/>
            <a:ext cx="39286377" cy="1973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10"/>
              </a:spcBef>
              <a:spcAft>
                <a:spcPts val="0"/>
              </a:spcAft>
              <a:buClr>
                <a:srgbClr val="33006F"/>
              </a:buClr>
              <a:buSzPts val="1400"/>
              <a:buFont typeface="Arial"/>
              <a:buNone/>
              <a:defRPr sz="4050" b="0" i="0" u="none" strike="noStrike" cap="none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520"/>
              </a:spcBef>
              <a:spcAft>
                <a:spcPts val="0"/>
              </a:spcAft>
              <a:buClr>
                <a:srgbClr val="E8D3A2"/>
              </a:buClr>
              <a:buSzPts val="1400"/>
              <a:buFont typeface="Arial"/>
              <a:buNone/>
              <a:defRPr sz="126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60"/>
              </a:spcBef>
              <a:spcAft>
                <a:spcPts val="0"/>
              </a:spcAft>
              <a:buClr>
                <a:srgbClr val="E8D3A2"/>
              </a:buClr>
              <a:buSzPts val="1400"/>
              <a:buFont typeface="Arial"/>
              <a:buNone/>
              <a:defRPr sz="108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0"/>
              </a:spcBef>
              <a:spcAft>
                <a:spcPts val="0"/>
              </a:spcAft>
              <a:buClr>
                <a:srgbClr val="E8D3A2"/>
              </a:buClr>
              <a:buSzPts val="1400"/>
              <a:buFont typeface="Arial"/>
              <a:buNone/>
              <a:defRPr sz="9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0"/>
              </a:spcBef>
              <a:spcAft>
                <a:spcPts val="0"/>
              </a:spcAft>
              <a:buClr>
                <a:srgbClr val="E8D3A2"/>
              </a:buClr>
              <a:buSzPts val="1400"/>
              <a:buFont typeface="Arial"/>
              <a:buNone/>
              <a:defRPr sz="9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2914650" y="1543049"/>
            <a:ext cx="29317949" cy="313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F"/>
              </a:buClr>
              <a:buFont typeface="Arial"/>
              <a:buNone/>
            </a:pPr>
            <a:r>
              <a:rPr lang="en-US" sz="9000" dirty="0">
                <a:latin typeface="Calibri" panose="020F0502020204030204" pitchFamily="34" charset="0"/>
                <a:cs typeface="Calibri" panose="020F0502020204030204" pitchFamily="34" charset="0"/>
              </a:rPr>
              <a:t>Airline satisfaction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33006F"/>
              </a:buClr>
              <a:buFont typeface="Arial"/>
              <a:buNone/>
            </a:pPr>
            <a:r>
              <a:rPr lang="en-US" sz="6750" dirty="0">
                <a:latin typeface="Calibri" panose="020F0502020204030204" pitchFamily="34" charset="0"/>
                <a:cs typeface="Calibri" panose="020F0502020204030204" pitchFamily="34" charset="0"/>
              </a:rPr>
              <a:t>Arav Sharma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4650" y="4680963"/>
            <a:ext cx="4967015" cy="46253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 descr="Description" title="Title"/>
          <p:cNvSpPr txBox="1"/>
          <p:nvPr/>
        </p:nvSpPr>
        <p:spPr>
          <a:xfrm>
            <a:off x="2943021" y="7314551"/>
            <a:ext cx="10287000" cy="5361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sng" strike="noStrike" cap="none" dirty="0">
                <a:solidFill>
                  <a:srgbClr val="15151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Problem Statement</a:t>
            </a:r>
            <a:r>
              <a:rPr lang="en-US" sz="3600" b="0" i="0" u="none" strike="noStrike" cap="none" dirty="0">
                <a:solidFill>
                  <a:srgbClr val="15151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can we use Machine Learning to predict whether the passengers are satisfied with the services of an airline based on certain factors.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solidFill>
                  <a:srgbClr val="15151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About the Dataset:</a:t>
            </a:r>
            <a:r>
              <a:rPr lang="en-US" sz="3600" dirty="0">
                <a:solidFill>
                  <a:srgbClr val="15151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Consists of 2 csv files; train.csv and test.csv. It contains 23 different attributes such as gender, age, customer type, etc. These factors/attributes determine customer satisfaction as they provide information on their rating of different services of the flight.  </a:t>
            </a:r>
            <a:endParaRPr lang="en-US" sz="3600" b="0" i="0" u="sng" strike="noStrike" cap="none" dirty="0">
              <a:solidFill>
                <a:srgbClr val="151516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Google Shape;22;p3" descr="Description" title="Title"/>
          <p:cNvSpPr txBox="1"/>
          <p:nvPr/>
        </p:nvSpPr>
        <p:spPr>
          <a:xfrm>
            <a:off x="2906078" y="6234664"/>
            <a:ext cx="10287000" cy="1131079"/>
          </a:xfrm>
          <a:prstGeom prst="rect">
            <a:avLst/>
          </a:prstGeom>
          <a:solidFill>
            <a:srgbClr val="1515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50">
                <a:solidFill>
                  <a:srgbClr val="EAEAEA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Background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Google Shape;23;p3" descr="Description" title="Title"/>
          <p:cNvSpPr txBox="1"/>
          <p:nvPr/>
        </p:nvSpPr>
        <p:spPr>
          <a:xfrm>
            <a:off x="2943021" y="15340806"/>
            <a:ext cx="102870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- What is the customer satisfaction variation with respect to customer input (inflight service, departure arrival time, ease of online booking, gate location)?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-Does age impact customer satisfaction?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-Which algorithm (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DecisionTreeClassifier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or KNN) is the most accurate in predicting customer satisfaction?</a:t>
            </a:r>
          </a:p>
        </p:txBody>
      </p:sp>
      <p:sp>
        <p:nvSpPr>
          <p:cNvPr id="24" name="Google Shape;24;p3" descr="Description" title="Title"/>
          <p:cNvSpPr txBox="1"/>
          <p:nvPr/>
        </p:nvSpPr>
        <p:spPr>
          <a:xfrm>
            <a:off x="2906078" y="14407570"/>
            <a:ext cx="10287000" cy="1131079"/>
          </a:xfrm>
          <a:prstGeom prst="rect">
            <a:avLst/>
          </a:prstGeom>
          <a:solidFill>
            <a:srgbClr val="1515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50">
                <a:solidFill>
                  <a:srgbClr val="EAEAEA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Research Questions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Google Shape;25;p3" descr="Description" title="Title"/>
          <p:cNvSpPr txBox="1"/>
          <p:nvPr/>
        </p:nvSpPr>
        <p:spPr>
          <a:xfrm>
            <a:off x="2979964" y="20820980"/>
            <a:ext cx="102870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51516"/>
              </a:buClr>
              <a:buSzPts val="3600"/>
              <a:buFont typeface="Calibri"/>
              <a:buChar char="•"/>
            </a:pPr>
            <a:r>
              <a:rPr lang="en-US" sz="3600" dirty="0">
                <a:solidFill>
                  <a:srgbClr val="15151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Created a function that displays correlation between services such as </a:t>
            </a:r>
            <a:r>
              <a:rPr lang="en-US" sz="3600" dirty="0" err="1">
                <a:solidFill>
                  <a:srgbClr val="15151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wifi</a:t>
            </a:r>
            <a:r>
              <a:rPr lang="en-US" sz="3600" dirty="0">
                <a:solidFill>
                  <a:srgbClr val="15151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and customer satisfaction by a bar chart.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51516"/>
              </a:buClr>
              <a:buSzPts val="3600"/>
              <a:buFont typeface="Calibri"/>
              <a:buChar char="•"/>
            </a:pPr>
            <a:r>
              <a:rPr lang="en-US" sz="3600" dirty="0">
                <a:solidFill>
                  <a:srgbClr val="15151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Similar to the above method, through a histogram, I plotted the age of the passengers on the x-axis.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51516"/>
              </a:buClr>
              <a:buSzPts val="3600"/>
              <a:buFont typeface="Calibri"/>
              <a:buChar char="•"/>
            </a:pPr>
            <a:r>
              <a:rPr lang="en-US" sz="3600" dirty="0">
                <a:solidFill>
                  <a:srgbClr val="15151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Limitations of the overall research project include that the dataset had a separate neural and unsatisfied category. There should instead be 3 different groups; satisfied, unsatisfied, neural. This would provide more meaningful predictions as it’s hard to divide between neutral and unsatisfied passengers.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Google Shape;26;p3" descr="Description" title="Title"/>
          <p:cNvSpPr txBox="1"/>
          <p:nvPr/>
        </p:nvSpPr>
        <p:spPr>
          <a:xfrm>
            <a:off x="2975678" y="19412324"/>
            <a:ext cx="10287000" cy="1131079"/>
          </a:xfrm>
          <a:prstGeom prst="rect">
            <a:avLst/>
          </a:prstGeom>
          <a:solidFill>
            <a:srgbClr val="1515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50">
                <a:solidFill>
                  <a:srgbClr val="EAEAEA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Methods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Google Shape;27;p3" descr="Description" title="Title"/>
          <p:cNvSpPr txBox="1"/>
          <p:nvPr/>
        </p:nvSpPr>
        <p:spPr>
          <a:xfrm>
            <a:off x="30693838" y="7388558"/>
            <a:ext cx="102870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5151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Discuss and analyze the research results, including:</a:t>
            </a:r>
            <a:endParaRPr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51516"/>
              </a:buClr>
              <a:buSzPts val="3600"/>
              <a:buFont typeface="Calibri"/>
              <a:buChar char="•"/>
            </a:pPr>
            <a:r>
              <a:rPr lang="en-US" sz="3000" dirty="0">
                <a:solidFill>
                  <a:srgbClr val="15151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Based on Figure 1&amp;2, inflight </a:t>
            </a:r>
            <a:r>
              <a:rPr lang="en-US" sz="3000" dirty="0" err="1">
                <a:solidFill>
                  <a:srgbClr val="15151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wifi</a:t>
            </a:r>
            <a:r>
              <a:rPr lang="en-US" sz="3000" dirty="0">
                <a:solidFill>
                  <a:srgbClr val="15151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service seemed to be most important in determining customer satisfaction because all passengers that had given 5/5 to this service were satisfied with the overall service(about 12500)- a trend not observed with other factors like ease of online booking). 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51516"/>
              </a:buClr>
              <a:buSzPts val="3600"/>
              <a:buFont typeface="Calibri"/>
              <a:buChar char="•"/>
            </a:pPr>
            <a:r>
              <a:rPr lang="en-US" sz="3000" dirty="0">
                <a:solidFill>
                  <a:srgbClr val="15151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Figure 3 shows that most of the data is distributed normally and has very few outliers. Histogram depicts that as age increases customer satisfaction also increases (and vice-versa). For example, in the dataset, there are 1520 passengers who are 20, out of which 1057 were dissatisfied/neutral and 463 were satisfied. Similarly, at age 60, 974 were satisfied whereas 769 were dissatisfied/neutral.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51516"/>
              </a:buClr>
              <a:buSzPts val="3600"/>
              <a:buFont typeface="Calibri"/>
              <a:buChar char="•"/>
            </a:pPr>
            <a:r>
              <a:rPr lang="en-US" sz="3000" dirty="0">
                <a:solidFill>
                  <a:srgbClr val="151516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Decision Tree classifier was a better model than KNN as it had a higher accuracy (92.6971% vs 92.1658%).</a:t>
            </a:r>
            <a:endParaRPr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Google Shape;28;p3" descr="Description" title="Title"/>
          <p:cNvSpPr txBox="1"/>
          <p:nvPr/>
        </p:nvSpPr>
        <p:spPr>
          <a:xfrm>
            <a:off x="30689550" y="6321225"/>
            <a:ext cx="10287000" cy="1131079"/>
          </a:xfrm>
          <a:prstGeom prst="rect">
            <a:avLst/>
          </a:prstGeom>
          <a:solidFill>
            <a:srgbClr val="1515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50">
                <a:solidFill>
                  <a:srgbClr val="EAEAEA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Results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Google Shape;29;p3" descr="Description" title="Title"/>
          <p:cNvSpPr txBox="1"/>
          <p:nvPr/>
        </p:nvSpPr>
        <p:spPr>
          <a:xfrm>
            <a:off x="30698122" y="15487459"/>
            <a:ext cx="102870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15151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Conclusion/discussion: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51516"/>
              </a:buClr>
              <a:buSzPts val="3600"/>
              <a:buFont typeface="Calibri"/>
              <a:buChar char="•"/>
            </a:pPr>
            <a:r>
              <a:rPr lang="en-US" sz="3600" dirty="0">
                <a:solidFill>
                  <a:srgbClr val="15151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Using figure 3, due to its unpopularity with younger age groups, the airlines could increase the marketing of  its services towards them more/include features to their airplanes that resonate with younger audiences.</a:t>
            </a:r>
            <a:endParaRPr lang="en-US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51516"/>
              </a:buClr>
              <a:buSzPts val="3600"/>
              <a:buFont typeface="Calibri"/>
              <a:buChar char="•"/>
            </a:pPr>
            <a:r>
              <a:rPr lang="en-US" sz="3600" dirty="0">
                <a:solidFill>
                  <a:srgbClr val="15151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 conclusion, majority of the passengers are dissatisfied with the airline services- another reason for the airline to upgrade their services and values. </a:t>
            </a:r>
            <a:endParaRPr sz="3600" dirty="0">
              <a:solidFill>
                <a:srgbClr val="151516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solidFill>
                  <a:srgbClr val="15151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Future work: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151516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Based on the current findings, a UI using </a:t>
            </a:r>
            <a:r>
              <a:rPr lang="en-US" sz="3600" dirty="0" err="1">
                <a:solidFill>
                  <a:srgbClr val="151516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SteamLit</a:t>
            </a:r>
            <a:r>
              <a:rPr lang="en-US" sz="3600" dirty="0">
                <a:solidFill>
                  <a:srgbClr val="151516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, could be created which the Airline could use to keep track of the popularity of it’s service (based on Customer Satisfaction). 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Google Shape;30;p3" descr="Description" title="Title"/>
          <p:cNvSpPr txBox="1"/>
          <p:nvPr/>
        </p:nvSpPr>
        <p:spPr>
          <a:xfrm>
            <a:off x="30693838" y="14407570"/>
            <a:ext cx="10287000" cy="1131079"/>
          </a:xfrm>
          <a:prstGeom prst="rect">
            <a:avLst/>
          </a:prstGeom>
          <a:solidFill>
            <a:srgbClr val="1515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50">
                <a:solidFill>
                  <a:srgbClr val="EAEAEA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Conclusions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Google Shape;31;p3" descr="Description" title="Title"/>
          <p:cNvSpPr txBox="1"/>
          <p:nvPr/>
        </p:nvSpPr>
        <p:spPr>
          <a:xfrm>
            <a:off x="30778622" y="24745759"/>
            <a:ext cx="10287000" cy="4409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15151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 would like to thank the faculty @ Ai4all for their immense dedication in making me understand ML concepts like Supervised and Unsupervised ML. The mini-project was extremely fun and allowed me to apply my knowledge.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Google Shape;32;p3" descr="Description" title="Title"/>
          <p:cNvSpPr txBox="1"/>
          <p:nvPr/>
        </p:nvSpPr>
        <p:spPr>
          <a:xfrm>
            <a:off x="30774338" y="23665870"/>
            <a:ext cx="10287000" cy="1131079"/>
          </a:xfrm>
          <a:prstGeom prst="rect">
            <a:avLst/>
          </a:prstGeom>
          <a:solidFill>
            <a:srgbClr val="1515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50">
                <a:solidFill>
                  <a:srgbClr val="EAEAEA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Acknowledgments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Google Shape;35;p3" descr="Description" title="Title"/>
          <p:cNvSpPr txBox="1"/>
          <p:nvPr/>
        </p:nvSpPr>
        <p:spPr>
          <a:xfrm>
            <a:off x="14897180" y="12944899"/>
            <a:ext cx="164177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5151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Figure 1&amp;2. </a:t>
            </a:r>
            <a:r>
              <a:rPr lang="en-US" sz="3600" dirty="0">
                <a:solidFill>
                  <a:srgbClr val="15151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Bar graph depicting answer to question 1.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38;p3" descr="Description" title="Title"/>
          <p:cNvSpPr txBox="1"/>
          <p:nvPr/>
        </p:nvSpPr>
        <p:spPr>
          <a:xfrm>
            <a:off x="18345150" y="21772479"/>
            <a:ext cx="72009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5151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Figure 3. </a:t>
            </a:r>
            <a:r>
              <a:rPr lang="en-US" sz="3600" dirty="0">
                <a:solidFill>
                  <a:srgbClr val="15151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Histogram depicting customer satisfaction and age.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Google Shape;3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14900" y="29154925"/>
            <a:ext cx="1214700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625" y="28517708"/>
            <a:ext cx="4342425" cy="37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"/>
          <p:cNvSpPr txBox="1"/>
          <p:nvPr/>
        </p:nvSpPr>
        <p:spPr>
          <a:xfrm>
            <a:off x="4999425" y="30635475"/>
            <a:ext cx="14146200" cy="16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highlight>
                  <a:srgbClr val="FEFE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AI4ALL@Paul G. Allen School</a:t>
            </a:r>
            <a:endParaRPr sz="7200" b="1">
              <a:highlight>
                <a:srgbClr val="FEFE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30D830-809B-36E5-21CF-A4B76C4544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42437" y="4912232"/>
            <a:ext cx="8560338" cy="78636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4A4FC3-050D-E821-411C-269F0A8531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59950" y="4912232"/>
            <a:ext cx="8035290" cy="76962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74B591-0161-5428-07AE-B08314EDE4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61256" y="13581752"/>
            <a:ext cx="13397388" cy="83672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0E4081-2B13-BEF6-3E30-156A2DEC87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52239" y="23920452"/>
            <a:ext cx="13786722" cy="3588330"/>
          </a:xfrm>
          <a:prstGeom prst="rect">
            <a:avLst/>
          </a:prstGeom>
        </p:spPr>
      </p:pic>
      <p:sp>
        <p:nvSpPr>
          <p:cNvPr id="17" name="Google Shape;38;p3" descr="Description" title="Title">
            <a:extLst>
              <a:ext uri="{FF2B5EF4-FFF2-40B4-BE49-F238E27FC236}">
                <a16:creationId xmlns:a16="http://schemas.microsoft.com/office/drawing/2014/main" id="{2DC87C0D-3A4A-590B-A347-97B724C8BC21}"/>
              </a:ext>
            </a:extLst>
          </p:cNvPr>
          <p:cNvSpPr txBox="1"/>
          <p:nvPr/>
        </p:nvSpPr>
        <p:spPr>
          <a:xfrm>
            <a:off x="18116550" y="27508782"/>
            <a:ext cx="8147050" cy="197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5151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Figure 4. </a:t>
            </a:r>
            <a:r>
              <a:rPr lang="en-US" sz="3600" dirty="0">
                <a:solidFill>
                  <a:srgbClr val="15151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Accuracies of different machine learning models in predicting customer satisfaction.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572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Merriweather Sans</vt:lpstr>
      <vt:lpstr>Calibri</vt:lpstr>
      <vt:lpstr>Open Sans</vt:lpstr>
      <vt:lpstr>1_Custom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 Sharma</dc:creator>
  <cp:lastModifiedBy>Arav Sharma</cp:lastModifiedBy>
  <cp:revision>2</cp:revision>
  <dcterms:modified xsi:type="dcterms:W3CDTF">2023-11-26T06:33:13Z</dcterms:modified>
</cp:coreProperties>
</file>