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57" r:id="rId4"/>
    <p:sldId id="260" r:id="rId5"/>
    <p:sldId id="261" r:id="rId6"/>
    <p:sldId id="258"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9/22/2024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9764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9/22/2024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273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9/22/2024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391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9/22/2024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744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9/22/2024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714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9/22/2024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513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9/22/2024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6075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9/22/2024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3306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9/22/2024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459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9/22/2024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661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9/22/2024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243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9/22/2024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441324529"/>
      </p:ext>
    </p:extLst>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4"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S%C3%ADrio-Libanes/covid19%20on%209/15/202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3">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4">
            <a:alphaModFix amt="70000"/>
          </a:blip>
          <a:srcRect t="20449" r="-1" b="6966"/>
          <a:stretch/>
        </p:blipFill>
        <p:spPr>
          <a:xfrm>
            <a:off x="20" y="10"/>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Predicting COVID-19 ICU Admissions</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838200" y="4074515"/>
            <a:ext cx="7583133" cy="1279124"/>
          </a:xfrm>
        </p:spPr>
        <p:txBody>
          <a:bodyPr>
            <a:normAutofit/>
          </a:bodyPr>
          <a:lstStyle/>
          <a:p>
            <a:pPr algn="l"/>
            <a:r>
              <a:rPr lang="en-US" sz="2200" dirty="0">
                <a:solidFill>
                  <a:srgbClr val="FFFFFF"/>
                </a:solidFill>
              </a:rPr>
              <a:t>A Machine Learning Approach</a:t>
            </a:r>
          </a:p>
        </p:txBody>
      </p:sp>
    </p:spTree>
    <p:extLst>
      <p:ext uri="{BB962C8B-B14F-4D97-AF65-F5344CB8AC3E}">
        <p14:creationId xmlns:p14="http://schemas.microsoft.com/office/powerpoint/2010/main" val="4092623701"/>
      </p:ext>
    </p:extLst>
  </p:cSld>
  <p:clrMapOvr>
    <a:masterClrMapping/>
  </p:clrMapOvr>
  <p:transition spd="slow">
    <p:sndAc>
      <p:stSnd>
        <p:snd r:embed="rId2" name="drumroll.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53481"/>
            <a:ext cx="12188932" cy="6856614"/>
          </a:xfrm>
          <a:prstGeom prst="rect">
            <a:avLst/>
          </a:prstGeom>
        </p:spPr>
      </p:pic>
      <p:sp>
        <p:nvSpPr>
          <p:cNvPr id="5" name="Subtitle 2">
            <a:extLst>
              <a:ext uri="{FF2B5EF4-FFF2-40B4-BE49-F238E27FC236}">
                <a16:creationId xmlns:a16="http://schemas.microsoft.com/office/drawing/2014/main" id="{C1DCAFD1-AF2C-ED8F-8D21-B378A77C8755}"/>
              </a:ext>
            </a:extLst>
          </p:cNvPr>
          <p:cNvSpPr txBox="1">
            <a:spLocks/>
          </p:cNvSpPr>
          <p:nvPr/>
        </p:nvSpPr>
        <p:spPr>
          <a:xfrm>
            <a:off x="1304544" y="3374826"/>
            <a:ext cx="7583133" cy="1279124"/>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p:txBody>
      </p:sp>
      <p:sp>
        <p:nvSpPr>
          <p:cNvPr id="6" name="Subtitle 2">
            <a:extLst>
              <a:ext uri="{FF2B5EF4-FFF2-40B4-BE49-F238E27FC236}">
                <a16:creationId xmlns:a16="http://schemas.microsoft.com/office/drawing/2014/main" id="{82289CB1-09DD-9C34-DB2E-EEF3E6D44C97}"/>
              </a:ext>
            </a:extLst>
          </p:cNvPr>
          <p:cNvSpPr txBox="1">
            <a:spLocks/>
          </p:cNvSpPr>
          <p:nvPr/>
        </p:nvSpPr>
        <p:spPr>
          <a:xfrm>
            <a:off x="1411224" y="3428304"/>
            <a:ext cx="7583133" cy="2497007"/>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a:p>
            <a:pPr algn="l"/>
            <a:endParaRPr lang="en-US" sz="2200" dirty="0">
              <a:solidFill>
                <a:srgbClr val="FFFFFF"/>
              </a:solidFill>
            </a:endParaRPr>
          </a:p>
        </p:txBody>
      </p:sp>
      <p:pic>
        <p:nvPicPr>
          <p:cNvPr id="17" name="Picture 16">
            <a:extLst>
              <a:ext uri="{FF2B5EF4-FFF2-40B4-BE49-F238E27FC236}">
                <a16:creationId xmlns:a16="http://schemas.microsoft.com/office/drawing/2014/main" id="{8672EA75-FB65-270C-FD0B-FCDB2BBBFF66}"/>
              </a:ext>
            </a:extLst>
          </p:cNvPr>
          <p:cNvPicPr>
            <a:picLocks noChangeAspect="1"/>
          </p:cNvPicPr>
          <p:nvPr/>
        </p:nvPicPr>
        <p:blipFill>
          <a:blip r:embed="rId4"/>
          <a:stretch>
            <a:fillRect/>
          </a:stretch>
        </p:blipFill>
        <p:spPr>
          <a:xfrm>
            <a:off x="262560" y="258624"/>
            <a:ext cx="11663827" cy="6232404"/>
          </a:xfrm>
          <a:prstGeom prst="rect">
            <a:avLst/>
          </a:prstGeom>
        </p:spPr>
      </p:pic>
    </p:spTree>
    <p:extLst>
      <p:ext uri="{BB962C8B-B14F-4D97-AF65-F5344CB8AC3E}">
        <p14:creationId xmlns:p14="http://schemas.microsoft.com/office/powerpoint/2010/main" val="40950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2"/>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9686544" cy="869133"/>
          </a:xfrm>
        </p:spPr>
        <p:txBody>
          <a:bodyPr anchor="t">
            <a:normAutofit fontScale="90000"/>
          </a:bodyPr>
          <a:lstStyle/>
          <a:p>
            <a:r>
              <a:rPr lang="en-US" sz="5200" dirty="0">
                <a:solidFill>
                  <a:srgbClr val="FFFFFF"/>
                </a:solidFill>
              </a:rPr>
              <a:t>EDA Continued:</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1304544" y="1852523"/>
            <a:ext cx="7583133" cy="1279124"/>
          </a:xfrm>
        </p:spPr>
        <p:txBody>
          <a:bodyPr>
            <a:normAutofit/>
          </a:bodyPr>
          <a:lstStyle/>
          <a:p>
            <a:pPr algn="l"/>
            <a:r>
              <a:rPr lang="en-US" sz="2200" dirty="0">
                <a:solidFill>
                  <a:srgbClr val="FFFFFF"/>
                </a:solidFill>
              </a:rPr>
              <a:t>Our prepared and cleaned data consisted of 1,410 records with 212 features.  The majority of our records were for male patients under the age of 65.</a:t>
            </a:r>
          </a:p>
        </p:txBody>
      </p:sp>
      <p:sp>
        <p:nvSpPr>
          <p:cNvPr id="5" name="Subtitle 2">
            <a:extLst>
              <a:ext uri="{FF2B5EF4-FFF2-40B4-BE49-F238E27FC236}">
                <a16:creationId xmlns:a16="http://schemas.microsoft.com/office/drawing/2014/main" id="{C1DCAFD1-AF2C-ED8F-8D21-B378A77C8755}"/>
              </a:ext>
            </a:extLst>
          </p:cNvPr>
          <p:cNvSpPr txBox="1">
            <a:spLocks/>
          </p:cNvSpPr>
          <p:nvPr/>
        </p:nvSpPr>
        <p:spPr>
          <a:xfrm>
            <a:off x="1304544" y="3374826"/>
            <a:ext cx="7583133" cy="1279124"/>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p:txBody>
      </p:sp>
      <p:pic>
        <p:nvPicPr>
          <p:cNvPr id="8" name="Picture 7">
            <a:extLst>
              <a:ext uri="{FF2B5EF4-FFF2-40B4-BE49-F238E27FC236}">
                <a16:creationId xmlns:a16="http://schemas.microsoft.com/office/drawing/2014/main" id="{16DF122F-4159-B9FA-12F3-A41E62DAE696}"/>
              </a:ext>
            </a:extLst>
          </p:cNvPr>
          <p:cNvPicPr>
            <a:picLocks noChangeAspect="1"/>
          </p:cNvPicPr>
          <p:nvPr/>
        </p:nvPicPr>
        <p:blipFill>
          <a:blip r:embed="rId4"/>
          <a:stretch>
            <a:fillRect/>
          </a:stretch>
        </p:blipFill>
        <p:spPr>
          <a:xfrm>
            <a:off x="1012755" y="3238385"/>
            <a:ext cx="4929351" cy="2552816"/>
          </a:xfrm>
          <a:prstGeom prst="rect">
            <a:avLst/>
          </a:prstGeom>
        </p:spPr>
      </p:pic>
      <p:pic>
        <p:nvPicPr>
          <p:cNvPr id="12" name="Picture 11">
            <a:extLst>
              <a:ext uri="{FF2B5EF4-FFF2-40B4-BE49-F238E27FC236}">
                <a16:creationId xmlns:a16="http://schemas.microsoft.com/office/drawing/2014/main" id="{96F3869B-0AD1-3E8E-52AB-90A73F15529E}"/>
              </a:ext>
            </a:extLst>
          </p:cNvPr>
          <p:cNvPicPr>
            <a:picLocks noChangeAspect="1"/>
          </p:cNvPicPr>
          <p:nvPr/>
        </p:nvPicPr>
        <p:blipFill>
          <a:blip r:embed="rId5"/>
          <a:stretch>
            <a:fillRect/>
          </a:stretch>
        </p:blipFill>
        <p:spPr>
          <a:xfrm>
            <a:off x="6448186" y="3238385"/>
            <a:ext cx="3684105" cy="2553574"/>
          </a:xfrm>
          <a:prstGeom prst="rect">
            <a:avLst/>
          </a:prstGeom>
        </p:spPr>
      </p:pic>
    </p:spTree>
    <p:extLst>
      <p:ext uri="{BB962C8B-B14F-4D97-AF65-F5344CB8AC3E}">
        <p14:creationId xmlns:p14="http://schemas.microsoft.com/office/powerpoint/2010/main" val="175520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1386"/>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9686544" cy="869133"/>
          </a:xfrm>
        </p:spPr>
        <p:txBody>
          <a:bodyPr anchor="t">
            <a:normAutofit fontScale="90000"/>
          </a:bodyPr>
          <a:lstStyle/>
          <a:p>
            <a:r>
              <a:rPr lang="en-US" sz="5200" dirty="0">
                <a:solidFill>
                  <a:srgbClr val="FFFFFF"/>
                </a:solidFill>
              </a:rPr>
              <a:t>EDA Continued:</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1978798" y="1469934"/>
            <a:ext cx="7583133" cy="1279124"/>
          </a:xfrm>
        </p:spPr>
        <p:txBody>
          <a:bodyPr>
            <a:normAutofit/>
          </a:bodyPr>
          <a:lstStyle/>
          <a:p>
            <a:pPr algn="l"/>
            <a:r>
              <a:rPr lang="en-US" sz="2200" dirty="0">
                <a:solidFill>
                  <a:srgbClr val="FFFFFF"/>
                </a:solidFill>
              </a:rPr>
              <a:t>The majority of ICU admissions were for patients over the age of 65 where as the majority of hospital admissions in general were for patients under the age of 65</a:t>
            </a:r>
          </a:p>
        </p:txBody>
      </p:sp>
      <p:sp>
        <p:nvSpPr>
          <p:cNvPr id="5" name="Subtitle 2">
            <a:extLst>
              <a:ext uri="{FF2B5EF4-FFF2-40B4-BE49-F238E27FC236}">
                <a16:creationId xmlns:a16="http://schemas.microsoft.com/office/drawing/2014/main" id="{C1DCAFD1-AF2C-ED8F-8D21-B378A77C8755}"/>
              </a:ext>
            </a:extLst>
          </p:cNvPr>
          <p:cNvSpPr txBox="1">
            <a:spLocks/>
          </p:cNvSpPr>
          <p:nvPr/>
        </p:nvSpPr>
        <p:spPr>
          <a:xfrm>
            <a:off x="1304544" y="3374826"/>
            <a:ext cx="7583133" cy="1279124"/>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p:txBody>
      </p:sp>
      <p:pic>
        <p:nvPicPr>
          <p:cNvPr id="7" name="Picture 6">
            <a:extLst>
              <a:ext uri="{FF2B5EF4-FFF2-40B4-BE49-F238E27FC236}">
                <a16:creationId xmlns:a16="http://schemas.microsoft.com/office/drawing/2014/main" id="{F4AA330B-993A-B41E-1EAE-D5FC42153EE9}"/>
              </a:ext>
            </a:extLst>
          </p:cNvPr>
          <p:cNvPicPr>
            <a:picLocks noChangeAspect="1"/>
          </p:cNvPicPr>
          <p:nvPr/>
        </p:nvPicPr>
        <p:blipFill>
          <a:blip r:embed="rId4"/>
          <a:stretch>
            <a:fillRect/>
          </a:stretch>
        </p:blipFill>
        <p:spPr>
          <a:xfrm>
            <a:off x="2472095" y="2749058"/>
            <a:ext cx="6477904" cy="3934374"/>
          </a:xfrm>
          <a:prstGeom prst="rect">
            <a:avLst/>
          </a:prstGeom>
        </p:spPr>
      </p:pic>
    </p:spTree>
    <p:extLst>
      <p:ext uri="{BB962C8B-B14F-4D97-AF65-F5344CB8AC3E}">
        <p14:creationId xmlns:p14="http://schemas.microsoft.com/office/powerpoint/2010/main" val="175818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53481"/>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9686544" cy="869133"/>
          </a:xfrm>
        </p:spPr>
        <p:txBody>
          <a:bodyPr anchor="t">
            <a:normAutofit fontScale="90000"/>
          </a:bodyPr>
          <a:lstStyle/>
          <a:p>
            <a:r>
              <a:rPr lang="en-US" sz="5200" dirty="0">
                <a:solidFill>
                  <a:srgbClr val="FFFFFF"/>
                </a:solidFill>
              </a:rPr>
              <a:t>Model Selection and Testing</a:t>
            </a:r>
          </a:p>
        </p:txBody>
      </p:sp>
      <p:sp>
        <p:nvSpPr>
          <p:cNvPr id="5" name="Subtitle 2">
            <a:extLst>
              <a:ext uri="{FF2B5EF4-FFF2-40B4-BE49-F238E27FC236}">
                <a16:creationId xmlns:a16="http://schemas.microsoft.com/office/drawing/2014/main" id="{C1DCAFD1-AF2C-ED8F-8D21-B378A77C8755}"/>
              </a:ext>
            </a:extLst>
          </p:cNvPr>
          <p:cNvSpPr txBox="1">
            <a:spLocks/>
          </p:cNvSpPr>
          <p:nvPr/>
        </p:nvSpPr>
        <p:spPr>
          <a:xfrm>
            <a:off x="1304544" y="3374826"/>
            <a:ext cx="7583133" cy="1279124"/>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p:txBody>
      </p:sp>
      <p:sp>
        <p:nvSpPr>
          <p:cNvPr id="6" name="Subtitle 2">
            <a:extLst>
              <a:ext uri="{FF2B5EF4-FFF2-40B4-BE49-F238E27FC236}">
                <a16:creationId xmlns:a16="http://schemas.microsoft.com/office/drawing/2014/main" id="{82289CB1-09DD-9C34-DB2E-EEF3E6D44C97}"/>
              </a:ext>
            </a:extLst>
          </p:cNvPr>
          <p:cNvSpPr txBox="1">
            <a:spLocks/>
          </p:cNvSpPr>
          <p:nvPr/>
        </p:nvSpPr>
        <p:spPr>
          <a:xfrm>
            <a:off x="1411224" y="3428304"/>
            <a:ext cx="7583133" cy="2497007"/>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a:p>
            <a:pPr algn="l"/>
            <a:endParaRPr lang="en-US" sz="2200" dirty="0">
              <a:solidFill>
                <a:srgbClr val="FFFFFF"/>
              </a:solidFill>
            </a:endParaRPr>
          </a:p>
        </p:txBody>
      </p:sp>
      <p:sp>
        <p:nvSpPr>
          <p:cNvPr id="7" name="TextBox 6">
            <a:extLst>
              <a:ext uri="{FF2B5EF4-FFF2-40B4-BE49-F238E27FC236}">
                <a16:creationId xmlns:a16="http://schemas.microsoft.com/office/drawing/2014/main" id="{BC51C0B6-6378-FAD1-8470-7549CC279663}"/>
              </a:ext>
            </a:extLst>
          </p:cNvPr>
          <p:cNvSpPr txBox="1"/>
          <p:nvPr/>
        </p:nvSpPr>
        <p:spPr>
          <a:xfrm>
            <a:off x="1304544" y="1662822"/>
            <a:ext cx="9061704" cy="923330"/>
          </a:xfrm>
          <a:prstGeom prst="rect">
            <a:avLst/>
          </a:prstGeom>
          <a:noFill/>
        </p:spPr>
        <p:txBody>
          <a:bodyPr wrap="square" rtlCol="0">
            <a:spAutoFit/>
          </a:bodyPr>
          <a:lstStyle/>
          <a:p>
            <a:r>
              <a:rPr lang="en-US" b="1" dirty="0">
                <a:solidFill>
                  <a:schemeClr val="bg1"/>
                </a:solidFill>
              </a:rPr>
              <a:t>Using the 20 most correlated features, we ran an </a:t>
            </a:r>
            <a:r>
              <a:rPr lang="en-US" b="1" dirty="0" err="1">
                <a:solidFill>
                  <a:schemeClr val="bg1"/>
                </a:solidFill>
              </a:rPr>
              <a:t>XgBoost</a:t>
            </a:r>
            <a:r>
              <a:rPr lang="en-US" b="1" dirty="0">
                <a:solidFill>
                  <a:schemeClr val="bg1"/>
                </a:solidFill>
              </a:rPr>
              <a:t> and a </a:t>
            </a:r>
            <a:r>
              <a:rPr lang="en-US" b="1" dirty="0" err="1">
                <a:solidFill>
                  <a:schemeClr val="bg1"/>
                </a:solidFill>
              </a:rPr>
              <a:t>CatBoost</a:t>
            </a:r>
            <a:r>
              <a:rPr lang="en-US" b="1" dirty="0">
                <a:solidFill>
                  <a:schemeClr val="bg1"/>
                </a:solidFill>
              </a:rPr>
              <a:t> model using the 20 features to train each model to predict the ICU_EVER target value  results were as follows:</a:t>
            </a:r>
            <a:endParaRPr lang="en-US" dirty="0"/>
          </a:p>
        </p:txBody>
      </p:sp>
      <p:pic>
        <p:nvPicPr>
          <p:cNvPr id="10" name="Picture 9">
            <a:extLst>
              <a:ext uri="{FF2B5EF4-FFF2-40B4-BE49-F238E27FC236}">
                <a16:creationId xmlns:a16="http://schemas.microsoft.com/office/drawing/2014/main" id="{51D478AD-4796-5322-A983-2333BDA33F57}"/>
              </a:ext>
            </a:extLst>
          </p:cNvPr>
          <p:cNvPicPr>
            <a:picLocks noChangeAspect="1"/>
          </p:cNvPicPr>
          <p:nvPr/>
        </p:nvPicPr>
        <p:blipFill>
          <a:blip r:embed="rId4"/>
          <a:stretch>
            <a:fillRect/>
          </a:stretch>
        </p:blipFill>
        <p:spPr>
          <a:xfrm>
            <a:off x="1408174" y="2980529"/>
            <a:ext cx="4039164" cy="1981477"/>
          </a:xfrm>
          <a:prstGeom prst="rect">
            <a:avLst/>
          </a:prstGeom>
        </p:spPr>
      </p:pic>
      <p:pic>
        <p:nvPicPr>
          <p:cNvPr id="14" name="Picture 13">
            <a:extLst>
              <a:ext uri="{FF2B5EF4-FFF2-40B4-BE49-F238E27FC236}">
                <a16:creationId xmlns:a16="http://schemas.microsoft.com/office/drawing/2014/main" id="{076B89D9-50D5-E8C6-CC4C-85224E025AD6}"/>
              </a:ext>
            </a:extLst>
          </p:cNvPr>
          <p:cNvPicPr>
            <a:picLocks noChangeAspect="1"/>
          </p:cNvPicPr>
          <p:nvPr/>
        </p:nvPicPr>
        <p:blipFill>
          <a:blip r:embed="rId5"/>
          <a:stretch>
            <a:fillRect/>
          </a:stretch>
        </p:blipFill>
        <p:spPr>
          <a:xfrm>
            <a:off x="6094474" y="2980529"/>
            <a:ext cx="3362794" cy="1895740"/>
          </a:xfrm>
          <a:prstGeom prst="rect">
            <a:avLst/>
          </a:prstGeom>
        </p:spPr>
      </p:pic>
    </p:spTree>
    <p:extLst>
      <p:ext uri="{BB962C8B-B14F-4D97-AF65-F5344CB8AC3E}">
        <p14:creationId xmlns:p14="http://schemas.microsoft.com/office/powerpoint/2010/main" val="214933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53481"/>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9686544" cy="869133"/>
          </a:xfrm>
        </p:spPr>
        <p:txBody>
          <a:bodyPr anchor="t">
            <a:normAutofit fontScale="90000"/>
          </a:bodyPr>
          <a:lstStyle/>
          <a:p>
            <a:r>
              <a:rPr lang="en-US" sz="5200" dirty="0">
                <a:solidFill>
                  <a:srgbClr val="FFFFFF"/>
                </a:solidFill>
              </a:rPr>
              <a:t>Conclusion</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1304544" y="1852522"/>
            <a:ext cx="7583133" cy="4265267"/>
          </a:xfrm>
        </p:spPr>
        <p:txBody>
          <a:bodyPr>
            <a:normAutofit/>
          </a:bodyPr>
          <a:lstStyle/>
          <a:p>
            <a:pPr algn="l"/>
            <a:r>
              <a:rPr lang="en-US" sz="2200" dirty="0"/>
              <a:t>Based on our testing results we believe use of either of these models would be acceptable.  There did not appear to be any issues of overfitting or underfitting and the accuracy of each model was well over 88% at a 20% testing size and a random state of 42.</a:t>
            </a:r>
          </a:p>
          <a:p>
            <a:pPr algn="l"/>
            <a:r>
              <a:rPr lang="en-US" sz="2200" dirty="0"/>
              <a:t>As shown of the previous slide each model does slightly better at predicting who will not need ICU resources vs. who will based on the 20 features correlated; however, the difference is minimal and the chosen model should be a very effective tool for admission decisions as well as resource allocation determinations.</a:t>
            </a:r>
          </a:p>
        </p:txBody>
      </p:sp>
      <p:sp>
        <p:nvSpPr>
          <p:cNvPr id="5" name="Subtitle 2">
            <a:extLst>
              <a:ext uri="{FF2B5EF4-FFF2-40B4-BE49-F238E27FC236}">
                <a16:creationId xmlns:a16="http://schemas.microsoft.com/office/drawing/2014/main" id="{C1DCAFD1-AF2C-ED8F-8D21-B378A77C8755}"/>
              </a:ext>
            </a:extLst>
          </p:cNvPr>
          <p:cNvSpPr txBox="1">
            <a:spLocks/>
          </p:cNvSpPr>
          <p:nvPr/>
        </p:nvSpPr>
        <p:spPr>
          <a:xfrm>
            <a:off x="1304544" y="3374826"/>
            <a:ext cx="7583133" cy="1279124"/>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p:txBody>
      </p:sp>
      <p:sp>
        <p:nvSpPr>
          <p:cNvPr id="6" name="Subtitle 2">
            <a:extLst>
              <a:ext uri="{FF2B5EF4-FFF2-40B4-BE49-F238E27FC236}">
                <a16:creationId xmlns:a16="http://schemas.microsoft.com/office/drawing/2014/main" id="{82289CB1-09DD-9C34-DB2E-EEF3E6D44C97}"/>
              </a:ext>
            </a:extLst>
          </p:cNvPr>
          <p:cNvSpPr txBox="1">
            <a:spLocks/>
          </p:cNvSpPr>
          <p:nvPr/>
        </p:nvSpPr>
        <p:spPr>
          <a:xfrm>
            <a:off x="1411224" y="3428304"/>
            <a:ext cx="7583133" cy="2497007"/>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a:p>
            <a:pPr algn="l"/>
            <a:endParaRPr lang="en-US" sz="2200" dirty="0">
              <a:solidFill>
                <a:srgbClr val="FFFFFF"/>
              </a:solidFill>
            </a:endParaRPr>
          </a:p>
        </p:txBody>
      </p:sp>
    </p:spTree>
    <p:extLst>
      <p:ext uri="{BB962C8B-B14F-4D97-AF65-F5344CB8AC3E}">
        <p14:creationId xmlns:p14="http://schemas.microsoft.com/office/powerpoint/2010/main" val="427191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1"/>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9686544" cy="768549"/>
          </a:xfrm>
        </p:spPr>
        <p:txBody>
          <a:bodyPr>
            <a:normAutofit fontScale="90000"/>
          </a:bodyPr>
          <a:lstStyle/>
          <a:p>
            <a:r>
              <a:rPr lang="en-US" sz="5200" dirty="0">
                <a:solidFill>
                  <a:srgbClr val="FFFFFF"/>
                </a:solidFill>
              </a:rPr>
              <a:t>Task to be Performed</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838200" y="1508760"/>
            <a:ext cx="7583133" cy="2436014"/>
          </a:xfrm>
        </p:spPr>
        <p:txBody>
          <a:bodyPr>
            <a:normAutofit fontScale="85000" lnSpcReduction="20000"/>
          </a:bodyPr>
          <a:lstStyle/>
          <a:p>
            <a:r>
              <a:rPr lang="en-US" sz="2000" b="1" i="0" dirty="0">
                <a:effectLst/>
                <a:latin typeface="Inter"/>
              </a:rPr>
              <a:t>Task #1</a:t>
            </a:r>
          </a:p>
          <a:p>
            <a:pPr algn="l"/>
            <a:r>
              <a:rPr lang="en-US" sz="2000" b="1" i="0" dirty="0">
                <a:effectLst/>
                <a:latin typeface="Inter"/>
              </a:rPr>
              <a:t>Predict admission to the ICU of confirmed COVID-19 cases.</a:t>
            </a:r>
            <a:br>
              <a:rPr lang="en-US" sz="2000" dirty="0"/>
            </a:br>
            <a:endParaRPr lang="en-US" sz="2000" dirty="0"/>
          </a:p>
          <a:p>
            <a:pPr algn="l"/>
            <a:r>
              <a:rPr lang="en-US" sz="2000" b="0" i="0" dirty="0">
                <a:effectLst/>
                <a:latin typeface="Inter"/>
              </a:rPr>
              <a:t>Based on the data available, is it feasible to predict which patients will need intensive care unit support?</a:t>
            </a:r>
            <a:br>
              <a:rPr lang="en-US" sz="2000" dirty="0"/>
            </a:br>
            <a:endParaRPr lang="en-US" sz="2000" dirty="0"/>
          </a:p>
          <a:p>
            <a:pPr algn="l"/>
            <a:r>
              <a:rPr lang="en-US" sz="2000" b="0" i="0" dirty="0">
                <a:effectLst/>
                <a:latin typeface="Inter"/>
              </a:rPr>
              <a:t>The aim is to provide tertiary and </a:t>
            </a:r>
            <a:r>
              <a:rPr lang="en-US" sz="2000" b="0" i="0" dirty="0" err="1">
                <a:effectLst/>
                <a:latin typeface="Inter"/>
              </a:rPr>
              <a:t>quarternary</a:t>
            </a:r>
            <a:r>
              <a:rPr lang="en-US" sz="2000" b="0" i="0" dirty="0">
                <a:effectLst/>
                <a:latin typeface="Inter"/>
              </a:rPr>
              <a:t> hospitals with the most accurate answer, so ICU resources can be arranged or patient transfer can be scheduled.</a:t>
            </a:r>
            <a:endParaRPr lang="en-US" sz="2200" dirty="0"/>
          </a:p>
        </p:txBody>
      </p:sp>
      <p:sp>
        <p:nvSpPr>
          <p:cNvPr id="5" name="Subtitle 2">
            <a:extLst>
              <a:ext uri="{FF2B5EF4-FFF2-40B4-BE49-F238E27FC236}">
                <a16:creationId xmlns:a16="http://schemas.microsoft.com/office/drawing/2014/main" id="{BDBD8774-53C0-91AD-1923-ABD2D3B0065E}"/>
              </a:ext>
            </a:extLst>
          </p:cNvPr>
          <p:cNvSpPr txBox="1">
            <a:spLocks/>
          </p:cNvSpPr>
          <p:nvPr/>
        </p:nvSpPr>
        <p:spPr>
          <a:xfrm>
            <a:off x="1112520" y="3944774"/>
            <a:ext cx="8708136" cy="252745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Inter"/>
              </a:rPr>
              <a:t>Task #2</a:t>
            </a:r>
          </a:p>
          <a:p>
            <a:pPr algn="l"/>
            <a:r>
              <a:rPr lang="en-US" b="1" dirty="0">
                <a:latin typeface="Inter"/>
              </a:rPr>
              <a:t>Predict NOT admission to the ICU of confirmed COVID-19 cases.</a:t>
            </a:r>
            <a:br>
              <a:rPr lang="en-US" dirty="0"/>
            </a:br>
            <a:endParaRPr lang="en-US" dirty="0"/>
          </a:p>
          <a:p>
            <a:pPr algn="l"/>
            <a:r>
              <a:rPr lang="en-US" dirty="0">
                <a:latin typeface="Inter"/>
              </a:rPr>
              <a:t>Based on the subsample of widely available data, is it feasible to predict which patients will not need intensive care unit support?</a:t>
            </a:r>
            <a:br>
              <a:rPr lang="en-US" dirty="0"/>
            </a:br>
            <a:endParaRPr lang="en-US" dirty="0"/>
          </a:p>
          <a:p>
            <a:pPr algn="l"/>
            <a:r>
              <a:rPr lang="en-US" dirty="0">
                <a:latin typeface="Inter"/>
              </a:rPr>
              <a:t>The aim is to provide local and temporary hospitals a good enough answer, so frontline physicians can safely discharge and remotely follow up with these patients.</a:t>
            </a:r>
            <a:endParaRPr lang="en-US" sz="2200" dirty="0"/>
          </a:p>
        </p:txBody>
      </p:sp>
    </p:spTree>
    <p:extLst>
      <p:ext uri="{BB962C8B-B14F-4D97-AF65-F5344CB8AC3E}">
        <p14:creationId xmlns:p14="http://schemas.microsoft.com/office/powerpoint/2010/main" val="346253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20" y="10"/>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7530685" cy="1015437"/>
          </a:xfrm>
        </p:spPr>
        <p:txBody>
          <a:bodyPr>
            <a:normAutofit/>
          </a:bodyPr>
          <a:lstStyle/>
          <a:p>
            <a:r>
              <a:rPr lang="en-US" sz="5200" dirty="0">
                <a:solidFill>
                  <a:srgbClr val="FFFFFF"/>
                </a:solidFill>
              </a:rPr>
              <a:t>The Dataset</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2164080" y="2149193"/>
            <a:ext cx="8552688" cy="3968596"/>
          </a:xfrm>
        </p:spPr>
        <p:txBody>
          <a:bodyPr>
            <a:normAutofit/>
          </a:bodyPr>
          <a:lstStyle/>
          <a:p>
            <a:pPr algn="l"/>
            <a:r>
              <a:rPr lang="en-US" sz="2200" dirty="0">
                <a:solidFill>
                  <a:srgbClr val="FFFFFF"/>
                </a:solidFill>
              </a:rPr>
              <a:t>The dataset used in the development of this machine learning model is as follows:</a:t>
            </a:r>
          </a:p>
          <a:p>
            <a:pPr fontAlgn="base"/>
            <a:r>
              <a:rPr lang="en-US" sz="2300" b="1" i="0" dirty="0">
                <a:solidFill>
                  <a:schemeClr val="bg1">
                    <a:lumMod val="85000"/>
                  </a:schemeClr>
                </a:solidFill>
                <a:effectLst/>
                <a:latin typeface="zeitung"/>
              </a:rPr>
              <a:t>COVID-19 - Clinical Data to assess diagnosis</a:t>
            </a:r>
          </a:p>
          <a:p>
            <a:r>
              <a:rPr lang="en-US" sz="2300" b="1" i="0" dirty="0" err="1">
                <a:solidFill>
                  <a:schemeClr val="bg1">
                    <a:lumMod val="85000"/>
                  </a:schemeClr>
                </a:solidFill>
                <a:effectLst/>
                <a:latin typeface="Inter"/>
              </a:rPr>
              <a:t>Sírio-Libanês</a:t>
            </a:r>
            <a:r>
              <a:rPr lang="en-US" sz="2300" b="1" i="0" dirty="0">
                <a:solidFill>
                  <a:schemeClr val="bg1">
                    <a:lumMod val="85000"/>
                  </a:schemeClr>
                </a:solidFill>
                <a:effectLst/>
                <a:latin typeface="Inter"/>
              </a:rPr>
              <a:t> data for AI and Analytics by Data Intelligence Team</a:t>
            </a:r>
          </a:p>
          <a:p>
            <a:pPr algn="l"/>
            <a:endParaRPr lang="en-US" sz="2300" b="1" dirty="0">
              <a:solidFill>
                <a:schemeClr val="bg1">
                  <a:lumMod val="85000"/>
                </a:schemeClr>
              </a:solidFill>
              <a:latin typeface="Inter"/>
            </a:endParaRPr>
          </a:p>
          <a:p>
            <a:pPr algn="l"/>
            <a:r>
              <a:rPr lang="en-US" sz="2300" b="1" dirty="0">
                <a:solidFill>
                  <a:schemeClr val="bg1">
                    <a:lumMod val="85000"/>
                  </a:schemeClr>
                </a:solidFill>
                <a:latin typeface="Inter"/>
              </a:rPr>
              <a:t>Obtained from </a:t>
            </a:r>
            <a:r>
              <a:rPr lang="en-US" sz="2300" b="1" dirty="0">
                <a:solidFill>
                  <a:schemeClr val="bg1">
                    <a:lumMod val="85000"/>
                  </a:schemeClr>
                </a:solidFill>
                <a:latin typeface="Inter"/>
                <a:hlinkClick r:id="rId4"/>
              </a:rPr>
              <a:t>https://www.kaggle.com/datasets/S%C3%ADrio-Libanes/covid19 on 9/15/2024</a:t>
            </a:r>
            <a:endParaRPr lang="en-US" sz="2300" b="1" dirty="0">
              <a:solidFill>
                <a:schemeClr val="bg1">
                  <a:lumMod val="85000"/>
                </a:schemeClr>
              </a:solidFill>
              <a:latin typeface="Inter"/>
            </a:endParaRPr>
          </a:p>
          <a:p>
            <a:pPr algn="l"/>
            <a:endParaRPr lang="en-US" sz="2300" b="1" dirty="0">
              <a:solidFill>
                <a:schemeClr val="bg1">
                  <a:lumMod val="85000"/>
                </a:schemeClr>
              </a:solidFill>
            </a:endParaRPr>
          </a:p>
        </p:txBody>
      </p:sp>
    </p:spTree>
    <p:extLst>
      <p:ext uri="{BB962C8B-B14F-4D97-AF65-F5344CB8AC3E}">
        <p14:creationId xmlns:p14="http://schemas.microsoft.com/office/powerpoint/2010/main" val="355890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20" y="10"/>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7530685" cy="1015437"/>
          </a:xfrm>
        </p:spPr>
        <p:txBody>
          <a:bodyPr>
            <a:normAutofit/>
          </a:bodyPr>
          <a:lstStyle/>
          <a:p>
            <a:r>
              <a:rPr lang="en-US" sz="5200" dirty="0">
                <a:solidFill>
                  <a:srgbClr val="FFFFFF"/>
                </a:solidFill>
              </a:rPr>
              <a:t>Dataset Notes</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1350264" y="1755648"/>
            <a:ext cx="8552688" cy="1179223"/>
          </a:xfrm>
        </p:spPr>
        <p:txBody>
          <a:bodyPr>
            <a:normAutofit/>
          </a:bodyPr>
          <a:lstStyle/>
          <a:p>
            <a:pPr algn="l"/>
            <a:r>
              <a:rPr lang="en-US" sz="2000" b="1" i="0" dirty="0">
                <a:solidFill>
                  <a:srgbClr val="FF0000"/>
                </a:solidFill>
                <a:effectLst/>
                <a:latin typeface="inherit"/>
              </a:rPr>
              <a:t>I DID NOT to use the data when the target variable is present, as it is unknown the order of the event (maybe the target event happened before the results were obtained).</a:t>
            </a:r>
          </a:p>
          <a:p>
            <a:pPr algn="l"/>
            <a:endParaRPr lang="en-US" b="1" dirty="0">
              <a:solidFill>
                <a:srgbClr val="FF0000"/>
              </a:solidFill>
              <a:latin typeface="inherit"/>
            </a:endParaRPr>
          </a:p>
          <a:p>
            <a:pPr algn="l"/>
            <a:endParaRPr lang="en-US" sz="2300" b="1" dirty="0"/>
          </a:p>
        </p:txBody>
      </p:sp>
      <p:pic>
        <p:nvPicPr>
          <p:cNvPr id="6" name="Picture 5">
            <a:extLst>
              <a:ext uri="{FF2B5EF4-FFF2-40B4-BE49-F238E27FC236}">
                <a16:creationId xmlns:a16="http://schemas.microsoft.com/office/drawing/2014/main" id="{97097F12-096C-3E69-181F-F872FB4772FB}"/>
              </a:ext>
            </a:extLst>
          </p:cNvPr>
          <p:cNvPicPr>
            <a:picLocks noChangeAspect="1"/>
          </p:cNvPicPr>
          <p:nvPr/>
        </p:nvPicPr>
        <p:blipFill>
          <a:blip r:embed="rId4"/>
          <a:stretch>
            <a:fillRect/>
          </a:stretch>
        </p:blipFill>
        <p:spPr>
          <a:xfrm>
            <a:off x="1427677" y="2771085"/>
            <a:ext cx="4576462" cy="2532727"/>
          </a:xfrm>
          <a:prstGeom prst="rect">
            <a:avLst/>
          </a:prstGeom>
        </p:spPr>
      </p:pic>
      <p:pic>
        <p:nvPicPr>
          <p:cNvPr id="8" name="Picture 7">
            <a:extLst>
              <a:ext uri="{FF2B5EF4-FFF2-40B4-BE49-F238E27FC236}">
                <a16:creationId xmlns:a16="http://schemas.microsoft.com/office/drawing/2014/main" id="{62187D0C-EC08-B017-6C55-1219F0FF29C2}"/>
              </a:ext>
            </a:extLst>
          </p:cNvPr>
          <p:cNvPicPr>
            <a:picLocks noChangeAspect="1"/>
          </p:cNvPicPr>
          <p:nvPr/>
        </p:nvPicPr>
        <p:blipFill>
          <a:blip r:embed="rId5"/>
          <a:stretch>
            <a:fillRect/>
          </a:stretch>
        </p:blipFill>
        <p:spPr>
          <a:xfrm>
            <a:off x="6160352" y="2771085"/>
            <a:ext cx="4417065" cy="2560360"/>
          </a:xfrm>
          <a:prstGeom prst="rect">
            <a:avLst/>
          </a:prstGeom>
        </p:spPr>
      </p:pic>
    </p:spTree>
    <p:extLst>
      <p:ext uri="{BB962C8B-B14F-4D97-AF65-F5344CB8AC3E}">
        <p14:creationId xmlns:p14="http://schemas.microsoft.com/office/powerpoint/2010/main" val="197171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20" y="10"/>
            <a:ext cx="12188932" cy="6856614"/>
          </a:xfrm>
          <a:prstGeom prst="rect">
            <a:avLst/>
          </a:prstGeom>
        </p:spPr>
      </p:pic>
      <p:sp>
        <p:nvSpPr>
          <p:cNvPr id="7" name="Title 6">
            <a:extLst>
              <a:ext uri="{FF2B5EF4-FFF2-40B4-BE49-F238E27FC236}">
                <a16:creationId xmlns:a16="http://schemas.microsoft.com/office/drawing/2014/main" id="{CE4B4915-BF0D-1303-6091-C2B4671BBF4C}"/>
              </a:ext>
            </a:extLst>
          </p:cNvPr>
          <p:cNvSpPr>
            <a:spLocks noGrp="1"/>
          </p:cNvSpPr>
          <p:nvPr>
            <p:ph type="ctrTitle"/>
          </p:nvPr>
        </p:nvSpPr>
        <p:spPr>
          <a:xfrm>
            <a:off x="947928" y="639396"/>
            <a:ext cx="10226040" cy="4975019"/>
          </a:xfrm>
        </p:spPr>
        <p:txBody>
          <a:bodyPr anchor="t">
            <a:normAutofit/>
          </a:bodyPr>
          <a:lstStyle/>
          <a:p>
            <a:pPr algn="l"/>
            <a:r>
              <a:rPr lang="en-US" sz="2000" dirty="0"/>
              <a:t>The caution provided by the dataset note was addressed via determination by patient, weather they were ever placed in ICU (1 for yes, 0 for no) and then elimination of all dataset rows where the ICU indicator was positive originally and using the “ICU_EVER” feature as the target variable in our analysis.</a:t>
            </a:r>
          </a:p>
        </p:txBody>
      </p:sp>
    </p:spTree>
    <p:extLst>
      <p:ext uri="{BB962C8B-B14F-4D97-AF65-F5344CB8AC3E}">
        <p14:creationId xmlns:p14="http://schemas.microsoft.com/office/powerpoint/2010/main" val="15451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2"/>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9686544" cy="1831319"/>
          </a:xfrm>
        </p:spPr>
        <p:txBody>
          <a:bodyPr>
            <a:normAutofit/>
          </a:bodyPr>
          <a:lstStyle/>
          <a:p>
            <a:r>
              <a:rPr lang="en-US" sz="5200" dirty="0">
                <a:solidFill>
                  <a:srgbClr val="FFFFFF"/>
                </a:solidFill>
              </a:rPr>
              <a:t>Exploratory Data Analysis (“EDA”)</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1240536" y="2672179"/>
            <a:ext cx="7583133" cy="1279124"/>
          </a:xfrm>
        </p:spPr>
        <p:txBody>
          <a:bodyPr>
            <a:normAutofit/>
          </a:bodyPr>
          <a:lstStyle/>
          <a:p>
            <a:pPr algn="l"/>
            <a:r>
              <a:rPr lang="en-US" sz="2200" dirty="0">
                <a:solidFill>
                  <a:srgbClr val="FFFFFF"/>
                </a:solidFill>
              </a:rPr>
              <a:t>Upon importing the ingesting the data set, I began exploration of the layout, characteristics and types of data available.</a:t>
            </a:r>
          </a:p>
        </p:txBody>
      </p:sp>
    </p:spTree>
    <p:extLst>
      <p:ext uri="{BB962C8B-B14F-4D97-AF65-F5344CB8AC3E}">
        <p14:creationId xmlns:p14="http://schemas.microsoft.com/office/powerpoint/2010/main" val="274966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2"/>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9686544" cy="869133"/>
          </a:xfrm>
        </p:spPr>
        <p:txBody>
          <a:bodyPr anchor="t">
            <a:normAutofit fontScale="90000"/>
          </a:bodyPr>
          <a:lstStyle/>
          <a:p>
            <a:r>
              <a:rPr lang="en-US" sz="5200" dirty="0">
                <a:solidFill>
                  <a:srgbClr val="FFFFFF"/>
                </a:solidFill>
              </a:rPr>
              <a:t>EDA Continued:</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1304544" y="1852523"/>
            <a:ext cx="7583133" cy="1279124"/>
          </a:xfrm>
        </p:spPr>
        <p:txBody>
          <a:bodyPr>
            <a:normAutofit/>
          </a:bodyPr>
          <a:lstStyle/>
          <a:p>
            <a:pPr algn="l"/>
            <a:r>
              <a:rPr lang="en-US" sz="2200" dirty="0">
                <a:solidFill>
                  <a:srgbClr val="FFFFFF"/>
                </a:solidFill>
              </a:rPr>
              <a:t>The original dataset was 1925 rows x 231 columns consisting of records of 5 separate post hospital admission windows for 384 distinct patients.</a:t>
            </a:r>
          </a:p>
        </p:txBody>
      </p:sp>
      <p:sp>
        <p:nvSpPr>
          <p:cNvPr id="5" name="Subtitle 2">
            <a:extLst>
              <a:ext uri="{FF2B5EF4-FFF2-40B4-BE49-F238E27FC236}">
                <a16:creationId xmlns:a16="http://schemas.microsoft.com/office/drawing/2014/main" id="{C1DCAFD1-AF2C-ED8F-8D21-B378A77C8755}"/>
              </a:ext>
            </a:extLst>
          </p:cNvPr>
          <p:cNvSpPr txBox="1">
            <a:spLocks/>
          </p:cNvSpPr>
          <p:nvPr/>
        </p:nvSpPr>
        <p:spPr>
          <a:xfrm>
            <a:off x="1304544" y="3374826"/>
            <a:ext cx="7583133" cy="1279124"/>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p:txBody>
      </p:sp>
      <p:sp>
        <p:nvSpPr>
          <p:cNvPr id="6" name="Subtitle 2">
            <a:extLst>
              <a:ext uri="{FF2B5EF4-FFF2-40B4-BE49-F238E27FC236}">
                <a16:creationId xmlns:a16="http://schemas.microsoft.com/office/drawing/2014/main" id="{82289CB1-09DD-9C34-DB2E-EEF3E6D44C97}"/>
              </a:ext>
            </a:extLst>
          </p:cNvPr>
          <p:cNvSpPr txBox="1">
            <a:spLocks/>
          </p:cNvSpPr>
          <p:nvPr/>
        </p:nvSpPr>
        <p:spPr>
          <a:xfrm>
            <a:off x="1411224" y="3428304"/>
            <a:ext cx="7583133" cy="2497007"/>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rgbClr val="FFFFFF"/>
                </a:solidFill>
              </a:rPr>
              <a:t>The dataset contained 2 categorical columns, 6 integer columns and 225 float columns.</a:t>
            </a:r>
          </a:p>
          <a:p>
            <a:pPr lvl="1" algn="l">
              <a:lnSpc>
                <a:spcPct val="100000"/>
              </a:lnSpc>
            </a:pPr>
            <a:r>
              <a:rPr lang="en-US" sz="1800" dirty="0">
                <a:solidFill>
                  <a:srgbClr val="FFFFFF"/>
                </a:solidFill>
              </a:rPr>
              <a:t>None of the categorical features had any missing data.</a:t>
            </a:r>
          </a:p>
          <a:p>
            <a:pPr lvl="1" algn="l">
              <a:lnSpc>
                <a:spcPct val="100000"/>
              </a:lnSpc>
            </a:pPr>
            <a:r>
              <a:rPr lang="en-US" sz="1800" dirty="0">
                <a:solidFill>
                  <a:srgbClr val="FFFFFF"/>
                </a:solidFill>
              </a:rPr>
              <a:t>None of the integer features had any missing data.</a:t>
            </a:r>
          </a:p>
          <a:p>
            <a:pPr lvl="1" algn="l">
              <a:lnSpc>
                <a:spcPct val="100000"/>
              </a:lnSpc>
            </a:pPr>
            <a:r>
              <a:rPr lang="en-US" sz="1800" dirty="0">
                <a:solidFill>
                  <a:srgbClr val="FFFFFF"/>
                </a:solidFill>
              </a:rPr>
              <a:t>All of the float features had at least some missing data.</a:t>
            </a:r>
          </a:p>
          <a:p>
            <a:pPr algn="l"/>
            <a:endParaRPr lang="en-US" sz="2200" dirty="0">
              <a:solidFill>
                <a:srgbClr val="FFFFFF"/>
              </a:solidFill>
            </a:endParaRPr>
          </a:p>
          <a:p>
            <a:pPr algn="l"/>
            <a:endParaRPr lang="en-US" sz="2200" dirty="0">
              <a:solidFill>
                <a:srgbClr val="FFFFFF"/>
              </a:solidFill>
            </a:endParaRPr>
          </a:p>
        </p:txBody>
      </p:sp>
    </p:spTree>
    <p:extLst>
      <p:ext uri="{BB962C8B-B14F-4D97-AF65-F5344CB8AC3E}">
        <p14:creationId xmlns:p14="http://schemas.microsoft.com/office/powerpoint/2010/main" val="349242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2"/>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9686544" cy="869133"/>
          </a:xfrm>
        </p:spPr>
        <p:txBody>
          <a:bodyPr anchor="t">
            <a:normAutofit fontScale="90000"/>
          </a:bodyPr>
          <a:lstStyle/>
          <a:p>
            <a:r>
              <a:rPr lang="en-US" sz="5200" dirty="0">
                <a:solidFill>
                  <a:srgbClr val="FFFFFF"/>
                </a:solidFill>
              </a:rPr>
              <a:t>EDA Continued:</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1304544" y="1852523"/>
            <a:ext cx="7583133" cy="1279124"/>
          </a:xfrm>
        </p:spPr>
        <p:txBody>
          <a:bodyPr>
            <a:normAutofit/>
          </a:bodyPr>
          <a:lstStyle/>
          <a:p>
            <a:pPr algn="l"/>
            <a:r>
              <a:rPr lang="en-US" sz="2200" b="1" dirty="0">
                <a:solidFill>
                  <a:srgbClr val="FF0000"/>
                </a:solidFill>
              </a:rPr>
              <a:t>Categorical Features:    </a:t>
            </a:r>
            <a:r>
              <a:rPr lang="en-US" sz="2200" dirty="0">
                <a:solidFill>
                  <a:srgbClr val="FFFFFF"/>
                </a:solidFill>
              </a:rPr>
              <a:t>Although there were no records with missing data, we did encode the categorical features to integer values in order to facilitate analysis.</a:t>
            </a:r>
          </a:p>
        </p:txBody>
      </p:sp>
      <p:sp>
        <p:nvSpPr>
          <p:cNvPr id="5" name="Subtitle 2">
            <a:extLst>
              <a:ext uri="{FF2B5EF4-FFF2-40B4-BE49-F238E27FC236}">
                <a16:creationId xmlns:a16="http://schemas.microsoft.com/office/drawing/2014/main" id="{C1DCAFD1-AF2C-ED8F-8D21-B378A77C8755}"/>
              </a:ext>
            </a:extLst>
          </p:cNvPr>
          <p:cNvSpPr txBox="1">
            <a:spLocks/>
          </p:cNvSpPr>
          <p:nvPr/>
        </p:nvSpPr>
        <p:spPr>
          <a:xfrm>
            <a:off x="1304544" y="3374826"/>
            <a:ext cx="7583133" cy="1279124"/>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p:txBody>
      </p:sp>
      <p:sp>
        <p:nvSpPr>
          <p:cNvPr id="6" name="Subtitle 2">
            <a:extLst>
              <a:ext uri="{FF2B5EF4-FFF2-40B4-BE49-F238E27FC236}">
                <a16:creationId xmlns:a16="http://schemas.microsoft.com/office/drawing/2014/main" id="{82289CB1-09DD-9C34-DB2E-EEF3E6D44C97}"/>
              </a:ext>
            </a:extLst>
          </p:cNvPr>
          <p:cNvSpPr txBox="1">
            <a:spLocks/>
          </p:cNvSpPr>
          <p:nvPr/>
        </p:nvSpPr>
        <p:spPr>
          <a:xfrm>
            <a:off x="1411224" y="3428304"/>
            <a:ext cx="7583133" cy="2497007"/>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a:p>
            <a:pPr algn="l"/>
            <a:endParaRPr lang="en-US" sz="2200" dirty="0">
              <a:solidFill>
                <a:srgbClr val="FFFFFF"/>
              </a:solidFill>
            </a:endParaRPr>
          </a:p>
        </p:txBody>
      </p:sp>
      <p:sp>
        <p:nvSpPr>
          <p:cNvPr id="7" name="Subtitle 2">
            <a:extLst>
              <a:ext uri="{FF2B5EF4-FFF2-40B4-BE49-F238E27FC236}">
                <a16:creationId xmlns:a16="http://schemas.microsoft.com/office/drawing/2014/main" id="{FE5184F5-9CDC-03C4-0749-94DE53B2D3FC}"/>
              </a:ext>
            </a:extLst>
          </p:cNvPr>
          <p:cNvSpPr txBox="1">
            <a:spLocks/>
          </p:cNvSpPr>
          <p:nvPr/>
        </p:nvSpPr>
        <p:spPr>
          <a:xfrm>
            <a:off x="1301494" y="3200915"/>
            <a:ext cx="7583133" cy="127912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dirty="0">
                <a:solidFill>
                  <a:srgbClr val="FF0000"/>
                </a:solidFill>
              </a:rPr>
              <a:t>Float Features:  </a:t>
            </a:r>
            <a:r>
              <a:rPr lang="en-US" sz="2200" dirty="0">
                <a:solidFill>
                  <a:srgbClr val="FFFFFF"/>
                </a:solidFill>
              </a:rPr>
              <a:t>Since 100% of the float features had at least a single missing data point, we used front and/or back filling as appropriate to populate the data as directed in the specifications.</a:t>
            </a:r>
          </a:p>
        </p:txBody>
      </p:sp>
    </p:spTree>
    <p:extLst>
      <p:ext uri="{BB962C8B-B14F-4D97-AF65-F5344CB8AC3E}">
        <p14:creationId xmlns:p14="http://schemas.microsoft.com/office/powerpoint/2010/main" val="128480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avy 3D art">
            <a:extLst>
              <a:ext uri="{FF2B5EF4-FFF2-40B4-BE49-F238E27FC236}">
                <a16:creationId xmlns:a16="http://schemas.microsoft.com/office/drawing/2014/main" id="{62660CDF-E877-6CD8-0968-49752F3C276F}"/>
              </a:ext>
            </a:extLst>
          </p:cNvPr>
          <p:cNvPicPr>
            <a:picLocks noChangeAspect="1"/>
          </p:cNvPicPr>
          <p:nvPr/>
        </p:nvPicPr>
        <p:blipFill>
          <a:blip r:embed="rId3">
            <a:alphaModFix amt="70000"/>
          </a:blip>
          <a:srcRect t="20449" r="-1" b="6966"/>
          <a:stretch/>
        </p:blipFill>
        <p:spPr>
          <a:xfrm>
            <a:off x="3068" y="-53481"/>
            <a:ext cx="12188932" cy="6856614"/>
          </a:xfrm>
          <a:prstGeom prst="rect">
            <a:avLst/>
          </a:prstGeom>
        </p:spPr>
      </p:pic>
      <p:sp>
        <p:nvSpPr>
          <p:cNvPr id="2" name="Title 1">
            <a:extLst>
              <a:ext uri="{FF2B5EF4-FFF2-40B4-BE49-F238E27FC236}">
                <a16:creationId xmlns:a16="http://schemas.microsoft.com/office/drawing/2014/main" id="{F01EA208-AD80-61C5-F1C7-3E87087DB546}"/>
              </a:ext>
            </a:extLst>
          </p:cNvPr>
          <p:cNvSpPr>
            <a:spLocks noGrp="1"/>
          </p:cNvSpPr>
          <p:nvPr>
            <p:ph type="ctrTitle"/>
          </p:nvPr>
        </p:nvSpPr>
        <p:spPr>
          <a:xfrm>
            <a:off x="838200" y="740211"/>
            <a:ext cx="9686544" cy="869133"/>
          </a:xfrm>
        </p:spPr>
        <p:txBody>
          <a:bodyPr anchor="t">
            <a:normAutofit fontScale="90000"/>
          </a:bodyPr>
          <a:lstStyle/>
          <a:p>
            <a:r>
              <a:rPr lang="en-US" sz="5200" dirty="0">
                <a:solidFill>
                  <a:srgbClr val="FFFFFF"/>
                </a:solidFill>
              </a:rPr>
              <a:t>EDA Continued:</a:t>
            </a:r>
          </a:p>
        </p:txBody>
      </p:sp>
      <p:sp>
        <p:nvSpPr>
          <p:cNvPr id="3" name="Subtitle 2">
            <a:extLst>
              <a:ext uri="{FF2B5EF4-FFF2-40B4-BE49-F238E27FC236}">
                <a16:creationId xmlns:a16="http://schemas.microsoft.com/office/drawing/2014/main" id="{AF47DE7A-86AC-ABC4-2D6D-BE15076D8DD3}"/>
              </a:ext>
            </a:extLst>
          </p:cNvPr>
          <p:cNvSpPr>
            <a:spLocks noGrp="1"/>
          </p:cNvSpPr>
          <p:nvPr>
            <p:ph type="subTitle" idx="1"/>
          </p:nvPr>
        </p:nvSpPr>
        <p:spPr>
          <a:xfrm>
            <a:off x="1304544" y="1852523"/>
            <a:ext cx="7583133" cy="1279124"/>
          </a:xfrm>
        </p:spPr>
        <p:txBody>
          <a:bodyPr>
            <a:normAutofit/>
          </a:bodyPr>
          <a:lstStyle/>
          <a:p>
            <a:pPr algn="l"/>
            <a:r>
              <a:rPr lang="en-US" sz="2200" dirty="0"/>
              <a:t>Once the data was prepared, we then determined the correlation of the features with each other and selected the top 20 to use in our analysis.</a:t>
            </a:r>
          </a:p>
        </p:txBody>
      </p:sp>
      <p:sp>
        <p:nvSpPr>
          <p:cNvPr id="5" name="Subtitle 2">
            <a:extLst>
              <a:ext uri="{FF2B5EF4-FFF2-40B4-BE49-F238E27FC236}">
                <a16:creationId xmlns:a16="http://schemas.microsoft.com/office/drawing/2014/main" id="{C1DCAFD1-AF2C-ED8F-8D21-B378A77C8755}"/>
              </a:ext>
            </a:extLst>
          </p:cNvPr>
          <p:cNvSpPr txBox="1">
            <a:spLocks/>
          </p:cNvSpPr>
          <p:nvPr/>
        </p:nvSpPr>
        <p:spPr>
          <a:xfrm>
            <a:off x="1304544" y="3374826"/>
            <a:ext cx="7583133" cy="1279124"/>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p:txBody>
      </p:sp>
      <p:sp>
        <p:nvSpPr>
          <p:cNvPr id="6" name="Subtitle 2">
            <a:extLst>
              <a:ext uri="{FF2B5EF4-FFF2-40B4-BE49-F238E27FC236}">
                <a16:creationId xmlns:a16="http://schemas.microsoft.com/office/drawing/2014/main" id="{82289CB1-09DD-9C34-DB2E-EEF3E6D44C97}"/>
              </a:ext>
            </a:extLst>
          </p:cNvPr>
          <p:cNvSpPr txBox="1">
            <a:spLocks/>
          </p:cNvSpPr>
          <p:nvPr/>
        </p:nvSpPr>
        <p:spPr>
          <a:xfrm>
            <a:off x="1411224" y="3428304"/>
            <a:ext cx="7583133" cy="2497007"/>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solidFill>
                <a:srgbClr val="FFFFFF"/>
              </a:solidFill>
            </a:endParaRPr>
          </a:p>
          <a:p>
            <a:pPr algn="l"/>
            <a:endParaRPr lang="en-US" sz="2200" dirty="0">
              <a:solidFill>
                <a:srgbClr val="FFFFFF"/>
              </a:solidFill>
            </a:endParaRPr>
          </a:p>
        </p:txBody>
      </p:sp>
    </p:spTree>
    <p:extLst>
      <p:ext uri="{BB962C8B-B14F-4D97-AF65-F5344CB8AC3E}">
        <p14:creationId xmlns:p14="http://schemas.microsoft.com/office/powerpoint/2010/main" val="3942217867"/>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Facet</Template>
  <TotalTime>92</TotalTime>
  <Words>712</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AvenirNext LT Pro Medium</vt:lpstr>
      <vt:lpstr>inherit</vt:lpstr>
      <vt:lpstr>Inter</vt:lpstr>
      <vt:lpstr>zeitung</vt:lpstr>
      <vt:lpstr>BlockprintVTI</vt:lpstr>
      <vt:lpstr>Predicting COVID-19 ICU Admissions</vt:lpstr>
      <vt:lpstr>Task to be Performed</vt:lpstr>
      <vt:lpstr>The Dataset</vt:lpstr>
      <vt:lpstr>Dataset Notes</vt:lpstr>
      <vt:lpstr>The caution provided by the dataset note was addressed via determination by patient, weather they were ever placed in ICU (1 for yes, 0 for no) and then elimination of all dataset rows where the ICU indicator was positive originally and using the “ICU_EVER” feature as the target variable in our analysis.</vt:lpstr>
      <vt:lpstr>Exploratory Data Analysis (“EDA”)</vt:lpstr>
      <vt:lpstr>EDA Continued:</vt:lpstr>
      <vt:lpstr>EDA Continued:</vt:lpstr>
      <vt:lpstr>EDA Continued:</vt:lpstr>
      <vt:lpstr>PowerPoint Presentation</vt:lpstr>
      <vt:lpstr>EDA Continued:</vt:lpstr>
      <vt:lpstr>EDA Continued:</vt:lpstr>
      <vt:lpstr>Model Selection and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COVID-19 ICU Admissions</dc:title>
  <dc:creator>Anthony Ray</dc:creator>
  <cp:lastModifiedBy>Anthony Ray</cp:lastModifiedBy>
  <cp:revision>3</cp:revision>
  <dcterms:created xsi:type="dcterms:W3CDTF">2024-09-22T17:36:04Z</dcterms:created>
  <dcterms:modified xsi:type="dcterms:W3CDTF">2024-09-22T19:09:00Z</dcterms:modified>
</cp:coreProperties>
</file>