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35" autoAdjust="0"/>
  </p:normalViewPr>
  <p:slideViewPr>
    <p:cSldViewPr snapToGrid="0">
      <p:cViewPr varScale="1">
        <p:scale>
          <a:sx n="142" d="100"/>
          <a:sy n="142" d="100"/>
        </p:scale>
        <p:origin x="282" y="3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owasp.org/Top10/" TargetMode="External"/><Relationship Id="rId5" Type="http://schemas.openxmlformats.org/officeDocument/2006/relationships/hyperlink" Target="https://www.nist.gov/cyberframework" TargetMode="External"/><Relationship Id="rId4" Type="http://schemas.openxmlformats.org/officeDocument/2006/relationships/hyperlink" Target="https://www.iso.org/standard/82875.html"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t>Green Pace</a:t>
            </a:r>
            <a:endParaRPr dirty="0"/>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Alexander Ray</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r>
              <a:rPr lang="en-US" dirty="0"/>
              <a:t>Secure Software Development Lifecycle (SDL) Policy</a:t>
            </a: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363070" y="621254"/>
            <a:ext cx="10820400" cy="6364493"/>
          </a:xfrm>
          <a:prstGeom prst="rect">
            <a:avLst/>
          </a:prstGeom>
          <a:noFill/>
          <a:ln>
            <a:noFill/>
          </a:ln>
        </p:spPr>
        <p:txBody>
          <a:bodyPr spcFirstLastPara="1" wrap="square" lIns="91425" tIns="45700" rIns="91425" bIns="45700" anchor="t" anchorCtr="0">
            <a:normAutofit fontScale="25000" lnSpcReduction="20000"/>
          </a:bodyPr>
          <a:lstStyle/>
          <a:p>
            <a:pPr marL="457200" lvl="1" indent="0" algn="l" rtl="0">
              <a:lnSpc>
                <a:spcPct val="90000"/>
              </a:lnSpc>
              <a:spcBef>
                <a:spcPts val="0"/>
              </a:spcBef>
              <a:spcAft>
                <a:spcPts val="0"/>
              </a:spcAft>
              <a:buClr>
                <a:schemeClr val="lt1"/>
              </a:buClr>
              <a:buSzPts val="2000"/>
              <a:buNone/>
            </a:pPr>
            <a:r>
              <a:rPr lang="en-US" sz="4000" dirty="0" err="1"/>
              <a:t>DevSecOps</a:t>
            </a:r>
            <a:r>
              <a:rPr lang="en-US" sz="4000" dirty="0"/>
              <a:t> Diagram: Where Security Tools Reside</a:t>
            </a:r>
          </a:p>
          <a:p>
            <a:pPr marL="685800" lvl="1" indent="-228600" algn="l" rtl="0">
              <a:lnSpc>
                <a:spcPct val="90000"/>
              </a:lnSpc>
              <a:spcBef>
                <a:spcPts val="0"/>
              </a:spcBef>
              <a:spcAft>
                <a:spcPts val="0"/>
              </a:spcAft>
              <a:buClr>
                <a:schemeClr val="lt1"/>
              </a:buClr>
              <a:buSzPts val="2000"/>
              <a:buChar char="•"/>
            </a:pPr>
            <a:endParaRPr lang="en-US" sz="4000" dirty="0"/>
          </a:p>
          <a:p>
            <a:pPr marL="685800" lvl="1" indent="-228600" algn="l" rtl="0">
              <a:lnSpc>
                <a:spcPct val="90000"/>
              </a:lnSpc>
              <a:spcBef>
                <a:spcPts val="0"/>
              </a:spcBef>
              <a:spcAft>
                <a:spcPts val="0"/>
              </a:spcAft>
              <a:buClr>
                <a:schemeClr val="lt1"/>
              </a:buClr>
              <a:buSzPts val="2000"/>
              <a:buChar char="•"/>
            </a:pPr>
            <a:endParaRPr lang="en-US" sz="4000" dirty="0"/>
          </a:p>
          <a:p>
            <a:pPr marL="457200" lvl="1" indent="0" algn="l" rtl="0">
              <a:lnSpc>
                <a:spcPct val="90000"/>
              </a:lnSpc>
              <a:spcBef>
                <a:spcPts val="0"/>
              </a:spcBef>
              <a:spcAft>
                <a:spcPts val="0"/>
              </a:spcAft>
              <a:buClr>
                <a:schemeClr val="lt1"/>
              </a:buClr>
              <a:buSzPts val="2000"/>
              <a:buNone/>
            </a:pPr>
            <a:r>
              <a:rPr lang="en-US" sz="4000" dirty="0"/>
              <a:t>Stage	Security Automation Tools &amp; Purpose</a:t>
            </a:r>
          </a:p>
          <a:p>
            <a:pPr marL="457200" lvl="1" indent="0" algn="l" rtl="0">
              <a:lnSpc>
                <a:spcPct val="90000"/>
              </a:lnSpc>
              <a:spcBef>
                <a:spcPts val="0"/>
              </a:spcBef>
              <a:spcAft>
                <a:spcPts val="0"/>
              </a:spcAft>
              <a:buClr>
                <a:schemeClr val="lt1"/>
              </a:buClr>
              <a:buSzPts val="2000"/>
              <a:buNone/>
            </a:pPr>
            <a:endParaRPr lang="en-US" sz="4000" dirty="0"/>
          </a:p>
          <a:p>
            <a:pPr marL="457200" lvl="1" indent="0" algn="l" rtl="0">
              <a:lnSpc>
                <a:spcPct val="90000"/>
              </a:lnSpc>
              <a:spcBef>
                <a:spcPts val="0"/>
              </a:spcBef>
              <a:spcAft>
                <a:spcPts val="0"/>
              </a:spcAft>
              <a:buClr>
                <a:schemeClr val="lt1"/>
              </a:buClr>
              <a:buSzPts val="2000"/>
              <a:buNone/>
            </a:pPr>
            <a:endParaRPr lang="en-US" sz="4000" dirty="0"/>
          </a:p>
          <a:p>
            <a:pPr marL="457200" lvl="1" indent="0" algn="l" rtl="0">
              <a:lnSpc>
                <a:spcPct val="90000"/>
              </a:lnSpc>
              <a:spcBef>
                <a:spcPts val="0"/>
              </a:spcBef>
              <a:spcAft>
                <a:spcPts val="0"/>
              </a:spcAft>
              <a:buClr>
                <a:schemeClr val="lt1"/>
              </a:buClr>
              <a:buSzPts val="2000"/>
              <a:buNone/>
            </a:pPr>
            <a:r>
              <a:rPr lang="en-US" sz="4000" dirty="0"/>
              <a:t>Design		</a:t>
            </a:r>
          </a:p>
          <a:p>
            <a:pPr marL="685800" lvl="1" indent="-228600" algn="l" rtl="0">
              <a:lnSpc>
                <a:spcPct val="90000"/>
              </a:lnSpc>
              <a:spcBef>
                <a:spcPts val="0"/>
              </a:spcBef>
              <a:spcAft>
                <a:spcPts val="0"/>
              </a:spcAft>
              <a:buClr>
                <a:schemeClr val="lt1"/>
              </a:buClr>
              <a:buSzPts val="2000"/>
              <a:buChar char="•"/>
            </a:pPr>
            <a:endParaRPr lang="en-US" sz="4000" dirty="0"/>
          </a:p>
          <a:p>
            <a:pPr marL="685800" lvl="1" indent="-228600" algn="l" rtl="0">
              <a:lnSpc>
                <a:spcPct val="90000"/>
              </a:lnSpc>
              <a:spcBef>
                <a:spcPts val="0"/>
              </a:spcBef>
              <a:spcAft>
                <a:spcPts val="0"/>
              </a:spcAft>
              <a:buClr>
                <a:schemeClr val="lt1"/>
              </a:buClr>
              <a:buSzPts val="2000"/>
              <a:buChar char="•"/>
            </a:pPr>
            <a:r>
              <a:rPr lang="en-US" sz="4000" dirty="0"/>
              <a:t>Tools: Threat modeling tools (e.g., OWASP Threat Dragon) .</a:t>
            </a:r>
          </a:p>
          <a:p>
            <a:pPr marL="685800" lvl="1" indent="-228600" algn="l" rtl="0">
              <a:lnSpc>
                <a:spcPct val="90000"/>
              </a:lnSpc>
              <a:spcBef>
                <a:spcPts val="0"/>
              </a:spcBef>
              <a:spcAft>
                <a:spcPts val="0"/>
              </a:spcAft>
              <a:buClr>
                <a:schemeClr val="lt1"/>
              </a:buClr>
              <a:buSzPts val="2000"/>
              <a:buChar char="•"/>
            </a:pPr>
            <a:endParaRPr lang="en-US" sz="4000" dirty="0"/>
          </a:p>
          <a:p>
            <a:pPr marL="685800" lvl="1" indent="-228600" algn="l" rtl="0">
              <a:lnSpc>
                <a:spcPct val="90000"/>
              </a:lnSpc>
              <a:spcBef>
                <a:spcPts val="0"/>
              </a:spcBef>
              <a:spcAft>
                <a:spcPts val="0"/>
              </a:spcAft>
              <a:buClr>
                <a:schemeClr val="lt1"/>
              </a:buClr>
              <a:buSzPts val="2000"/>
              <a:buChar char="•"/>
            </a:pPr>
            <a:r>
              <a:rPr lang="en-US" sz="4000" dirty="0"/>
              <a:t>Purpose: Identify potential vulnerabilities and enforce secure architecture before coding begins.</a:t>
            </a:r>
          </a:p>
          <a:p>
            <a:pPr marL="457200" lvl="1" indent="0" algn="l" rtl="0">
              <a:lnSpc>
                <a:spcPct val="90000"/>
              </a:lnSpc>
              <a:spcBef>
                <a:spcPts val="0"/>
              </a:spcBef>
              <a:spcAft>
                <a:spcPts val="0"/>
              </a:spcAft>
              <a:buClr>
                <a:schemeClr val="lt1"/>
              </a:buClr>
              <a:buSzPts val="2000"/>
              <a:buNone/>
            </a:pPr>
            <a:endParaRPr lang="en-US" sz="4000" dirty="0"/>
          </a:p>
          <a:p>
            <a:pPr marL="685800" lvl="1" indent="-228600" algn="l" rtl="0">
              <a:lnSpc>
                <a:spcPct val="90000"/>
              </a:lnSpc>
              <a:spcBef>
                <a:spcPts val="0"/>
              </a:spcBef>
              <a:spcAft>
                <a:spcPts val="0"/>
              </a:spcAft>
              <a:buClr>
                <a:schemeClr val="lt1"/>
              </a:buClr>
              <a:buSzPts val="2000"/>
              <a:buChar char="•"/>
            </a:pPr>
            <a:endParaRPr lang="en-US" sz="4000" dirty="0"/>
          </a:p>
          <a:p>
            <a:pPr marL="457200" lvl="1" indent="0" algn="l" rtl="0">
              <a:lnSpc>
                <a:spcPct val="90000"/>
              </a:lnSpc>
              <a:spcBef>
                <a:spcPts val="0"/>
              </a:spcBef>
              <a:spcAft>
                <a:spcPts val="0"/>
              </a:spcAft>
              <a:buClr>
                <a:schemeClr val="lt1"/>
              </a:buClr>
              <a:buSzPts val="2000"/>
              <a:buNone/>
            </a:pPr>
            <a:r>
              <a:rPr lang="en-US" sz="4000" dirty="0"/>
              <a:t>Build		</a:t>
            </a:r>
          </a:p>
          <a:p>
            <a:pPr marL="685800" lvl="1" indent="-228600" algn="l" rtl="0">
              <a:lnSpc>
                <a:spcPct val="90000"/>
              </a:lnSpc>
              <a:spcBef>
                <a:spcPts val="0"/>
              </a:spcBef>
              <a:spcAft>
                <a:spcPts val="0"/>
              </a:spcAft>
              <a:buClr>
                <a:schemeClr val="lt1"/>
              </a:buClr>
              <a:buSzPts val="2000"/>
              <a:buChar char="•"/>
            </a:pPr>
            <a:endParaRPr lang="en-US" sz="4000" dirty="0"/>
          </a:p>
          <a:p>
            <a:pPr marL="685800" lvl="1" indent="-228600" algn="l" rtl="0">
              <a:lnSpc>
                <a:spcPct val="90000"/>
              </a:lnSpc>
              <a:spcBef>
                <a:spcPts val="0"/>
              </a:spcBef>
              <a:spcAft>
                <a:spcPts val="0"/>
              </a:spcAft>
              <a:buClr>
                <a:schemeClr val="lt1"/>
              </a:buClr>
              <a:buSzPts val="2000"/>
              <a:buChar char="•"/>
            </a:pPr>
            <a:r>
              <a:rPr lang="en-US" sz="4000" dirty="0"/>
              <a:t>Tools: Compiler, Static Application Security Testing (SAST), Software Composition Analysis (SCA) .</a:t>
            </a:r>
          </a:p>
          <a:p>
            <a:pPr marL="685800" lvl="1" indent="-228600" algn="l" rtl="0">
              <a:lnSpc>
                <a:spcPct val="90000"/>
              </a:lnSpc>
              <a:spcBef>
                <a:spcPts val="0"/>
              </a:spcBef>
              <a:spcAft>
                <a:spcPts val="0"/>
              </a:spcAft>
              <a:buClr>
                <a:schemeClr val="lt1"/>
              </a:buClr>
              <a:buSzPts val="2000"/>
              <a:buChar char="•"/>
            </a:pPr>
            <a:endParaRPr lang="en-US" sz="4000" dirty="0"/>
          </a:p>
          <a:p>
            <a:pPr marL="685800" lvl="1" indent="-228600" algn="l" rtl="0">
              <a:lnSpc>
                <a:spcPct val="90000"/>
              </a:lnSpc>
              <a:spcBef>
                <a:spcPts val="0"/>
              </a:spcBef>
              <a:spcAft>
                <a:spcPts val="0"/>
              </a:spcAft>
              <a:buClr>
                <a:schemeClr val="lt1"/>
              </a:buClr>
              <a:buSzPts val="2000"/>
              <a:buChar char="•"/>
            </a:pPr>
            <a:r>
              <a:rPr lang="en-US" sz="4000" dirty="0"/>
              <a:t>Purpose: The compiler translates source code to an executable. SAST/SCA tools find vulnerabilities in custom code and third-party libraries during this stage.</a:t>
            </a:r>
          </a:p>
          <a:p>
            <a:pPr marL="457200" lvl="1" indent="0" algn="l" rtl="0">
              <a:lnSpc>
                <a:spcPct val="90000"/>
              </a:lnSpc>
              <a:spcBef>
                <a:spcPts val="0"/>
              </a:spcBef>
              <a:spcAft>
                <a:spcPts val="0"/>
              </a:spcAft>
              <a:buClr>
                <a:schemeClr val="lt1"/>
              </a:buClr>
              <a:buSzPts val="2000"/>
              <a:buNone/>
            </a:pPr>
            <a:endParaRPr lang="en-US" sz="4000" dirty="0"/>
          </a:p>
          <a:p>
            <a:pPr marL="685800" lvl="1" indent="-228600" algn="l" rtl="0">
              <a:lnSpc>
                <a:spcPct val="90000"/>
              </a:lnSpc>
              <a:spcBef>
                <a:spcPts val="0"/>
              </a:spcBef>
              <a:spcAft>
                <a:spcPts val="0"/>
              </a:spcAft>
              <a:buClr>
                <a:schemeClr val="lt1"/>
              </a:buClr>
              <a:buSzPts val="2000"/>
              <a:buChar char="•"/>
            </a:pPr>
            <a:endParaRPr lang="en-US" sz="4000" dirty="0"/>
          </a:p>
          <a:p>
            <a:pPr marL="457200" lvl="1" indent="0" algn="l" rtl="0">
              <a:lnSpc>
                <a:spcPct val="90000"/>
              </a:lnSpc>
              <a:spcBef>
                <a:spcPts val="0"/>
              </a:spcBef>
              <a:spcAft>
                <a:spcPts val="0"/>
              </a:spcAft>
              <a:buClr>
                <a:schemeClr val="lt1"/>
              </a:buClr>
              <a:buSzPts val="2000"/>
              <a:buNone/>
            </a:pPr>
            <a:r>
              <a:rPr lang="en-US" sz="4000" dirty="0"/>
              <a:t>Test		</a:t>
            </a:r>
          </a:p>
          <a:p>
            <a:pPr marL="685800" lvl="1" indent="-228600" algn="l" rtl="0">
              <a:lnSpc>
                <a:spcPct val="90000"/>
              </a:lnSpc>
              <a:spcBef>
                <a:spcPts val="0"/>
              </a:spcBef>
              <a:spcAft>
                <a:spcPts val="0"/>
              </a:spcAft>
              <a:buClr>
                <a:schemeClr val="lt1"/>
              </a:buClr>
              <a:buSzPts val="2000"/>
              <a:buChar char="•"/>
            </a:pPr>
            <a:endParaRPr lang="en-US" sz="4000" dirty="0"/>
          </a:p>
          <a:p>
            <a:pPr marL="685800" lvl="1" indent="-228600" algn="l" rtl="0">
              <a:lnSpc>
                <a:spcPct val="90000"/>
              </a:lnSpc>
              <a:spcBef>
                <a:spcPts val="0"/>
              </a:spcBef>
              <a:spcAft>
                <a:spcPts val="0"/>
              </a:spcAft>
              <a:buClr>
                <a:schemeClr val="lt1"/>
              </a:buClr>
              <a:buSzPts val="2000"/>
              <a:buChar char="•"/>
            </a:pPr>
            <a:r>
              <a:rPr lang="en-US" sz="4000" dirty="0"/>
              <a:t>Tools: Dynamic Application Security Testing (DAST), Fuzz Testing tools, Compliance Scanners .</a:t>
            </a:r>
          </a:p>
          <a:p>
            <a:pPr marL="685800" lvl="1" indent="-228600" algn="l" rtl="0">
              <a:lnSpc>
                <a:spcPct val="90000"/>
              </a:lnSpc>
              <a:spcBef>
                <a:spcPts val="0"/>
              </a:spcBef>
              <a:spcAft>
                <a:spcPts val="0"/>
              </a:spcAft>
              <a:buClr>
                <a:schemeClr val="lt1"/>
              </a:buClr>
              <a:buSzPts val="2000"/>
              <a:buChar char="•"/>
            </a:pPr>
            <a:endParaRPr lang="en-US" sz="4000" dirty="0"/>
          </a:p>
          <a:p>
            <a:pPr marL="685800" lvl="1" indent="-228600" algn="l" rtl="0">
              <a:lnSpc>
                <a:spcPct val="90000"/>
              </a:lnSpc>
              <a:spcBef>
                <a:spcPts val="0"/>
              </a:spcBef>
              <a:spcAft>
                <a:spcPts val="0"/>
              </a:spcAft>
              <a:buClr>
                <a:schemeClr val="lt1"/>
              </a:buClr>
              <a:buSzPts val="2000"/>
              <a:buChar char="•"/>
            </a:pPr>
            <a:r>
              <a:rPr lang="en-US" sz="4000" dirty="0"/>
              <a:t>Purpose: Simulate attacks on the running application and validate that security controls are working correctly.</a:t>
            </a:r>
          </a:p>
          <a:p>
            <a:pPr marL="457200" lvl="1" indent="0" algn="l" rtl="0">
              <a:lnSpc>
                <a:spcPct val="90000"/>
              </a:lnSpc>
              <a:spcBef>
                <a:spcPts val="0"/>
              </a:spcBef>
              <a:spcAft>
                <a:spcPts val="0"/>
              </a:spcAft>
              <a:buClr>
                <a:schemeClr val="lt1"/>
              </a:buClr>
              <a:buSzPts val="2000"/>
              <a:buNone/>
            </a:pPr>
            <a:endParaRPr lang="en-US" sz="4000" dirty="0"/>
          </a:p>
          <a:p>
            <a:pPr marL="685800" lvl="1" indent="-228600" algn="l" rtl="0">
              <a:lnSpc>
                <a:spcPct val="90000"/>
              </a:lnSpc>
              <a:spcBef>
                <a:spcPts val="0"/>
              </a:spcBef>
              <a:spcAft>
                <a:spcPts val="0"/>
              </a:spcAft>
              <a:buClr>
                <a:schemeClr val="lt1"/>
              </a:buClr>
              <a:buSzPts val="2000"/>
              <a:buChar char="•"/>
            </a:pPr>
            <a:endParaRPr lang="en-US" sz="4000" dirty="0"/>
          </a:p>
          <a:p>
            <a:pPr marL="457200" lvl="1" indent="0" algn="l" rtl="0">
              <a:lnSpc>
                <a:spcPct val="90000"/>
              </a:lnSpc>
              <a:spcBef>
                <a:spcPts val="0"/>
              </a:spcBef>
              <a:spcAft>
                <a:spcPts val="0"/>
              </a:spcAft>
              <a:buClr>
                <a:schemeClr val="lt1"/>
              </a:buClr>
              <a:buSzPts val="2000"/>
              <a:buNone/>
            </a:pPr>
            <a:r>
              <a:rPr lang="en-US" sz="4000" dirty="0"/>
              <a:t>Deploy		</a:t>
            </a:r>
          </a:p>
          <a:p>
            <a:pPr marL="685800" lvl="1" indent="-228600" algn="l" rtl="0">
              <a:lnSpc>
                <a:spcPct val="90000"/>
              </a:lnSpc>
              <a:spcBef>
                <a:spcPts val="0"/>
              </a:spcBef>
              <a:spcAft>
                <a:spcPts val="0"/>
              </a:spcAft>
              <a:buClr>
                <a:schemeClr val="lt1"/>
              </a:buClr>
              <a:buSzPts val="2000"/>
              <a:buChar char="•"/>
            </a:pPr>
            <a:endParaRPr lang="en-US" sz="4000" dirty="0"/>
          </a:p>
          <a:p>
            <a:pPr marL="685800" lvl="1" indent="-228600" algn="l" rtl="0">
              <a:lnSpc>
                <a:spcPct val="90000"/>
              </a:lnSpc>
              <a:spcBef>
                <a:spcPts val="0"/>
              </a:spcBef>
              <a:spcAft>
                <a:spcPts val="0"/>
              </a:spcAft>
              <a:buClr>
                <a:schemeClr val="lt1"/>
              </a:buClr>
              <a:buSzPts val="2000"/>
              <a:buChar char="•"/>
            </a:pPr>
            <a:r>
              <a:rPr lang="en-US" sz="4000" dirty="0"/>
              <a:t>Tools: Configuration validation tools, compliance checkers .</a:t>
            </a:r>
          </a:p>
          <a:p>
            <a:pPr marL="685800" lvl="1" indent="-228600" algn="l" rtl="0">
              <a:lnSpc>
                <a:spcPct val="90000"/>
              </a:lnSpc>
              <a:spcBef>
                <a:spcPts val="0"/>
              </a:spcBef>
              <a:spcAft>
                <a:spcPts val="0"/>
              </a:spcAft>
              <a:buClr>
                <a:schemeClr val="lt1"/>
              </a:buClr>
              <a:buSzPts val="2000"/>
              <a:buChar char="•"/>
            </a:pPr>
            <a:endParaRPr lang="en-US" sz="4000" dirty="0"/>
          </a:p>
          <a:p>
            <a:pPr marL="685800" lvl="1" indent="-228600" algn="l" rtl="0">
              <a:lnSpc>
                <a:spcPct val="90000"/>
              </a:lnSpc>
              <a:spcBef>
                <a:spcPts val="0"/>
              </a:spcBef>
              <a:spcAft>
                <a:spcPts val="0"/>
              </a:spcAft>
              <a:buClr>
                <a:schemeClr val="lt1"/>
              </a:buClr>
              <a:buSzPts val="2000"/>
              <a:buChar char="•"/>
            </a:pPr>
            <a:r>
              <a:rPr lang="en-US" sz="4000" dirty="0"/>
              <a:t>Purpose: Ensure a secure deployment that aligns with established policies.</a:t>
            </a:r>
          </a:p>
          <a:p>
            <a:pPr marL="457200" lvl="1" indent="0" algn="l" rtl="0">
              <a:lnSpc>
                <a:spcPct val="90000"/>
              </a:lnSpc>
              <a:spcBef>
                <a:spcPts val="0"/>
              </a:spcBef>
              <a:spcAft>
                <a:spcPts val="0"/>
              </a:spcAft>
              <a:buClr>
                <a:schemeClr val="lt1"/>
              </a:buClr>
              <a:buSzPts val="2000"/>
              <a:buNone/>
            </a:pPr>
            <a:endParaRPr lang="en-US" sz="4000" dirty="0"/>
          </a:p>
          <a:p>
            <a:pPr marL="685800" lvl="1" indent="-228600" algn="l" rtl="0">
              <a:lnSpc>
                <a:spcPct val="90000"/>
              </a:lnSpc>
              <a:spcBef>
                <a:spcPts val="0"/>
              </a:spcBef>
              <a:spcAft>
                <a:spcPts val="0"/>
              </a:spcAft>
              <a:buClr>
                <a:schemeClr val="lt1"/>
              </a:buClr>
              <a:buSzPts val="2000"/>
              <a:buChar char="•"/>
            </a:pPr>
            <a:endParaRPr lang="en-US" sz="4000" dirty="0"/>
          </a:p>
          <a:p>
            <a:pPr marL="457200" lvl="1" indent="0" algn="l" rtl="0">
              <a:lnSpc>
                <a:spcPct val="90000"/>
              </a:lnSpc>
              <a:spcBef>
                <a:spcPts val="0"/>
              </a:spcBef>
              <a:spcAft>
                <a:spcPts val="0"/>
              </a:spcAft>
              <a:buClr>
                <a:schemeClr val="lt1"/>
              </a:buClr>
              <a:buSzPts val="2000"/>
              <a:buNone/>
            </a:pPr>
            <a:r>
              <a:rPr lang="en-US" sz="4000" dirty="0"/>
              <a:t>Monitor		</a:t>
            </a:r>
          </a:p>
          <a:p>
            <a:pPr marL="685800" lvl="1" indent="-228600" algn="l" rtl="0">
              <a:lnSpc>
                <a:spcPct val="90000"/>
              </a:lnSpc>
              <a:spcBef>
                <a:spcPts val="0"/>
              </a:spcBef>
              <a:spcAft>
                <a:spcPts val="0"/>
              </a:spcAft>
              <a:buClr>
                <a:schemeClr val="lt1"/>
              </a:buClr>
              <a:buSzPts val="2000"/>
              <a:buChar char="•"/>
            </a:pPr>
            <a:endParaRPr lang="en-US" sz="4000" dirty="0"/>
          </a:p>
          <a:p>
            <a:pPr marL="685800" lvl="1" indent="-228600" algn="l" rtl="0">
              <a:lnSpc>
                <a:spcPct val="90000"/>
              </a:lnSpc>
              <a:spcBef>
                <a:spcPts val="0"/>
              </a:spcBef>
              <a:spcAft>
                <a:spcPts val="0"/>
              </a:spcAft>
              <a:buClr>
                <a:schemeClr val="lt1"/>
              </a:buClr>
              <a:buSzPts val="2000"/>
              <a:buChar char="•"/>
            </a:pPr>
            <a:r>
              <a:rPr lang="en-US" sz="4000" dirty="0"/>
              <a:t>Tools: Security Information and Event Management (SIEM), Intrusion Detection Systems (IDS) .</a:t>
            </a:r>
          </a:p>
          <a:p>
            <a:pPr marL="685800" lvl="1" indent="-228600" algn="l" rtl="0">
              <a:lnSpc>
                <a:spcPct val="90000"/>
              </a:lnSpc>
              <a:spcBef>
                <a:spcPts val="0"/>
              </a:spcBef>
              <a:spcAft>
                <a:spcPts val="0"/>
              </a:spcAft>
              <a:buClr>
                <a:schemeClr val="lt1"/>
              </a:buClr>
              <a:buSzPts val="2000"/>
              <a:buChar char="•"/>
            </a:pPr>
            <a:endParaRPr lang="en-US" sz="4000" dirty="0"/>
          </a:p>
          <a:p>
            <a:pPr marL="685800" lvl="1" indent="-228600" algn="l" rtl="0">
              <a:lnSpc>
                <a:spcPct val="90000"/>
              </a:lnSpc>
              <a:spcBef>
                <a:spcPts val="0"/>
              </a:spcBef>
              <a:spcAft>
                <a:spcPts val="0"/>
              </a:spcAft>
              <a:buClr>
                <a:schemeClr val="lt1"/>
              </a:buClr>
              <a:buSzPts val="2000"/>
              <a:buChar char="•"/>
            </a:pPr>
            <a:r>
              <a:rPr lang="en-US" sz="4000" dirty="0"/>
              <a:t>Purpose: Provide real-time monitoring of the production environment to detect and alert on anomalies.</a:t>
            </a:r>
          </a:p>
          <a:p>
            <a:pPr marL="457200" lvl="1" indent="0" algn="l" rtl="0">
              <a:lnSpc>
                <a:spcPct val="90000"/>
              </a:lnSpc>
              <a:spcBef>
                <a:spcPts val="0"/>
              </a:spcBef>
              <a:spcAft>
                <a:spcPts val="0"/>
              </a:spcAft>
              <a:buClr>
                <a:schemeClr val="lt1"/>
              </a:buClr>
              <a:buSzPts val="2000"/>
              <a:buNone/>
            </a:pPr>
            <a:endParaRPr lang="en-US" sz="4000" dirty="0"/>
          </a:p>
          <a:p>
            <a:pPr marL="457200" lvl="1" indent="0" algn="l" rtl="0">
              <a:lnSpc>
                <a:spcPct val="90000"/>
              </a:lnSpc>
              <a:spcBef>
                <a:spcPts val="0"/>
              </a:spcBef>
              <a:spcAft>
                <a:spcPts val="0"/>
              </a:spcAft>
              <a:buClr>
                <a:schemeClr val="lt1"/>
              </a:buClr>
              <a:buSzPts val="2000"/>
              <a:buNone/>
            </a:pPr>
            <a:endParaRPr lang="en-US" sz="4000" dirty="0"/>
          </a:p>
          <a:p>
            <a:pPr marL="457200" lvl="1" indent="0" algn="l" rtl="0">
              <a:lnSpc>
                <a:spcPct val="90000"/>
              </a:lnSpc>
              <a:spcBef>
                <a:spcPts val="0"/>
              </a:spcBef>
              <a:spcAft>
                <a:spcPts val="0"/>
              </a:spcAft>
              <a:buClr>
                <a:schemeClr val="lt1"/>
              </a:buClr>
              <a:buSzPts val="2000"/>
              <a:buNone/>
            </a:pPr>
            <a:r>
              <a:rPr lang="en-US" sz="4000" dirty="0"/>
              <a:t>Respond		</a:t>
            </a:r>
          </a:p>
          <a:p>
            <a:pPr marL="685800" lvl="1" indent="-228600" algn="l" rtl="0">
              <a:lnSpc>
                <a:spcPct val="90000"/>
              </a:lnSpc>
              <a:spcBef>
                <a:spcPts val="0"/>
              </a:spcBef>
              <a:spcAft>
                <a:spcPts val="0"/>
              </a:spcAft>
              <a:buClr>
                <a:schemeClr val="lt1"/>
              </a:buClr>
              <a:buSzPts val="2000"/>
              <a:buChar char="•"/>
            </a:pPr>
            <a:endParaRPr lang="en-US" sz="4000" dirty="0"/>
          </a:p>
          <a:p>
            <a:pPr marL="685800" lvl="1" indent="-228600" algn="l" rtl="0">
              <a:lnSpc>
                <a:spcPct val="90000"/>
              </a:lnSpc>
              <a:spcBef>
                <a:spcPts val="0"/>
              </a:spcBef>
              <a:spcAft>
                <a:spcPts val="0"/>
              </a:spcAft>
              <a:buClr>
                <a:schemeClr val="lt1"/>
              </a:buClr>
              <a:buSzPts val="2000"/>
              <a:buChar char="•"/>
            </a:pPr>
            <a:r>
              <a:rPr lang="en-US" sz="4000" dirty="0"/>
              <a:t>Tools: Incident response platforms, threat hunting tools .</a:t>
            </a:r>
          </a:p>
          <a:p>
            <a:pPr marL="685800" lvl="1" indent="-228600" algn="l" rtl="0">
              <a:lnSpc>
                <a:spcPct val="90000"/>
              </a:lnSpc>
              <a:spcBef>
                <a:spcPts val="0"/>
              </a:spcBef>
              <a:spcAft>
                <a:spcPts val="0"/>
              </a:spcAft>
              <a:buClr>
                <a:schemeClr val="lt1"/>
              </a:buClr>
              <a:buSzPts val="2000"/>
              <a:buChar char="•"/>
            </a:pPr>
            <a:endParaRPr lang="en-US" sz="4000" dirty="0"/>
          </a:p>
          <a:p>
            <a:pPr marL="685800" lvl="1" indent="-228600" algn="l" rtl="0">
              <a:lnSpc>
                <a:spcPct val="90000"/>
              </a:lnSpc>
              <a:spcBef>
                <a:spcPts val="0"/>
              </a:spcBef>
              <a:spcAft>
                <a:spcPts val="0"/>
              </a:spcAft>
              <a:buClr>
                <a:schemeClr val="lt1"/>
              </a:buClr>
              <a:buSzPts val="2000"/>
              <a:buChar char="•"/>
            </a:pPr>
            <a:r>
              <a:rPr lang="en-US" sz="4000" dirty="0"/>
              <a:t>Purpose: Investigate security breaches, contain threats, and perform root cause analysis.</a:t>
            </a:r>
          </a:p>
          <a:p>
            <a:pPr marL="457200" lvl="1" indent="0" algn="l" rtl="0">
              <a:lnSpc>
                <a:spcPct val="90000"/>
              </a:lnSpc>
              <a:spcBef>
                <a:spcPts val="0"/>
              </a:spcBef>
              <a:spcAft>
                <a:spcPts val="0"/>
              </a:spcAft>
              <a:buClr>
                <a:schemeClr val="lt1"/>
              </a:buClr>
              <a:buSzPts val="2000"/>
              <a:buNone/>
            </a:pPr>
            <a:endParaRPr lang="en-US" sz="4000" dirty="0"/>
          </a:p>
          <a:p>
            <a:pPr marL="457200" lvl="1" indent="0" algn="l" rtl="0">
              <a:lnSpc>
                <a:spcPct val="90000"/>
              </a:lnSpc>
              <a:spcBef>
                <a:spcPts val="0"/>
              </a:spcBef>
              <a:spcAft>
                <a:spcPts val="0"/>
              </a:spcAft>
              <a:buClr>
                <a:schemeClr val="lt1"/>
              </a:buClr>
              <a:buSzPts val="2000"/>
              <a:buNone/>
            </a:pPr>
            <a:r>
              <a:rPr lang="en-US" sz="4000" dirty="0"/>
              <a:t>When is the compiler used?</a:t>
            </a:r>
          </a:p>
          <a:p>
            <a:pPr marL="457200" lvl="1" indent="0" algn="l" rtl="0">
              <a:lnSpc>
                <a:spcPct val="90000"/>
              </a:lnSpc>
              <a:spcBef>
                <a:spcPts val="0"/>
              </a:spcBef>
              <a:spcAft>
                <a:spcPts val="0"/>
              </a:spcAft>
              <a:buClr>
                <a:schemeClr val="lt1"/>
              </a:buClr>
              <a:buSzPts val="2000"/>
              <a:buNone/>
            </a:pPr>
            <a:endParaRPr lang="en-US" sz="4000" dirty="0"/>
          </a:p>
          <a:p>
            <a:pPr marL="685800" lvl="1" indent="-228600" algn="l" rtl="0">
              <a:lnSpc>
                <a:spcPct val="90000"/>
              </a:lnSpc>
              <a:spcBef>
                <a:spcPts val="0"/>
              </a:spcBef>
              <a:spcAft>
                <a:spcPts val="0"/>
              </a:spcAft>
              <a:buClr>
                <a:schemeClr val="lt1"/>
              </a:buClr>
              <a:buSzPts val="2000"/>
              <a:buChar char="•"/>
            </a:pPr>
            <a:r>
              <a:rPr lang="en-US" sz="4000" dirty="0"/>
              <a:t>The compiler is used during the Build stage. It is often integrated with SAST tools to analyze source code as it is being compiled, which is a critical point for catching unsafe code patterns and enforcing secure build configurations.</a:t>
            </a:r>
          </a:p>
          <a:p>
            <a:pPr marL="685800" lvl="1" indent="-228600" algn="l" rtl="0">
              <a:lnSpc>
                <a:spcPct val="90000"/>
              </a:lnSpc>
              <a:spcBef>
                <a:spcPts val="0"/>
              </a:spcBef>
              <a:spcAft>
                <a:spcPts val="0"/>
              </a:spcAft>
              <a:buClr>
                <a:schemeClr val="lt1"/>
              </a:buClr>
              <a:buSzPts val="2000"/>
              <a:buChar char="•"/>
            </a:pPr>
            <a:endParaRPr lang="en-US" sz="900" dirty="0"/>
          </a:p>
          <a:p>
            <a:pPr marL="685800" lvl="1" indent="-228600" algn="l" rtl="0">
              <a:lnSpc>
                <a:spcPct val="90000"/>
              </a:lnSpc>
              <a:spcBef>
                <a:spcPts val="0"/>
              </a:spcBef>
              <a:spcAft>
                <a:spcPts val="0"/>
              </a:spcAft>
              <a:buClr>
                <a:schemeClr val="lt1"/>
              </a:buClr>
              <a:buSzPts val="2000"/>
              <a:buChar char="•"/>
            </a:pPr>
            <a:endParaRPr lang="en-US" sz="900" dirty="0"/>
          </a:p>
          <a:p>
            <a:pPr marL="685800" lvl="1" indent="-228600" algn="l" rtl="0">
              <a:lnSpc>
                <a:spcPct val="90000"/>
              </a:lnSpc>
              <a:spcBef>
                <a:spcPts val="0"/>
              </a:spcBef>
              <a:spcAft>
                <a:spcPts val="0"/>
              </a:spcAft>
              <a:buClr>
                <a:schemeClr val="lt1"/>
              </a:buClr>
              <a:buSzPts val="2000"/>
              <a:buChar char="•"/>
            </a:pPr>
            <a:endParaRPr lang="en-US" sz="9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lt1"/>
              </a:buClr>
              <a:buSzPts val="2000"/>
              <a:buChar char="•"/>
            </a:pPr>
            <a:endParaRPr lang="en-US" sz="1000" dirty="0"/>
          </a:p>
          <a:p>
            <a:pPr marL="0" lvl="0" indent="0" algn="l" rtl="0">
              <a:lnSpc>
                <a:spcPct val="90000"/>
              </a:lnSpc>
              <a:spcBef>
                <a:spcPts val="0"/>
              </a:spcBef>
              <a:spcAft>
                <a:spcPts val="0"/>
              </a:spcAft>
              <a:buClr>
                <a:schemeClr val="lt1"/>
              </a:buClr>
              <a:buSzPts val="2000"/>
              <a:buNone/>
            </a:pPr>
            <a:endParaRPr lang="en-US" sz="1000" dirty="0"/>
          </a:p>
          <a:p>
            <a:pPr marL="228600" lvl="0" indent="-228600" algn="l" rtl="0">
              <a:lnSpc>
                <a:spcPct val="90000"/>
              </a:lnSpc>
              <a:spcBef>
                <a:spcPts val="0"/>
              </a:spcBef>
              <a:spcAft>
                <a:spcPts val="0"/>
              </a:spcAft>
              <a:buClr>
                <a:schemeClr val="lt1"/>
              </a:buClr>
              <a:buSzPts val="2000"/>
              <a:buChar char="•"/>
            </a:pPr>
            <a:r>
              <a:rPr lang="en-US" sz="1000" dirty="0"/>
              <a:t>Delayed Detection of Vulnerabilities: Finding issues late in production significantly increases remediation costs and risk.</a:t>
            </a:r>
          </a:p>
          <a:p>
            <a:pPr marL="228600" lvl="0" indent="-228600" algn="l" rtl="0">
              <a:lnSpc>
                <a:spcPct val="90000"/>
              </a:lnSpc>
              <a:spcBef>
                <a:spcPts val="0"/>
              </a:spcBef>
              <a:spcAft>
                <a:spcPts val="0"/>
              </a:spcAft>
              <a:buClr>
                <a:schemeClr val="lt1"/>
              </a:buClr>
              <a:buSzPts val="2000"/>
              <a:buChar char="•"/>
            </a:pPr>
            <a:endParaRPr lang="en-US" sz="1000" dirty="0"/>
          </a:p>
          <a:p>
            <a:pPr marL="228600" lvl="0" indent="-228600" algn="l" rtl="0">
              <a:lnSpc>
                <a:spcPct val="90000"/>
              </a:lnSpc>
              <a:spcBef>
                <a:spcPts val="0"/>
              </a:spcBef>
              <a:spcAft>
                <a:spcPts val="0"/>
              </a:spcAft>
              <a:buClr>
                <a:schemeClr val="lt1"/>
              </a:buClr>
              <a:buSzPts val="2000"/>
              <a:buChar char="•"/>
            </a:pPr>
            <a:endParaRPr lang="en-US" sz="1000" dirty="0"/>
          </a:p>
          <a:p>
            <a:pPr marL="228600" lvl="0" indent="-228600" algn="l" rtl="0">
              <a:lnSpc>
                <a:spcPct val="90000"/>
              </a:lnSpc>
              <a:spcBef>
                <a:spcPts val="0"/>
              </a:spcBef>
              <a:spcAft>
                <a:spcPts val="0"/>
              </a:spcAft>
              <a:buClr>
                <a:schemeClr val="lt1"/>
              </a:buClr>
              <a:buSzPts val="2000"/>
              <a:buChar char="•"/>
            </a:pPr>
            <a:endParaRPr lang="en-US" sz="1000" dirty="0"/>
          </a:p>
          <a:p>
            <a:pPr marL="228600" lvl="0" indent="-228600" algn="l" rtl="0">
              <a:lnSpc>
                <a:spcPct val="90000"/>
              </a:lnSpc>
              <a:spcBef>
                <a:spcPts val="0"/>
              </a:spcBef>
              <a:spcAft>
                <a:spcPts val="0"/>
              </a:spcAft>
              <a:buClr>
                <a:schemeClr val="lt1"/>
              </a:buClr>
              <a:buSzPts val="2000"/>
              <a:buChar char="•"/>
            </a:pPr>
            <a:r>
              <a:rPr lang="en-US" sz="1000" dirty="0"/>
              <a:t>Integrate Security Tools Across All Stages: Use SAST, DAST, and SCA early in the build and test phases to find flaws before deployment.</a:t>
            </a:r>
          </a:p>
          <a:p>
            <a:pPr marL="228600" lvl="0" indent="-228600" algn="l" rtl="0">
              <a:lnSpc>
                <a:spcPct val="90000"/>
              </a:lnSpc>
              <a:spcBef>
                <a:spcPts val="0"/>
              </a:spcBef>
              <a:spcAft>
                <a:spcPts val="0"/>
              </a:spcAft>
              <a:buClr>
                <a:schemeClr val="lt1"/>
              </a:buClr>
              <a:buSzPts val="2000"/>
              <a:buChar char="•"/>
            </a:pPr>
            <a:endParaRPr lang="en-US" sz="1000" dirty="0"/>
          </a:p>
          <a:p>
            <a:pPr marL="228600" lvl="0" indent="-228600" algn="l" rtl="0">
              <a:lnSpc>
                <a:spcPct val="90000"/>
              </a:lnSpc>
              <a:spcBef>
                <a:spcPts val="0"/>
              </a:spcBef>
              <a:spcAft>
                <a:spcPts val="0"/>
              </a:spcAft>
              <a:buClr>
                <a:schemeClr val="lt1"/>
              </a:buClr>
              <a:buSzPts val="2000"/>
              <a:buChar char="•"/>
            </a:pPr>
            <a:endParaRPr lang="en-US" sz="1000" dirty="0"/>
          </a:p>
          <a:p>
            <a:pPr marL="228600" lvl="0" indent="-228600" algn="l" rtl="0">
              <a:lnSpc>
                <a:spcPct val="90000"/>
              </a:lnSpc>
              <a:spcBef>
                <a:spcPts val="0"/>
              </a:spcBef>
              <a:spcAft>
                <a:spcPts val="0"/>
              </a:spcAft>
              <a:buClr>
                <a:schemeClr val="lt1"/>
              </a:buClr>
              <a:buSzPts val="2000"/>
              <a:buChar char="•"/>
            </a:pPr>
            <a:endParaRPr lang="en-US" sz="1000" dirty="0"/>
          </a:p>
          <a:p>
            <a:pPr marL="228600" lvl="0" indent="-228600" algn="l" rtl="0">
              <a:lnSpc>
                <a:spcPct val="90000"/>
              </a:lnSpc>
              <a:spcBef>
                <a:spcPts val="0"/>
              </a:spcBef>
              <a:spcAft>
                <a:spcPts val="0"/>
              </a:spcAft>
              <a:buClr>
                <a:schemeClr val="lt1"/>
              </a:buClr>
              <a:buSzPts val="2000"/>
              <a:buChar char="•"/>
            </a:pPr>
            <a:r>
              <a:rPr lang="en-US" sz="1000" dirty="0"/>
              <a:t>Manual Processes Are Error-Prone: Human oversight can lead to misconfigurations, missed patches, or inconsistent compliance.</a:t>
            </a:r>
          </a:p>
          <a:p>
            <a:pPr marL="228600" lvl="0" indent="-228600" algn="l" rtl="0">
              <a:lnSpc>
                <a:spcPct val="90000"/>
              </a:lnSpc>
              <a:spcBef>
                <a:spcPts val="0"/>
              </a:spcBef>
              <a:spcAft>
                <a:spcPts val="0"/>
              </a:spcAft>
              <a:buClr>
                <a:schemeClr val="lt1"/>
              </a:buClr>
              <a:buSzPts val="2000"/>
              <a:buChar char="•"/>
            </a:pPr>
            <a:endParaRPr lang="en-US" sz="1000" dirty="0"/>
          </a:p>
          <a:p>
            <a:pPr marL="228600" lvl="0" indent="-228600" algn="l" rtl="0">
              <a:lnSpc>
                <a:spcPct val="90000"/>
              </a:lnSpc>
              <a:spcBef>
                <a:spcPts val="0"/>
              </a:spcBef>
              <a:spcAft>
                <a:spcPts val="0"/>
              </a:spcAft>
              <a:buClr>
                <a:schemeClr val="lt1"/>
              </a:buClr>
              <a:buSzPts val="2000"/>
              <a:buChar char="•"/>
            </a:pPr>
            <a:endParaRPr lang="en-US" sz="1000" dirty="0"/>
          </a:p>
          <a:p>
            <a:pPr marL="228600" lvl="0" indent="-228600" algn="l" rtl="0">
              <a:lnSpc>
                <a:spcPct val="90000"/>
              </a:lnSpc>
              <a:spcBef>
                <a:spcPts val="0"/>
              </a:spcBef>
              <a:spcAft>
                <a:spcPts val="0"/>
              </a:spcAft>
              <a:buClr>
                <a:schemeClr val="lt1"/>
              </a:buClr>
              <a:buSzPts val="2000"/>
              <a:buChar char="•"/>
            </a:pPr>
            <a:endParaRPr lang="en-US" sz="1000" dirty="0"/>
          </a:p>
          <a:p>
            <a:pPr marL="228600" lvl="0" indent="-228600" algn="l" rtl="0">
              <a:lnSpc>
                <a:spcPct val="90000"/>
              </a:lnSpc>
              <a:spcBef>
                <a:spcPts val="0"/>
              </a:spcBef>
              <a:spcAft>
                <a:spcPts val="0"/>
              </a:spcAft>
              <a:buClr>
                <a:schemeClr val="lt1"/>
              </a:buClr>
              <a:buSzPts val="2000"/>
              <a:buChar char="•"/>
            </a:pPr>
            <a:r>
              <a:rPr lang="en-US" sz="1000" dirty="0"/>
              <a:t>Automate Vulnerability &amp; Compliance Checks: Schedule scans and policy validations to run continuously, removing the chance of human error.</a:t>
            </a:r>
          </a:p>
          <a:p>
            <a:pPr marL="228600" lvl="0" indent="-228600" algn="l" rtl="0">
              <a:lnSpc>
                <a:spcPct val="90000"/>
              </a:lnSpc>
              <a:spcBef>
                <a:spcPts val="0"/>
              </a:spcBef>
              <a:spcAft>
                <a:spcPts val="0"/>
              </a:spcAft>
              <a:buClr>
                <a:schemeClr val="lt1"/>
              </a:buClr>
              <a:buSzPts val="2000"/>
              <a:buChar char="•"/>
            </a:pPr>
            <a:endParaRPr lang="en-US" sz="1000" dirty="0"/>
          </a:p>
          <a:p>
            <a:pPr marL="228600" lvl="0" indent="-228600" algn="l" rtl="0">
              <a:lnSpc>
                <a:spcPct val="90000"/>
              </a:lnSpc>
              <a:spcBef>
                <a:spcPts val="0"/>
              </a:spcBef>
              <a:spcAft>
                <a:spcPts val="0"/>
              </a:spcAft>
              <a:buClr>
                <a:schemeClr val="lt1"/>
              </a:buClr>
              <a:buSzPts val="2000"/>
              <a:buChar char="•"/>
            </a:pPr>
            <a:endParaRPr lang="en-US" sz="1000" dirty="0"/>
          </a:p>
          <a:p>
            <a:pPr marL="228600" lvl="0" indent="-228600" algn="l" rtl="0">
              <a:lnSpc>
                <a:spcPct val="90000"/>
              </a:lnSpc>
              <a:spcBef>
                <a:spcPts val="0"/>
              </a:spcBef>
              <a:spcAft>
                <a:spcPts val="0"/>
              </a:spcAft>
              <a:buClr>
                <a:schemeClr val="lt1"/>
              </a:buClr>
              <a:buSzPts val="2000"/>
              <a:buChar char="•"/>
            </a:pPr>
            <a:endParaRPr lang="en-US" sz="1000" dirty="0"/>
          </a:p>
          <a:p>
            <a:pPr marL="228600" lvl="0" indent="-228600" algn="l" rtl="0">
              <a:lnSpc>
                <a:spcPct val="90000"/>
              </a:lnSpc>
              <a:spcBef>
                <a:spcPts val="0"/>
              </a:spcBef>
              <a:spcAft>
                <a:spcPts val="0"/>
              </a:spcAft>
              <a:buClr>
                <a:schemeClr val="lt1"/>
              </a:buClr>
              <a:buSzPts val="2000"/>
              <a:buChar char="•"/>
            </a:pPr>
            <a:r>
              <a:rPr lang="en-US" sz="1000" dirty="0"/>
              <a:t>Slow Response to Threats: A lack of automated monitoring tools can dangerously delay the containment and recovery from an attack.</a:t>
            </a:r>
          </a:p>
          <a:p>
            <a:pPr marL="228600" lvl="0" indent="-228600" algn="l" rtl="0">
              <a:lnSpc>
                <a:spcPct val="90000"/>
              </a:lnSpc>
              <a:spcBef>
                <a:spcPts val="0"/>
              </a:spcBef>
              <a:spcAft>
                <a:spcPts val="0"/>
              </a:spcAft>
              <a:buClr>
                <a:schemeClr val="lt1"/>
              </a:buClr>
              <a:buSzPts val="2000"/>
              <a:buChar char="•"/>
            </a:pPr>
            <a:endParaRPr lang="en-US" sz="1000" dirty="0"/>
          </a:p>
          <a:p>
            <a:pPr marL="228600" lvl="0" indent="-228600" algn="l" rtl="0">
              <a:lnSpc>
                <a:spcPct val="90000"/>
              </a:lnSpc>
              <a:spcBef>
                <a:spcPts val="0"/>
              </a:spcBef>
              <a:spcAft>
                <a:spcPts val="0"/>
              </a:spcAft>
              <a:buClr>
                <a:schemeClr val="lt1"/>
              </a:buClr>
              <a:buSzPts val="2000"/>
              <a:buChar char="•"/>
            </a:pPr>
            <a:endParaRPr lang="en-US" sz="1000" dirty="0"/>
          </a:p>
          <a:p>
            <a:pPr marL="228600" lvl="0" indent="-228600" algn="l" rtl="0">
              <a:lnSpc>
                <a:spcPct val="90000"/>
              </a:lnSpc>
              <a:spcBef>
                <a:spcPts val="0"/>
              </a:spcBef>
              <a:spcAft>
                <a:spcPts val="0"/>
              </a:spcAft>
              <a:buClr>
                <a:schemeClr val="lt1"/>
              </a:buClr>
              <a:buSzPts val="2000"/>
              <a:buChar char="•"/>
            </a:pPr>
            <a:endParaRPr lang="en-US" sz="1000" dirty="0"/>
          </a:p>
          <a:p>
            <a:pPr marL="228600" lvl="0" indent="-228600" algn="l" rtl="0">
              <a:lnSpc>
                <a:spcPct val="90000"/>
              </a:lnSpc>
              <a:spcBef>
                <a:spcPts val="0"/>
              </a:spcBef>
              <a:spcAft>
                <a:spcPts val="0"/>
              </a:spcAft>
              <a:buClr>
                <a:schemeClr val="lt1"/>
              </a:buClr>
              <a:buSzPts val="2000"/>
              <a:buChar char="•"/>
            </a:pPr>
            <a:r>
              <a:rPr lang="en-US" sz="1000" dirty="0"/>
              <a:t>Implement CI/CD Security Gates: Automatically block any deployment if critical vulnerabilities are detected, preventing flawed code from ever reaching production.</a:t>
            </a:r>
          </a:p>
          <a:p>
            <a:pPr marL="228600" lvl="0" indent="-228600" algn="l" rtl="0">
              <a:lnSpc>
                <a:spcPct val="90000"/>
              </a:lnSpc>
              <a:spcBef>
                <a:spcPts val="0"/>
              </a:spcBef>
              <a:spcAft>
                <a:spcPts val="0"/>
              </a:spcAft>
              <a:buClr>
                <a:schemeClr val="lt1"/>
              </a:buClr>
              <a:buSzPts val="2000"/>
              <a:buChar char="•"/>
            </a:pPr>
            <a:endParaRPr lang="en-US" sz="1000" dirty="0"/>
          </a:p>
          <a:p>
            <a:pPr marL="228600" lvl="0" indent="-228600" algn="l" rtl="0">
              <a:lnSpc>
                <a:spcPct val="90000"/>
              </a:lnSpc>
              <a:spcBef>
                <a:spcPts val="0"/>
              </a:spcBef>
              <a:spcAft>
                <a:spcPts val="0"/>
              </a:spcAft>
              <a:buClr>
                <a:schemeClr val="lt1"/>
              </a:buClr>
              <a:buSzPts val="2000"/>
              <a:buChar char="•"/>
            </a:pPr>
            <a:endParaRPr lang="en-US" sz="1000" dirty="0"/>
          </a:p>
          <a:p>
            <a:pPr marL="228600" lvl="0" indent="-228600" algn="l" rtl="0">
              <a:lnSpc>
                <a:spcPct val="90000"/>
              </a:lnSpc>
              <a:spcBef>
                <a:spcPts val="0"/>
              </a:spcBef>
              <a:spcAft>
                <a:spcPts val="0"/>
              </a:spcAft>
              <a:buClr>
                <a:schemeClr val="lt1"/>
              </a:buClr>
              <a:buSzPts val="2000"/>
              <a:buChar char="•"/>
            </a:pPr>
            <a:endParaRPr lang="en-US" sz="1000" dirty="0"/>
          </a:p>
          <a:p>
            <a:pPr marL="228600" lvl="0" indent="-228600" algn="l" rtl="0">
              <a:lnSpc>
                <a:spcPct val="90000"/>
              </a:lnSpc>
              <a:spcBef>
                <a:spcPts val="0"/>
              </a:spcBef>
              <a:spcAft>
                <a:spcPts val="0"/>
              </a:spcAft>
              <a:buClr>
                <a:schemeClr val="lt1"/>
              </a:buClr>
              <a:buSzPts val="2000"/>
              <a:buChar char="•"/>
            </a:pPr>
            <a:r>
              <a:rPr lang="en-US" sz="1000" dirty="0"/>
              <a:t>Risks of Inaction vs. Benefits of Acting Now</a:t>
            </a:r>
          </a:p>
          <a:p>
            <a:pPr marL="228600" lvl="0" indent="-228600" algn="l" rtl="0">
              <a:lnSpc>
                <a:spcPct val="90000"/>
              </a:lnSpc>
              <a:spcBef>
                <a:spcPts val="0"/>
              </a:spcBef>
              <a:spcAft>
                <a:spcPts val="0"/>
              </a:spcAft>
              <a:buClr>
                <a:schemeClr val="lt1"/>
              </a:buClr>
              <a:buSzPts val="2000"/>
              <a:buChar char="•"/>
            </a:pPr>
            <a:endParaRPr lang="en-US" sz="1000" dirty="0"/>
          </a:p>
          <a:p>
            <a:pPr marL="228600" lvl="0" indent="-228600" algn="l" rtl="0">
              <a:lnSpc>
                <a:spcPct val="90000"/>
              </a:lnSpc>
              <a:spcBef>
                <a:spcPts val="0"/>
              </a:spcBef>
              <a:spcAft>
                <a:spcPts val="0"/>
              </a:spcAft>
              <a:buClr>
                <a:schemeClr val="lt1"/>
              </a:buClr>
              <a:buSzPts val="2000"/>
              <a:buChar char="•"/>
            </a:pPr>
            <a:endParaRPr lang="en-US" sz="1000" dirty="0"/>
          </a:p>
          <a:p>
            <a:pPr marL="228600" lvl="0" indent="-228600" algn="l" rtl="0">
              <a:lnSpc>
                <a:spcPct val="90000"/>
              </a:lnSpc>
              <a:spcBef>
                <a:spcPts val="0"/>
              </a:spcBef>
              <a:spcAft>
                <a:spcPts val="0"/>
              </a:spcAft>
              <a:buClr>
                <a:schemeClr val="lt1"/>
              </a:buClr>
              <a:buSzPts val="2000"/>
              <a:buChar char="•"/>
            </a:pPr>
            <a:endParaRPr lang="en-US" sz="1000" dirty="0"/>
          </a:p>
          <a:p>
            <a:pPr marL="228600" lvl="0" indent="-228600" algn="l" rtl="0">
              <a:lnSpc>
                <a:spcPct val="90000"/>
              </a:lnSpc>
              <a:spcBef>
                <a:spcPts val="0"/>
              </a:spcBef>
              <a:spcAft>
                <a:spcPts val="0"/>
              </a:spcAft>
              <a:buClr>
                <a:schemeClr val="lt1"/>
              </a:buClr>
              <a:buSzPts val="2000"/>
              <a:buChar char="•"/>
            </a:pPr>
            <a:r>
              <a:rPr lang="en-US" sz="1000" dirty="0"/>
              <a:t>Risk of Waiting: Continuing with manual or delayed security checks means that each new release carries a high risk of introducing critical vulnerabilities. The cost to fix these issues in production is exponentially higher than fixing them during development. It also increases the likelihood of a major security breach, leading to data loss, financial damage, and reputational harm.</a:t>
            </a:r>
          </a:p>
          <a:p>
            <a:pPr marL="228600" lvl="0" indent="-228600" algn="l" rtl="0">
              <a:lnSpc>
                <a:spcPct val="90000"/>
              </a:lnSpc>
              <a:spcBef>
                <a:spcPts val="0"/>
              </a:spcBef>
              <a:spcAft>
                <a:spcPts val="0"/>
              </a:spcAft>
              <a:buClr>
                <a:schemeClr val="lt1"/>
              </a:buClr>
              <a:buSzPts val="2000"/>
              <a:buChar char="•"/>
            </a:pPr>
            <a:endParaRPr lang="en-US" sz="1000" dirty="0"/>
          </a:p>
          <a:p>
            <a:pPr marL="228600" lvl="0" indent="-228600" algn="l" rtl="0">
              <a:lnSpc>
                <a:spcPct val="90000"/>
              </a:lnSpc>
              <a:spcBef>
                <a:spcPts val="0"/>
              </a:spcBef>
              <a:spcAft>
                <a:spcPts val="0"/>
              </a:spcAft>
              <a:buClr>
                <a:schemeClr val="lt1"/>
              </a:buClr>
              <a:buSzPts val="2000"/>
              <a:buChar char="•"/>
            </a:pPr>
            <a:endParaRPr lang="en-US" sz="1000" dirty="0"/>
          </a:p>
          <a:p>
            <a:pPr marL="228600" lvl="0" indent="-228600" algn="l" rtl="0">
              <a:lnSpc>
                <a:spcPct val="90000"/>
              </a:lnSpc>
              <a:spcBef>
                <a:spcPts val="0"/>
              </a:spcBef>
              <a:spcAft>
                <a:spcPts val="0"/>
              </a:spcAft>
              <a:buClr>
                <a:schemeClr val="lt1"/>
              </a:buClr>
              <a:buSzPts val="2000"/>
              <a:buChar char="•"/>
            </a:pPr>
            <a:endParaRPr lang="en-US" sz="1000" dirty="0"/>
          </a:p>
          <a:p>
            <a:pPr marL="228600" lvl="0" indent="-228600" algn="l" rtl="0">
              <a:lnSpc>
                <a:spcPct val="90000"/>
              </a:lnSpc>
              <a:spcBef>
                <a:spcPts val="0"/>
              </a:spcBef>
              <a:spcAft>
                <a:spcPts val="0"/>
              </a:spcAft>
              <a:buClr>
                <a:schemeClr val="lt1"/>
              </a:buClr>
              <a:buSzPts val="2000"/>
              <a:buChar char="•"/>
            </a:pPr>
            <a:r>
              <a:rPr lang="en-US" sz="1000" dirty="0"/>
              <a:t>Benefit of Acting Now: By integrating automated security (</a:t>
            </a:r>
            <a:r>
              <a:rPr lang="en-US" sz="1000" dirty="0" err="1"/>
              <a:t>DevSecOps</a:t>
            </a:r>
            <a:r>
              <a:rPr lang="en-US" sz="1000" dirty="0"/>
              <a:t>), we "shift security left." This leads to a more resilient and secure product, drastically reduces the cost of fixing bugs, accelerates development velocity by providing instant feedback to developers, and builds a culture of security within the engineering team.</a:t>
            </a:r>
            <a:endParaRPr sz="10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916774" y="-378265"/>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141194" y="471010"/>
            <a:ext cx="10820400" cy="6871084"/>
          </a:xfrm>
          <a:prstGeom prst="rect">
            <a:avLst/>
          </a:prstGeom>
          <a:noFill/>
          <a:ln>
            <a:noFill/>
          </a:ln>
        </p:spPr>
        <p:txBody>
          <a:bodyPr spcFirstLastPara="1" wrap="square" lIns="91425" tIns="45700" rIns="91425" bIns="45700" anchor="t" anchorCtr="0">
            <a:normAutofit/>
          </a:bodyPr>
          <a:lstStyle/>
          <a:p>
            <a:pPr marL="914400" lvl="2" indent="0" algn="l" rtl="0">
              <a:lnSpc>
                <a:spcPct val="90000"/>
              </a:lnSpc>
              <a:spcBef>
                <a:spcPts val="0"/>
              </a:spcBef>
              <a:spcAft>
                <a:spcPts val="0"/>
              </a:spcAft>
              <a:buClr>
                <a:schemeClr val="lt1"/>
              </a:buClr>
              <a:buSzPts val="1800"/>
              <a:buNone/>
            </a:pPr>
            <a:r>
              <a:rPr lang="en-US" sz="900" dirty="0"/>
              <a:t>Current Gaps in the Security Policy and Needed Improvements</a:t>
            </a:r>
          </a:p>
          <a:p>
            <a:pPr marL="1143000" lvl="2" indent="-228600" algn="l" rtl="0">
              <a:lnSpc>
                <a:spcPct val="90000"/>
              </a:lnSpc>
              <a:spcBef>
                <a:spcPts val="0"/>
              </a:spcBef>
              <a:spcAft>
                <a:spcPts val="0"/>
              </a:spcAft>
              <a:buClr>
                <a:schemeClr val="lt1"/>
              </a:buClr>
              <a:buSzPts val="1800"/>
              <a:buChar char="•"/>
            </a:pPr>
            <a:endParaRPr lang="en-US" sz="900" dirty="0"/>
          </a:p>
          <a:p>
            <a:pPr marL="1143000" lvl="2" indent="-228600" algn="l" rtl="0">
              <a:lnSpc>
                <a:spcPct val="90000"/>
              </a:lnSpc>
              <a:spcBef>
                <a:spcPts val="0"/>
              </a:spcBef>
              <a:spcAft>
                <a:spcPts val="0"/>
              </a:spcAft>
              <a:buClr>
                <a:schemeClr val="lt1"/>
              </a:buClr>
              <a:buSzPts val="1800"/>
              <a:buChar char="•"/>
            </a:pPr>
            <a:endParaRPr lang="en-US" sz="900" dirty="0"/>
          </a:p>
          <a:p>
            <a:pPr marL="1143000" lvl="2" indent="-228600" algn="l" rtl="0">
              <a:lnSpc>
                <a:spcPct val="90000"/>
              </a:lnSpc>
              <a:spcBef>
                <a:spcPts val="0"/>
              </a:spcBef>
              <a:spcAft>
                <a:spcPts val="0"/>
              </a:spcAft>
              <a:buClr>
                <a:schemeClr val="lt1"/>
              </a:buClr>
              <a:buSzPts val="1800"/>
              <a:buChar char="•"/>
            </a:pPr>
            <a:endParaRPr lang="en-US" sz="900" dirty="0"/>
          </a:p>
          <a:p>
            <a:pPr marL="1143000" lvl="2" indent="-228600" algn="l" rtl="0">
              <a:lnSpc>
                <a:spcPct val="90000"/>
              </a:lnSpc>
              <a:spcBef>
                <a:spcPts val="0"/>
              </a:spcBef>
              <a:spcAft>
                <a:spcPts val="0"/>
              </a:spcAft>
              <a:buClr>
                <a:schemeClr val="lt1"/>
              </a:buClr>
              <a:buSzPts val="1800"/>
              <a:buChar char="•"/>
            </a:pPr>
            <a:r>
              <a:rPr lang="en-US" sz="900" dirty="0"/>
              <a:t>Gap 1: Insufficient Developer Enablement</a:t>
            </a:r>
          </a:p>
          <a:p>
            <a:pPr marL="1143000" lvl="2" indent="-228600" algn="l" rtl="0">
              <a:lnSpc>
                <a:spcPct val="90000"/>
              </a:lnSpc>
              <a:spcBef>
                <a:spcPts val="0"/>
              </a:spcBef>
              <a:spcAft>
                <a:spcPts val="0"/>
              </a:spcAft>
              <a:buClr>
                <a:schemeClr val="lt1"/>
              </a:buClr>
              <a:buSzPts val="1800"/>
              <a:buChar char="•"/>
            </a:pPr>
            <a:endParaRPr lang="en-US" sz="900" dirty="0"/>
          </a:p>
          <a:p>
            <a:pPr marL="1143000" lvl="2" indent="-228600" algn="l" rtl="0">
              <a:lnSpc>
                <a:spcPct val="90000"/>
              </a:lnSpc>
              <a:spcBef>
                <a:spcPts val="0"/>
              </a:spcBef>
              <a:spcAft>
                <a:spcPts val="0"/>
              </a:spcAft>
              <a:buClr>
                <a:schemeClr val="lt1"/>
              </a:buClr>
              <a:buSzPts val="1800"/>
              <a:buChar char="•"/>
            </a:pPr>
            <a:endParaRPr lang="en-US" sz="900" dirty="0"/>
          </a:p>
          <a:p>
            <a:pPr marL="914400" lvl="2" indent="0" algn="l" rtl="0">
              <a:lnSpc>
                <a:spcPct val="90000"/>
              </a:lnSpc>
              <a:spcBef>
                <a:spcPts val="0"/>
              </a:spcBef>
              <a:spcAft>
                <a:spcPts val="0"/>
              </a:spcAft>
              <a:buClr>
                <a:schemeClr val="lt1"/>
              </a:buClr>
              <a:buSzPts val="1800"/>
              <a:buNone/>
            </a:pPr>
            <a:r>
              <a:rPr lang="en-US" sz="900" dirty="0"/>
              <a:t>Issue: The current process includes developers, but it does not actively empower them with security knowledge or tools.</a:t>
            </a:r>
          </a:p>
          <a:p>
            <a:pPr marL="1143000" lvl="2" indent="-228600" algn="l" rtl="0">
              <a:lnSpc>
                <a:spcPct val="90000"/>
              </a:lnSpc>
              <a:spcBef>
                <a:spcPts val="0"/>
              </a:spcBef>
              <a:spcAft>
                <a:spcPts val="0"/>
              </a:spcAft>
              <a:buClr>
                <a:schemeClr val="lt1"/>
              </a:buClr>
              <a:buSzPts val="1800"/>
              <a:buChar char="•"/>
            </a:pPr>
            <a:endParaRPr lang="en-US" sz="900" dirty="0"/>
          </a:p>
          <a:p>
            <a:pPr marL="914400" lvl="2" indent="0" algn="l" rtl="0">
              <a:lnSpc>
                <a:spcPct val="90000"/>
              </a:lnSpc>
              <a:spcBef>
                <a:spcPts val="0"/>
              </a:spcBef>
              <a:spcAft>
                <a:spcPts val="0"/>
              </a:spcAft>
              <a:buClr>
                <a:schemeClr val="lt1"/>
              </a:buClr>
              <a:buSzPts val="1800"/>
              <a:buNone/>
            </a:pPr>
            <a:r>
              <a:rPr lang="en-US" sz="900" dirty="0"/>
              <a:t>Risk: Secure coding practices will be inconsistent and misunderstood.</a:t>
            </a:r>
          </a:p>
          <a:p>
            <a:pPr marL="1143000" lvl="2" indent="-228600" algn="l" rtl="0">
              <a:lnSpc>
                <a:spcPct val="90000"/>
              </a:lnSpc>
              <a:spcBef>
                <a:spcPts val="0"/>
              </a:spcBef>
              <a:spcAft>
                <a:spcPts val="0"/>
              </a:spcAft>
              <a:buClr>
                <a:schemeClr val="lt1"/>
              </a:buClr>
              <a:buSzPts val="1800"/>
              <a:buChar char="•"/>
            </a:pPr>
            <a:endParaRPr lang="en-US" sz="900" dirty="0"/>
          </a:p>
          <a:p>
            <a:pPr marL="914400" lvl="2" indent="0" algn="l" rtl="0">
              <a:lnSpc>
                <a:spcPct val="90000"/>
              </a:lnSpc>
              <a:spcBef>
                <a:spcPts val="0"/>
              </a:spcBef>
              <a:spcAft>
                <a:spcPts val="0"/>
              </a:spcAft>
              <a:buClr>
                <a:schemeClr val="lt1"/>
              </a:buClr>
              <a:buSzPts val="1800"/>
              <a:buNone/>
            </a:pPr>
            <a:r>
              <a:rPr lang="en-US" sz="900" dirty="0"/>
              <a:t>Improvement: Provide developers with secure coding training aligned with the OWASP Top 10 and integrate security tools directly into their IDE (e.g., </a:t>
            </a:r>
            <a:r>
              <a:rPr lang="en-US" sz="900" dirty="0" err="1"/>
              <a:t>Snyk</a:t>
            </a:r>
            <a:r>
              <a:rPr lang="en-US" sz="900" dirty="0"/>
              <a:t>, GitHub </a:t>
            </a:r>
            <a:r>
              <a:rPr lang="en-US" sz="900" dirty="0" err="1"/>
              <a:t>CodeQL</a:t>
            </a:r>
            <a:r>
              <a:rPr lang="en-US" sz="900" dirty="0"/>
              <a:t>) to give them real-time feedback.</a:t>
            </a:r>
          </a:p>
          <a:p>
            <a:pPr marL="1143000" lvl="2" indent="-228600" algn="l" rtl="0">
              <a:lnSpc>
                <a:spcPct val="90000"/>
              </a:lnSpc>
              <a:spcBef>
                <a:spcPts val="0"/>
              </a:spcBef>
              <a:spcAft>
                <a:spcPts val="0"/>
              </a:spcAft>
              <a:buClr>
                <a:schemeClr val="lt1"/>
              </a:buClr>
              <a:buSzPts val="1800"/>
              <a:buChar char="•"/>
            </a:pPr>
            <a:endParaRPr lang="en-US" sz="900" dirty="0"/>
          </a:p>
          <a:p>
            <a:pPr marL="1143000" lvl="2" indent="-228600" algn="l" rtl="0">
              <a:lnSpc>
                <a:spcPct val="90000"/>
              </a:lnSpc>
              <a:spcBef>
                <a:spcPts val="0"/>
              </a:spcBef>
              <a:spcAft>
                <a:spcPts val="0"/>
              </a:spcAft>
              <a:buClr>
                <a:schemeClr val="lt1"/>
              </a:buClr>
              <a:buSzPts val="1800"/>
              <a:buChar char="•"/>
            </a:pPr>
            <a:endParaRPr lang="en-US" sz="900" dirty="0"/>
          </a:p>
          <a:p>
            <a:pPr marL="1143000" lvl="2" indent="-228600" algn="l" rtl="0">
              <a:lnSpc>
                <a:spcPct val="90000"/>
              </a:lnSpc>
              <a:spcBef>
                <a:spcPts val="0"/>
              </a:spcBef>
              <a:spcAft>
                <a:spcPts val="0"/>
              </a:spcAft>
              <a:buClr>
                <a:schemeClr val="lt1"/>
              </a:buClr>
              <a:buSzPts val="1800"/>
              <a:buChar char="•"/>
            </a:pPr>
            <a:endParaRPr lang="en-US" sz="900" dirty="0"/>
          </a:p>
          <a:p>
            <a:pPr marL="1143000" lvl="2" indent="-228600" algn="l" rtl="0">
              <a:lnSpc>
                <a:spcPct val="90000"/>
              </a:lnSpc>
              <a:spcBef>
                <a:spcPts val="0"/>
              </a:spcBef>
              <a:spcAft>
                <a:spcPts val="0"/>
              </a:spcAft>
              <a:buClr>
                <a:schemeClr val="lt1"/>
              </a:buClr>
              <a:buSzPts val="1800"/>
              <a:buChar char="•"/>
            </a:pPr>
            <a:r>
              <a:rPr lang="en-US" sz="900" dirty="0"/>
              <a:t>Gap 2: Reactive Threat Modeling</a:t>
            </a:r>
          </a:p>
          <a:p>
            <a:pPr marL="1143000" lvl="2" indent="-228600" algn="l" rtl="0">
              <a:lnSpc>
                <a:spcPct val="90000"/>
              </a:lnSpc>
              <a:spcBef>
                <a:spcPts val="0"/>
              </a:spcBef>
              <a:spcAft>
                <a:spcPts val="0"/>
              </a:spcAft>
              <a:buClr>
                <a:schemeClr val="lt1"/>
              </a:buClr>
              <a:buSzPts val="1800"/>
              <a:buChar char="•"/>
            </a:pPr>
            <a:endParaRPr lang="en-US" sz="900" dirty="0"/>
          </a:p>
          <a:p>
            <a:pPr marL="914400" lvl="2" indent="0" algn="l" rtl="0">
              <a:lnSpc>
                <a:spcPct val="90000"/>
              </a:lnSpc>
              <a:spcBef>
                <a:spcPts val="0"/>
              </a:spcBef>
              <a:spcAft>
                <a:spcPts val="0"/>
              </a:spcAft>
              <a:buClr>
                <a:schemeClr val="lt1"/>
              </a:buClr>
              <a:buSzPts val="1800"/>
              <a:buNone/>
            </a:pPr>
            <a:r>
              <a:rPr lang="en-US" sz="900" dirty="0"/>
              <a:t>Issue: Threat modeling is mentioned but is not embedded as a continuous practice.</a:t>
            </a:r>
          </a:p>
          <a:p>
            <a:pPr marL="1143000" lvl="2" indent="-228600" algn="l" rtl="0">
              <a:lnSpc>
                <a:spcPct val="90000"/>
              </a:lnSpc>
              <a:spcBef>
                <a:spcPts val="0"/>
              </a:spcBef>
              <a:spcAft>
                <a:spcPts val="0"/>
              </a:spcAft>
              <a:buClr>
                <a:schemeClr val="lt1"/>
              </a:buClr>
              <a:buSzPts val="1800"/>
              <a:buChar char="•"/>
            </a:pPr>
            <a:endParaRPr lang="en-US" sz="900" dirty="0"/>
          </a:p>
          <a:p>
            <a:pPr marL="914400" lvl="2" indent="0" algn="l" rtl="0">
              <a:lnSpc>
                <a:spcPct val="90000"/>
              </a:lnSpc>
              <a:spcBef>
                <a:spcPts val="0"/>
              </a:spcBef>
              <a:spcAft>
                <a:spcPts val="0"/>
              </a:spcAft>
              <a:buClr>
                <a:schemeClr val="lt1"/>
              </a:buClr>
              <a:buSzPts val="1800"/>
              <a:buNone/>
            </a:pPr>
            <a:r>
              <a:rPr lang="en-US" sz="900" dirty="0"/>
              <a:t>Risk: Architectural and design flaws may persist across multiple releases.</a:t>
            </a:r>
          </a:p>
          <a:p>
            <a:pPr marL="1143000" lvl="2" indent="-228600" algn="l" rtl="0">
              <a:lnSpc>
                <a:spcPct val="90000"/>
              </a:lnSpc>
              <a:spcBef>
                <a:spcPts val="0"/>
              </a:spcBef>
              <a:spcAft>
                <a:spcPts val="0"/>
              </a:spcAft>
              <a:buClr>
                <a:schemeClr val="lt1"/>
              </a:buClr>
              <a:buSzPts val="1800"/>
              <a:buChar char="•"/>
            </a:pPr>
            <a:endParaRPr lang="en-US" sz="900" dirty="0"/>
          </a:p>
          <a:p>
            <a:pPr marL="914400" lvl="2" indent="0" algn="l" rtl="0">
              <a:lnSpc>
                <a:spcPct val="90000"/>
              </a:lnSpc>
              <a:spcBef>
                <a:spcPts val="0"/>
              </a:spcBef>
              <a:spcAft>
                <a:spcPts val="0"/>
              </a:spcAft>
              <a:buClr>
                <a:schemeClr val="lt1"/>
              </a:buClr>
              <a:buSzPts val="1800"/>
              <a:buNone/>
            </a:pPr>
            <a:r>
              <a:rPr lang="en-US" sz="900" dirty="0"/>
              <a:t>Improvement: Adopt a continuous threat modeling process. Use tools like OWASP Threat Dragon during the initial design of new features and review models after security incidents to incorporate lessons learned.</a:t>
            </a:r>
          </a:p>
          <a:p>
            <a:pPr marL="1143000" lvl="2" indent="-228600" algn="l" rtl="0">
              <a:lnSpc>
                <a:spcPct val="90000"/>
              </a:lnSpc>
              <a:spcBef>
                <a:spcPts val="0"/>
              </a:spcBef>
              <a:spcAft>
                <a:spcPts val="0"/>
              </a:spcAft>
              <a:buClr>
                <a:schemeClr val="lt1"/>
              </a:buClr>
              <a:buSzPts val="1800"/>
              <a:buChar char="•"/>
            </a:pPr>
            <a:endParaRPr lang="en-US" sz="900" dirty="0"/>
          </a:p>
          <a:p>
            <a:pPr marL="1143000" lvl="2" indent="-228600" algn="l" rtl="0">
              <a:lnSpc>
                <a:spcPct val="90000"/>
              </a:lnSpc>
              <a:spcBef>
                <a:spcPts val="0"/>
              </a:spcBef>
              <a:spcAft>
                <a:spcPts val="0"/>
              </a:spcAft>
              <a:buClr>
                <a:schemeClr val="lt1"/>
              </a:buClr>
              <a:buSzPts val="1800"/>
              <a:buChar char="•"/>
            </a:pPr>
            <a:endParaRPr lang="en-US" sz="900" dirty="0"/>
          </a:p>
          <a:p>
            <a:pPr marL="1143000" lvl="2" indent="-228600" algn="l" rtl="0">
              <a:lnSpc>
                <a:spcPct val="90000"/>
              </a:lnSpc>
              <a:spcBef>
                <a:spcPts val="0"/>
              </a:spcBef>
              <a:spcAft>
                <a:spcPts val="0"/>
              </a:spcAft>
              <a:buClr>
                <a:schemeClr val="lt1"/>
              </a:buClr>
              <a:buSzPts val="1800"/>
              <a:buChar char="•"/>
            </a:pPr>
            <a:endParaRPr lang="en-US" sz="900" dirty="0"/>
          </a:p>
          <a:p>
            <a:pPr marL="1143000" lvl="2" indent="-228600" algn="l" rtl="0">
              <a:lnSpc>
                <a:spcPct val="90000"/>
              </a:lnSpc>
              <a:spcBef>
                <a:spcPts val="0"/>
              </a:spcBef>
              <a:spcAft>
                <a:spcPts val="0"/>
              </a:spcAft>
              <a:buClr>
                <a:schemeClr val="lt1"/>
              </a:buClr>
              <a:buSzPts val="1800"/>
              <a:buChar char="•"/>
            </a:pPr>
            <a:r>
              <a:rPr lang="en-US" sz="900" dirty="0"/>
              <a:t>Gap 3: No Formal Policy for Third-Party Risk</a:t>
            </a:r>
          </a:p>
          <a:p>
            <a:pPr marL="1143000" lvl="2" indent="-228600" algn="l" rtl="0">
              <a:lnSpc>
                <a:spcPct val="90000"/>
              </a:lnSpc>
              <a:spcBef>
                <a:spcPts val="0"/>
              </a:spcBef>
              <a:spcAft>
                <a:spcPts val="0"/>
              </a:spcAft>
              <a:buClr>
                <a:schemeClr val="lt1"/>
              </a:buClr>
              <a:buSzPts val="1800"/>
              <a:buChar char="•"/>
            </a:pPr>
            <a:endParaRPr lang="en-US" sz="900" dirty="0"/>
          </a:p>
          <a:p>
            <a:pPr marL="914400" lvl="2" indent="0" algn="l" rtl="0">
              <a:lnSpc>
                <a:spcPct val="90000"/>
              </a:lnSpc>
              <a:spcBef>
                <a:spcPts val="0"/>
              </a:spcBef>
              <a:spcAft>
                <a:spcPts val="0"/>
              </a:spcAft>
              <a:buClr>
                <a:schemeClr val="lt1"/>
              </a:buClr>
              <a:buSzPts val="1800"/>
              <a:buNone/>
            </a:pPr>
            <a:r>
              <a:rPr lang="en-US" sz="900" dirty="0"/>
              <a:t>Issue: While SCA scans for vulnerabilities in libraries, there is no broader policy addressing supply chain risk from vendors.</a:t>
            </a:r>
          </a:p>
          <a:p>
            <a:pPr marL="914400" lvl="2" indent="0" algn="l" rtl="0">
              <a:lnSpc>
                <a:spcPct val="90000"/>
              </a:lnSpc>
              <a:spcBef>
                <a:spcPts val="0"/>
              </a:spcBef>
              <a:spcAft>
                <a:spcPts val="0"/>
              </a:spcAft>
              <a:buClr>
                <a:schemeClr val="lt1"/>
              </a:buClr>
              <a:buSzPts val="1800"/>
              <a:buNone/>
            </a:pPr>
            <a:endParaRPr lang="en-US" sz="900" dirty="0"/>
          </a:p>
          <a:p>
            <a:pPr marL="914400" lvl="2" indent="0" algn="l" rtl="0">
              <a:lnSpc>
                <a:spcPct val="90000"/>
              </a:lnSpc>
              <a:spcBef>
                <a:spcPts val="0"/>
              </a:spcBef>
              <a:spcAft>
                <a:spcPts val="0"/>
              </a:spcAft>
              <a:buClr>
                <a:schemeClr val="lt1"/>
              </a:buClr>
              <a:buSzPts val="1800"/>
              <a:buNone/>
            </a:pPr>
            <a:r>
              <a:rPr lang="en-US" sz="900" dirty="0"/>
              <a:t>Risk: The organization is exposed to supply chain vulnerabilities, like the SolarWinds breach.</a:t>
            </a:r>
          </a:p>
          <a:p>
            <a:pPr marL="914400" lvl="2" indent="0" algn="l" rtl="0">
              <a:lnSpc>
                <a:spcPct val="90000"/>
              </a:lnSpc>
              <a:spcBef>
                <a:spcPts val="0"/>
              </a:spcBef>
              <a:spcAft>
                <a:spcPts val="0"/>
              </a:spcAft>
              <a:buClr>
                <a:schemeClr val="lt1"/>
              </a:buClr>
              <a:buSzPts val="1800"/>
              <a:buNone/>
            </a:pPr>
            <a:endParaRPr lang="en-US" sz="900" dirty="0"/>
          </a:p>
          <a:p>
            <a:pPr marL="914400" lvl="2" indent="0" algn="l" rtl="0">
              <a:lnSpc>
                <a:spcPct val="90000"/>
              </a:lnSpc>
              <a:spcBef>
                <a:spcPts val="0"/>
              </a:spcBef>
              <a:spcAft>
                <a:spcPts val="0"/>
              </a:spcAft>
              <a:buClr>
                <a:schemeClr val="lt1"/>
              </a:buClr>
              <a:buSzPts val="1800"/>
              <a:buNone/>
            </a:pPr>
            <a:r>
              <a:rPr lang="en-US" sz="900" dirty="0"/>
              <a:t>Improvement: Adopt Software Bill of Materials (SBOM) practices and conduct formal vendor risk assessments using tools like </a:t>
            </a:r>
            <a:r>
              <a:rPr lang="en-US" sz="900" dirty="0" err="1"/>
              <a:t>CycloneDX</a:t>
            </a:r>
            <a:r>
              <a:rPr lang="en-US" sz="900" dirty="0"/>
              <a:t> or Dependency-Track.</a:t>
            </a:r>
          </a:p>
          <a:p>
            <a:pPr marL="1143000" lvl="2" indent="-228600" algn="l" rtl="0">
              <a:lnSpc>
                <a:spcPct val="90000"/>
              </a:lnSpc>
              <a:spcBef>
                <a:spcPts val="0"/>
              </a:spcBef>
              <a:spcAft>
                <a:spcPts val="0"/>
              </a:spcAft>
              <a:buClr>
                <a:schemeClr val="lt1"/>
              </a:buClr>
              <a:buSzPts val="1800"/>
              <a:buChar char="•"/>
            </a:pPr>
            <a:endParaRPr lang="en-US" sz="900" dirty="0"/>
          </a:p>
          <a:p>
            <a:pPr marL="1143000" lvl="2" indent="-228600" algn="l" rtl="0">
              <a:lnSpc>
                <a:spcPct val="90000"/>
              </a:lnSpc>
              <a:spcBef>
                <a:spcPts val="0"/>
              </a:spcBef>
              <a:spcAft>
                <a:spcPts val="0"/>
              </a:spcAft>
              <a:buClr>
                <a:schemeClr val="lt1"/>
              </a:buClr>
              <a:buSzPts val="1800"/>
              <a:buChar char="•"/>
            </a:pPr>
            <a:endParaRPr lang="en-US" sz="900" dirty="0"/>
          </a:p>
          <a:p>
            <a:pPr marL="1143000" lvl="2" indent="-228600" algn="l" rtl="0">
              <a:lnSpc>
                <a:spcPct val="90000"/>
              </a:lnSpc>
              <a:spcBef>
                <a:spcPts val="0"/>
              </a:spcBef>
              <a:spcAft>
                <a:spcPts val="0"/>
              </a:spcAft>
              <a:buClr>
                <a:schemeClr val="lt1"/>
              </a:buClr>
              <a:buSzPts val="1800"/>
              <a:buChar char="•"/>
            </a:pPr>
            <a:endParaRPr lang="en-US" sz="900" dirty="0"/>
          </a:p>
          <a:p>
            <a:pPr marL="914400" lvl="2" indent="0" algn="l" rtl="0">
              <a:lnSpc>
                <a:spcPct val="90000"/>
              </a:lnSpc>
              <a:spcBef>
                <a:spcPts val="0"/>
              </a:spcBef>
              <a:spcAft>
                <a:spcPts val="0"/>
              </a:spcAft>
              <a:buClr>
                <a:schemeClr val="lt1"/>
              </a:buClr>
              <a:buSzPts val="1800"/>
              <a:buNone/>
            </a:pPr>
            <a:r>
              <a:rPr lang="en-US" sz="900" dirty="0"/>
              <a:t>Gap 4: Limited Feedback Loops</a:t>
            </a:r>
          </a:p>
          <a:p>
            <a:pPr marL="1143000" lvl="2" indent="-228600" algn="l" rtl="0">
              <a:lnSpc>
                <a:spcPct val="90000"/>
              </a:lnSpc>
              <a:spcBef>
                <a:spcPts val="0"/>
              </a:spcBef>
              <a:spcAft>
                <a:spcPts val="0"/>
              </a:spcAft>
              <a:buClr>
                <a:schemeClr val="lt1"/>
              </a:buClr>
              <a:buSzPts val="1800"/>
              <a:buChar char="•"/>
            </a:pPr>
            <a:endParaRPr lang="en-US" sz="900" dirty="0"/>
          </a:p>
          <a:p>
            <a:pPr marL="914400" lvl="2" indent="0" algn="l" rtl="0">
              <a:lnSpc>
                <a:spcPct val="90000"/>
              </a:lnSpc>
              <a:spcBef>
                <a:spcPts val="0"/>
              </a:spcBef>
              <a:spcAft>
                <a:spcPts val="0"/>
              </a:spcAft>
              <a:buClr>
                <a:schemeClr val="lt1"/>
              </a:buClr>
              <a:buSzPts val="1800"/>
              <a:buNone/>
            </a:pPr>
            <a:r>
              <a:rPr lang="en-US" sz="900" dirty="0"/>
              <a:t>Issue: The process flow is cyclical, but it doesn't explicitly show how lessons learned from production incidents feed back into the design phase.</a:t>
            </a:r>
          </a:p>
          <a:p>
            <a:pPr marL="1143000" lvl="2" indent="-228600" algn="l" rtl="0">
              <a:lnSpc>
                <a:spcPct val="90000"/>
              </a:lnSpc>
              <a:spcBef>
                <a:spcPts val="0"/>
              </a:spcBef>
              <a:spcAft>
                <a:spcPts val="0"/>
              </a:spcAft>
              <a:buClr>
                <a:schemeClr val="lt1"/>
              </a:buClr>
              <a:buSzPts val="1800"/>
              <a:buChar char="•"/>
            </a:pPr>
            <a:endParaRPr lang="en-US" sz="900" dirty="0"/>
          </a:p>
          <a:p>
            <a:pPr marL="914400" lvl="2" indent="0" algn="l" rtl="0">
              <a:lnSpc>
                <a:spcPct val="90000"/>
              </a:lnSpc>
              <a:spcBef>
                <a:spcPts val="0"/>
              </a:spcBef>
              <a:spcAft>
                <a:spcPts val="0"/>
              </a:spcAft>
              <a:buClr>
                <a:schemeClr val="lt1"/>
              </a:buClr>
              <a:buSzPts val="1800"/>
              <a:buNone/>
            </a:pPr>
            <a:r>
              <a:rPr lang="en-US" sz="900" dirty="0"/>
              <a:t>Risk: The same mistakes may be repeated, and opportunities for systemic improvement are missed.</a:t>
            </a:r>
          </a:p>
          <a:p>
            <a:pPr marL="1143000" lvl="2" indent="-228600" algn="l" rtl="0">
              <a:lnSpc>
                <a:spcPct val="90000"/>
              </a:lnSpc>
              <a:spcBef>
                <a:spcPts val="0"/>
              </a:spcBef>
              <a:spcAft>
                <a:spcPts val="0"/>
              </a:spcAft>
              <a:buClr>
                <a:schemeClr val="lt1"/>
              </a:buClr>
              <a:buSzPts val="1800"/>
              <a:buChar char="•"/>
            </a:pPr>
            <a:endParaRPr lang="en-US" sz="900" dirty="0"/>
          </a:p>
          <a:p>
            <a:pPr marL="914400" lvl="2" indent="0" algn="l" rtl="0">
              <a:lnSpc>
                <a:spcPct val="90000"/>
              </a:lnSpc>
              <a:spcBef>
                <a:spcPts val="0"/>
              </a:spcBef>
              <a:spcAft>
                <a:spcPts val="0"/>
              </a:spcAft>
              <a:buClr>
                <a:schemeClr val="lt1"/>
              </a:buClr>
              <a:buSzPts val="1800"/>
              <a:buNone/>
            </a:pPr>
            <a:r>
              <a:rPr lang="en-US" sz="900" dirty="0"/>
              <a:t>Improvement: Formally establish feedback loops where findings from incident response postmortems are used to update security policies, design checklists, and developer training.</a:t>
            </a:r>
          </a:p>
          <a:p>
            <a:pPr marL="1143000" lvl="2" indent="-228600" algn="l" rtl="0">
              <a:lnSpc>
                <a:spcPct val="90000"/>
              </a:lnSpc>
              <a:spcBef>
                <a:spcPts val="0"/>
              </a:spcBef>
              <a:spcAft>
                <a:spcPts val="0"/>
              </a:spcAft>
              <a:buClr>
                <a:schemeClr val="lt1"/>
              </a:buClr>
              <a:buSzPts val="1800"/>
              <a:buChar char="•"/>
            </a:pPr>
            <a:endParaRPr lang="en-US" sz="10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706974" y="1885277"/>
            <a:ext cx="10820400" cy="4024125"/>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lt1"/>
              </a:buClr>
              <a:buSzPts val="2200"/>
              <a:buNone/>
            </a:pPr>
            <a:r>
              <a:rPr lang="en-US" sz="1400" u="sng" dirty="0"/>
              <a:t>What standards should be adopted to prevent future problems?</a:t>
            </a:r>
          </a:p>
          <a:p>
            <a:pPr marL="228600" lvl="0" indent="-228600" algn="l" rtl="0">
              <a:lnSpc>
                <a:spcPct val="90000"/>
              </a:lnSpc>
              <a:spcBef>
                <a:spcPts val="0"/>
              </a:spcBef>
              <a:spcAft>
                <a:spcPts val="0"/>
              </a:spcAft>
              <a:buClr>
                <a:schemeClr val="lt1"/>
              </a:buClr>
              <a:buSzPts val="2200"/>
              <a:buChar char="•"/>
            </a:pPr>
            <a:endParaRPr lang="en-US" sz="1000" dirty="0"/>
          </a:p>
          <a:p>
            <a:pPr marL="228600" lvl="0" indent="-228600" algn="l" rtl="0">
              <a:lnSpc>
                <a:spcPct val="90000"/>
              </a:lnSpc>
              <a:spcBef>
                <a:spcPts val="0"/>
              </a:spcBef>
              <a:spcAft>
                <a:spcPts val="0"/>
              </a:spcAft>
              <a:buClr>
                <a:schemeClr val="lt1"/>
              </a:buClr>
              <a:buSzPts val="2200"/>
              <a:buChar char="•"/>
            </a:pPr>
            <a:endParaRPr lang="en-US" sz="1000" dirty="0"/>
          </a:p>
          <a:p>
            <a:pPr marL="0" lvl="0" indent="0" algn="l" rtl="0">
              <a:lnSpc>
                <a:spcPct val="90000"/>
              </a:lnSpc>
              <a:spcBef>
                <a:spcPts val="0"/>
              </a:spcBef>
              <a:spcAft>
                <a:spcPts val="0"/>
              </a:spcAft>
              <a:buClr>
                <a:schemeClr val="lt1"/>
              </a:buClr>
              <a:buSzPts val="2200"/>
              <a:buNone/>
            </a:pPr>
            <a:r>
              <a:rPr lang="en-US" sz="1000" dirty="0"/>
              <a:t>To create a more mature and robust security program, we should align our policy with the following internationally recognized standards:</a:t>
            </a:r>
          </a:p>
          <a:p>
            <a:pPr marL="228600" lvl="0" indent="-228600" algn="l" rtl="0">
              <a:lnSpc>
                <a:spcPct val="90000"/>
              </a:lnSpc>
              <a:spcBef>
                <a:spcPts val="0"/>
              </a:spcBef>
              <a:spcAft>
                <a:spcPts val="0"/>
              </a:spcAft>
              <a:buClr>
                <a:schemeClr val="lt1"/>
              </a:buClr>
              <a:buSzPts val="2200"/>
              <a:buChar char="•"/>
            </a:pPr>
            <a:endParaRPr lang="en-US" sz="1000" dirty="0"/>
          </a:p>
          <a:p>
            <a:pPr marL="228600" lvl="0" indent="-228600" algn="l" rtl="0">
              <a:lnSpc>
                <a:spcPct val="90000"/>
              </a:lnSpc>
              <a:spcBef>
                <a:spcPts val="0"/>
              </a:spcBef>
              <a:spcAft>
                <a:spcPts val="0"/>
              </a:spcAft>
              <a:buClr>
                <a:schemeClr val="lt1"/>
              </a:buClr>
              <a:buSzPts val="2200"/>
              <a:buChar char="•"/>
            </a:pPr>
            <a:endParaRPr lang="en-US" sz="1000" dirty="0"/>
          </a:p>
          <a:p>
            <a:pPr marL="228600" lvl="0" indent="-228600" algn="l" rtl="0">
              <a:lnSpc>
                <a:spcPct val="90000"/>
              </a:lnSpc>
              <a:spcBef>
                <a:spcPts val="0"/>
              </a:spcBef>
              <a:spcAft>
                <a:spcPts val="0"/>
              </a:spcAft>
              <a:buClr>
                <a:schemeClr val="lt1"/>
              </a:buClr>
              <a:buSzPts val="2200"/>
              <a:buChar char="•"/>
            </a:pPr>
            <a:endParaRPr lang="en-US" sz="1000" dirty="0"/>
          </a:p>
          <a:p>
            <a:pPr marL="228600" lvl="0" indent="-228600" algn="l" rtl="0">
              <a:lnSpc>
                <a:spcPct val="90000"/>
              </a:lnSpc>
              <a:spcBef>
                <a:spcPts val="0"/>
              </a:spcBef>
              <a:spcAft>
                <a:spcPts val="0"/>
              </a:spcAft>
              <a:buClr>
                <a:schemeClr val="lt1"/>
              </a:buClr>
              <a:buSzPts val="2200"/>
              <a:buChar char="•"/>
            </a:pPr>
            <a:r>
              <a:rPr lang="en-US" sz="1000" dirty="0"/>
              <a:t>NIST Cybersecurity Framework (CSF)</a:t>
            </a:r>
          </a:p>
          <a:p>
            <a:pPr marL="228600" lvl="0" indent="-228600" algn="l" rtl="0">
              <a:lnSpc>
                <a:spcPct val="90000"/>
              </a:lnSpc>
              <a:spcBef>
                <a:spcPts val="0"/>
              </a:spcBef>
              <a:spcAft>
                <a:spcPts val="0"/>
              </a:spcAft>
              <a:buClr>
                <a:schemeClr val="lt1"/>
              </a:buClr>
              <a:buSzPts val="2200"/>
              <a:buChar char="•"/>
            </a:pPr>
            <a:endParaRPr lang="en-US" sz="1000" dirty="0"/>
          </a:p>
          <a:p>
            <a:pPr marL="228600" lvl="0" indent="-228600" algn="l" rtl="0">
              <a:lnSpc>
                <a:spcPct val="90000"/>
              </a:lnSpc>
              <a:spcBef>
                <a:spcPts val="0"/>
              </a:spcBef>
              <a:spcAft>
                <a:spcPts val="0"/>
              </a:spcAft>
              <a:buClr>
                <a:schemeClr val="lt1"/>
              </a:buClr>
              <a:buSzPts val="2200"/>
              <a:buChar char="•"/>
            </a:pPr>
            <a:endParaRPr lang="en-US" sz="1000" dirty="0"/>
          </a:p>
          <a:p>
            <a:pPr marL="0" lvl="0" indent="0" algn="l" rtl="0">
              <a:lnSpc>
                <a:spcPct val="90000"/>
              </a:lnSpc>
              <a:spcBef>
                <a:spcPts val="0"/>
              </a:spcBef>
              <a:spcAft>
                <a:spcPts val="0"/>
              </a:spcAft>
              <a:buClr>
                <a:schemeClr val="lt1"/>
              </a:buClr>
              <a:buSzPts val="2200"/>
              <a:buNone/>
            </a:pPr>
            <a:r>
              <a:rPr lang="en-US" sz="1000" dirty="0"/>
              <a:t>Why Adopt It? The NIST CSF provides a high-level, structured approach to managing cybersecurity risk, organized around the five core functions: Identify, Protect, Detect, Respond, and Recover.</a:t>
            </a:r>
          </a:p>
          <a:p>
            <a:pPr marL="228600" lvl="0" indent="-228600" algn="l" rtl="0">
              <a:lnSpc>
                <a:spcPct val="90000"/>
              </a:lnSpc>
              <a:spcBef>
                <a:spcPts val="0"/>
              </a:spcBef>
              <a:spcAft>
                <a:spcPts val="0"/>
              </a:spcAft>
              <a:buClr>
                <a:schemeClr val="lt1"/>
              </a:buClr>
              <a:buSzPts val="2200"/>
              <a:buChar char="•"/>
            </a:pPr>
            <a:endParaRPr lang="en-US" sz="1000" dirty="0"/>
          </a:p>
          <a:p>
            <a:pPr marL="228600" lvl="0" indent="-228600" algn="l" rtl="0">
              <a:lnSpc>
                <a:spcPct val="90000"/>
              </a:lnSpc>
              <a:spcBef>
                <a:spcPts val="0"/>
              </a:spcBef>
              <a:spcAft>
                <a:spcPts val="0"/>
              </a:spcAft>
              <a:buClr>
                <a:schemeClr val="lt1"/>
              </a:buClr>
              <a:buSzPts val="2200"/>
              <a:buChar char="•"/>
            </a:pPr>
            <a:endParaRPr lang="en-US" sz="1000" dirty="0"/>
          </a:p>
          <a:p>
            <a:pPr marL="0" lvl="0" indent="0" algn="l" rtl="0">
              <a:lnSpc>
                <a:spcPct val="90000"/>
              </a:lnSpc>
              <a:spcBef>
                <a:spcPts val="0"/>
              </a:spcBef>
              <a:spcAft>
                <a:spcPts val="0"/>
              </a:spcAft>
              <a:buClr>
                <a:schemeClr val="lt1"/>
              </a:buClr>
              <a:buSzPts val="2200"/>
              <a:buNone/>
            </a:pPr>
            <a:r>
              <a:rPr lang="en-US" sz="1000" dirty="0"/>
              <a:t>Real-World Example: The latest NIST CSF 2.0 draft includes practical implementation examples for creating a layered defense, which directly supports our defense-in-depth strategy.</a:t>
            </a:r>
          </a:p>
          <a:p>
            <a:pPr marL="228600" lvl="0" indent="-228600" algn="l" rtl="0">
              <a:lnSpc>
                <a:spcPct val="90000"/>
              </a:lnSpc>
              <a:spcBef>
                <a:spcPts val="0"/>
              </a:spcBef>
              <a:spcAft>
                <a:spcPts val="0"/>
              </a:spcAft>
              <a:buClr>
                <a:schemeClr val="lt1"/>
              </a:buClr>
              <a:buSzPts val="2200"/>
              <a:buChar char="•"/>
            </a:pPr>
            <a:endParaRPr lang="en-US" sz="1000" dirty="0"/>
          </a:p>
          <a:p>
            <a:pPr marL="228600" lvl="0" indent="-228600" algn="l" rtl="0">
              <a:lnSpc>
                <a:spcPct val="90000"/>
              </a:lnSpc>
              <a:spcBef>
                <a:spcPts val="0"/>
              </a:spcBef>
              <a:spcAft>
                <a:spcPts val="0"/>
              </a:spcAft>
              <a:buClr>
                <a:schemeClr val="lt1"/>
              </a:buClr>
              <a:buSzPts val="2200"/>
              <a:buChar char="•"/>
            </a:pPr>
            <a:endParaRPr lang="en-US" sz="1000" dirty="0"/>
          </a:p>
          <a:p>
            <a:pPr marL="228600" lvl="0" indent="-228600" algn="l" rtl="0">
              <a:lnSpc>
                <a:spcPct val="90000"/>
              </a:lnSpc>
              <a:spcBef>
                <a:spcPts val="0"/>
              </a:spcBef>
              <a:spcAft>
                <a:spcPts val="0"/>
              </a:spcAft>
              <a:buClr>
                <a:schemeClr val="lt1"/>
              </a:buClr>
              <a:buSzPts val="2200"/>
              <a:buChar char="•"/>
            </a:pPr>
            <a:endParaRPr lang="en-US" sz="1000" dirty="0"/>
          </a:p>
          <a:p>
            <a:pPr marL="228600" lvl="0" indent="-228600" algn="l" rtl="0">
              <a:lnSpc>
                <a:spcPct val="90000"/>
              </a:lnSpc>
              <a:spcBef>
                <a:spcPts val="0"/>
              </a:spcBef>
              <a:spcAft>
                <a:spcPts val="0"/>
              </a:spcAft>
              <a:buClr>
                <a:schemeClr val="lt1"/>
              </a:buClr>
              <a:buSzPts val="2200"/>
              <a:buChar char="•"/>
            </a:pPr>
            <a:r>
              <a:rPr lang="en-US" sz="1000" dirty="0"/>
              <a:t>OWASP Software Assurance Maturity Model (SAMM)</a:t>
            </a:r>
          </a:p>
          <a:p>
            <a:pPr marL="228600" lvl="0" indent="-228600" algn="l" rtl="0">
              <a:lnSpc>
                <a:spcPct val="90000"/>
              </a:lnSpc>
              <a:spcBef>
                <a:spcPts val="0"/>
              </a:spcBef>
              <a:spcAft>
                <a:spcPts val="0"/>
              </a:spcAft>
              <a:buClr>
                <a:schemeClr val="lt1"/>
              </a:buClr>
              <a:buSzPts val="2200"/>
              <a:buChar char="•"/>
            </a:pPr>
            <a:endParaRPr lang="en-US" sz="1000" dirty="0"/>
          </a:p>
          <a:p>
            <a:pPr marL="228600" lvl="0" indent="-228600" algn="l" rtl="0">
              <a:lnSpc>
                <a:spcPct val="90000"/>
              </a:lnSpc>
              <a:spcBef>
                <a:spcPts val="0"/>
              </a:spcBef>
              <a:spcAft>
                <a:spcPts val="0"/>
              </a:spcAft>
              <a:buClr>
                <a:schemeClr val="lt1"/>
              </a:buClr>
              <a:buSzPts val="2200"/>
              <a:buChar char="•"/>
            </a:pPr>
            <a:endParaRPr lang="en-US" sz="1000" dirty="0"/>
          </a:p>
          <a:p>
            <a:pPr marL="0" lvl="0" indent="0" algn="l" rtl="0">
              <a:lnSpc>
                <a:spcPct val="90000"/>
              </a:lnSpc>
              <a:spcBef>
                <a:spcPts val="0"/>
              </a:spcBef>
              <a:spcAft>
                <a:spcPts val="0"/>
              </a:spcAft>
              <a:buClr>
                <a:schemeClr val="lt1"/>
              </a:buClr>
              <a:buSzPts val="2200"/>
              <a:buNone/>
            </a:pPr>
            <a:r>
              <a:rPr lang="en-US" sz="1000" dirty="0"/>
              <a:t>Why Adopt It? OWASP SAMM is specifically designed to help organizations assess and improve their secure software development practices over time. It provides a clear roadmap for maturing an application security program.</a:t>
            </a:r>
          </a:p>
          <a:p>
            <a:pPr marL="228600" lvl="0" indent="-228600" algn="l" rtl="0">
              <a:lnSpc>
                <a:spcPct val="90000"/>
              </a:lnSpc>
              <a:spcBef>
                <a:spcPts val="0"/>
              </a:spcBef>
              <a:spcAft>
                <a:spcPts val="0"/>
              </a:spcAft>
              <a:buClr>
                <a:schemeClr val="lt1"/>
              </a:buClr>
              <a:buSzPts val="2200"/>
              <a:buChar char="•"/>
            </a:pPr>
            <a:endParaRPr lang="en-US" sz="1000" dirty="0"/>
          </a:p>
          <a:p>
            <a:pPr marL="228600" lvl="0" indent="-228600" algn="l" rtl="0">
              <a:lnSpc>
                <a:spcPct val="90000"/>
              </a:lnSpc>
              <a:spcBef>
                <a:spcPts val="0"/>
              </a:spcBef>
              <a:spcAft>
                <a:spcPts val="0"/>
              </a:spcAft>
              <a:buClr>
                <a:schemeClr val="lt1"/>
              </a:buClr>
              <a:buSzPts val="2200"/>
              <a:buChar char="•"/>
            </a:pPr>
            <a:endParaRPr lang="en-US" sz="1000" dirty="0"/>
          </a:p>
          <a:p>
            <a:pPr marL="0" lvl="0" indent="0" algn="l" rtl="0">
              <a:lnSpc>
                <a:spcPct val="90000"/>
              </a:lnSpc>
              <a:spcBef>
                <a:spcPts val="0"/>
              </a:spcBef>
              <a:spcAft>
                <a:spcPts val="0"/>
              </a:spcAft>
              <a:buClr>
                <a:schemeClr val="lt1"/>
              </a:buClr>
              <a:buSzPts val="2200"/>
              <a:buNone/>
            </a:pPr>
            <a:r>
              <a:rPr lang="en-US" sz="1000" dirty="0"/>
              <a:t>Real-World Example: Major technology organizations like Mozilla and SAP use SAMM to benchmark their security practices and guide the evolution of their internal AppSec programs.</a:t>
            </a:r>
          </a:p>
          <a:p>
            <a:pPr marL="228600" lvl="0" indent="-228600" algn="l" rtl="0">
              <a:lnSpc>
                <a:spcPct val="90000"/>
              </a:lnSpc>
              <a:spcBef>
                <a:spcPts val="0"/>
              </a:spcBef>
              <a:spcAft>
                <a:spcPts val="0"/>
              </a:spcAft>
              <a:buClr>
                <a:schemeClr val="lt1"/>
              </a:buClr>
              <a:buSzPts val="2200"/>
              <a:buChar char="•"/>
            </a:pPr>
            <a:endParaRPr lang="en-US" sz="1000" dirty="0"/>
          </a:p>
          <a:p>
            <a:pPr marL="228600" lvl="0" indent="-228600" algn="l" rtl="0">
              <a:lnSpc>
                <a:spcPct val="90000"/>
              </a:lnSpc>
              <a:spcBef>
                <a:spcPts val="0"/>
              </a:spcBef>
              <a:spcAft>
                <a:spcPts val="0"/>
              </a:spcAft>
              <a:buClr>
                <a:schemeClr val="lt1"/>
              </a:buClr>
              <a:buSzPts val="2200"/>
              <a:buChar char="•"/>
            </a:pPr>
            <a:endParaRPr lang="en-US" sz="1000" dirty="0"/>
          </a:p>
          <a:p>
            <a:pPr marL="228600" lvl="0" indent="-228600" algn="l" rtl="0">
              <a:lnSpc>
                <a:spcPct val="90000"/>
              </a:lnSpc>
              <a:spcBef>
                <a:spcPts val="0"/>
              </a:spcBef>
              <a:spcAft>
                <a:spcPts val="0"/>
              </a:spcAft>
              <a:buClr>
                <a:schemeClr val="lt1"/>
              </a:buClr>
              <a:buSzPts val="2200"/>
              <a:buChar char="•"/>
            </a:pPr>
            <a:endParaRPr lang="en-US" sz="1000" dirty="0"/>
          </a:p>
          <a:p>
            <a:pPr marL="228600" lvl="0" indent="-228600" algn="l" rtl="0">
              <a:lnSpc>
                <a:spcPct val="90000"/>
              </a:lnSpc>
              <a:spcBef>
                <a:spcPts val="0"/>
              </a:spcBef>
              <a:spcAft>
                <a:spcPts val="0"/>
              </a:spcAft>
              <a:buClr>
                <a:schemeClr val="lt1"/>
              </a:buClr>
              <a:buSzPts val="2200"/>
              <a:buChar char="•"/>
            </a:pPr>
            <a:r>
              <a:rPr lang="en-US" sz="1000" dirty="0"/>
              <a:t>ISO/IEC 27001</a:t>
            </a:r>
          </a:p>
          <a:p>
            <a:pPr marL="228600" lvl="0" indent="-228600" algn="l" rtl="0">
              <a:lnSpc>
                <a:spcPct val="90000"/>
              </a:lnSpc>
              <a:spcBef>
                <a:spcPts val="0"/>
              </a:spcBef>
              <a:spcAft>
                <a:spcPts val="0"/>
              </a:spcAft>
              <a:buClr>
                <a:schemeClr val="lt1"/>
              </a:buClr>
              <a:buSzPts val="2200"/>
              <a:buChar char="•"/>
            </a:pPr>
            <a:endParaRPr lang="en-US" sz="1000" dirty="0"/>
          </a:p>
          <a:p>
            <a:pPr marL="228600" lvl="0" indent="-228600" algn="l" rtl="0">
              <a:lnSpc>
                <a:spcPct val="90000"/>
              </a:lnSpc>
              <a:spcBef>
                <a:spcPts val="0"/>
              </a:spcBef>
              <a:spcAft>
                <a:spcPts val="0"/>
              </a:spcAft>
              <a:buClr>
                <a:schemeClr val="lt1"/>
              </a:buClr>
              <a:buSzPts val="2200"/>
              <a:buChar char="•"/>
            </a:pPr>
            <a:endParaRPr lang="en-US" sz="1000" dirty="0"/>
          </a:p>
          <a:p>
            <a:pPr marL="228600" lvl="0" indent="-228600" algn="l" rtl="0">
              <a:lnSpc>
                <a:spcPct val="90000"/>
              </a:lnSpc>
              <a:spcBef>
                <a:spcPts val="0"/>
              </a:spcBef>
              <a:spcAft>
                <a:spcPts val="0"/>
              </a:spcAft>
              <a:buClr>
                <a:schemeClr val="lt1"/>
              </a:buClr>
              <a:buSzPts val="2200"/>
              <a:buChar char="•"/>
            </a:pPr>
            <a:endParaRPr lang="en-US" sz="1000" dirty="0"/>
          </a:p>
          <a:p>
            <a:pPr marL="0" lvl="0" indent="0" algn="l" rtl="0">
              <a:lnSpc>
                <a:spcPct val="90000"/>
              </a:lnSpc>
              <a:spcBef>
                <a:spcPts val="0"/>
              </a:spcBef>
              <a:spcAft>
                <a:spcPts val="0"/>
              </a:spcAft>
              <a:buClr>
                <a:schemeClr val="lt1"/>
              </a:buClr>
              <a:buSzPts val="2200"/>
              <a:buNone/>
            </a:pPr>
            <a:r>
              <a:rPr lang="en-US" sz="1000" dirty="0"/>
              <a:t>Why Adopt It? This is the premier international standard for an Information Security Management System (ISMS). Adopting it demonstrates a company-wide commitment to security.</a:t>
            </a:r>
          </a:p>
          <a:p>
            <a:pPr marL="228600" lvl="0" indent="-228600" algn="l" rtl="0">
              <a:lnSpc>
                <a:spcPct val="90000"/>
              </a:lnSpc>
              <a:spcBef>
                <a:spcPts val="0"/>
              </a:spcBef>
              <a:spcAft>
                <a:spcPts val="0"/>
              </a:spcAft>
              <a:buClr>
                <a:schemeClr val="lt1"/>
              </a:buClr>
              <a:buSzPts val="2200"/>
              <a:buChar char="•"/>
            </a:pPr>
            <a:endParaRPr lang="en-US" sz="1000" dirty="0"/>
          </a:p>
          <a:p>
            <a:pPr marL="228600" lvl="0" indent="-228600" algn="l" rtl="0">
              <a:lnSpc>
                <a:spcPct val="90000"/>
              </a:lnSpc>
              <a:spcBef>
                <a:spcPts val="0"/>
              </a:spcBef>
              <a:spcAft>
                <a:spcPts val="0"/>
              </a:spcAft>
              <a:buClr>
                <a:schemeClr val="lt1"/>
              </a:buClr>
              <a:buSzPts val="2200"/>
              <a:buChar char="•"/>
            </a:pPr>
            <a:endParaRPr lang="en-US" sz="1000" dirty="0"/>
          </a:p>
          <a:p>
            <a:pPr marL="0" lvl="0" indent="0" algn="l" rtl="0">
              <a:lnSpc>
                <a:spcPct val="90000"/>
              </a:lnSpc>
              <a:spcBef>
                <a:spcPts val="0"/>
              </a:spcBef>
              <a:spcAft>
                <a:spcPts val="0"/>
              </a:spcAft>
              <a:buClr>
                <a:schemeClr val="lt1"/>
              </a:buClr>
              <a:buSzPts val="2200"/>
              <a:buNone/>
            </a:pPr>
            <a:r>
              <a:rPr lang="en-US" sz="1000" dirty="0"/>
              <a:t>Benefit: Aligning with ISO 27001 ensures our policy is compatible with global compliance requirements and embeds a risk management culture throughout the organization</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International Organization for Standardization. (2022). ISO/IEC 27001:2022 Information security, cybersecurity and privacy protection — Information security management systems Requirements. ISO. </a:t>
            </a:r>
            <a:r>
              <a:rPr lang="en-US" dirty="0">
                <a:hlinkClick r:id="rId4"/>
              </a:rPr>
              <a:t>https://www.iso.org/standard/82875.html</a:t>
            </a:r>
            <a:endParaRPr lang="en-US" dirty="0"/>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r>
              <a:rPr lang="en-US" dirty="0"/>
              <a:t>National Institute of Standards and Technology. (2024, February 26). The NIST cybersecurity framework (CSF) 2.0. U.S. Department of Commerce. </a:t>
            </a:r>
            <a:r>
              <a:rPr lang="en-US" dirty="0">
                <a:hlinkClick r:id="rId5"/>
              </a:rPr>
              <a:t>https://www.nist.gov/cyberframework</a:t>
            </a:r>
            <a:endParaRPr lang="en-US" dirty="0"/>
          </a:p>
          <a:p>
            <a:pPr marL="0" lvl="0" indent="0" algn="l" rtl="0">
              <a:lnSpc>
                <a:spcPct val="90000"/>
              </a:lnSpc>
              <a:spcBef>
                <a:spcPts val="0"/>
              </a:spcBef>
              <a:spcAft>
                <a:spcPts val="0"/>
              </a:spcAft>
              <a:buClr>
                <a:schemeClr val="lt1"/>
              </a:buClr>
              <a:buSzPts val="2200"/>
              <a:buNone/>
            </a:pPr>
            <a:endParaRPr lang="en-US" dirty="0"/>
          </a:p>
          <a:p>
            <a:pPr marL="228600" lvl="0" indent="-228600" algn="l" rtl="0">
              <a:lnSpc>
                <a:spcPct val="90000"/>
              </a:lnSpc>
              <a:spcBef>
                <a:spcPts val="0"/>
              </a:spcBef>
              <a:spcAft>
                <a:spcPts val="0"/>
              </a:spcAft>
              <a:buClr>
                <a:schemeClr val="lt1"/>
              </a:buClr>
              <a:buSzPts val="2200"/>
              <a:buChar char="•"/>
            </a:pPr>
            <a:r>
              <a:rPr lang="en-US" dirty="0"/>
              <a:t>OWASP Foundation. (2021). OWASP top 10 - 2021. </a:t>
            </a:r>
            <a:r>
              <a:rPr lang="en-US" dirty="0">
                <a:hlinkClick r:id="rId6"/>
              </a:rPr>
              <a:t>https://owasp.org/Top10/</a:t>
            </a:r>
            <a:endParaRPr lang="en-US" dirty="0"/>
          </a:p>
          <a:p>
            <a:pPr marL="228600" lvl="0" indent="-228600" algn="l" rtl="0">
              <a:lnSpc>
                <a:spcPct val="90000"/>
              </a:lnSpc>
              <a:spcBef>
                <a:spcPts val="0"/>
              </a:spcBef>
              <a:spcAft>
                <a:spcPts val="0"/>
              </a:spcAft>
              <a:buClr>
                <a:schemeClr val="lt1"/>
              </a:buClr>
              <a:buSzPts val="2200"/>
              <a:buChar char="•"/>
            </a:pPr>
            <a:endParaRPr lang="en-US" dirty="0"/>
          </a:p>
        </p:txBody>
      </p:sp>
      <p:pic>
        <p:nvPicPr>
          <p:cNvPr id="239" name="Google Shape;239;p14"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596662" y="196348"/>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0" y="1225265"/>
            <a:ext cx="5046785" cy="5632736"/>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sz="1400" dirty="0"/>
              <a:t>Our official security policy is the Secure Development Lifecycle (SDL) Policy.</a:t>
            </a:r>
          </a:p>
          <a:p>
            <a:pPr marL="685800" lvl="0" indent="0" algn="l" rtl="0">
              <a:lnSpc>
                <a:spcPct val="90000"/>
              </a:lnSpc>
              <a:spcBef>
                <a:spcPts val="0"/>
              </a:spcBef>
              <a:spcAft>
                <a:spcPts val="0"/>
              </a:spcAft>
              <a:buSzPts val="1800"/>
              <a:buNone/>
            </a:pPr>
            <a:endParaRPr lang="en-US" sz="1400" dirty="0"/>
          </a:p>
          <a:p>
            <a:pPr marL="1028700">
              <a:spcBef>
                <a:spcPts val="0"/>
              </a:spcBef>
            </a:pPr>
            <a:r>
              <a:rPr lang="en-US" sz="1400" dirty="0"/>
              <a:t>Why was it needed? Our previous security approach was reactive, where we would find and fix vulnerabilities late in the development cycle or after release. This method was inefficient, expensive, and exposed our organization to unnecessary risks.</a:t>
            </a:r>
          </a:p>
          <a:p>
            <a:pPr marL="1028700">
              <a:spcBef>
                <a:spcPts val="0"/>
              </a:spcBef>
            </a:pPr>
            <a:r>
              <a:rPr lang="en-US" sz="1400" dirty="0"/>
              <a:t>How will it be used? The SDL policy formalizes our commitment to "shifting security left". This means integrating security into the development process from the very beginning, rather than treating it as an afterthought.</a:t>
            </a:r>
          </a:p>
          <a:p>
            <a:pPr marL="1028700">
              <a:spcBef>
                <a:spcPts val="0"/>
              </a:spcBef>
            </a:pPr>
            <a:r>
              <a:rPr lang="en-US" sz="1400" dirty="0"/>
              <a:t>Support for Defense-in-Depth: Defense-in-Depth is a strategy that uses multiple, layered security controls. While we have perimeter and host security like firewalls and encrypted servers, many attacks target the application layer. The SDL policy hardens this critical application layer by mandating threat modeling, secure code reviews, and automated security scanning throughout the development process, ensuring that the code itself is a strong line of defense.</a:t>
            </a:r>
          </a:p>
          <a:p>
            <a:pPr marL="1028700">
              <a:spcBef>
                <a:spcPts val="0"/>
              </a:spcBef>
            </a:pPr>
            <a:endParaRPr lang="en-US" sz="1400" dirty="0"/>
          </a:p>
          <a:p>
            <a:pPr marL="1028700">
              <a:spcBef>
                <a:spcPts val="0"/>
              </a:spcBef>
            </a:pPr>
            <a:endParaRPr lang="en-US" sz="1400" dirty="0"/>
          </a:p>
          <a:p>
            <a:pPr marL="1028700">
              <a:spcBef>
                <a:spcPts val="0"/>
              </a:spcBef>
            </a:pPr>
            <a:endParaRPr lang="en-US" sz="1400" dirty="0"/>
          </a:p>
          <a:p>
            <a:pPr marL="1028700">
              <a:spcBef>
                <a:spcPts val="0"/>
              </a:spcBef>
            </a:pPr>
            <a:endParaRPr lang="en-US" sz="1400" dirty="0"/>
          </a:p>
          <a:p>
            <a:pPr marL="1028700">
              <a:spcBef>
                <a:spcPts val="0"/>
              </a:spcBef>
            </a:pPr>
            <a:endParaRPr sz="1400"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5699126" y="2217942"/>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204145" y="-254867"/>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2554590272"/>
              </p:ext>
            </p:extLst>
          </p:nvPr>
        </p:nvGraphicFramePr>
        <p:xfrm>
          <a:off x="3068064" y="793376"/>
          <a:ext cx="7746681" cy="5863610"/>
        </p:xfrm>
        <a:graphic>
          <a:graphicData uri="http://schemas.openxmlformats.org/drawingml/2006/table">
            <a:tbl>
              <a:tblPr firstRow="1" firstCol="1">
                <a:noFill/>
                <a:tableStyleId>{802198C4-3087-4945-87E3-76CBB3509B7E}</a:tableStyleId>
              </a:tblPr>
              <a:tblGrid>
                <a:gridCol w="3984878">
                  <a:extLst>
                    <a:ext uri="{9D8B030D-6E8A-4147-A177-3AD203B41FA5}">
                      <a16:colId xmlns:a16="http://schemas.microsoft.com/office/drawing/2014/main" val="20000"/>
                    </a:ext>
                  </a:extLst>
                </a:gridCol>
                <a:gridCol w="3761803">
                  <a:extLst>
                    <a:ext uri="{9D8B030D-6E8A-4147-A177-3AD203B41FA5}">
                      <a16:colId xmlns:a16="http://schemas.microsoft.com/office/drawing/2014/main" val="20001"/>
                    </a:ext>
                  </a:extLst>
                </a:gridCol>
              </a:tblGrid>
              <a:tr h="293180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2"/>
                          </a:solidFill>
                        </a:rPr>
                        <a:t>Likely</a:t>
                      </a:r>
                      <a:endParaRPr sz="1400" u="none" strike="noStrike" cap="none" dirty="0">
                        <a:solidFill>
                          <a:schemeClr val="accent2"/>
                        </a:solidFill>
                      </a:endParaRPr>
                    </a:p>
                    <a:p>
                      <a:pPr marL="0" marR="0" lvl="0" indent="0" algn="ctr" rtl="0">
                        <a:lnSpc>
                          <a:spcPct val="100000"/>
                        </a:lnSpc>
                        <a:spcBef>
                          <a:spcPts val="0"/>
                        </a:spcBef>
                        <a:spcAft>
                          <a:spcPts val="0"/>
                        </a:spcAft>
                        <a:buClr>
                          <a:srgbClr val="000000"/>
                        </a:buClr>
                        <a:buSzPts val="3600"/>
                        <a:buFont typeface="Arial"/>
                        <a:buNone/>
                      </a:pPr>
                      <a:r>
                        <a:rPr lang="en-US" sz="1600" u="none" strike="noStrike" cap="none" dirty="0">
                          <a:solidFill>
                            <a:schemeClr val="accent2"/>
                          </a:solidFill>
                        </a:rPr>
                        <a:t>   SQL Injection (SQLi)	</a:t>
                      </a:r>
                    </a:p>
                    <a:p>
                      <a:pPr marL="0" marR="0" lvl="0" indent="0" algn="ctr" rtl="0">
                        <a:lnSpc>
                          <a:spcPct val="100000"/>
                        </a:lnSpc>
                        <a:spcBef>
                          <a:spcPts val="0"/>
                        </a:spcBef>
                        <a:spcAft>
                          <a:spcPts val="0"/>
                        </a:spcAft>
                        <a:buClr>
                          <a:srgbClr val="000000"/>
                        </a:buClr>
                        <a:buSzPts val="3600"/>
                        <a:buFont typeface="Arial"/>
                        <a:buNone/>
                      </a:pPr>
                      <a:endParaRPr lang="en-US" sz="1600" u="none" strike="noStrike" cap="none" dirty="0">
                        <a:solidFill>
                          <a:schemeClr val="accent2"/>
                        </a:solidFill>
                      </a:endParaRPr>
                    </a:p>
                    <a:p>
                      <a:pPr marL="0" marR="0" lvl="0" indent="0" algn="ctr" rtl="0">
                        <a:lnSpc>
                          <a:spcPct val="100000"/>
                        </a:lnSpc>
                        <a:spcBef>
                          <a:spcPts val="0"/>
                        </a:spcBef>
                        <a:spcAft>
                          <a:spcPts val="0"/>
                        </a:spcAft>
                        <a:buClr>
                          <a:srgbClr val="000000"/>
                        </a:buClr>
                        <a:buSzPts val="3600"/>
                        <a:buFont typeface="Arial"/>
                        <a:buNone/>
                      </a:pPr>
                      <a:r>
                        <a:rPr lang="en-US" sz="1600" u="none" strike="noStrike" cap="none" dirty="0">
                          <a:solidFill>
                            <a:schemeClr val="accent2"/>
                          </a:solidFill>
                        </a:rPr>
                        <a:t>SQLi is a common web attack that is often easy to exploit with automated tools. The impact is catastrophic, potentially leading to the theft or corruption of the entire database and full system compromise</a:t>
                      </a:r>
                      <a:r>
                        <a:rPr lang="en-US" sz="1600" u="none" strike="noStrike" cap="none" dirty="0">
                          <a:solidFill>
                            <a:srgbClr val="FFD966"/>
                          </a:solidFill>
                        </a:rPr>
                        <a:t>.</a:t>
                      </a:r>
                    </a:p>
                    <a:p>
                      <a:pPr marL="0" marR="0" lvl="0" indent="0" algn="ctr" rtl="0">
                        <a:lnSpc>
                          <a:spcPct val="100000"/>
                        </a:lnSpc>
                        <a:spcBef>
                          <a:spcPts val="0"/>
                        </a:spcBef>
                        <a:spcAft>
                          <a:spcPts val="0"/>
                        </a:spcAft>
                        <a:buClr>
                          <a:srgbClr val="000000"/>
                        </a:buClr>
                        <a:buSzPts val="3600"/>
                        <a:buFont typeface="Arial"/>
                        <a:buNone/>
                      </a:pPr>
                      <a:endParaRPr lang="en-US" sz="14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2"/>
                          </a:solidFill>
                        </a:rPr>
                        <a:t>Priority</a:t>
                      </a:r>
                      <a:endParaRPr sz="1400" u="none" strike="noStrike" cap="none" dirty="0">
                        <a:solidFill>
                          <a:schemeClr val="accent2"/>
                        </a:solidFill>
                      </a:endParaRPr>
                    </a:p>
                    <a:p>
                      <a:pPr marL="0" marR="0" lvl="0" indent="0" algn="ctr" rtl="0">
                        <a:lnSpc>
                          <a:spcPct val="100000"/>
                        </a:lnSpc>
                        <a:spcBef>
                          <a:spcPts val="0"/>
                        </a:spcBef>
                        <a:spcAft>
                          <a:spcPts val="0"/>
                        </a:spcAft>
                        <a:buClr>
                          <a:srgbClr val="000000"/>
                        </a:buClr>
                        <a:buSzPts val="3600"/>
                        <a:buFont typeface="Arial"/>
                        <a:buNone/>
                      </a:pPr>
                      <a:r>
                        <a:rPr lang="en-US" sz="1600" u="none" strike="noStrike" cap="none" dirty="0">
                          <a:solidFill>
                            <a:schemeClr val="accent2"/>
                          </a:solidFill>
                        </a:rPr>
                        <a:t>Verbose Error Messages	</a:t>
                      </a:r>
                    </a:p>
                    <a:p>
                      <a:pPr marL="0" marR="0" lvl="0" indent="0" algn="ctr" rtl="0">
                        <a:lnSpc>
                          <a:spcPct val="100000"/>
                        </a:lnSpc>
                        <a:spcBef>
                          <a:spcPts val="0"/>
                        </a:spcBef>
                        <a:spcAft>
                          <a:spcPts val="0"/>
                        </a:spcAft>
                        <a:buClr>
                          <a:srgbClr val="000000"/>
                        </a:buClr>
                        <a:buSzPts val="3600"/>
                        <a:buFont typeface="Arial"/>
                        <a:buNone/>
                      </a:pPr>
                      <a:endParaRPr lang="en-US" sz="1600" u="none" strike="noStrike" cap="none" dirty="0">
                        <a:solidFill>
                          <a:schemeClr val="accent2"/>
                        </a:solidFill>
                      </a:endParaRPr>
                    </a:p>
                    <a:p>
                      <a:pPr marL="0" marR="0" lvl="0" indent="0" algn="ctr" rtl="0">
                        <a:lnSpc>
                          <a:spcPct val="100000"/>
                        </a:lnSpc>
                        <a:spcBef>
                          <a:spcPts val="0"/>
                        </a:spcBef>
                        <a:spcAft>
                          <a:spcPts val="0"/>
                        </a:spcAft>
                        <a:buClr>
                          <a:srgbClr val="000000"/>
                        </a:buClr>
                        <a:buSzPts val="3600"/>
                        <a:buFont typeface="Arial"/>
                        <a:buNone/>
                      </a:pPr>
                      <a:r>
                        <a:rPr lang="en-US" sz="1600" u="none" strike="noStrike" cap="none" dirty="0">
                          <a:solidFill>
                            <a:schemeClr val="accent2"/>
                          </a:solidFill>
                        </a:rPr>
                        <a:t>Applications frequently reveal sensitive data in error messages (e.g., file paths, software versions). While the direct impact is low, this information provides attackers with a valuable roadmap for planning more targeted attacks.</a:t>
                      </a:r>
                    </a:p>
                    <a:p>
                      <a:pPr marL="0" marR="0" lvl="0" indent="0" algn="ctr" rtl="0">
                        <a:lnSpc>
                          <a:spcPct val="100000"/>
                        </a:lnSpc>
                        <a:spcBef>
                          <a:spcPts val="0"/>
                        </a:spcBef>
                        <a:spcAft>
                          <a:spcPts val="0"/>
                        </a:spcAft>
                        <a:buClr>
                          <a:srgbClr val="000000"/>
                        </a:buClr>
                        <a:buSzPts val="3600"/>
                        <a:buFont typeface="Arial"/>
                        <a:buNone/>
                      </a:pPr>
                      <a:endParaRPr lang="en-US" sz="1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93180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2"/>
                          </a:solidFill>
                        </a:rPr>
                        <a:t>Low priority</a:t>
                      </a:r>
                      <a:endParaRPr sz="1400" u="none" strike="noStrike" cap="none" dirty="0">
                        <a:solidFill>
                          <a:schemeClr val="accent2"/>
                        </a:solidFill>
                      </a:endParaRPr>
                    </a:p>
                    <a:p>
                      <a:pPr marL="0" marR="0" lvl="0" indent="0" algn="ctr" rtl="0">
                        <a:lnSpc>
                          <a:spcPct val="100000"/>
                        </a:lnSpc>
                        <a:spcBef>
                          <a:spcPts val="0"/>
                        </a:spcBef>
                        <a:spcAft>
                          <a:spcPts val="0"/>
                        </a:spcAft>
                        <a:buClr>
                          <a:srgbClr val="000000"/>
                        </a:buClr>
                        <a:buSzPts val="3600"/>
                        <a:buFont typeface="Arial"/>
                        <a:buNone/>
                      </a:pPr>
                      <a:r>
                        <a:rPr lang="en-US" sz="1600" u="none" strike="noStrike" cap="none" dirty="0">
                          <a:solidFill>
                            <a:schemeClr val="accent2"/>
                          </a:solidFill>
                        </a:rPr>
                        <a:t>Zero-Day Exploit in a Core Dependency	</a:t>
                      </a:r>
                    </a:p>
                    <a:p>
                      <a:pPr marL="0" marR="0" lvl="0" indent="0" algn="ctr" rtl="0">
                        <a:lnSpc>
                          <a:spcPct val="100000"/>
                        </a:lnSpc>
                        <a:spcBef>
                          <a:spcPts val="0"/>
                        </a:spcBef>
                        <a:spcAft>
                          <a:spcPts val="0"/>
                        </a:spcAft>
                        <a:buClr>
                          <a:srgbClr val="000000"/>
                        </a:buClr>
                        <a:buSzPts val="3600"/>
                        <a:buFont typeface="Arial"/>
                        <a:buNone/>
                      </a:pPr>
                      <a:endParaRPr lang="en-US" sz="1600" u="none" strike="noStrike" cap="none" dirty="0">
                        <a:solidFill>
                          <a:schemeClr val="accent2"/>
                        </a:solidFill>
                      </a:endParaRPr>
                    </a:p>
                    <a:p>
                      <a:pPr marL="0" marR="0" lvl="0" indent="0" algn="ctr" rtl="0">
                        <a:lnSpc>
                          <a:spcPct val="100000"/>
                        </a:lnSpc>
                        <a:spcBef>
                          <a:spcPts val="0"/>
                        </a:spcBef>
                        <a:spcAft>
                          <a:spcPts val="0"/>
                        </a:spcAft>
                        <a:buClr>
                          <a:srgbClr val="000000"/>
                        </a:buClr>
                        <a:buSzPts val="3600"/>
                        <a:buFont typeface="Arial"/>
                        <a:buNone/>
                      </a:pPr>
                      <a:r>
                        <a:rPr lang="en-US" sz="1600" u="none" strike="noStrike" cap="none" dirty="0">
                          <a:solidFill>
                            <a:schemeClr val="accent2"/>
                          </a:solidFill>
                        </a:rPr>
                        <a:t>A vulnerability in a well-vetted library like OpenGL or the C++ Standard Library is rare. However, if a flaw were discovered, the impact would be massive, as it could compromise the entire application's security foundation.</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2"/>
                          </a:solidFill>
                        </a:rPr>
                        <a:t>Unlikely</a:t>
                      </a:r>
                      <a:endParaRPr sz="1400" u="none" strike="noStrike" cap="none" dirty="0">
                        <a:solidFill>
                          <a:schemeClr val="accent2"/>
                        </a:solidFill>
                      </a:endParaRPr>
                    </a:p>
                    <a:p>
                      <a:pPr marL="0" marR="0" lvl="0" indent="0" algn="ctr" rtl="0">
                        <a:lnSpc>
                          <a:spcPct val="100000"/>
                        </a:lnSpc>
                        <a:spcBef>
                          <a:spcPts val="0"/>
                        </a:spcBef>
                        <a:spcAft>
                          <a:spcPts val="0"/>
                        </a:spcAft>
                        <a:buClr>
                          <a:srgbClr val="000000"/>
                        </a:buClr>
                        <a:buSzPts val="3600"/>
                        <a:buFont typeface="Arial"/>
                        <a:buNone/>
                      </a:pPr>
                      <a:r>
                        <a:rPr lang="en-US" sz="1600" u="none" strike="noStrike" cap="none" dirty="0">
                          <a:solidFill>
                            <a:schemeClr val="accent2"/>
                          </a:solidFill>
                        </a:rPr>
                        <a:t>DoS on an Internal Dev Server	</a:t>
                      </a:r>
                    </a:p>
                    <a:p>
                      <a:pPr marL="0" marR="0" lvl="0" indent="0" algn="ctr" rtl="0">
                        <a:lnSpc>
                          <a:spcPct val="100000"/>
                        </a:lnSpc>
                        <a:spcBef>
                          <a:spcPts val="0"/>
                        </a:spcBef>
                        <a:spcAft>
                          <a:spcPts val="0"/>
                        </a:spcAft>
                        <a:buClr>
                          <a:srgbClr val="000000"/>
                        </a:buClr>
                        <a:buSzPts val="3600"/>
                        <a:buFont typeface="Arial"/>
                        <a:buNone/>
                      </a:pPr>
                      <a:endParaRPr lang="en-US" sz="1600" u="none" strike="noStrike" cap="none" dirty="0">
                        <a:solidFill>
                          <a:schemeClr val="accent2"/>
                        </a:solidFill>
                      </a:endParaRPr>
                    </a:p>
                    <a:p>
                      <a:pPr marL="0" marR="0" lvl="0" indent="0" algn="ctr" rtl="0">
                        <a:lnSpc>
                          <a:spcPct val="100000"/>
                        </a:lnSpc>
                        <a:spcBef>
                          <a:spcPts val="0"/>
                        </a:spcBef>
                        <a:spcAft>
                          <a:spcPts val="0"/>
                        </a:spcAft>
                        <a:buClr>
                          <a:srgbClr val="000000"/>
                        </a:buClr>
                        <a:buSzPts val="3600"/>
                        <a:buFont typeface="Arial"/>
                        <a:buNone/>
                      </a:pPr>
                      <a:r>
                        <a:rPr lang="en-US" sz="1600" u="none" strike="noStrike" cap="none" dirty="0">
                          <a:solidFill>
                            <a:schemeClr val="accent2"/>
                          </a:solidFill>
                        </a:rPr>
                        <a:t>An attack on an internal, non-production server is unlikely due to low motive. The impact would be minimal, causing a temporary inconvenience for developers with no risk to customer data.</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3191435" y="-55897"/>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336177" y="692851"/>
            <a:ext cx="7900147" cy="9495350"/>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1"/>
              </a:buClr>
              <a:buSzPts val="2200"/>
              <a:buChar char="•"/>
            </a:pPr>
            <a:r>
              <a:rPr lang="en-US" sz="1000" dirty="0"/>
              <a:t>Validate Input	</a:t>
            </a:r>
          </a:p>
          <a:p>
            <a:pPr marL="0" lvl="0" indent="0" algn="l" rtl="0">
              <a:lnSpc>
                <a:spcPct val="90000"/>
              </a:lnSpc>
              <a:spcBef>
                <a:spcPts val="0"/>
              </a:spcBef>
              <a:spcAft>
                <a:spcPts val="0"/>
              </a:spcAft>
              <a:buClr>
                <a:schemeClr val="lt1"/>
              </a:buClr>
              <a:buSzPts val="2200"/>
              <a:buNone/>
            </a:pPr>
            <a:r>
              <a:rPr lang="en-US" sz="1000" dirty="0"/>
              <a:t>Never trust data from outside the application; treat all external input as potentially hostile. Enforce strict validation (length, type, format). Use allow-lists. Reject unexpected input immediately.</a:t>
            </a:r>
          </a:p>
          <a:p>
            <a:pPr marL="228600" lvl="0" indent="-228600" algn="l" rtl="0">
              <a:lnSpc>
                <a:spcPct val="90000"/>
              </a:lnSpc>
              <a:spcBef>
                <a:spcPts val="0"/>
              </a:spcBef>
              <a:spcAft>
                <a:spcPts val="0"/>
              </a:spcAft>
              <a:buClr>
                <a:schemeClr val="lt1"/>
              </a:buClr>
              <a:buSzPts val="2200"/>
              <a:buChar char="•"/>
            </a:pPr>
            <a:endParaRPr lang="en-US" sz="1000" dirty="0"/>
          </a:p>
          <a:p>
            <a:pPr marL="228600" lvl="0" indent="-228600" algn="l" rtl="0">
              <a:lnSpc>
                <a:spcPct val="90000"/>
              </a:lnSpc>
              <a:spcBef>
                <a:spcPts val="0"/>
              </a:spcBef>
              <a:spcAft>
                <a:spcPts val="0"/>
              </a:spcAft>
              <a:buClr>
                <a:schemeClr val="lt1"/>
              </a:buClr>
              <a:buSzPts val="2200"/>
              <a:buChar char="•"/>
            </a:pPr>
            <a:r>
              <a:rPr lang="en-US" sz="1000" dirty="0"/>
              <a:t>2. Encode Data Properly	</a:t>
            </a:r>
          </a:p>
          <a:p>
            <a:pPr marL="0" lvl="0" indent="0" algn="l" rtl="0">
              <a:lnSpc>
                <a:spcPct val="90000"/>
              </a:lnSpc>
              <a:spcBef>
                <a:spcPts val="0"/>
              </a:spcBef>
              <a:spcAft>
                <a:spcPts val="0"/>
              </a:spcAft>
              <a:buClr>
                <a:schemeClr val="lt1"/>
              </a:buClr>
              <a:buSzPts val="2200"/>
              <a:buNone/>
            </a:pPr>
            <a:r>
              <a:rPr lang="en-US" sz="1000" dirty="0"/>
              <a:t>Ensure data is never accidentally interpreted as executable code by translating special characters into a safe format. Use context-aware output encoding for HTML, JavaScript, and SQL. Avoid mixing data with code.</a:t>
            </a:r>
          </a:p>
          <a:p>
            <a:pPr marL="228600" lvl="0" indent="-228600" algn="l" rtl="0">
              <a:lnSpc>
                <a:spcPct val="90000"/>
              </a:lnSpc>
              <a:spcBef>
                <a:spcPts val="0"/>
              </a:spcBef>
              <a:spcAft>
                <a:spcPts val="0"/>
              </a:spcAft>
              <a:buClr>
                <a:schemeClr val="lt1"/>
              </a:buClr>
              <a:buSzPts val="2200"/>
              <a:buChar char="•"/>
            </a:pPr>
            <a:endParaRPr lang="en-US" sz="1000" dirty="0"/>
          </a:p>
          <a:p>
            <a:pPr marL="228600" lvl="0" indent="-228600" algn="l" rtl="0">
              <a:lnSpc>
                <a:spcPct val="90000"/>
              </a:lnSpc>
              <a:spcBef>
                <a:spcPts val="0"/>
              </a:spcBef>
              <a:spcAft>
                <a:spcPts val="0"/>
              </a:spcAft>
              <a:buClr>
                <a:schemeClr val="lt1"/>
              </a:buClr>
              <a:buSzPts val="2200"/>
              <a:buChar char="•"/>
            </a:pPr>
            <a:endParaRPr lang="en-US" sz="1000" dirty="0"/>
          </a:p>
          <a:p>
            <a:pPr marL="171450" indent="-171450">
              <a:spcBef>
                <a:spcPts val="0"/>
              </a:spcBef>
              <a:buSzPts val="2200"/>
            </a:pPr>
            <a:r>
              <a:rPr lang="en-US" sz="1000" dirty="0"/>
              <a:t>3. Authenticate Securely	</a:t>
            </a:r>
          </a:p>
          <a:p>
            <a:pPr marL="0" indent="0">
              <a:spcBef>
                <a:spcPts val="0"/>
              </a:spcBef>
              <a:buSzPts val="2200"/>
              <a:buNone/>
            </a:pPr>
            <a:r>
              <a:rPr lang="en-US" sz="1000" dirty="0"/>
              <a:t>Use strong password policies, implement MFA, and use secure session tokens with expiration.</a:t>
            </a:r>
          </a:p>
          <a:p>
            <a:pPr marL="0" indent="0">
              <a:spcBef>
                <a:spcPts val="0"/>
              </a:spcBef>
              <a:buSzPts val="2200"/>
              <a:buNone/>
            </a:pPr>
            <a:endParaRPr lang="en-US" sz="1000" dirty="0"/>
          </a:p>
          <a:p>
            <a:pPr marL="0" lvl="0" indent="0" algn="l" rtl="0">
              <a:lnSpc>
                <a:spcPct val="90000"/>
              </a:lnSpc>
              <a:spcBef>
                <a:spcPts val="0"/>
              </a:spcBef>
              <a:spcAft>
                <a:spcPts val="0"/>
              </a:spcAft>
              <a:buClr>
                <a:schemeClr val="lt1"/>
              </a:buClr>
              <a:buSzPts val="2200"/>
              <a:buNone/>
            </a:pPr>
            <a:endParaRPr lang="en-US" sz="1000" dirty="0"/>
          </a:p>
          <a:p>
            <a:pPr marL="228600" lvl="0" indent="-228600" algn="l" rtl="0">
              <a:lnSpc>
                <a:spcPct val="90000"/>
              </a:lnSpc>
              <a:spcBef>
                <a:spcPts val="0"/>
              </a:spcBef>
              <a:spcAft>
                <a:spcPts val="0"/>
              </a:spcAft>
              <a:buClr>
                <a:schemeClr val="lt1"/>
              </a:buClr>
              <a:buSzPts val="2200"/>
              <a:buChar char="•"/>
            </a:pPr>
            <a:r>
              <a:rPr lang="en-US" sz="1000" dirty="0"/>
              <a:t>4. Enforce Access Control	</a:t>
            </a:r>
          </a:p>
          <a:p>
            <a:pPr marL="0" lvl="0" indent="0" algn="l" rtl="0">
              <a:lnSpc>
                <a:spcPct val="90000"/>
              </a:lnSpc>
              <a:spcBef>
                <a:spcPts val="0"/>
              </a:spcBef>
              <a:spcAft>
                <a:spcPts val="0"/>
              </a:spcAft>
              <a:buClr>
                <a:schemeClr val="lt1"/>
              </a:buClr>
              <a:buSzPts val="2200"/>
              <a:buNone/>
            </a:pPr>
            <a:r>
              <a:rPr lang="en-US" sz="1000" dirty="0"/>
              <a:t>Once a user is authenticated, determine what they are allowed to see and do within the application.</a:t>
            </a:r>
          </a:p>
          <a:p>
            <a:pPr marL="0" lvl="0" indent="0" algn="l" rtl="0">
              <a:lnSpc>
                <a:spcPct val="90000"/>
              </a:lnSpc>
              <a:spcBef>
                <a:spcPts val="0"/>
              </a:spcBef>
              <a:spcAft>
                <a:spcPts val="0"/>
              </a:spcAft>
              <a:buClr>
                <a:schemeClr val="lt1"/>
              </a:buClr>
              <a:buSzPts val="2200"/>
              <a:buNone/>
            </a:pPr>
            <a:r>
              <a:rPr lang="en-US" sz="1000" dirty="0"/>
              <a:t>Apply the principle of least privilege. Use Role-Based Access Control (RBAC). Deny by default.</a:t>
            </a:r>
          </a:p>
          <a:p>
            <a:pPr marL="0" lvl="0" indent="0" algn="l" rtl="0">
              <a:lnSpc>
                <a:spcPct val="90000"/>
              </a:lnSpc>
              <a:spcBef>
                <a:spcPts val="0"/>
              </a:spcBef>
              <a:spcAft>
                <a:spcPts val="0"/>
              </a:spcAft>
              <a:buClr>
                <a:schemeClr val="lt1"/>
              </a:buClr>
              <a:buSzPts val="2200"/>
              <a:buNone/>
            </a:pPr>
            <a:endParaRPr lang="en-US" sz="1000" dirty="0"/>
          </a:p>
          <a:p>
            <a:pPr marL="228600" lvl="0" indent="-228600" algn="l" rtl="0">
              <a:lnSpc>
                <a:spcPct val="90000"/>
              </a:lnSpc>
              <a:spcBef>
                <a:spcPts val="0"/>
              </a:spcBef>
              <a:spcAft>
                <a:spcPts val="0"/>
              </a:spcAft>
              <a:buClr>
                <a:schemeClr val="lt1"/>
              </a:buClr>
              <a:buSzPts val="2200"/>
              <a:buChar char="•"/>
            </a:pPr>
            <a:endParaRPr lang="en-US" sz="1000" dirty="0"/>
          </a:p>
          <a:p>
            <a:pPr marL="228600" lvl="0" indent="-228600" algn="l" rtl="0">
              <a:lnSpc>
                <a:spcPct val="90000"/>
              </a:lnSpc>
              <a:spcBef>
                <a:spcPts val="0"/>
              </a:spcBef>
              <a:spcAft>
                <a:spcPts val="0"/>
              </a:spcAft>
              <a:buClr>
                <a:schemeClr val="lt1"/>
              </a:buClr>
              <a:buSzPts val="2200"/>
              <a:buChar char="•"/>
            </a:pPr>
            <a:r>
              <a:rPr lang="en-US" sz="1000" dirty="0"/>
              <a:t>5. Store/Transmit Data Securely	</a:t>
            </a:r>
          </a:p>
          <a:p>
            <a:pPr marL="0" lvl="0" indent="0" algn="l" rtl="0">
              <a:lnSpc>
                <a:spcPct val="90000"/>
              </a:lnSpc>
              <a:spcBef>
                <a:spcPts val="0"/>
              </a:spcBef>
              <a:spcAft>
                <a:spcPts val="0"/>
              </a:spcAft>
              <a:buClr>
                <a:schemeClr val="lt1"/>
              </a:buClr>
              <a:buSzPts val="2200"/>
              <a:buNone/>
            </a:pPr>
            <a:r>
              <a:rPr lang="en-US" sz="1000" dirty="0"/>
              <a:t>Protect sensitive data when it is sent over a network (in transit) and when stored on disk (at rest).</a:t>
            </a:r>
          </a:p>
          <a:p>
            <a:pPr marL="0" lvl="0" indent="0" algn="l" rtl="0">
              <a:lnSpc>
                <a:spcPct val="90000"/>
              </a:lnSpc>
              <a:spcBef>
                <a:spcPts val="0"/>
              </a:spcBef>
              <a:spcAft>
                <a:spcPts val="0"/>
              </a:spcAft>
              <a:buClr>
                <a:schemeClr val="lt1"/>
              </a:buClr>
              <a:buSzPts val="2200"/>
              <a:buNone/>
            </a:pPr>
            <a:r>
              <a:rPr lang="en-US" sz="1000" dirty="0"/>
              <a:t>Use strong encryption (AES, TLS 1.2+). Never store plaintext passwords. Use secure key management.</a:t>
            </a:r>
          </a:p>
          <a:p>
            <a:pPr marL="0" lvl="0" indent="0" algn="l" rtl="0">
              <a:lnSpc>
                <a:spcPct val="90000"/>
              </a:lnSpc>
              <a:spcBef>
                <a:spcPts val="0"/>
              </a:spcBef>
              <a:spcAft>
                <a:spcPts val="0"/>
              </a:spcAft>
              <a:buClr>
                <a:schemeClr val="lt1"/>
              </a:buClr>
              <a:buSzPts val="2200"/>
              <a:buNone/>
            </a:pPr>
            <a:endParaRPr lang="en-US" sz="1000" dirty="0"/>
          </a:p>
          <a:p>
            <a:pPr marL="228600" lvl="0" indent="-228600" algn="l" rtl="0">
              <a:lnSpc>
                <a:spcPct val="90000"/>
              </a:lnSpc>
              <a:spcBef>
                <a:spcPts val="0"/>
              </a:spcBef>
              <a:spcAft>
                <a:spcPts val="0"/>
              </a:spcAft>
              <a:buClr>
                <a:schemeClr val="lt1"/>
              </a:buClr>
              <a:buSzPts val="2200"/>
              <a:buChar char="•"/>
            </a:pPr>
            <a:r>
              <a:rPr lang="en-US" sz="1000" dirty="0"/>
              <a:t>6. Handle Errors Safely	</a:t>
            </a:r>
          </a:p>
          <a:p>
            <a:pPr marL="0" lvl="0" indent="0" algn="l" rtl="0">
              <a:lnSpc>
                <a:spcPct val="90000"/>
              </a:lnSpc>
              <a:spcBef>
                <a:spcPts val="0"/>
              </a:spcBef>
              <a:spcAft>
                <a:spcPts val="0"/>
              </a:spcAft>
              <a:buClr>
                <a:schemeClr val="lt1"/>
              </a:buClr>
              <a:buSzPts val="2200"/>
              <a:buNone/>
            </a:pPr>
            <a:r>
              <a:rPr lang="en-US" sz="1000" dirty="0"/>
              <a:t>Handle errors and exceptions gracefully without revealing internal system information that could aid an attacker.</a:t>
            </a:r>
          </a:p>
          <a:p>
            <a:pPr marL="0" lvl="0" indent="0" algn="l" rtl="0">
              <a:lnSpc>
                <a:spcPct val="90000"/>
              </a:lnSpc>
              <a:spcBef>
                <a:spcPts val="0"/>
              </a:spcBef>
              <a:spcAft>
                <a:spcPts val="0"/>
              </a:spcAft>
              <a:buClr>
                <a:schemeClr val="lt1"/>
              </a:buClr>
              <a:buSzPts val="2200"/>
              <a:buNone/>
            </a:pPr>
            <a:r>
              <a:rPr lang="en-US" sz="1000" dirty="0"/>
              <a:t>Avoid exposing stack traces. Log securely without sensitive data. Use generic error messages for users.</a:t>
            </a:r>
          </a:p>
          <a:p>
            <a:pPr marL="0" lvl="0" indent="0" algn="l" rtl="0">
              <a:lnSpc>
                <a:spcPct val="90000"/>
              </a:lnSpc>
              <a:spcBef>
                <a:spcPts val="0"/>
              </a:spcBef>
              <a:spcAft>
                <a:spcPts val="0"/>
              </a:spcAft>
              <a:buClr>
                <a:schemeClr val="lt1"/>
              </a:buClr>
              <a:buSzPts val="2200"/>
              <a:buNone/>
            </a:pPr>
            <a:endParaRPr lang="en-US" sz="1000" dirty="0"/>
          </a:p>
          <a:p>
            <a:pPr marL="228600" lvl="0" indent="-228600" algn="l" rtl="0">
              <a:lnSpc>
                <a:spcPct val="90000"/>
              </a:lnSpc>
              <a:spcBef>
                <a:spcPts val="0"/>
              </a:spcBef>
              <a:spcAft>
                <a:spcPts val="0"/>
              </a:spcAft>
              <a:buClr>
                <a:schemeClr val="lt1"/>
              </a:buClr>
              <a:buSzPts val="2200"/>
              <a:buChar char="•"/>
            </a:pPr>
            <a:endParaRPr lang="en-US" sz="1000" dirty="0"/>
          </a:p>
          <a:p>
            <a:pPr marL="228600" lvl="0" indent="-228600" algn="l" rtl="0">
              <a:lnSpc>
                <a:spcPct val="90000"/>
              </a:lnSpc>
              <a:spcBef>
                <a:spcPts val="0"/>
              </a:spcBef>
              <a:spcAft>
                <a:spcPts val="0"/>
              </a:spcAft>
              <a:buClr>
                <a:schemeClr val="lt1"/>
              </a:buClr>
              <a:buSzPts val="2200"/>
              <a:buChar char="•"/>
            </a:pPr>
            <a:r>
              <a:rPr lang="en-US" sz="1000" dirty="0"/>
              <a:t>7. Keep Security Simple	</a:t>
            </a:r>
          </a:p>
          <a:p>
            <a:pPr marL="0" lvl="0" indent="0" algn="l" rtl="0">
              <a:lnSpc>
                <a:spcPct val="90000"/>
              </a:lnSpc>
              <a:spcBef>
                <a:spcPts val="0"/>
              </a:spcBef>
              <a:spcAft>
                <a:spcPts val="0"/>
              </a:spcAft>
              <a:buClr>
                <a:schemeClr val="lt1"/>
              </a:buClr>
              <a:buSzPts val="2200"/>
              <a:buNone/>
            </a:pPr>
            <a:r>
              <a:rPr lang="en-US" sz="1000" dirty="0"/>
              <a:t>Complex systems are harder to test and secure.</a:t>
            </a:r>
          </a:p>
          <a:p>
            <a:pPr marL="0" lvl="0" indent="0" algn="l" rtl="0">
              <a:lnSpc>
                <a:spcPct val="90000"/>
              </a:lnSpc>
              <a:spcBef>
                <a:spcPts val="0"/>
              </a:spcBef>
              <a:spcAft>
                <a:spcPts val="0"/>
              </a:spcAft>
              <a:buClr>
                <a:schemeClr val="lt1"/>
              </a:buClr>
              <a:buSzPts val="2200"/>
              <a:buNone/>
            </a:pPr>
            <a:r>
              <a:rPr lang="en-US" sz="1000" dirty="0"/>
              <a:t>Avoid unnecessary complexity. Use well-tested libraries and frameworks. Follow consistent coding patterns.</a:t>
            </a:r>
          </a:p>
          <a:p>
            <a:pPr marL="228600" lvl="0" indent="-228600" algn="l" rtl="0">
              <a:lnSpc>
                <a:spcPct val="90000"/>
              </a:lnSpc>
              <a:spcBef>
                <a:spcPts val="0"/>
              </a:spcBef>
              <a:spcAft>
                <a:spcPts val="0"/>
              </a:spcAft>
              <a:buClr>
                <a:schemeClr val="lt1"/>
              </a:buClr>
              <a:buSzPts val="2200"/>
              <a:buChar char="•"/>
            </a:pPr>
            <a:endParaRPr lang="en-US" sz="1000" dirty="0"/>
          </a:p>
          <a:p>
            <a:pPr marL="228600" lvl="0" indent="-228600" algn="l" rtl="0">
              <a:lnSpc>
                <a:spcPct val="90000"/>
              </a:lnSpc>
              <a:spcBef>
                <a:spcPts val="0"/>
              </a:spcBef>
              <a:spcAft>
                <a:spcPts val="0"/>
              </a:spcAft>
              <a:buClr>
                <a:schemeClr val="lt1"/>
              </a:buClr>
              <a:buSzPts val="2200"/>
              <a:buChar char="•"/>
            </a:pPr>
            <a:endParaRPr lang="en-US" sz="1000" dirty="0"/>
          </a:p>
          <a:p>
            <a:pPr marL="171450" indent="-171450">
              <a:spcBef>
                <a:spcPts val="0"/>
              </a:spcBef>
              <a:buSzPts val="2200"/>
            </a:pPr>
            <a:r>
              <a:rPr lang="en-US" sz="1000" dirty="0"/>
              <a:t>8. Apply Defense in Depth	</a:t>
            </a:r>
          </a:p>
          <a:p>
            <a:pPr marL="0" lvl="0" indent="0" algn="l" rtl="0">
              <a:lnSpc>
                <a:spcPct val="90000"/>
              </a:lnSpc>
              <a:spcBef>
                <a:spcPts val="0"/>
              </a:spcBef>
              <a:spcAft>
                <a:spcPts val="0"/>
              </a:spcAft>
              <a:buClr>
                <a:schemeClr val="lt1"/>
              </a:buClr>
              <a:buSzPts val="2200"/>
              <a:buNone/>
            </a:pPr>
            <a:r>
              <a:rPr lang="en-US" sz="1000" dirty="0"/>
              <a:t>Do not rely on a single security control; implement multiple, layered defenses.</a:t>
            </a:r>
          </a:p>
          <a:p>
            <a:pPr marL="0" lvl="0" indent="0" algn="l" rtl="0">
              <a:lnSpc>
                <a:spcPct val="90000"/>
              </a:lnSpc>
              <a:spcBef>
                <a:spcPts val="0"/>
              </a:spcBef>
              <a:spcAft>
                <a:spcPts val="0"/>
              </a:spcAft>
              <a:buClr>
                <a:schemeClr val="lt1"/>
              </a:buClr>
              <a:buSzPts val="2200"/>
              <a:buNone/>
            </a:pPr>
            <a:r>
              <a:rPr lang="en-US" sz="1000" dirty="0"/>
              <a:t>Layer security controls (e.g., input validation + WAF). Use secure defaults. Monitor and audit security events.</a:t>
            </a:r>
          </a:p>
          <a:p>
            <a:pPr marL="0" lvl="0" indent="0" algn="l" rtl="0">
              <a:lnSpc>
                <a:spcPct val="90000"/>
              </a:lnSpc>
              <a:spcBef>
                <a:spcPts val="0"/>
              </a:spcBef>
              <a:spcAft>
                <a:spcPts val="0"/>
              </a:spcAft>
              <a:buClr>
                <a:schemeClr val="lt1"/>
              </a:buClr>
              <a:buSzPts val="2200"/>
              <a:buNone/>
            </a:pPr>
            <a:endParaRPr lang="en-US" sz="1000" dirty="0"/>
          </a:p>
          <a:p>
            <a:pPr marL="228600" lvl="0" indent="-228600" algn="l" rtl="0">
              <a:lnSpc>
                <a:spcPct val="90000"/>
              </a:lnSpc>
              <a:spcBef>
                <a:spcPts val="0"/>
              </a:spcBef>
              <a:spcAft>
                <a:spcPts val="0"/>
              </a:spcAft>
              <a:buClr>
                <a:schemeClr val="lt1"/>
              </a:buClr>
              <a:buSzPts val="2200"/>
              <a:buChar char="•"/>
            </a:pPr>
            <a:endParaRPr lang="en-US" sz="1000" dirty="0"/>
          </a:p>
          <a:p>
            <a:pPr marL="228600" lvl="0" indent="-228600" algn="l" rtl="0">
              <a:lnSpc>
                <a:spcPct val="90000"/>
              </a:lnSpc>
              <a:spcBef>
                <a:spcPts val="0"/>
              </a:spcBef>
              <a:spcAft>
                <a:spcPts val="0"/>
              </a:spcAft>
              <a:buClr>
                <a:schemeClr val="lt1"/>
              </a:buClr>
              <a:buSzPts val="2200"/>
              <a:buChar char="•"/>
            </a:pPr>
            <a:r>
              <a:rPr lang="en-US" sz="1000" dirty="0"/>
              <a:t>9. Use Secure Dependencies	</a:t>
            </a:r>
          </a:p>
          <a:p>
            <a:pPr marL="0" lvl="0" indent="0" algn="l" rtl="0">
              <a:lnSpc>
                <a:spcPct val="90000"/>
              </a:lnSpc>
              <a:spcBef>
                <a:spcPts val="0"/>
              </a:spcBef>
              <a:spcAft>
                <a:spcPts val="0"/>
              </a:spcAft>
              <a:buClr>
                <a:schemeClr val="lt1"/>
              </a:buClr>
              <a:buSzPts val="2200"/>
              <a:buNone/>
            </a:pPr>
            <a:r>
              <a:rPr lang="en-US" sz="1000" dirty="0"/>
              <a:t>A vulnerability in a third-party library is a vulnerability in your application.</a:t>
            </a:r>
          </a:p>
          <a:p>
            <a:pPr marL="0" lvl="0" indent="0" algn="l" rtl="0">
              <a:lnSpc>
                <a:spcPct val="90000"/>
              </a:lnSpc>
              <a:spcBef>
                <a:spcPts val="0"/>
              </a:spcBef>
              <a:spcAft>
                <a:spcPts val="0"/>
              </a:spcAft>
              <a:buClr>
                <a:schemeClr val="lt1"/>
              </a:buClr>
              <a:buSzPts val="2200"/>
              <a:buNone/>
            </a:pPr>
            <a:r>
              <a:rPr lang="en-US" sz="1000" dirty="0"/>
              <a:t>Regularly update third-party libraries. Use SCA tools. Avoid deprecated or unmaintained packages.</a:t>
            </a:r>
          </a:p>
          <a:p>
            <a:pPr marL="0" lvl="0" indent="0" algn="l" rtl="0">
              <a:lnSpc>
                <a:spcPct val="90000"/>
              </a:lnSpc>
              <a:spcBef>
                <a:spcPts val="0"/>
              </a:spcBef>
              <a:spcAft>
                <a:spcPts val="0"/>
              </a:spcAft>
              <a:buClr>
                <a:schemeClr val="lt1"/>
              </a:buClr>
              <a:buSzPts val="2200"/>
              <a:buNone/>
            </a:pPr>
            <a:endParaRPr lang="en-US" sz="1000" dirty="0"/>
          </a:p>
          <a:p>
            <a:pPr marL="228600" lvl="0" indent="-228600" algn="l" rtl="0">
              <a:lnSpc>
                <a:spcPct val="90000"/>
              </a:lnSpc>
              <a:spcBef>
                <a:spcPts val="0"/>
              </a:spcBef>
              <a:spcAft>
                <a:spcPts val="0"/>
              </a:spcAft>
              <a:buClr>
                <a:schemeClr val="lt1"/>
              </a:buClr>
              <a:buSzPts val="2200"/>
              <a:buChar char="•"/>
            </a:pPr>
            <a:endParaRPr lang="en-US" sz="1000" dirty="0"/>
          </a:p>
          <a:p>
            <a:pPr marL="228600" lvl="0" indent="-228600" algn="l" rtl="0">
              <a:lnSpc>
                <a:spcPct val="90000"/>
              </a:lnSpc>
              <a:spcBef>
                <a:spcPts val="0"/>
              </a:spcBef>
              <a:spcAft>
                <a:spcPts val="0"/>
              </a:spcAft>
              <a:buClr>
                <a:schemeClr val="lt1"/>
              </a:buClr>
              <a:buSzPts val="2200"/>
              <a:buChar char="•"/>
            </a:pPr>
            <a:r>
              <a:rPr lang="en-US" sz="1000" dirty="0"/>
              <a:t>10. Perform Security Testing	</a:t>
            </a:r>
          </a:p>
          <a:p>
            <a:pPr marL="0" lvl="0" indent="0" algn="l" rtl="0">
              <a:lnSpc>
                <a:spcPct val="90000"/>
              </a:lnSpc>
              <a:spcBef>
                <a:spcPts val="0"/>
              </a:spcBef>
              <a:spcAft>
                <a:spcPts val="0"/>
              </a:spcAft>
              <a:buClr>
                <a:schemeClr val="lt1"/>
              </a:buClr>
              <a:buSzPts val="2200"/>
              <a:buNone/>
            </a:pPr>
            <a:r>
              <a:rPr lang="en-US" sz="1000" dirty="0"/>
              <a:t>Proactively and continuously search for vulnerabilities in your own code instead of waiting for an attacker to find them.</a:t>
            </a:r>
            <a:endParaRPr sz="1000"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1000" dirty="0"/>
              <a:t>1. 	</a:t>
            </a:r>
            <a:r>
              <a:rPr lang="en-US" sz="1000" u="sng" dirty="0"/>
              <a:t>Consistent Naming Conventions</a:t>
            </a:r>
          </a:p>
          <a:p>
            <a:pPr marL="0" lvl="0" indent="0" algn="l" rtl="0">
              <a:lnSpc>
                <a:spcPct val="90000"/>
              </a:lnSpc>
              <a:spcBef>
                <a:spcPts val="0"/>
              </a:spcBef>
              <a:spcAft>
                <a:spcPts val="0"/>
              </a:spcAft>
              <a:buClr>
                <a:schemeClr val="lt1"/>
              </a:buClr>
              <a:buSzPts val="2000"/>
              <a:buNone/>
            </a:pPr>
            <a:r>
              <a:rPr lang="en-US" sz="1000" dirty="0"/>
              <a:t>	Use meaningful, descriptive names for variables, functions, and classes.</a:t>
            </a:r>
          </a:p>
          <a:p>
            <a:pPr marL="0" lvl="0" indent="0" algn="l" rtl="0">
              <a:lnSpc>
                <a:spcPct val="90000"/>
              </a:lnSpc>
              <a:spcBef>
                <a:spcPts val="0"/>
              </a:spcBef>
              <a:spcAft>
                <a:spcPts val="0"/>
              </a:spcAft>
              <a:buClr>
                <a:schemeClr val="lt1"/>
              </a:buClr>
              <a:buSzPts val="2000"/>
              <a:buNone/>
            </a:pPr>
            <a:r>
              <a:rPr lang="en-US" sz="1000" dirty="0"/>
              <a:t>	Follow camelCase for local variables and functions, </a:t>
            </a:r>
            <a:r>
              <a:rPr lang="en-US" sz="1000" dirty="0" err="1"/>
              <a:t>PascalCase</a:t>
            </a:r>
            <a:r>
              <a:rPr lang="en-US" sz="1000" dirty="0"/>
              <a:t> for global variables and classes, and UPPER_CASE for constants.</a:t>
            </a:r>
          </a:p>
          <a:p>
            <a:pPr marL="228600" lvl="0" indent="-228600" algn="l" rtl="0">
              <a:lnSpc>
                <a:spcPct val="90000"/>
              </a:lnSpc>
              <a:spcBef>
                <a:spcPts val="0"/>
              </a:spcBef>
              <a:spcAft>
                <a:spcPts val="0"/>
              </a:spcAft>
              <a:buClr>
                <a:schemeClr val="lt1"/>
              </a:buClr>
              <a:buSzPts val="2000"/>
              <a:buChar char="•"/>
            </a:pPr>
            <a:r>
              <a:rPr lang="en-US" sz="1000" dirty="0"/>
              <a:t>2. 	</a:t>
            </a:r>
            <a:r>
              <a:rPr lang="en-US" sz="1000" u="sng" dirty="0"/>
              <a:t>Limit Use of Global Variables</a:t>
            </a:r>
          </a:p>
          <a:p>
            <a:pPr marL="0" lvl="0" indent="0" algn="l" rtl="0">
              <a:lnSpc>
                <a:spcPct val="90000"/>
              </a:lnSpc>
              <a:spcBef>
                <a:spcPts val="0"/>
              </a:spcBef>
              <a:spcAft>
                <a:spcPts val="0"/>
              </a:spcAft>
              <a:buClr>
                <a:schemeClr val="lt1"/>
              </a:buClr>
              <a:buSzPts val="2000"/>
              <a:buNone/>
            </a:pPr>
            <a:r>
              <a:rPr lang="en-US" sz="1000" dirty="0"/>
              <a:t>	Minimize global scope to reduce side effects and improve modularity.</a:t>
            </a:r>
          </a:p>
          <a:p>
            <a:pPr marL="0" lvl="0" indent="0" algn="l" rtl="0">
              <a:lnSpc>
                <a:spcPct val="90000"/>
              </a:lnSpc>
              <a:spcBef>
                <a:spcPts val="0"/>
              </a:spcBef>
              <a:spcAft>
                <a:spcPts val="0"/>
              </a:spcAft>
              <a:buClr>
                <a:schemeClr val="lt1"/>
              </a:buClr>
              <a:buSzPts val="2000"/>
              <a:buNone/>
            </a:pPr>
            <a:r>
              <a:rPr lang="en-US" sz="1000" dirty="0"/>
              <a:t>	Clearly document any necessary global variables.</a:t>
            </a:r>
          </a:p>
          <a:p>
            <a:pPr marL="228600" lvl="0" indent="-228600" algn="l" rtl="0">
              <a:lnSpc>
                <a:spcPct val="90000"/>
              </a:lnSpc>
              <a:spcBef>
                <a:spcPts val="0"/>
              </a:spcBef>
              <a:spcAft>
                <a:spcPts val="0"/>
              </a:spcAft>
              <a:buClr>
                <a:schemeClr val="lt1"/>
              </a:buClr>
              <a:buSzPts val="2000"/>
              <a:buChar char="•"/>
            </a:pPr>
            <a:r>
              <a:rPr lang="en-US" sz="1000" dirty="0"/>
              <a:t>3. 	</a:t>
            </a:r>
            <a:r>
              <a:rPr lang="en-US" sz="1000" u="sng" dirty="0"/>
              <a:t>Standardized Module Headers</a:t>
            </a:r>
          </a:p>
          <a:p>
            <a:pPr marL="0" lvl="0" indent="0" algn="l" rtl="0">
              <a:lnSpc>
                <a:spcPct val="90000"/>
              </a:lnSpc>
              <a:spcBef>
                <a:spcPts val="0"/>
              </a:spcBef>
              <a:spcAft>
                <a:spcPts val="0"/>
              </a:spcAft>
              <a:buClr>
                <a:schemeClr val="lt1"/>
              </a:buClr>
              <a:buSzPts val="2000"/>
              <a:buNone/>
            </a:pPr>
            <a:r>
              <a:rPr lang="en-US" sz="1000" dirty="0"/>
              <a:t>	Include metadata like module name, author, creation date, modification history, and synopsis at the top of each file.</a:t>
            </a:r>
          </a:p>
          <a:p>
            <a:pPr marL="228600" lvl="0" indent="-228600" algn="l" rtl="0">
              <a:lnSpc>
                <a:spcPct val="90000"/>
              </a:lnSpc>
              <a:spcBef>
                <a:spcPts val="0"/>
              </a:spcBef>
              <a:spcAft>
                <a:spcPts val="0"/>
              </a:spcAft>
              <a:buClr>
                <a:schemeClr val="lt1"/>
              </a:buClr>
              <a:buSzPts val="2000"/>
              <a:buChar char="•"/>
            </a:pPr>
            <a:r>
              <a:rPr lang="en-US" sz="1000" dirty="0"/>
              <a:t>4. 	</a:t>
            </a:r>
            <a:r>
              <a:rPr lang="en-US" sz="1000" u="sng" dirty="0"/>
              <a:t>Indentation and Spacing</a:t>
            </a:r>
          </a:p>
          <a:p>
            <a:pPr marL="0" lvl="0" indent="0" algn="l" rtl="0">
              <a:lnSpc>
                <a:spcPct val="90000"/>
              </a:lnSpc>
              <a:spcBef>
                <a:spcPts val="0"/>
              </a:spcBef>
              <a:spcAft>
                <a:spcPts val="0"/>
              </a:spcAft>
              <a:buClr>
                <a:schemeClr val="lt1"/>
              </a:buClr>
              <a:buSzPts val="2000"/>
              <a:buNone/>
            </a:pPr>
            <a:r>
              <a:rPr lang="en-US" sz="1000" dirty="0"/>
              <a:t> 	Use consistent indentation and spacing to improve readability.</a:t>
            </a:r>
          </a:p>
          <a:p>
            <a:pPr marL="0" lvl="0" indent="0" algn="l" rtl="0">
              <a:lnSpc>
                <a:spcPct val="90000"/>
              </a:lnSpc>
              <a:spcBef>
                <a:spcPts val="0"/>
              </a:spcBef>
              <a:spcAft>
                <a:spcPts val="0"/>
              </a:spcAft>
              <a:buClr>
                <a:schemeClr val="lt1"/>
              </a:buClr>
              <a:buSzPts val="2000"/>
              <a:buNone/>
            </a:pPr>
            <a:r>
              <a:rPr lang="en-US" sz="1000" dirty="0"/>
              <a:t>	Avoid mixing tabs and spaces.</a:t>
            </a:r>
          </a:p>
          <a:p>
            <a:pPr marL="228600" lvl="0" indent="-228600" algn="l" rtl="0">
              <a:lnSpc>
                <a:spcPct val="90000"/>
              </a:lnSpc>
              <a:spcBef>
                <a:spcPts val="0"/>
              </a:spcBef>
              <a:spcAft>
                <a:spcPts val="0"/>
              </a:spcAft>
              <a:buClr>
                <a:schemeClr val="lt1"/>
              </a:buClr>
              <a:buSzPts val="2000"/>
              <a:buChar char="•"/>
            </a:pPr>
            <a:r>
              <a:rPr lang="en-US" sz="1000" dirty="0"/>
              <a:t>5. 	</a:t>
            </a:r>
            <a:r>
              <a:rPr lang="en-US" sz="1000" u="sng" dirty="0"/>
              <a:t>Error Handling Practices</a:t>
            </a:r>
          </a:p>
          <a:p>
            <a:pPr marL="0" lvl="0" indent="0" algn="l" rtl="0">
              <a:lnSpc>
                <a:spcPct val="90000"/>
              </a:lnSpc>
              <a:spcBef>
                <a:spcPts val="0"/>
              </a:spcBef>
              <a:spcAft>
                <a:spcPts val="0"/>
              </a:spcAft>
              <a:buClr>
                <a:schemeClr val="lt1"/>
              </a:buClr>
              <a:buSzPts val="2000"/>
              <a:buNone/>
            </a:pPr>
            <a:r>
              <a:rPr lang="en-US" sz="1000" dirty="0"/>
              <a:t>	Implement robust error checking and exception handling.</a:t>
            </a:r>
          </a:p>
          <a:p>
            <a:pPr marL="0" lvl="0" indent="0" algn="l" rtl="0">
              <a:lnSpc>
                <a:spcPct val="90000"/>
              </a:lnSpc>
              <a:spcBef>
                <a:spcPts val="0"/>
              </a:spcBef>
              <a:spcAft>
                <a:spcPts val="0"/>
              </a:spcAft>
              <a:buClr>
                <a:schemeClr val="lt1"/>
              </a:buClr>
              <a:buSzPts val="2000"/>
              <a:buNone/>
            </a:pPr>
            <a:r>
              <a:rPr lang="en-US" sz="1000" dirty="0"/>
              <a:t>	Avoid silent failures and log meaningful error messages.</a:t>
            </a:r>
          </a:p>
          <a:p>
            <a:pPr marL="228600" lvl="0" indent="-228600" algn="l" rtl="0">
              <a:lnSpc>
                <a:spcPct val="90000"/>
              </a:lnSpc>
              <a:spcBef>
                <a:spcPts val="0"/>
              </a:spcBef>
              <a:spcAft>
                <a:spcPts val="0"/>
              </a:spcAft>
              <a:buClr>
                <a:schemeClr val="lt1"/>
              </a:buClr>
              <a:buSzPts val="2000"/>
              <a:buChar char="•"/>
            </a:pPr>
            <a:r>
              <a:rPr lang="en-US" sz="1000" dirty="0"/>
              <a:t>6. 	</a:t>
            </a:r>
            <a:r>
              <a:rPr lang="en-US" sz="1000" u="sng" dirty="0"/>
              <a:t>Code Documentation</a:t>
            </a:r>
          </a:p>
          <a:p>
            <a:pPr marL="0" lvl="0" indent="0" algn="l" rtl="0">
              <a:lnSpc>
                <a:spcPct val="90000"/>
              </a:lnSpc>
              <a:spcBef>
                <a:spcPts val="0"/>
              </a:spcBef>
              <a:spcAft>
                <a:spcPts val="0"/>
              </a:spcAft>
              <a:buClr>
                <a:schemeClr val="lt1"/>
              </a:buClr>
              <a:buSzPts val="2000"/>
              <a:buNone/>
            </a:pPr>
            <a:r>
              <a:rPr lang="en-US" sz="1000" dirty="0"/>
              <a:t>	Write inline comments for complex logic.</a:t>
            </a:r>
          </a:p>
          <a:p>
            <a:pPr marL="0" lvl="0" indent="0" algn="l" rtl="0">
              <a:lnSpc>
                <a:spcPct val="90000"/>
              </a:lnSpc>
              <a:spcBef>
                <a:spcPts val="0"/>
              </a:spcBef>
              <a:spcAft>
                <a:spcPts val="0"/>
              </a:spcAft>
              <a:buClr>
                <a:schemeClr val="lt1"/>
              </a:buClr>
              <a:buSzPts val="2000"/>
              <a:buNone/>
            </a:pPr>
            <a:r>
              <a:rPr lang="en-US" sz="1000" dirty="0"/>
              <a:t>	Use docstrings or comment blocks to describe function behavior, parameters, and return values.</a:t>
            </a:r>
          </a:p>
          <a:p>
            <a:pPr marL="228600" lvl="0" indent="-228600" algn="l" rtl="0">
              <a:lnSpc>
                <a:spcPct val="90000"/>
              </a:lnSpc>
              <a:spcBef>
                <a:spcPts val="0"/>
              </a:spcBef>
              <a:spcAft>
                <a:spcPts val="0"/>
              </a:spcAft>
              <a:buClr>
                <a:schemeClr val="lt1"/>
              </a:buClr>
              <a:buSzPts val="2000"/>
              <a:buChar char="•"/>
            </a:pPr>
            <a:r>
              <a:rPr lang="en-US" sz="1000" dirty="0"/>
              <a:t>7. 	</a:t>
            </a:r>
            <a:r>
              <a:rPr lang="en-US" sz="1000" u="sng" dirty="0"/>
              <a:t>Avoid Magic Numbers</a:t>
            </a:r>
          </a:p>
          <a:p>
            <a:pPr marL="0" lvl="0" indent="0" algn="l" rtl="0">
              <a:lnSpc>
                <a:spcPct val="90000"/>
              </a:lnSpc>
              <a:spcBef>
                <a:spcPts val="0"/>
              </a:spcBef>
              <a:spcAft>
                <a:spcPts val="0"/>
              </a:spcAft>
              <a:buClr>
                <a:schemeClr val="lt1"/>
              </a:buClr>
              <a:buSzPts val="2000"/>
              <a:buNone/>
            </a:pPr>
            <a:r>
              <a:rPr lang="en-US" sz="1000" dirty="0"/>
              <a:t>	Replace hardcoded values with named constants to clarify their purpose.</a:t>
            </a:r>
          </a:p>
          <a:p>
            <a:pPr marL="228600" lvl="0" indent="-228600" algn="l" rtl="0">
              <a:lnSpc>
                <a:spcPct val="90000"/>
              </a:lnSpc>
              <a:spcBef>
                <a:spcPts val="0"/>
              </a:spcBef>
              <a:spcAft>
                <a:spcPts val="0"/>
              </a:spcAft>
              <a:buClr>
                <a:schemeClr val="lt1"/>
              </a:buClr>
              <a:buSzPts val="2000"/>
              <a:buChar char="•"/>
            </a:pPr>
            <a:r>
              <a:rPr lang="en-US" sz="1000" dirty="0"/>
              <a:t>8. 	</a:t>
            </a:r>
            <a:r>
              <a:rPr lang="en-US" sz="1000" u="sng" dirty="0"/>
              <a:t>Modular Design</a:t>
            </a:r>
          </a:p>
          <a:p>
            <a:pPr marL="0" lvl="0" indent="0" algn="l" rtl="0">
              <a:lnSpc>
                <a:spcPct val="90000"/>
              </a:lnSpc>
              <a:spcBef>
                <a:spcPts val="0"/>
              </a:spcBef>
              <a:spcAft>
                <a:spcPts val="0"/>
              </a:spcAft>
              <a:buClr>
                <a:schemeClr val="lt1"/>
              </a:buClr>
              <a:buSzPts val="2000"/>
              <a:buNone/>
            </a:pPr>
            <a:r>
              <a:rPr lang="en-US" sz="1000" dirty="0"/>
              <a:t>	Break code into reusable, single-responsibility functions or classes.</a:t>
            </a:r>
          </a:p>
          <a:p>
            <a:pPr marL="0" lvl="0" indent="0" algn="l" rtl="0">
              <a:lnSpc>
                <a:spcPct val="90000"/>
              </a:lnSpc>
              <a:spcBef>
                <a:spcPts val="0"/>
              </a:spcBef>
              <a:spcAft>
                <a:spcPts val="0"/>
              </a:spcAft>
              <a:buClr>
                <a:schemeClr val="lt1"/>
              </a:buClr>
              <a:buSzPts val="2000"/>
              <a:buNone/>
            </a:pPr>
            <a:r>
              <a:rPr lang="en-US" sz="1000" dirty="0"/>
              <a:t> 	Promote separation of concerns.</a:t>
            </a:r>
          </a:p>
          <a:p>
            <a:pPr marL="228600" lvl="0" indent="-228600" algn="l" rtl="0">
              <a:lnSpc>
                <a:spcPct val="90000"/>
              </a:lnSpc>
              <a:spcBef>
                <a:spcPts val="0"/>
              </a:spcBef>
              <a:spcAft>
                <a:spcPts val="0"/>
              </a:spcAft>
              <a:buClr>
                <a:schemeClr val="lt1"/>
              </a:buClr>
              <a:buSzPts val="2000"/>
              <a:buChar char="•"/>
            </a:pPr>
            <a:r>
              <a:rPr lang="en-US" sz="1000" dirty="0"/>
              <a:t>9. 	</a:t>
            </a:r>
            <a:r>
              <a:rPr lang="en-US" sz="1000" u="sng" dirty="0"/>
              <a:t>Follow Language-Specific Guidelines</a:t>
            </a:r>
          </a:p>
          <a:p>
            <a:pPr marL="0" lvl="0" indent="0" algn="l" rtl="0">
              <a:lnSpc>
                <a:spcPct val="90000"/>
              </a:lnSpc>
              <a:spcBef>
                <a:spcPts val="0"/>
              </a:spcBef>
              <a:spcAft>
                <a:spcPts val="0"/>
              </a:spcAft>
              <a:buClr>
                <a:schemeClr val="lt1"/>
              </a:buClr>
              <a:buSzPts val="2000"/>
              <a:buNone/>
            </a:pPr>
            <a:r>
              <a:rPr lang="en-US" sz="1000" dirty="0"/>
              <a:t>	Adhere to official style guides (likePEP8 for Python, Google's C++ Style Guide).</a:t>
            </a:r>
          </a:p>
          <a:p>
            <a:pPr marL="0" lvl="0" indent="0" algn="l" rtl="0">
              <a:lnSpc>
                <a:spcPct val="90000"/>
              </a:lnSpc>
              <a:spcBef>
                <a:spcPts val="0"/>
              </a:spcBef>
              <a:spcAft>
                <a:spcPts val="0"/>
              </a:spcAft>
              <a:buClr>
                <a:schemeClr val="lt1"/>
              </a:buClr>
              <a:buSzPts val="2000"/>
              <a:buNone/>
            </a:pPr>
            <a:r>
              <a:rPr lang="en-US" sz="1000" dirty="0"/>
              <a:t>	Use linters and formatters to enforce standards.</a:t>
            </a:r>
          </a:p>
          <a:p>
            <a:pPr marL="228600" lvl="0" indent="-228600" algn="l" rtl="0">
              <a:lnSpc>
                <a:spcPct val="90000"/>
              </a:lnSpc>
              <a:spcBef>
                <a:spcPts val="0"/>
              </a:spcBef>
              <a:spcAft>
                <a:spcPts val="0"/>
              </a:spcAft>
              <a:buClr>
                <a:schemeClr val="lt1"/>
              </a:buClr>
              <a:buSzPts val="2000"/>
              <a:buChar char="•"/>
            </a:pPr>
            <a:r>
              <a:rPr lang="en-US" sz="1000" dirty="0"/>
              <a:t>10. 	</a:t>
            </a:r>
            <a:r>
              <a:rPr lang="en-US" sz="1000" u="sng" dirty="0"/>
              <a:t>Code Review and Version Control</a:t>
            </a:r>
          </a:p>
          <a:p>
            <a:pPr marL="0" lvl="0" indent="0" algn="l" rtl="0">
              <a:lnSpc>
                <a:spcPct val="90000"/>
              </a:lnSpc>
              <a:spcBef>
                <a:spcPts val="0"/>
              </a:spcBef>
              <a:spcAft>
                <a:spcPts val="0"/>
              </a:spcAft>
              <a:buClr>
                <a:schemeClr val="lt1"/>
              </a:buClr>
              <a:buSzPts val="2000"/>
              <a:buNone/>
            </a:pPr>
            <a:r>
              <a:rPr lang="en-US" sz="1000" dirty="0"/>
              <a:t>	Participate in peer reviews to catch bugs and improve code quality.</a:t>
            </a:r>
          </a:p>
          <a:p>
            <a:pPr marL="0" lvl="0" indent="0" algn="l" rtl="0">
              <a:lnSpc>
                <a:spcPct val="90000"/>
              </a:lnSpc>
              <a:spcBef>
                <a:spcPts val="0"/>
              </a:spcBef>
              <a:spcAft>
                <a:spcPts val="0"/>
              </a:spcAft>
              <a:buClr>
                <a:schemeClr val="lt1"/>
              </a:buClr>
              <a:buSzPts val="2000"/>
              <a:buNone/>
            </a:pPr>
            <a:r>
              <a:rPr lang="en-US" sz="1000" dirty="0"/>
              <a:t>	Use version control systems like Git with clear commit messages and branching strategies.</a:t>
            </a:r>
            <a:endParaRPr sz="1000"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3433482" y="-222568"/>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147918" y="560743"/>
            <a:ext cx="10820400" cy="7077186"/>
          </a:xfrm>
          <a:prstGeom prst="rect">
            <a:avLst/>
          </a:prstGeom>
          <a:noFill/>
          <a:ln>
            <a:noFill/>
          </a:ln>
        </p:spPr>
        <p:txBody>
          <a:bodyPr spcFirstLastPara="1" wrap="square" lIns="91425" tIns="45700" rIns="91425" bIns="45700" anchor="t" anchorCtr="0">
            <a:normAutofit fontScale="32500" lnSpcReduction="20000"/>
          </a:bodyPr>
          <a:lstStyle/>
          <a:p>
            <a:pPr marL="228600" lvl="0" indent="-228600" algn="l" rtl="0">
              <a:lnSpc>
                <a:spcPct val="90000"/>
              </a:lnSpc>
              <a:spcBef>
                <a:spcPts val="0"/>
              </a:spcBef>
              <a:spcAft>
                <a:spcPts val="0"/>
              </a:spcAft>
              <a:buClr>
                <a:schemeClr val="lt1"/>
              </a:buClr>
              <a:buSzPts val="2000"/>
              <a:buChar char="•"/>
            </a:pPr>
            <a:endParaRPr lang="en-US" sz="2800" dirty="0"/>
          </a:p>
          <a:p>
            <a:pPr marL="228600" lvl="0" indent="-228600" algn="l" rtl="0">
              <a:lnSpc>
                <a:spcPct val="90000"/>
              </a:lnSpc>
              <a:spcBef>
                <a:spcPts val="0"/>
              </a:spcBef>
              <a:spcAft>
                <a:spcPts val="0"/>
              </a:spcAft>
              <a:buClr>
                <a:schemeClr val="lt1"/>
              </a:buClr>
              <a:buSzPts val="2000"/>
              <a:buChar char="•"/>
            </a:pPr>
            <a:r>
              <a:rPr lang="en-US" sz="2800" dirty="0"/>
              <a:t>Data must be protected in its three states: in flight, at rest, and in use.</a:t>
            </a:r>
          </a:p>
          <a:p>
            <a:pPr marL="228600" lvl="0" indent="-228600" algn="l" rtl="0">
              <a:lnSpc>
                <a:spcPct val="90000"/>
              </a:lnSpc>
              <a:spcBef>
                <a:spcPts val="0"/>
              </a:spcBef>
              <a:spcAft>
                <a:spcPts val="0"/>
              </a:spcAft>
              <a:buClr>
                <a:schemeClr val="lt1"/>
              </a:buClr>
              <a:buSzPts val="2000"/>
              <a:buChar char="•"/>
            </a:pPr>
            <a:endParaRPr lang="en-US" sz="2800" dirty="0"/>
          </a:p>
          <a:p>
            <a:pPr marL="228600" lvl="0" indent="-228600" algn="l" rtl="0">
              <a:lnSpc>
                <a:spcPct val="90000"/>
              </a:lnSpc>
              <a:spcBef>
                <a:spcPts val="0"/>
              </a:spcBef>
              <a:spcAft>
                <a:spcPts val="0"/>
              </a:spcAft>
              <a:buClr>
                <a:schemeClr val="lt1"/>
              </a:buClr>
              <a:buSzPts val="2000"/>
              <a:buChar char="•"/>
            </a:pPr>
            <a:endParaRPr lang="en-US" sz="2800" dirty="0"/>
          </a:p>
          <a:p>
            <a:pPr marL="228600" lvl="0" indent="-228600" algn="l" rtl="0">
              <a:lnSpc>
                <a:spcPct val="90000"/>
              </a:lnSpc>
              <a:spcBef>
                <a:spcPts val="0"/>
              </a:spcBef>
              <a:spcAft>
                <a:spcPts val="0"/>
              </a:spcAft>
              <a:buClr>
                <a:schemeClr val="lt1"/>
              </a:buClr>
              <a:buSzPts val="2000"/>
              <a:buChar char="•"/>
            </a:pPr>
            <a:endParaRPr lang="en-US" sz="2800" dirty="0"/>
          </a:p>
          <a:p>
            <a:pPr marL="228600" lvl="0" indent="-228600" algn="l" rtl="0">
              <a:lnSpc>
                <a:spcPct val="90000"/>
              </a:lnSpc>
              <a:spcBef>
                <a:spcPts val="0"/>
              </a:spcBef>
              <a:spcAft>
                <a:spcPts val="0"/>
              </a:spcAft>
              <a:buClr>
                <a:schemeClr val="lt1"/>
              </a:buClr>
              <a:buSzPts val="2000"/>
              <a:buChar char="•"/>
            </a:pPr>
            <a:r>
              <a:rPr lang="en-US" sz="2800" b="1" u="sng" dirty="0"/>
              <a:t>Encryption in Flight </a:t>
            </a:r>
          </a:p>
          <a:p>
            <a:pPr marL="228600" lvl="0" indent="-228600" algn="l" rtl="0">
              <a:lnSpc>
                <a:spcPct val="90000"/>
              </a:lnSpc>
              <a:spcBef>
                <a:spcPts val="0"/>
              </a:spcBef>
              <a:spcAft>
                <a:spcPts val="0"/>
              </a:spcAft>
              <a:buClr>
                <a:schemeClr val="lt1"/>
              </a:buClr>
              <a:buSzPts val="2000"/>
              <a:buChar char="•"/>
            </a:pPr>
            <a:endParaRPr lang="en-US" sz="2800" dirty="0"/>
          </a:p>
          <a:p>
            <a:pPr marL="0" lvl="0" indent="0" algn="l" rtl="0">
              <a:lnSpc>
                <a:spcPct val="90000"/>
              </a:lnSpc>
              <a:spcBef>
                <a:spcPts val="0"/>
              </a:spcBef>
              <a:spcAft>
                <a:spcPts val="0"/>
              </a:spcAft>
              <a:buClr>
                <a:schemeClr val="lt1"/>
              </a:buClr>
              <a:buSzPts val="2000"/>
              <a:buNone/>
            </a:pPr>
            <a:r>
              <a:rPr lang="en-US" sz="2800" dirty="0"/>
              <a:t>What It Is: Applies to any data moving from one system to another, such as from a user to a website or between internal servers.</a:t>
            </a:r>
          </a:p>
          <a:p>
            <a:pPr marL="228600" lvl="0" indent="-228600" algn="l" rtl="0">
              <a:lnSpc>
                <a:spcPct val="90000"/>
              </a:lnSpc>
              <a:spcBef>
                <a:spcPts val="0"/>
              </a:spcBef>
              <a:spcAft>
                <a:spcPts val="0"/>
              </a:spcAft>
              <a:buClr>
                <a:schemeClr val="lt1"/>
              </a:buClr>
              <a:buSzPts val="2000"/>
              <a:buChar char="•"/>
            </a:pPr>
            <a:endParaRPr lang="en-US" sz="2800" dirty="0"/>
          </a:p>
          <a:p>
            <a:pPr marL="228600" lvl="0" indent="-228600" algn="l" rtl="0">
              <a:lnSpc>
                <a:spcPct val="90000"/>
              </a:lnSpc>
              <a:spcBef>
                <a:spcPts val="0"/>
              </a:spcBef>
              <a:spcAft>
                <a:spcPts val="0"/>
              </a:spcAft>
              <a:buClr>
                <a:schemeClr val="lt1"/>
              </a:buClr>
              <a:buSzPts val="2000"/>
              <a:buChar char="•"/>
            </a:pPr>
            <a:endParaRPr lang="en-US" sz="2800" dirty="0"/>
          </a:p>
          <a:p>
            <a:pPr marL="0" lvl="0" indent="0" algn="l" rtl="0">
              <a:lnSpc>
                <a:spcPct val="90000"/>
              </a:lnSpc>
              <a:spcBef>
                <a:spcPts val="0"/>
              </a:spcBef>
              <a:spcAft>
                <a:spcPts val="0"/>
              </a:spcAft>
              <a:buClr>
                <a:schemeClr val="lt1"/>
              </a:buClr>
              <a:buSzPts val="2000"/>
              <a:buNone/>
            </a:pPr>
            <a:r>
              <a:rPr lang="en-US" sz="2800" dirty="0"/>
              <a:t>Policy Goal: Prevent eavesdropping and man-in-the-middle attacks across untrusted networks.</a:t>
            </a:r>
          </a:p>
          <a:p>
            <a:pPr marL="228600" lvl="0" indent="-228600" algn="l" rtl="0">
              <a:lnSpc>
                <a:spcPct val="90000"/>
              </a:lnSpc>
              <a:spcBef>
                <a:spcPts val="0"/>
              </a:spcBef>
              <a:spcAft>
                <a:spcPts val="0"/>
              </a:spcAft>
              <a:buClr>
                <a:schemeClr val="lt1"/>
              </a:buClr>
              <a:buSzPts val="2000"/>
              <a:buChar char="•"/>
            </a:pPr>
            <a:endParaRPr lang="en-US" sz="2800" dirty="0"/>
          </a:p>
          <a:p>
            <a:pPr marL="228600" lvl="0" indent="-228600" algn="l" rtl="0">
              <a:lnSpc>
                <a:spcPct val="90000"/>
              </a:lnSpc>
              <a:spcBef>
                <a:spcPts val="0"/>
              </a:spcBef>
              <a:spcAft>
                <a:spcPts val="0"/>
              </a:spcAft>
              <a:buClr>
                <a:schemeClr val="lt1"/>
              </a:buClr>
              <a:buSzPts val="2000"/>
              <a:buChar char="•"/>
            </a:pPr>
            <a:endParaRPr lang="en-US" sz="2800" dirty="0"/>
          </a:p>
          <a:p>
            <a:pPr marL="0" lvl="0" indent="0" algn="l" rtl="0">
              <a:lnSpc>
                <a:spcPct val="90000"/>
              </a:lnSpc>
              <a:spcBef>
                <a:spcPts val="0"/>
              </a:spcBef>
              <a:spcAft>
                <a:spcPts val="0"/>
              </a:spcAft>
              <a:buClr>
                <a:schemeClr val="lt1"/>
              </a:buClr>
              <a:buSzPts val="2000"/>
              <a:buNone/>
            </a:pPr>
            <a:r>
              <a:rPr lang="en-US" sz="2800" dirty="0"/>
              <a:t>Key Policies:</a:t>
            </a:r>
          </a:p>
          <a:p>
            <a:pPr marL="228600" lvl="0" indent="-228600" algn="l" rtl="0">
              <a:lnSpc>
                <a:spcPct val="90000"/>
              </a:lnSpc>
              <a:spcBef>
                <a:spcPts val="0"/>
              </a:spcBef>
              <a:spcAft>
                <a:spcPts val="0"/>
              </a:spcAft>
              <a:buClr>
                <a:schemeClr val="lt1"/>
              </a:buClr>
              <a:buSzPts val="2000"/>
              <a:buChar char="•"/>
            </a:pPr>
            <a:endParaRPr lang="en-US" sz="2800" dirty="0"/>
          </a:p>
          <a:p>
            <a:pPr marL="0" lvl="0" indent="0" algn="l" rtl="0">
              <a:lnSpc>
                <a:spcPct val="90000"/>
              </a:lnSpc>
              <a:spcBef>
                <a:spcPts val="0"/>
              </a:spcBef>
              <a:spcAft>
                <a:spcPts val="0"/>
              </a:spcAft>
              <a:buClr>
                <a:schemeClr val="lt1"/>
              </a:buClr>
              <a:buSzPts val="2000"/>
              <a:buNone/>
            </a:pPr>
            <a:endParaRPr lang="en-US" sz="2800" dirty="0"/>
          </a:p>
          <a:p>
            <a:pPr lvl="0" indent="-457200" algn="l" rtl="0">
              <a:lnSpc>
                <a:spcPct val="90000"/>
              </a:lnSpc>
              <a:spcBef>
                <a:spcPts val="0"/>
              </a:spcBef>
              <a:spcAft>
                <a:spcPts val="0"/>
              </a:spcAft>
              <a:buClr>
                <a:schemeClr val="lt1"/>
              </a:buClr>
              <a:buSzPts val="2000"/>
              <a:buFont typeface="Wingdings" panose="05000000000000000000" pitchFamily="2" charset="2"/>
              <a:buChar char="ü"/>
            </a:pPr>
            <a:r>
              <a:rPr lang="en-US" sz="2800" dirty="0"/>
              <a:t>Use Transport Layer Security (TLS) 1.2 or higher for all network communication.</a:t>
            </a:r>
          </a:p>
          <a:p>
            <a:pPr marL="228600" lvl="0" indent="-228600" algn="l" rtl="0">
              <a:lnSpc>
                <a:spcPct val="90000"/>
              </a:lnSpc>
              <a:spcBef>
                <a:spcPts val="0"/>
              </a:spcBef>
              <a:spcAft>
                <a:spcPts val="0"/>
              </a:spcAft>
              <a:buClr>
                <a:schemeClr val="lt1"/>
              </a:buClr>
              <a:buSzPts val="2000"/>
              <a:buChar char="•"/>
            </a:pPr>
            <a:endParaRPr lang="en-US" sz="2800" dirty="0"/>
          </a:p>
          <a:p>
            <a:pPr lvl="0" indent="-457200" algn="l" rtl="0">
              <a:lnSpc>
                <a:spcPct val="90000"/>
              </a:lnSpc>
              <a:spcBef>
                <a:spcPts val="0"/>
              </a:spcBef>
              <a:spcAft>
                <a:spcPts val="0"/>
              </a:spcAft>
              <a:buClr>
                <a:schemeClr val="lt1"/>
              </a:buClr>
              <a:buSzPts val="2000"/>
              <a:buFont typeface="Wingdings" panose="05000000000000000000" pitchFamily="2" charset="2"/>
              <a:buChar char="ü"/>
            </a:pPr>
            <a:r>
              <a:rPr lang="en-US" sz="2800" dirty="0"/>
              <a:t>Mandate strong, approved cipher suites (e.g., AES-256-GCM) and forbid weak protocols like SSL.</a:t>
            </a:r>
          </a:p>
          <a:p>
            <a:pPr marL="0" lvl="0" indent="0" algn="l" rtl="0">
              <a:lnSpc>
                <a:spcPct val="90000"/>
              </a:lnSpc>
              <a:spcBef>
                <a:spcPts val="0"/>
              </a:spcBef>
              <a:spcAft>
                <a:spcPts val="0"/>
              </a:spcAft>
              <a:buClr>
                <a:schemeClr val="lt1"/>
              </a:buClr>
              <a:buSzPts val="2000"/>
              <a:buNone/>
            </a:pPr>
            <a:endParaRPr lang="en-US" sz="2800" dirty="0"/>
          </a:p>
          <a:p>
            <a:pPr lvl="0" indent="-457200" algn="l" rtl="0">
              <a:lnSpc>
                <a:spcPct val="90000"/>
              </a:lnSpc>
              <a:spcBef>
                <a:spcPts val="0"/>
              </a:spcBef>
              <a:spcAft>
                <a:spcPts val="0"/>
              </a:spcAft>
              <a:buClr>
                <a:schemeClr val="lt1"/>
              </a:buClr>
              <a:buSzPts val="2000"/>
              <a:buFont typeface="Wingdings" panose="05000000000000000000" pitchFamily="2" charset="2"/>
              <a:buChar char="ü"/>
            </a:pPr>
            <a:r>
              <a:rPr lang="en-US" sz="2800" dirty="0"/>
              <a:t>Ensure digital certificates are valid and securely managed.</a:t>
            </a:r>
          </a:p>
          <a:p>
            <a:pPr marL="228600" lvl="0" indent="-228600" algn="l" rtl="0">
              <a:lnSpc>
                <a:spcPct val="90000"/>
              </a:lnSpc>
              <a:spcBef>
                <a:spcPts val="0"/>
              </a:spcBef>
              <a:spcAft>
                <a:spcPts val="0"/>
              </a:spcAft>
              <a:buClr>
                <a:schemeClr val="lt1"/>
              </a:buClr>
              <a:buSzPts val="2000"/>
              <a:buChar char="•"/>
            </a:pPr>
            <a:endParaRPr lang="en-US" sz="2800" dirty="0"/>
          </a:p>
          <a:p>
            <a:pPr marL="228600" lvl="0" indent="-228600" algn="l" rtl="0">
              <a:lnSpc>
                <a:spcPct val="90000"/>
              </a:lnSpc>
              <a:spcBef>
                <a:spcPts val="0"/>
              </a:spcBef>
              <a:spcAft>
                <a:spcPts val="0"/>
              </a:spcAft>
              <a:buClr>
                <a:schemeClr val="lt1"/>
              </a:buClr>
              <a:buSzPts val="2000"/>
              <a:buChar char="•"/>
            </a:pPr>
            <a:endParaRPr lang="en-US" sz="2800" dirty="0"/>
          </a:p>
          <a:p>
            <a:pPr marL="228600" lvl="0" indent="-228600" algn="l" rtl="0">
              <a:lnSpc>
                <a:spcPct val="90000"/>
              </a:lnSpc>
              <a:spcBef>
                <a:spcPts val="0"/>
              </a:spcBef>
              <a:spcAft>
                <a:spcPts val="0"/>
              </a:spcAft>
              <a:buClr>
                <a:schemeClr val="lt1"/>
              </a:buClr>
              <a:buSzPts val="2000"/>
              <a:buChar char="•"/>
            </a:pPr>
            <a:endParaRPr lang="en-US" sz="2800" dirty="0"/>
          </a:p>
          <a:p>
            <a:pPr marL="228600" lvl="0" indent="-228600" algn="l" rtl="0">
              <a:lnSpc>
                <a:spcPct val="90000"/>
              </a:lnSpc>
              <a:spcBef>
                <a:spcPts val="0"/>
              </a:spcBef>
              <a:spcAft>
                <a:spcPts val="0"/>
              </a:spcAft>
              <a:buClr>
                <a:schemeClr val="lt1"/>
              </a:buClr>
              <a:buSzPts val="2000"/>
              <a:buChar char="•"/>
            </a:pPr>
            <a:r>
              <a:rPr lang="en-US" sz="2800" b="1" u="sng" dirty="0"/>
              <a:t>Encryption at Rest</a:t>
            </a:r>
          </a:p>
          <a:p>
            <a:pPr marL="228600" lvl="0" indent="-228600" algn="l" rtl="0">
              <a:lnSpc>
                <a:spcPct val="90000"/>
              </a:lnSpc>
              <a:spcBef>
                <a:spcPts val="0"/>
              </a:spcBef>
              <a:spcAft>
                <a:spcPts val="0"/>
              </a:spcAft>
              <a:buClr>
                <a:schemeClr val="lt1"/>
              </a:buClr>
              <a:buSzPts val="2000"/>
              <a:buChar char="•"/>
            </a:pPr>
            <a:endParaRPr lang="en-US" sz="2800" dirty="0"/>
          </a:p>
          <a:p>
            <a:pPr marL="228600" lvl="0" indent="-228600" algn="l" rtl="0">
              <a:lnSpc>
                <a:spcPct val="90000"/>
              </a:lnSpc>
              <a:spcBef>
                <a:spcPts val="0"/>
              </a:spcBef>
              <a:spcAft>
                <a:spcPts val="0"/>
              </a:spcAft>
              <a:buClr>
                <a:schemeClr val="lt1"/>
              </a:buClr>
              <a:buSzPts val="2000"/>
              <a:buChar char="•"/>
            </a:pPr>
            <a:endParaRPr lang="en-US" sz="2800" dirty="0"/>
          </a:p>
          <a:p>
            <a:pPr marL="0" lvl="0" indent="0" algn="l" rtl="0">
              <a:lnSpc>
                <a:spcPct val="90000"/>
              </a:lnSpc>
              <a:spcBef>
                <a:spcPts val="0"/>
              </a:spcBef>
              <a:spcAft>
                <a:spcPts val="0"/>
              </a:spcAft>
              <a:buClr>
                <a:schemeClr val="lt1"/>
              </a:buClr>
              <a:buSzPts val="2000"/>
              <a:buNone/>
            </a:pPr>
            <a:r>
              <a:rPr lang="en-US" sz="2800" dirty="0"/>
              <a:t>What It Is: Applies to data stored statically on any medium, including hard drives, databases, cloud storage, and backups.</a:t>
            </a:r>
          </a:p>
          <a:p>
            <a:pPr marL="228600" lvl="0" indent="-228600" algn="l" rtl="0">
              <a:lnSpc>
                <a:spcPct val="90000"/>
              </a:lnSpc>
              <a:spcBef>
                <a:spcPts val="0"/>
              </a:spcBef>
              <a:spcAft>
                <a:spcPts val="0"/>
              </a:spcAft>
              <a:buClr>
                <a:schemeClr val="lt1"/>
              </a:buClr>
              <a:buSzPts val="2000"/>
              <a:buChar char="•"/>
            </a:pPr>
            <a:endParaRPr lang="en-US" sz="2800" dirty="0"/>
          </a:p>
          <a:p>
            <a:pPr marL="228600" lvl="0" indent="-228600" algn="l" rtl="0">
              <a:lnSpc>
                <a:spcPct val="90000"/>
              </a:lnSpc>
              <a:spcBef>
                <a:spcPts val="0"/>
              </a:spcBef>
              <a:spcAft>
                <a:spcPts val="0"/>
              </a:spcAft>
              <a:buClr>
                <a:schemeClr val="lt1"/>
              </a:buClr>
              <a:buSzPts val="2000"/>
              <a:buChar char="•"/>
            </a:pPr>
            <a:endParaRPr lang="en-US" sz="2800" dirty="0"/>
          </a:p>
          <a:p>
            <a:pPr marL="0" lvl="0" indent="0" algn="l" rtl="0">
              <a:lnSpc>
                <a:spcPct val="90000"/>
              </a:lnSpc>
              <a:spcBef>
                <a:spcPts val="0"/>
              </a:spcBef>
              <a:spcAft>
                <a:spcPts val="0"/>
              </a:spcAft>
              <a:buClr>
                <a:schemeClr val="lt1"/>
              </a:buClr>
              <a:buSzPts val="2000"/>
              <a:buNone/>
            </a:pPr>
            <a:r>
              <a:rPr lang="en-US" sz="2800" dirty="0"/>
              <a:t>Policy Goal: Ensure data is unreadable if the storage medium is stolen, lost, or improperly accessed.</a:t>
            </a:r>
          </a:p>
          <a:p>
            <a:pPr marL="228600" lvl="0" indent="-228600" algn="l" rtl="0">
              <a:lnSpc>
                <a:spcPct val="90000"/>
              </a:lnSpc>
              <a:spcBef>
                <a:spcPts val="0"/>
              </a:spcBef>
              <a:spcAft>
                <a:spcPts val="0"/>
              </a:spcAft>
              <a:buClr>
                <a:schemeClr val="lt1"/>
              </a:buClr>
              <a:buSzPts val="2000"/>
              <a:buChar char="•"/>
            </a:pPr>
            <a:endParaRPr lang="en-US" sz="2800" dirty="0"/>
          </a:p>
          <a:p>
            <a:pPr marL="228600" lvl="0" indent="-228600" algn="l" rtl="0">
              <a:lnSpc>
                <a:spcPct val="90000"/>
              </a:lnSpc>
              <a:spcBef>
                <a:spcPts val="0"/>
              </a:spcBef>
              <a:spcAft>
                <a:spcPts val="0"/>
              </a:spcAft>
              <a:buClr>
                <a:schemeClr val="lt1"/>
              </a:buClr>
              <a:buSzPts val="2000"/>
              <a:buChar char="•"/>
            </a:pPr>
            <a:endParaRPr lang="en-US" sz="2800" dirty="0"/>
          </a:p>
          <a:p>
            <a:pPr marL="228600" lvl="0" indent="-228600" algn="l" rtl="0">
              <a:lnSpc>
                <a:spcPct val="90000"/>
              </a:lnSpc>
              <a:spcBef>
                <a:spcPts val="0"/>
              </a:spcBef>
              <a:spcAft>
                <a:spcPts val="0"/>
              </a:spcAft>
              <a:buClr>
                <a:schemeClr val="lt1"/>
              </a:buClr>
              <a:buSzPts val="2000"/>
              <a:buChar char="•"/>
            </a:pPr>
            <a:endParaRPr lang="en-US" sz="2800" dirty="0"/>
          </a:p>
          <a:p>
            <a:pPr marL="0" lvl="0" indent="0" algn="l" rtl="0">
              <a:lnSpc>
                <a:spcPct val="90000"/>
              </a:lnSpc>
              <a:spcBef>
                <a:spcPts val="0"/>
              </a:spcBef>
              <a:spcAft>
                <a:spcPts val="0"/>
              </a:spcAft>
              <a:buClr>
                <a:schemeClr val="lt1"/>
              </a:buClr>
              <a:buSzPts val="2000"/>
              <a:buNone/>
            </a:pPr>
            <a:r>
              <a:rPr lang="en-US" sz="2800" dirty="0"/>
              <a:t>Key Policies:</a:t>
            </a:r>
          </a:p>
          <a:p>
            <a:pPr lvl="0" indent="-457200" algn="l" rtl="0">
              <a:lnSpc>
                <a:spcPct val="90000"/>
              </a:lnSpc>
              <a:spcBef>
                <a:spcPts val="0"/>
              </a:spcBef>
              <a:spcAft>
                <a:spcPts val="0"/>
              </a:spcAft>
              <a:buClr>
                <a:schemeClr val="lt1"/>
              </a:buClr>
              <a:buSzPts val="2000"/>
              <a:buFont typeface="Wingdings" panose="05000000000000000000" pitchFamily="2" charset="2"/>
              <a:buChar char="ü"/>
            </a:pPr>
            <a:endParaRPr lang="en-US" sz="2800" dirty="0"/>
          </a:p>
          <a:p>
            <a:pPr lvl="0" indent="-457200" algn="l" rtl="0">
              <a:lnSpc>
                <a:spcPct val="90000"/>
              </a:lnSpc>
              <a:spcBef>
                <a:spcPts val="0"/>
              </a:spcBef>
              <a:spcAft>
                <a:spcPts val="0"/>
              </a:spcAft>
              <a:buClr>
                <a:schemeClr val="lt1"/>
              </a:buClr>
              <a:buSzPts val="2000"/>
              <a:buFont typeface="Wingdings" panose="05000000000000000000" pitchFamily="2" charset="2"/>
              <a:buChar char="ü"/>
            </a:pPr>
            <a:endParaRPr lang="en-US" sz="2800" dirty="0"/>
          </a:p>
          <a:p>
            <a:pPr lvl="0" indent="-457200" algn="l" rtl="0">
              <a:lnSpc>
                <a:spcPct val="90000"/>
              </a:lnSpc>
              <a:spcBef>
                <a:spcPts val="0"/>
              </a:spcBef>
              <a:spcAft>
                <a:spcPts val="0"/>
              </a:spcAft>
              <a:buClr>
                <a:schemeClr val="lt1"/>
              </a:buClr>
              <a:buSzPts val="2000"/>
              <a:buFont typeface="Wingdings" panose="05000000000000000000" pitchFamily="2" charset="2"/>
              <a:buChar char="ü"/>
            </a:pPr>
            <a:r>
              <a:rPr lang="en-US" sz="2800" dirty="0"/>
              <a:t>Use AES-256 or an equivalent standard for encryption.</a:t>
            </a:r>
          </a:p>
          <a:p>
            <a:pPr lvl="0" indent="-457200" algn="l" rtl="0">
              <a:lnSpc>
                <a:spcPct val="90000"/>
              </a:lnSpc>
              <a:spcBef>
                <a:spcPts val="0"/>
              </a:spcBef>
              <a:spcAft>
                <a:spcPts val="0"/>
              </a:spcAft>
              <a:buClr>
                <a:schemeClr val="lt1"/>
              </a:buClr>
              <a:buSzPts val="2000"/>
              <a:buFont typeface="Wingdings" panose="05000000000000000000" pitchFamily="2" charset="2"/>
              <a:buChar char="ü"/>
            </a:pPr>
            <a:endParaRPr lang="en-US" sz="2800" dirty="0"/>
          </a:p>
          <a:p>
            <a:pPr lvl="0" indent="-457200" algn="l" rtl="0">
              <a:lnSpc>
                <a:spcPct val="90000"/>
              </a:lnSpc>
              <a:spcBef>
                <a:spcPts val="0"/>
              </a:spcBef>
              <a:spcAft>
                <a:spcPts val="0"/>
              </a:spcAft>
              <a:buClr>
                <a:schemeClr val="lt1"/>
              </a:buClr>
              <a:buSzPts val="2000"/>
              <a:buFont typeface="Wingdings" panose="05000000000000000000" pitchFamily="2" charset="2"/>
              <a:buChar char="ü"/>
            </a:pPr>
            <a:r>
              <a:rPr lang="en-US" sz="2800" dirty="0"/>
              <a:t>Enable full-disk encryption on all servers and endpoints.</a:t>
            </a:r>
          </a:p>
          <a:p>
            <a:pPr lvl="0" indent="-457200" algn="l" rtl="0">
              <a:lnSpc>
                <a:spcPct val="90000"/>
              </a:lnSpc>
              <a:spcBef>
                <a:spcPts val="0"/>
              </a:spcBef>
              <a:spcAft>
                <a:spcPts val="0"/>
              </a:spcAft>
              <a:buClr>
                <a:schemeClr val="lt1"/>
              </a:buClr>
              <a:buSzPts val="2000"/>
              <a:buFont typeface="Wingdings" panose="05000000000000000000" pitchFamily="2" charset="2"/>
              <a:buChar char="ü"/>
            </a:pPr>
            <a:endParaRPr lang="en-US" sz="2800" dirty="0"/>
          </a:p>
          <a:p>
            <a:pPr lvl="0" indent="-457200" algn="l" rtl="0">
              <a:lnSpc>
                <a:spcPct val="90000"/>
              </a:lnSpc>
              <a:spcBef>
                <a:spcPts val="0"/>
              </a:spcBef>
              <a:spcAft>
                <a:spcPts val="0"/>
              </a:spcAft>
              <a:buClr>
                <a:schemeClr val="lt1"/>
              </a:buClr>
              <a:buSzPts val="2000"/>
              <a:buFont typeface="Wingdings" panose="05000000000000000000" pitchFamily="2" charset="2"/>
              <a:buChar char="ü"/>
            </a:pPr>
            <a:r>
              <a:rPr lang="en-US" sz="2800" dirty="0"/>
              <a:t>Encrypt sensitive databases, using methods like Transparent Data Encryption (TDE) or column-level encryption.</a:t>
            </a:r>
          </a:p>
          <a:p>
            <a:pPr lvl="0" indent="-457200" algn="l" rtl="0">
              <a:lnSpc>
                <a:spcPct val="90000"/>
              </a:lnSpc>
              <a:spcBef>
                <a:spcPts val="0"/>
              </a:spcBef>
              <a:spcAft>
                <a:spcPts val="0"/>
              </a:spcAft>
              <a:buClr>
                <a:schemeClr val="lt1"/>
              </a:buClr>
              <a:buSzPts val="2000"/>
              <a:buFont typeface="Wingdings" panose="05000000000000000000" pitchFamily="2" charset="2"/>
              <a:buChar char="ü"/>
            </a:pPr>
            <a:endParaRPr lang="en-US" sz="2800" dirty="0"/>
          </a:p>
          <a:p>
            <a:pPr lvl="0" indent="-457200" algn="l" rtl="0">
              <a:lnSpc>
                <a:spcPct val="90000"/>
              </a:lnSpc>
              <a:spcBef>
                <a:spcPts val="0"/>
              </a:spcBef>
              <a:spcAft>
                <a:spcPts val="0"/>
              </a:spcAft>
              <a:buClr>
                <a:schemeClr val="lt1"/>
              </a:buClr>
              <a:buSzPts val="2000"/>
              <a:buFont typeface="Wingdings" panose="05000000000000000000" pitchFamily="2" charset="2"/>
              <a:buChar char="ü"/>
            </a:pPr>
            <a:r>
              <a:rPr lang="en-US" sz="2800" dirty="0"/>
              <a:t>Store encryption keys separately from data in a secure vault like AWS KMS or Azure Key Vault.</a:t>
            </a:r>
          </a:p>
          <a:p>
            <a:pPr lvl="0" indent="-457200" algn="l" rtl="0">
              <a:lnSpc>
                <a:spcPct val="90000"/>
              </a:lnSpc>
              <a:spcBef>
                <a:spcPts val="0"/>
              </a:spcBef>
              <a:spcAft>
                <a:spcPts val="0"/>
              </a:spcAft>
              <a:buClr>
                <a:schemeClr val="lt1"/>
              </a:buClr>
              <a:buSzPts val="2000"/>
              <a:buFont typeface="Wingdings" panose="05000000000000000000" pitchFamily="2" charset="2"/>
              <a:buChar char="ü"/>
            </a:pPr>
            <a:endParaRPr lang="en-US" sz="2800" dirty="0"/>
          </a:p>
          <a:p>
            <a:pPr marL="228600" lvl="0" indent="-228600" algn="l" rtl="0">
              <a:lnSpc>
                <a:spcPct val="90000"/>
              </a:lnSpc>
              <a:spcBef>
                <a:spcPts val="0"/>
              </a:spcBef>
              <a:spcAft>
                <a:spcPts val="0"/>
              </a:spcAft>
              <a:buClr>
                <a:schemeClr val="lt1"/>
              </a:buClr>
              <a:buSzPts val="2000"/>
              <a:buChar char="•"/>
            </a:pPr>
            <a:endParaRPr lang="en-US" sz="2800" dirty="0"/>
          </a:p>
          <a:p>
            <a:pPr marL="0" lvl="0" indent="0" algn="l" rtl="0">
              <a:lnSpc>
                <a:spcPct val="90000"/>
              </a:lnSpc>
              <a:spcBef>
                <a:spcPts val="0"/>
              </a:spcBef>
              <a:spcAft>
                <a:spcPts val="0"/>
              </a:spcAft>
              <a:buClr>
                <a:schemeClr val="lt1"/>
              </a:buClr>
              <a:buSzPts val="2000"/>
              <a:buNone/>
            </a:pPr>
            <a:endParaRPr lang="en-US" sz="2800" dirty="0"/>
          </a:p>
          <a:p>
            <a:pPr marL="228600" lvl="0" indent="-228600" algn="l" rtl="0">
              <a:lnSpc>
                <a:spcPct val="90000"/>
              </a:lnSpc>
              <a:spcBef>
                <a:spcPts val="0"/>
              </a:spcBef>
              <a:spcAft>
                <a:spcPts val="0"/>
              </a:spcAft>
              <a:buClr>
                <a:schemeClr val="lt1"/>
              </a:buClr>
              <a:buSzPts val="2000"/>
              <a:buChar char="•"/>
            </a:pPr>
            <a:endParaRPr lang="en-US" sz="2800" b="1" u="sng" dirty="0"/>
          </a:p>
          <a:p>
            <a:pPr marL="228600" lvl="0" indent="-228600" algn="l" rtl="0">
              <a:lnSpc>
                <a:spcPct val="90000"/>
              </a:lnSpc>
              <a:spcBef>
                <a:spcPts val="0"/>
              </a:spcBef>
              <a:spcAft>
                <a:spcPts val="0"/>
              </a:spcAft>
              <a:buClr>
                <a:schemeClr val="lt1"/>
              </a:buClr>
              <a:buSzPts val="2000"/>
              <a:buChar char="•"/>
            </a:pPr>
            <a:r>
              <a:rPr lang="en-US" sz="2800" b="1" u="sng" dirty="0"/>
              <a:t>Encryption in Use</a:t>
            </a:r>
          </a:p>
          <a:p>
            <a:pPr marL="228600" lvl="0" indent="-228600" algn="l" rtl="0">
              <a:lnSpc>
                <a:spcPct val="90000"/>
              </a:lnSpc>
              <a:spcBef>
                <a:spcPts val="0"/>
              </a:spcBef>
              <a:spcAft>
                <a:spcPts val="0"/>
              </a:spcAft>
              <a:buClr>
                <a:schemeClr val="lt1"/>
              </a:buClr>
              <a:buSzPts val="2000"/>
              <a:buChar char="•"/>
            </a:pPr>
            <a:endParaRPr lang="en-US" sz="2800" dirty="0"/>
          </a:p>
          <a:p>
            <a:pPr marL="0" lvl="0" indent="0" algn="l" rtl="0">
              <a:lnSpc>
                <a:spcPct val="90000"/>
              </a:lnSpc>
              <a:spcBef>
                <a:spcPts val="0"/>
              </a:spcBef>
              <a:spcAft>
                <a:spcPts val="0"/>
              </a:spcAft>
              <a:buClr>
                <a:schemeClr val="lt1"/>
              </a:buClr>
              <a:buSzPts val="2000"/>
              <a:buNone/>
            </a:pPr>
            <a:r>
              <a:rPr lang="en-US" sz="2800" dirty="0"/>
              <a:t>What It Is: An advanced policy that applies to data while it is actively being processed in memory (RAM) or by a CPU.</a:t>
            </a:r>
          </a:p>
          <a:p>
            <a:pPr marL="228600" lvl="0" indent="-228600" algn="l" rtl="0">
              <a:lnSpc>
                <a:spcPct val="90000"/>
              </a:lnSpc>
              <a:spcBef>
                <a:spcPts val="0"/>
              </a:spcBef>
              <a:spcAft>
                <a:spcPts val="0"/>
              </a:spcAft>
              <a:buClr>
                <a:schemeClr val="lt1"/>
              </a:buClr>
              <a:buSzPts val="2000"/>
              <a:buChar char="•"/>
            </a:pPr>
            <a:endParaRPr lang="en-US" sz="2800" dirty="0"/>
          </a:p>
          <a:p>
            <a:pPr marL="228600" lvl="0" indent="-228600" algn="l" rtl="0">
              <a:lnSpc>
                <a:spcPct val="90000"/>
              </a:lnSpc>
              <a:spcBef>
                <a:spcPts val="0"/>
              </a:spcBef>
              <a:spcAft>
                <a:spcPts val="0"/>
              </a:spcAft>
              <a:buClr>
                <a:schemeClr val="lt1"/>
              </a:buClr>
              <a:buSzPts val="2000"/>
              <a:buChar char="•"/>
            </a:pPr>
            <a:endParaRPr lang="en-US" sz="2800" dirty="0"/>
          </a:p>
          <a:p>
            <a:pPr marL="0" lvl="0" indent="0" algn="l" rtl="0">
              <a:lnSpc>
                <a:spcPct val="90000"/>
              </a:lnSpc>
              <a:spcBef>
                <a:spcPts val="0"/>
              </a:spcBef>
              <a:spcAft>
                <a:spcPts val="0"/>
              </a:spcAft>
              <a:buClr>
                <a:schemeClr val="lt1"/>
              </a:buClr>
              <a:buSzPts val="2000"/>
              <a:buNone/>
            </a:pPr>
            <a:r>
              <a:rPr lang="en-US" sz="2800" dirty="0"/>
              <a:t>Policy Goal: Protect data from being stolen from memory by malware or compromised administrators.</a:t>
            </a:r>
          </a:p>
          <a:p>
            <a:pPr marL="228600" lvl="0" indent="-228600" algn="l" rtl="0">
              <a:lnSpc>
                <a:spcPct val="90000"/>
              </a:lnSpc>
              <a:spcBef>
                <a:spcPts val="0"/>
              </a:spcBef>
              <a:spcAft>
                <a:spcPts val="0"/>
              </a:spcAft>
              <a:buClr>
                <a:schemeClr val="lt1"/>
              </a:buClr>
              <a:buSzPts val="2000"/>
              <a:buChar char="•"/>
            </a:pPr>
            <a:endParaRPr lang="en-US" sz="2800" dirty="0"/>
          </a:p>
          <a:p>
            <a:pPr marL="228600" lvl="0" indent="-228600" algn="l" rtl="0">
              <a:lnSpc>
                <a:spcPct val="90000"/>
              </a:lnSpc>
              <a:spcBef>
                <a:spcPts val="0"/>
              </a:spcBef>
              <a:spcAft>
                <a:spcPts val="0"/>
              </a:spcAft>
              <a:buClr>
                <a:schemeClr val="lt1"/>
              </a:buClr>
              <a:buSzPts val="2000"/>
              <a:buChar char="•"/>
            </a:pPr>
            <a:endParaRPr lang="en-US" sz="2800" dirty="0"/>
          </a:p>
          <a:p>
            <a:pPr marL="0" lvl="0" indent="0" algn="l" rtl="0">
              <a:lnSpc>
                <a:spcPct val="90000"/>
              </a:lnSpc>
              <a:spcBef>
                <a:spcPts val="0"/>
              </a:spcBef>
              <a:spcAft>
                <a:spcPts val="0"/>
              </a:spcAft>
              <a:buClr>
                <a:schemeClr val="lt1"/>
              </a:buClr>
              <a:buSzPts val="2000"/>
              <a:buNone/>
            </a:pPr>
            <a:r>
              <a:rPr lang="en-US" sz="2800" dirty="0"/>
              <a:t>Key Policies:</a:t>
            </a:r>
          </a:p>
          <a:p>
            <a:pPr marL="0" lvl="0" indent="0" algn="l" rtl="0">
              <a:lnSpc>
                <a:spcPct val="90000"/>
              </a:lnSpc>
              <a:spcBef>
                <a:spcPts val="0"/>
              </a:spcBef>
              <a:spcAft>
                <a:spcPts val="0"/>
              </a:spcAft>
              <a:buClr>
                <a:schemeClr val="lt1"/>
              </a:buClr>
              <a:buSzPts val="2000"/>
              <a:buNone/>
            </a:pPr>
            <a:endParaRPr lang="en-US" sz="2800" dirty="0"/>
          </a:p>
          <a:p>
            <a:pPr marL="228600" lvl="0" indent="-228600" algn="l" rtl="0">
              <a:lnSpc>
                <a:spcPct val="90000"/>
              </a:lnSpc>
              <a:spcBef>
                <a:spcPts val="0"/>
              </a:spcBef>
              <a:spcAft>
                <a:spcPts val="0"/>
              </a:spcAft>
              <a:buClr>
                <a:schemeClr val="lt1"/>
              </a:buClr>
              <a:buSzPts val="2000"/>
              <a:buChar char="•"/>
            </a:pPr>
            <a:endParaRPr lang="en-US" sz="2800" dirty="0"/>
          </a:p>
          <a:p>
            <a:pPr indent="-457200">
              <a:spcBef>
                <a:spcPts val="0"/>
              </a:spcBef>
              <a:buSzPts val="2000"/>
              <a:buFont typeface="Wingdings" panose="05000000000000000000" pitchFamily="2" charset="2"/>
              <a:buChar char="ü"/>
            </a:pPr>
            <a:r>
              <a:rPr lang="en-US" sz="2800" dirty="0"/>
              <a:t>Utilize hardware-based Trusted Execution Environments (TEEs), or secure enclaves, for processing highly sensitive data. These create an isolated, encrypted memory space.</a:t>
            </a:r>
          </a:p>
          <a:p>
            <a:pPr marL="228600" lvl="0" indent="-228600" algn="l" rtl="0">
              <a:lnSpc>
                <a:spcPct val="90000"/>
              </a:lnSpc>
              <a:spcBef>
                <a:spcPts val="0"/>
              </a:spcBef>
              <a:spcAft>
                <a:spcPts val="0"/>
              </a:spcAft>
              <a:buClr>
                <a:schemeClr val="lt1"/>
              </a:buClr>
              <a:buSzPts val="2000"/>
              <a:buChar char="•"/>
            </a:pPr>
            <a:endParaRPr lang="en-US" sz="2800" dirty="0"/>
          </a:p>
          <a:p>
            <a:pPr marL="0" lvl="0" indent="0" algn="l" rtl="0">
              <a:lnSpc>
                <a:spcPct val="90000"/>
              </a:lnSpc>
              <a:spcBef>
                <a:spcPts val="0"/>
              </a:spcBef>
              <a:spcAft>
                <a:spcPts val="0"/>
              </a:spcAft>
              <a:buClr>
                <a:schemeClr val="lt1"/>
              </a:buClr>
              <a:buSzPts val="2000"/>
              <a:buNone/>
            </a:pPr>
            <a:r>
              <a:rPr lang="en-US" sz="2800" dirty="0"/>
              <a:t>Mandate specific technologies where applicable, such as Intel SGX or AMD SEV.</a:t>
            </a: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3171264" y="-136580"/>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94129" y="41034"/>
            <a:ext cx="10820400" cy="9304672"/>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1"/>
              </a:buClr>
              <a:buSzPts val="2400"/>
              <a:buChar char="•"/>
            </a:pPr>
            <a:endParaRPr lang="en-US" sz="800" dirty="0"/>
          </a:p>
          <a:p>
            <a:pPr marL="0" lvl="0" indent="0" algn="l" rtl="0">
              <a:lnSpc>
                <a:spcPct val="90000"/>
              </a:lnSpc>
              <a:spcBef>
                <a:spcPts val="0"/>
              </a:spcBef>
              <a:spcAft>
                <a:spcPts val="0"/>
              </a:spcAft>
              <a:buClr>
                <a:schemeClr val="lt1"/>
              </a:buClr>
              <a:buSzPts val="2400"/>
              <a:buNone/>
            </a:pPr>
            <a:r>
              <a:rPr lang="en-US" sz="800" dirty="0"/>
              <a:t>Policies for Authentication, Authorization, and Accounting (AAA)</a:t>
            </a:r>
          </a:p>
          <a:p>
            <a:pPr marL="228600" lvl="0" indent="-228600" algn="l" rtl="0">
              <a:lnSpc>
                <a:spcPct val="90000"/>
              </a:lnSpc>
              <a:spcBef>
                <a:spcPts val="0"/>
              </a:spcBef>
              <a:spcAft>
                <a:spcPts val="0"/>
              </a:spcAft>
              <a:buClr>
                <a:schemeClr val="lt1"/>
              </a:buClr>
              <a:buSzPts val="2400"/>
              <a:buChar char="•"/>
            </a:pPr>
            <a:endParaRPr lang="en-US" sz="800" dirty="0"/>
          </a:p>
          <a:p>
            <a:pPr marL="0" lvl="0" indent="0" algn="l" rtl="0">
              <a:lnSpc>
                <a:spcPct val="90000"/>
              </a:lnSpc>
              <a:spcBef>
                <a:spcPts val="0"/>
              </a:spcBef>
              <a:spcAft>
                <a:spcPts val="0"/>
              </a:spcAft>
              <a:buClr>
                <a:schemeClr val="lt1"/>
              </a:buClr>
              <a:buSzPts val="2400"/>
              <a:buNone/>
            </a:pPr>
            <a:r>
              <a:rPr lang="en-US" sz="800" dirty="0"/>
              <a:t>The AAA framework controls access to resources and tracks user activity.</a:t>
            </a:r>
          </a:p>
          <a:p>
            <a:pPr marL="228600" lvl="0" indent="-228600" algn="l" rtl="0">
              <a:lnSpc>
                <a:spcPct val="90000"/>
              </a:lnSpc>
              <a:spcBef>
                <a:spcPts val="0"/>
              </a:spcBef>
              <a:spcAft>
                <a:spcPts val="0"/>
              </a:spcAft>
              <a:buClr>
                <a:schemeClr val="lt1"/>
              </a:buClr>
              <a:buSzPts val="2400"/>
              <a:buChar char="•"/>
            </a:pPr>
            <a:endParaRPr lang="en-US" sz="800" dirty="0"/>
          </a:p>
          <a:p>
            <a:pPr marL="228600" lvl="0" indent="-228600" algn="l" rtl="0">
              <a:lnSpc>
                <a:spcPct val="90000"/>
              </a:lnSpc>
              <a:spcBef>
                <a:spcPts val="0"/>
              </a:spcBef>
              <a:spcAft>
                <a:spcPts val="0"/>
              </a:spcAft>
              <a:buClr>
                <a:schemeClr val="lt1"/>
              </a:buClr>
              <a:buSzPts val="2400"/>
              <a:buChar char="•"/>
            </a:pPr>
            <a:endParaRPr lang="en-US" sz="800" dirty="0"/>
          </a:p>
          <a:p>
            <a:pPr marL="228600" lvl="0" indent="-228600" algn="l" rtl="0">
              <a:lnSpc>
                <a:spcPct val="90000"/>
              </a:lnSpc>
              <a:spcBef>
                <a:spcPts val="0"/>
              </a:spcBef>
              <a:spcAft>
                <a:spcPts val="0"/>
              </a:spcAft>
              <a:buClr>
                <a:schemeClr val="lt1"/>
              </a:buClr>
              <a:buSzPts val="2400"/>
              <a:buChar char="•"/>
            </a:pPr>
            <a:endParaRPr lang="en-US" sz="800" dirty="0"/>
          </a:p>
          <a:p>
            <a:pPr marL="0" lvl="0" indent="0" algn="l" rtl="0">
              <a:lnSpc>
                <a:spcPct val="90000"/>
              </a:lnSpc>
              <a:spcBef>
                <a:spcPts val="0"/>
              </a:spcBef>
              <a:spcAft>
                <a:spcPts val="0"/>
              </a:spcAft>
              <a:buClr>
                <a:schemeClr val="lt1"/>
              </a:buClr>
              <a:buSzPts val="2400"/>
              <a:buNone/>
            </a:pPr>
            <a:r>
              <a:rPr lang="en-US" sz="800" dirty="0"/>
              <a:t>    Authentication ("Who are you?")</a:t>
            </a:r>
          </a:p>
          <a:p>
            <a:pPr marL="228600" lvl="0" indent="-228600" algn="l" rtl="0">
              <a:lnSpc>
                <a:spcPct val="90000"/>
              </a:lnSpc>
              <a:spcBef>
                <a:spcPts val="0"/>
              </a:spcBef>
              <a:spcAft>
                <a:spcPts val="0"/>
              </a:spcAft>
              <a:buClr>
                <a:schemeClr val="lt1"/>
              </a:buClr>
              <a:buSzPts val="2400"/>
              <a:buChar char="•"/>
            </a:pPr>
            <a:endParaRPr lang="en-US" sz="800" dirty="0"/>
          </a:p>
          <a:p>
            <a:pPr marL="0" lvl="0" indent="0" algn="l" rtl="0">
              <a:lnSpc>
                <a:spcPct val="90000"/>
              </a:lnSpc>
              <a:spcBef>
                <a:spcPts val="0"/>
              </a:spcBef>
              <a:spcAft>
                <a:spcPts val="0"/>
              </a:spcAft>
              <a:buClr>
                <a:schemeClr val="lt1"/>
              </a:buClr>
              <a:buSzPts val="2400"/>
              <a:buNone/>
            </a:pPr>
            <a:r>
              <a:rPr lang="en-US" sz="800" dirty="0"/>
              <a:t>Definition: The process of verifying a user is who they claim to be.</a:t>
            </a:r>
          </a:p>
          <a:p>
            <a:pPr marL="228600" lvl="0" indent="-228600" algn="l" rtl="0">
              <a:lnSpc>
                <a:spcPct val="90000"/>
              </a:lnSpc>
              <a:spcBef>
                <a:spcPts val="0"/>
              </a:spcBef>
              <a:spcAft>
                <a:spcPts val="0"/>
              </a:spcAft>
              <a:buClr>
                <a:schemeClr val="lt1"/>
              </a:buClr>
              <a:buSzPts val="2400"/>
              <a:buChar char="•"/>
            </a:pPr>
            <a:endParaRPr lang="en-US" sz="800" dirty="0"/>
          </a:p>
          <a:p>
            <a:pPr marL="0" lvl="0" indent="0" algn="l" rtl="0">
              <a:lnSpc>
                <a:spcPct val="90000"/>
              </a:lnSpc>
              <a:spcBef>
                <a:spcPts val="0"/>
              </a:spcBef>
              <a:spcAft>
                <a:spcPts val="0"/>
              </a:spcAft>
              <a:buClr>
                <a:schemeClr val="lt1"/>
              </a:buClr>
              <a:buSzPts val="2400"/>
              <a:buNone/>
            </a:pPr>
            <a:endParaRPr lang="en-US" sz="800" dirty="0"/>
          </a:p>
          <a:p>
            <a:pPr marL="228600" lvl="0" indent="-228600" algn="l" rtl="0">
              <a:lnSpc>
                <a:spcPct val="90000"/>
              </a:lnSpc>
              <a:spcBef>
                <a:spcPts val="0"/>
              </a:spcBef>
              <a:spcAft>
                <a:spcPts val="0"/>
              </a:spcAft>
              <a:buClr>
                <a:schemeClr val="lt1"/>
              </a:buClr>
              <a:buSzPts val="2400"/>
              <a:buChar char="•"/>
            </a:pPr>
            <a:endParaRPr lang="en-US" sz="800" dirty="0"/>
          </a:p>
          <a:p>
            <a:pPr marL="0" lvl="0" indent="0" algn="l" rtl="0">
              <a:lnSpc>
                <a:spcPct val="90000"/>
              </a:lnSpc>
              <a:spcBef>
                <a:spcPts val="0"/>
              </a:spcBef>
              <a:spcAft>
                <a:spcPts val="0"/>
              </a:spcAft>
              <a:buClr>
                <a:schemeClr val="lt1"/>
              </a:buClr>
              <a:buSzPts val="2400"/>
              <a:buNone/>
            </a:pPr>
            <a:r>
              <a:rPr lang="en-US" sz="800" dirty="0"/>
              <a:t>   Policies:</a:t>
            </a:r>
          </a:p>
          <a:p>
            <a:pPr marL="228600" lvl="0" indent="-228600" algn="l" rtl="0">
              <a:lnSpc>
                <a:spcPct val="90000"/>
              </a:lnSpc>
              <a:spcBef>
                <a:spcPts val="0"/>
              </a:spcBef>
              <a:spcAft>
                <a:spcPts val="0"/>
              </a:spcAft>
              <a:buClr>
                <a:schemeClr val="lt1"/>
              </a:buClr>
              <a:buSzPts val="2400"/>
              <a:buChar char="•"/>
            </a:pPr>
            <a:endParaRPr lang="en-US" sz="800" dirty="0"/>
          </a:p>
          <a:p>
            <a:pPr marL="228600" lvl="0" indent="-228600" algn="l" rtl="0">
              <a:lnSpc>
                <a:spcPct val="90000"/>
              </a:lnSpc>
              <a:spcBef>
                <a:spcPts val="0"/>
              </a:spcBef>
              <a:spcAft>
                <a:spcPts val="0"/>
              </a:spcAft>
              <a:buClr>
                <a:schemeClr val="lt1"/>
              </a:buClr>
              <a:buSzPts val="2400"/>
              <a:buChar char="•"/>
            </a:pPr>
            <a:endParaRPr lang="en-US" sz="800" dirty="0"/>
          </a:p>
          <a:p>
            <a:pPr marL="228600" lvl="0" indent="-228600" algn="l" rtl="0">
              <a:lnSpc>
                <a:spcPct val="90000"/>
              </a:lnSpc>
              <a:spcBef>
                <a:spcPts val="0"/>
              </a:spcBef>
              <a:spcAft>
                <a:spcPts val="0"/>
              </a:spcAft>
              <a:buClr>
                <a:schemeClr val="lt1"/>
              </a:buClr>
              <a:buSzPts val="2400"/>
              <a:buChar char="•"/>
            </a:pPr>
            <a:endParaRPr lang="en-US" sz="800" dirty="0"/>
          </a:p>
          <a:p>
            <a:pPr marL="228600" lvl="0" indent="-228600" algn="l" rtl="0">
              <a:lnSpc>
                <a:spcPct val="90000"/>
              </a:lnSpc>
              <a:spcBef>
                <a:spcPts val="0"/>
              </a:spcBef>
              <a:spcAft>
                <a:spcPts val="0"/>
              </a:spcAft>
              <a:buClr>
                <a:schemeClr val="lt1"/>
              </a:buClr>
              <a:buSzPts val="2400"/>
              <a:buChar char="•"/>
            </a:pPr>
            <a:r>
              <a:rPr lang="en-US" sz="800" dirty="0"/>
              <a:t>Multi-Factor Authentication (MFA): All users, especially privileged ones, must use MFA, combining factors like a password and a security token.</a:t>
            </a:r>
          </a:p>
          <a:p>
            <a:pPr marL="0" lvl="0" indent="0" algn="l" rtl="0">
              <a:lnSpc>
                <a:spcPct val="90000"/>
              </a:lnSpc>
              <a:spcBef>
                <a:spcPts val="0"/>
              </a:spcBef>
              <a:spcAft>
                <a:spcPts val="0"/>
              </a:spcAft>
              <a:buClr>
                <a:schemeClr val="lt1"/>
              </a:buClr>
              <a:buSzPts val="2400"/>
              <a:buNone/>
            </a:pPr>
            <a:endParaRPr lang="en-US" sz="800" dirty="0"/>
          </a:p>
          <a:p>
            <a:pPr marL="228600" lvl="0" indent="-228600" algn="l" rtl="0">
              <a:lnSpc>
                <a:spcPct val="90000"/>
              </a:lnSpc>
              <a:spcBef>
                <a:spcPts val="0"/>
              </a:spcBef>
              <a:spcAft>
                <a:spcPts val="0"/>
              </a:spcAft>
              <a:buClr>
                <a:schemeClr val="lt1"/>
              </a:buClr>
              <a:buSzPts val="2400"/>
              <a:buChar char="•"/>
            </a:pPr>
            <a:r>
              <a:rPr lang="en-US" sz="800" dirty="0"/>
              <a:t>Strong Password Policy: Passwords must meet complexity requirements and be checked against known-breached password lists.</a:t>
            </a:r>
          </a:p>
          <a:p>
            <a:pPr marL="0" lvl="0" indent="0" algn="l" rtl="0">
              <a:lnSpc>
                <a:spcPct val="90000"/>
              </a:lnSpc>
              <a:spcBef>
                <a:spcPts val="0"/>
              </a:spcBef>
              <a:spcAft>
                <a:spcPts val="0"/>
              </a:spcAft>
              <a:buClr>
                <a:schemeClr val="lt1"/>
              </a:buClr>
              <a:buSzPts val="2400"/>
              <a:buNone/>
            </a:pPr>
            <a:endParaRPr lang="en-US" sz="800" dirty="0"/>
          </a:p>
          <a:p>
            <a:pPr marL="228600" lvl="0" indent="-228600" algn="l" rtl="0">
              <a:lnSpc>
                <a:spcPct val="90000"/>
              </a:lnSpc>
              <a:spcBef>
                <a:spcPts val="0"/>
              </a:spcBef>
              <a:spcAft>
                <a:spcPts val="0"/>
              </a:spcAft>
              <a:buClr>
                <a:schemeClr val="lt1"/>
              </a:buClr>
              <a:buSzPts val="2400"/>
              <a:buChar char="•"/>
            </a:pPr>
            <a:r>
              <a:rPr lang="en-US" sz="800" dirty="0"/>
              <a:t>Account Lockout: Accounts must be temporarily locked after a set number of failed login attempts to prevent brute-force attacks.</a:t>
            </a:r>
          </a:p>
          <a:p>
            <a:pPr marL="0" lvl="0" indent="0" algn="l" rtl="0">
              <a:lnSpc>
                <a:spcPct val="90000"/>
              </a:lnSpc>
              <a:spcBef>
                <a:spcPts val="0"/>
              </a:spcBef>
              <a:spcAft>
                <a:spcPts val="0"/>
              </a:spcAft>
              <a:buClr>
                <a:schemeClr val="lt1"/>
              </a:buClr>
              <a:buSzPts val="2400"/>
              <a:buNone/>
            </a:pPr>
            <a:endParaRPr lang="en-US" sz="800" dirty="0"/>
          </a:p>
          <a:p>
            <a:pPr marL="228600" lvl="0" indent="-228600" algn="l" rtl="0">
              <a:lnSpc>
                <a:spcPct val="90000"/>
              </a:lnSpc>
              <a:spcBef>
                <a:spcPts val="0"/>
              </a:spcBef>
              <a:spcAft>
                <a:spcPts val="0"/>
              </a:spcAft>
              <a:buClr>
                <a:schemeClr val="lt1"/>
              </a:buClr>
              <a:buSzPts val="2400"/>
              <a:buChar char="•"/>
            </a:pPr>
            <a:r>
              <a:rPr lang="en-US" sz="800" dirty="0"/>
              <a:t>Secure Protocols: Enforce the use of encrypted login channels like HTTPS and SSH.</a:t>
            </a:r>
          </a:p>
          <a:p>
            <a:pPr marL="228600" lvl="0" indent="-228600" algn="l" rtl="0">
              <a:lnSpc>
                <a:spcPct val="90000"/>
              </a:lnSpc>
              <a:spcBef>
                <a:spcPts val="0"/>
              </a:spcBef>
              <a:spcAft>
                <a:spcPts val="0"/>
              </a:spcAft>
              <a:buClr>
                <a:schemeClr val="lt1"/>
              </a:buClr>
              <a:buSzPts val="2400"/>
              <a:buChar char="•"/>
            </a:pPr>
            <a:endParaRPr lang="en-US" sz="800" dirty="0"/>
          </a:p>
          <a:p>
            <a:pPr marL="228600" lvl="0" indent="-228600" algn="l" rtl="0">
              <a:lnSpc>
                <a:spcPct val="90000"/>
              </a:lnSpc>
              <a:spcBef>
                <a:spcPts val="0"/>
              </a:spcBef>
              <a:spcAft>
                <a:spcPts val="0"/>
              </a:spcAft>
              <a:buClr>
                <a:schemeClr val="lt1"/>
              </a:buClr>
              <a:buSzPts val="2400"/>
              <a:buChar char="•"/>
            </a:pPr>
            <a:endParaRPr lang="en-US" sz="800" dirty="0"/>
          </a:p>
          <a:p>
            <a:pPr marL="228600" lvl="0" indent="-228600" algn="l" rtl="0">
              <a:lnSpc>
                <a:spcPct val="90000"/>
              </a:lnSpc>
              <a:spcBef>
                <a:spcPts val="0"/>
              </a:spcBef>
              <a:spcAft>
                <a:spcPts val="0"/>
              </a:spcAft>
              <a:buClr>
                <a:schemeClr val="lt1"/>
              </a:buClr>
              <a:buSzPts val="2400"/>
              <a:buChar char="•"/>
            </a:pPr>
            <a:endParaRPr lang="en-US" sz="800" dirty="0"/>
          </a:p>
          <a:p>
            <a:pPr marL="0" lvl="0" indent="0" algn="l" rtl="0">
              <a:lnSpc>
                <a:spcPct val="90000"/>
              </a:lnSpc>
              <a:spcBef>
                <a:spcPts val="0"/>
              </a:spcBef>
              <a:spcAft>
                <a:spcPts val="0"/>
              </a:spcAft>
              <a:buClr>
                <a:schemeClr val="lt1"/>
              </a:buClr>
              <a:buSzPts val="2400"/>
              <a:buNone/>
            </a:pPr>
            <a:r>
              <a:rPr lang="en-US" sz="800" dirty="0"/>
              <a:t>Authorization ("What can you do?")</a:t>
            </a:r>
          </a:p>
          <a:p>
            <a:pPr marL="228600" lvl="0" indent="-228600" algn="l" rtl="0">
              <a:lnSpc>
                <a:spcPct val="90000"/>
              </a:lnSpc>
              <a:spcBef>
                <a:spcPts val="0"/>
              </a:spcBef>
              <a:spcAft>
                <a:spcPts val="0"/>
              </a:spcAft>
              <a:buClr>
                <a:schemeClr val="lt1"/>
              </a:buClr>
              <a:buSzPts val="2400"/>
              <a:buChar char="•"/>
            </a:pPr>
            <a:endParaRPr lang="en-US" sz="800" dirty="0"/>
          </a:p>
          <a:p>
            <a:pPr marL="0" lvl="0" indent="0" algn="l" rtl="0">
              <a:lnSpc>
                <a:spcPct val="90000"/>
              </a:lnSpc>
              <a:spcBef>
                <a:spcPts val="0"/>
              </a:spcBef>
              <a:spcAft>
                <a:spcPts val="0"/>
              </a:spcAft>
              <a:buClr>
                <a:schemeClr val="lt1"/>
              </a:buClr>
              <a:buSzPts val="2400"/>
              <a:buNone/>
            </a:pPr>
            <a:r>
              <a:rPr lang="en-US" sz="800" dirty="0"/>
              <a:t>Definition: Defines what an authenticated user is permitted to do after logging in.</a:t>
            </a:r>
          </a:p>
          <a:p>
            <a:pPr marL="228600" lvl="0" indent="-228600" algn="l" rtl="0">
              <a:lnSpc>
                <a:spcPct val="90000"/>
              </a:lnSpc>
              <a:spcBef>
                <a:spcPts val="0"/>
              </a:spcBef>
              <a:spcAft>
                <a:spcPts val="0"/>
              </a:spcAft>
              <a:buClr>
                <a:schemeClr val="lt1"/>
              </a:buClr>
              <a:buSzPts val="2400"/>
              <a:buChar char="•"/>
            </a:pPr>
            <a:endParaRPr lang="en-US" sz="800" dirty="0"/>
          </a:p>
          <a:p>
            <a:pPr marL="228600" lvl="0" indent="-228600" algn="l" rtl="0">
              <a:lnSpc>
                <a:spcPct val="90000"/>
              </a:lnSpc>
              <a:spcBef>
                <a:spcPts val="0"/>
              </a:spcBef>
              <a:spcAft>
                <a:spcPts val="0"/>
              </a:spcAft>
              <a:buClr>
                <a:schemeClr val="lt1"/>
              </a:buClr>
              <a:buSzPts val="2400"/>
              <a:buChar char="•"/>
            </a:pPr>
            <a:endParaRPr lang="en-US" sz="800" dirty="0"/>
          </a:p>
          <a:p>
            <a:pPr marL="0" lvl="0" indent="0" algn="l" rtl="0">
              <a:lnSpc>
                <a:spcPct val="90000"/>
              </a:lnSpc>
              <a:spcBef>
                <a:spcPts val="0"/>
              </a:spcBef>
              <a:spcAft>
                <a:spcPts val="0"/>
              </a:spcAft>
              <a:buClr>
                <a:schemeClr val="lt1"/>
              </a:buClr>
              <a:buSzPts val="2400"/>
              <a:buNone/>
            </a:pPr>
            <a:r>
              <a:rPr lang="en-US" sz="800" dirty="0"/>
              <a:t>Policies:</a:t>
            </a:r>
          </a:p>
          <a:p>
            <a:pPr marL="228600" lvl="0" indent="-228600" algn="l" rtl="0">
              <a:lnSpc>
                <a:spcPct val="90000"/>
              </a:lnSpc>
              <a:spcBef>
                <a:spcPts val="0"/>
              </a:spcBef>
              <a:spcAft>
                <a:spcPts val="0"/>
              </a:spcAft>
              <a:buClr>
                <a:schemeClr val="lt1"/>
              </a:buClr>
              <a:buSzPts val="2400"/>
              <a:buChar char="•"/>
            </a:pPr>
            <a:endParaRPr lang="en-US" sz="800" dirty="0"/>
          </a:p>
          <a:p>
            <a:pPr marL="228600" lvl="0" indent="-228600" algn="l" rtl="0">
              <a:lnSpc>
                <a:spcPct val="90000"/>
              </a:lnSpc>
              <a:spcBef>
                <a:spcPts val="0"/>
              </a:spcBef>
              <a:spcAft>
                <a:spcPts val="0"/>
              </a:spcAft>
              <a:buClr>
                <a:schemeClr val="lt1"/>
              </a:buClr>
              <a:buSzPts val="2400"/>
              <a:buChar char="•"/>
            </a:pPr>
            <a:endParaRPr lang="en-US" sz="800" dirty="0"/>
          </a:p>
          <a:p>
            <a:pPr marL="228600" lvl="0" indent="-228600" algn="l" rtl="0">
              <a:lnSpc>
                <a:spcPct val="90000"/>
              </a:lnSpc>
              <a:spcBef>
                <a:spcPts val="0"/>
              </a:spcBef>
              <a:spcAft>
                <a:spcPts val="0"/>
              </a:spcAft>
              <a:buClr>
                <a:schemeClr val="lt1"/>
              </a:buClr>
              <a:buSzPts val="2400"/>
              <a:buChar char="•"/>
            </a:pPr>
            <a:endParaRPr lang="en-US" sz="800" dirty="0"/>
          </a:p>
          <a:p>
            <a:pPr marL="228600" lvl="0" indent="-228600" algn="l" rtl="0">
              <a:lnSpc>
                <a:spcPct val="90000"/>
              </a:lnSpc>
              <a:spcBef>
                <a:spcPts val="0"/>
              </a:spcBef>
              <a:spcAft>
                <a:spcPts val="0"/>
              </a:spcAft>
              <a:buClr>
                <a:schemeClr val="lt1"/>
              </a:buClr>
              <a:buSzPts val="2400"/>
              <a:buChar char="•"/>
            </a:pPr>
            <a:r>
              <a:rPr lang="en-US" sz="800" dirty="0"/>
              <a:t>Principle of Least Privilege: Grant users only the minimum access necessary for their job function.</a:t>
            </a:r>
          </a:p>
          <a:p>
            <a:pPr marL="228600" lvl="0" indent="-228600" algn="l" rtl="0">
              <a:lnSpc>
                <a:spcPct val="90000"/>
              </a:lnSpc>
              <a:spcBef>
                <a:spcPts val="0"/>
              </a:spcBef>
              <a:spcAft>
                <a:spcPts val="0"/>
              </a:spcAft>
              <a:buClr>
                <a:schemeClr val="lt1"/>
              </a:buClr>
              <a:buSzPts val="2400"/>
              <a:buChar char="•"/>
            </a:pPr>
            <a:endParaRPr lang="en-US" sz="800" dirty="0"/>
          </a:p>
          <a:p>
            <a:pPr marL="228600" lvl="0" indent="-228600" algn="l" rtl="0">
              <a:lnSpc>
                <a:spcPct val="90000"/>
              </a:lnSpc>
              <a:spcBef>
                <a:spcPts val="0"/>
              </a:spcBef>
              <a:spcAft>
                <a:spcPts val="0"/>
              </a:spcAft>
              <a:buClr>
                <a:schemeClr val="lt1"/>
              </a:buClr>
              <a:buSzPts val="2400"/>
              <a:buChar char="•"/>
            </a:pPr>
            <a:r>
              <a:rPr lang="en-US" sz="800" dirty="0"/>
              <a:t>Role-Based Access Control (RBAC): Assign permissions to roles (e.g., "Admin," "Auditor") rather than to individual users.</a:t>
            </a:r>
          </a:p>
          <a:p>
            <a:pPr marL="0" lvl="0" indent="0" algn="l" rtl="0">
              <a:lnSpc>
                <a:spcPct val="90000"/>
              </a:lnSpc>
              <a:spcBef>
                <a:spcPts val="0"/>
              </a:spcBef>
              <a:spcAft>
                <a:spcPts val="0"/>
              </a:spcAft>
              <a:buClr>
                <a:schemeClr val="lt1"/>
              </a:buClr>
              <a:buSzPts val="2400"/>
              <a:buNone/>
            </a:pPr>
            <a:endParaRPr lang="en-US" sz="800" dirty="0"/>
          </a:p>
          <a:p>
            <a:pPr marL="228600" lvl="0" indent="-228600" algn="l" rtl="0">
              <a:lnSpc>
                <a:spcPct val="90000"/>
              </a:lnSpc>
              <a:spcBef>
                <a:spcPts val="0"/>
              </a:spcBef>
              <a:spcAft>
                <a:spcPts val="0"/>
              </a:spcAft>
              <a:buClr>
                <a:schemeClr val="lt1"/>
              </a:buClr>
              <a:buSzPts val="2400"/>
              <a:buChar char="•"/>
            </a:pPr>
            <a:r>
              <a:rPr lang="en-US" sz="800" dirty="0"/>
              <a:t>Deny by Default: Access to all resources must be denied by default and only granted via explicit "allow" rules.</a:t>
            </a:r>
          </a:p>
          <a:p>
            <a:pPr marL="0" lvl="0" indent="0" algn="l" rtl="0">
              <a:lnSpc>
                <a:spcPct val="90000"/>
              </a:lnSpc>
              <a:spcBef>
                <a:spcPts val="0"/>
              </a:spcBef>
              <a:spcAft>
                <a:spcPts val="0"/>
              </a:spcAft>
              <a:buClr>
                <a:schemeClr val="lt1"/>
              </a:buClr>
              <a:buSzPts val="2400"/>
              <a:buNone/>
            </a:pPr>
            <a:endParaRPr lang="en-US" sz="800" dirty="0"/>
          </a:p>
          <a:p>
            <a:pPr marL="228600" lvl="0" indent="-228600" algn="l" rtl="0">
              <a:lnSpc>
                <a:spcPct val="90000"/>
              </a:lnSpc>
              <a:spcBef>
                <a:spcPts val="0"/>
              </a:spcBef>
              <a:spcAft>
                <a:spcPts val="0"/>
              </a:spcAft>
              <a:buClr>
                <a:schemeClr val="lt1"/>
              </a:buClr>
              <a:buSzPts val="2400"/>
              <a:buChar char="•"/>
            </a:pPr>
            <a:r>
              <a:rPr lang="en-US" sz="800" dirty="0"/>
              <a:t>Regular Access Reviews: User access rights must be reviewed periodically (e.g., quarterly) to remove permissions that are no longer needed.</a:t>
            </a:r>
          </a:p>
          <a:p>
            <a:pPr marL="0" lvl="0" indent="0" algn="l" rtl="0">
              <a:lnSpc>
                <a:spcPct val="90000"/>
              </a:lnSpc>
              <a:spcBef>
                <a:spcPts val="0"/>
              </a:spcBef>
              <a:spcAft>
                <a:spcPts val="0"/>
              </a:spcAft>
              <a:buClr>
                <a:schemeClr val="lt1"/>
              </a:buClr>
              <a:buSzPts val="2400"/>
              <a:buNone/>
            </a:pPr>
            <a:endParaRPr lang="en-US" sz="800" dirty="0"/>
          </a:p>
          <a:p>
            <a:pPr marL="228600" lvl="0" indent="-228600" algn="l" rtl="0">
              <a:lnSpc>
                <a:spcPct val="90000"/>
              </a:lnSpc>
              <a:spcBef>
                <a:spcPts val="0"/>
              </a:spcBef>
              <a:spcAft>
                <a:spcPts val="0"/>
              </a:spcAft>
              <a:buClr>
                <a:schemeClr val="lt1"/>
              </a:buClr>
              <a:buSzPts val="2400"/>
              <a:buChar char="•"/>
            </a:pPr>
            <a:endParaRPr lang="en-US" sz="800" dirty="0"/>
          </a:p>
          <a:p>
            <a:pPr marL="0" lvl="0" indent="0" algn="l" rtl="0">
              <a:lnSpc>
                <a:spcPct val="90000"/>
              </a:lnSpc>
              <a:spcBef>
                <a:spcPts val="0"/>
              </a:spcBef>
              <a:spcAft>
                <a:spcPts val="0"/>
              </a:spcAft>
              <a:buClr>
                <a:schemeClr val="lt1"/>
              </a:buClr>
              <a:buSzPts val="2400"/>
              <a:buNone/>
            </a:pPr>
            <a:endParaRPr lang="en-US" sz="800" dirty="0"/>
          </a:p>
          <a:p>
            <a:pPr marL="0" lvl="0" indent="0" algn="l" rtl="0">
              <a:lnSpc>
                <a:spcPct val="90000"/>
              </a:lnSpc>
              <a:spcBef>
                <a:spcPts val="0"/>
              </a:spcBef>
              <a:spcAft>
                <a:spcPts val="0"/>
              </a:spcAft>
              <a:buClr>
                <a:schemeClr val="lt1"/>
              </a:buClr>
              <a:buSzPts val="2400"/>
              <a:buNone/>
            </a:pPr>
            <a:r>
              <a:rPr lang="en-US" sz="800" dirty="0"/>
              <a:t>    Accounting ("What did you do?")</a:t>
            </a:r>
          </a:p>
          <a:p>
            <a:pPr marL="228600" lvl="0" indent="-228600" algn="l" rtl="0">
              <a:lnSpc>
                <a:spcPct val="90000"/>
              </a:lnSpc>
              <a:spcBef>
                <a:spcPts val="0"/>
              </a:spcBef>
              <a:spcAft>
                <a:spcPts val="0"/>
              </a:spcAft>
              <a:buClr>
                <a:schemeClr val="lt1"/>
              </a:buClr>
              <a:buSzPts val="2400"/>
              <a:buChar char="•"/>
            </a:pPr>
            <a:endParaRPr lang="en-US" sz="800" dirty="0"/>
          </a:p>
          <a:p>
            <a:pPr marL="0" lvl="0" indent="0" algn="l" rtl="0">
              <a:lnSpc>
                <a:spcPct val="90000"/>
              </a:lnSpc>
              <a:spcBef>
                <a:spcPts val="0"/>
              </a:spcBef>
              <a:spcAft>
                <a:spcPts val="0"/>
              </a:spcAft>
              <a:buClr>
                <a:schemeClr val="lt1"/>
              </a:buClr>
              <a:buSzPts val="2400"/>
              <a:buNone/>
            </a:pPr>
            <a:r>
              <a:rPr lang="en-US" sz="800" dirty="0"/>
              <a:t>Definition: The process of recording all actions performed by a user to create an audit trail.</a:t>
            </a:r>
          </a:p>
          <a:p>
            <a:pPr marL="0" lvl="0" indent="0" algn="l" rtl="0">
              <a:lnSpc>
                <a:spcPct val="90000"/>
              </a:lnSpc>
              <a:spcBef>
                <a:spcPts val="0"/>
              </a:spcBef>
              <a:spcAft>
                <a:spcPts val="0"/>
              </a:spcAft>
              <a:buClr>
                <a:schemeClr val="lt1"/>
              </a:buClr>
              <a:buSzPts val="2400"/>
              <a:buNone/>
            </a:pPr>
            <a:endParaRPr lang="en-US" sz="800" dirty="0"/>
          </a:p>
          <a:p>
            <a:pPr marL="0" lvl="0" indent="0" algn="l" rtl="0">
              <a:lnSpc>
                <a:spcPct val="90000"/>
              </a:lnSpc>
              <a:spcBef>
                <a:spcPts val="0"/>
              </a:spcBef>
              <a:spcAft>
                <a:spcPts val="0"/>
              </a:spcAft>
              <a:buClr>
                <a:schemeClr val="lt1"/>
              </a:buClr>
              <a:buSzPts val="2400"/>
              <a:buNone/>
            </a:pPr>
            <a:r>
              <a:rPr lang="en-US" sz="800" dirty="0"/>
              <a:t>Policies:</a:t>
            </a:r>
          </a:p>
          <a:p>
            <a:pPr marL="228600" lvl="0" indent="-228600" algn="l" rtl="0">
              <a:lnSpc>
                <a:spcPct val="90000"/>
              </a:lnSpc>
              <a:spcBef>
                <a:spcPts val="0"/>
              </a:spcBef>
              <a:spcAft>
                <a:spcPts val="0"/>
              </a:spcAft>
              <a:buClr>
                <a:schemeClr val="lt1"/>
              </a:buClr>
              <a:buSzPts val="2400"/>
              <a:buChar char="•"/>
            </a:pPr>
            <a:endParaRPr lang="en-US" sz="800" dirty="0"/>
          </a:p>
          <a:p>
            <a:pPr marL="228600" lvl="0" indent="-228600" algn="l" rtl="0">
              <a:lnSpc>
                <a:spcPct val="90000"/>
              </a:lnSpc>
              <a:spcBef>
                <a:spcPts val="0"/>
              </a:spcBef>
              <a:spcAft>
                <a:spcPts val="0"/>
              </a:spcAft>
              <a:buClr>
                <a:schemeClr val="lt1"/>
              </a:buClr>
              <a:buSzPts val="2400"/>
              <a:buChar char="•"/>
            </a:pPr>
            <a:endParaRPr lang="en-US" sz="800" dirty="0"/>
          </a:p>
          <a:p>
            <a:pPr marL="0" lvl="0" indent="0" algn="l" rtl="0">
              <a:lnSpc>
                <a:spcPct val="90000"/>
              </a:lnSpc>
              <a:spcBef>
                <a:spcPts val="0"/>
              </a:spcBef>
              <a:spcAft>
                <a:spcPts val="0"/>
              </a:spcAft>
              <a:buClr>
                <a:schemeClr val="lt1"/>
              </a:buClr>
              <a:buSzPts val="2400"/>
              <a:buNone/>
            </a:pPr>
            <a:endParaRPr lang="en-US" sz="800" dirty="0"/>
          </a:p>
          <a:p>
            <a:pPr marL="228600" lvl="0" indent="-228600" algn="l" rtl="0">
              <a:lnSpc>
                <a:spcPct val="90000"/>
              </a:lnSpc>
              <a:spcBef>
                <a:spcPts val="0"/>
              </a:spcBef>
              <a:spcAft>
                <a:spcPts val="0"/>
              </a:spcAft>
              <a:buClr>
                <a:schemeClr val="lt1"/>
              </a:buClr>
              <a:buSzPts val="2400"/>
              <a:buChar char="•"/>
            </a:pPr>
            <a:r>
              <a:rPr lang="en-US" sz="800" dirty="0"/>
              <a:t>Comprehensive Logging: All systems must log security-relevant events, including logins (successful and failed), data access, and permission changes.</a:t>
            </a:r>
          </a:p>
          <a:p>
            <a:pPr marL="0" lvl="0" indent="0" algn="l" rtl="0">
              <a:lnSpc>
                <a:spcPct val="90000"/>
              </a:lnSpc>
              <a:spcBef>
                <a:spcPts val="0"/>
              </a:spcBef>
              <a:spcAft>
                <a:spcPts val="0"/>
              </a:spcAft>
              <a:buClr>
                <a:schemeClr val="lt1"/>
              </a:buClr>
              <a:buSzPts val="2400"/>
              <a:buNone/>
            </a:pPr>
            <a:endParaRPr lang="en-US" sz="800" dirty="0"/>
          </a:p>
          <a:p>
            <a:pPr marL="228600" lvl="0" indent="-228600" algn="l" rtl="0">
              <a:lnSpc>
                <a:spcPct val="90000"/>
              </a:lnSpc>
              <a:spcBef>
                <a:spcPts val="0"/>
              </a:spcBef>
              <a:spcAft>
                <a:spcPts val="0"/>
              </a:spcAft>
              <a:buClr>
                <a:schemeClr val="lt1"/>
              </a:buClr>
              <a:buSzPts val="2400"/>
              <a:buChar char="•"/>
            </a:pPr>
            <a:r>
              <a:rPr lang="en-US" sz="800" dirty="0"/>
              <a:t>Log Integrity: Logs must be protected from modification or deletion, often by sending them to a centralized, write-once server.</a:t>
            </a:r>
          </a:p>
          <a:p>
            <a:pPr marL="0" lvl="0" indent="0" algn="l" rtl="0">
              <a:lnSpc>
                <a:spcPct val="90000"/>
              </a:lnSpc>
              <a:spcBef>
                <a:spcPts val="0"/>
              </a:spcBef>
              <a:spcAft>
                <a:spcPts val="0"/>
              </a:spcAft>
              <a:buClr>
                <a:schemeClr val="lt1"/>
              </a:buClr>
              <a:buSzPts val="2400"/>
              <a:buNone/>
            </a:pPr>
            <a:endParaRPr lang="en-US" sz="800" dirty="0"/>
          </a:p>
          <a:p>
            <a:pPr marL="228600" lvl="0" indent="-228600" algn="l" rtl="0">
              <a:lnSpc>
                <a:spcPct val="90000"/>
              </a:lnSpc>
              <a:spcBef>
                <a:spcPts val="0"/>
              </a:spcBef>
              <a:spcAft>
                <a:spcPts val="0"/>
              </a:spcAft>
              <a:buClr>
                <a:schemeClr val="lt1"/>
              </a:buClr>
              <a:buSzPts val="2400"/>
              <a:buChar char="•"/>
            </a:pPr>
            <a:r>
              <a:rPr lang="en-US" sz="800" dirty="0"/>
              <a:t>Standardized Time and Format: All systems must be synchronized to a central time source, and logs should use a standard format for easier analysis.</a:t>
            </a:r>
          </a:p>
          <a:p>
            <a:pPr marL="228600" lvl="0" indent="-228600" algn="l" rtl="0">
              <a:lnSpc>
                <a:spcPct val="90000"/>
              </a:lnSpc>
              <a:spcBef>
                <a:spcPts val="0"/>
              </a:spcBef>
              <a:spcAft>
                <a:spcPts val="0"/>
              </a:spcAft>
              <a:buClr>
                <a:schemeClr val="lt1"/>
              </a:buClr>
              <a:buSzPts val="2400"/>
              <a:buChar char="•"/>
            </a:pPr>
            <a:endParaRPr lang="en-US" sz="800" dirty="0"/>
          </a:p>
          <a:p>
            <a:pPr marL="228600" lvl="0" indent="-228600" algn="l" rtl="0">
              <a:lnSpc>
                <a:spcPct val="90000"/>
              </a:lnSpc>
              <a:spcBef>
                <a:spcPts val="0"/>
              </a:spcBef>
              <a:spcAft>
                <a:spcPts val="0"/>
              </a:spcAft>
              <a:buClr>
                <a:schemeClr val="lt1"/>
              </a:buClr>
              <a:buSzPts val="2400"/>
              <a:buChar char="•"/>
            </a:pPr>
            <a:r>
              <a:rPr lang="en-US" sz="800" dirty="0"/>
              <a:t>Log Retention: A clear policy must define how long audit logs are stored based on regulatory and security requirements.</a:t>
            </a:r>
            <a:endParaRPr sz="8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3360075" y="-136580"/>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263674" y="-116409"/>
            <a:ext cx="10820400" cy="789745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sz="700" u="sng" dirty="0"/>
              <a:t>Unit Tests for SQL Injection in login() function</a:t>
            </a:r>
          </a:p>
          <a:p>
            <a:pPr marL="0" lvl="0" indent="0" algn="l" rtl="0">
              <a:lnSpc>
                <a:spcPct val="90000"/>
              </a:lnSpc>
              <a:spcBef>
                <a:spcPts val="1000"/>
              </a:spcBef>
              <a:spcAft>
                <a:spcPts val="0"/>
              </a:spcAft>
              <a:buSzPts val="1800"/>
              <a:buNone/>
            </a:pPr>
            <a:r>
              <a:rPr lang="en-US" sz="700" dirty="0"/>
              <a:t>These tests ensure the login(username, password) function is resilient to common SQLi attacks.</a:t>
            </a:r>
          </a:p>
          <a:p>
            <a:pPr marL="0" lvl="0" indent="0" algn="l" rtl="0">
              <a:lnSpc>
                <a:spcPct val="90000"/>
              </a:lnSpc>
              <a:spcBef>
                <a:spcPts val="1000"/>
              </a:spcBef>
              <a:spcAft>
                <a:spcPts val="0"/>
              </a:spcAft>
              <a:buSzPts val="1800"/>
              <a:buNone/>
            </a:pPr>
            <a:r>
              <a:rPr lang="en-US" sz="700" dirty="0"/>
              <a:t>Test 1: Valid Login (Positive ✅)</a:t>
            </a:r>
          </a:p>
          <a:p>
            <a:pPr marL="0" lvl="0" indent="0" algn="l" rtl="0">
              <a:lnSpc>
                <a:spcPct val="90000"/>
              </a:lnSpc>
              <a:spcBef>
                <a:spcPts val="1000"/>
              </a:spcBef>
              <a:spcAft>
                <a:spcPts val="0"/>
              </a:spcAft>
              <a:buSzPts val="1800"/>
              <a:buNone/>
            </a:pPr>
            <a:r>
              <a:rPr lang="en-US" sz="700" dirty="0"/>
              <a:t>Input: username: "</a:t>
            </a:r>
            <a:r>
              <a:rPr lang="en-US" sz="700" dirty="0" err="1"/>
              <a:t>alice</a:t>
            </a:r>
            <a:r>
              <a:rPr lang="en-US" sz="700" dirty="0"/>
              <a:t>", password: "password123".</a:t>
            </a:r>
          </a:p>
          <a:p>
            <a:pPr marL="0" lvl="0" indent="0" algn="l" rtl="0">
              <a:lnSpc>
                <a:spcPct val="90000"/>
              </a:lnSpc>
              <a:spcBef>
                <a:spcPts val="1000"/>
              </a:spcBef>
              <a:spcAft>
                <a:spcPts val="0"/>
              </a:spcAft>
              <a:buSzPts val="1800"/>
              <a:buNone/>
            </a:pPr>
            <a:r>
              <a:rPr lang="en-US" sz="700" dirty="0"/>
              <a:t>Expected Outcome: Function returns true.</a:t>
            </a:r>
          </a:p>
          <a:p>
            <a:pPr marL="0" lvl="0" indent="0" algn="l" rtl="0">
              <a:lnSpc>
                <a:spcPct val="90000"/>
              </a:lnSpc>
              <a:spcBef>
                <a:spcPts val="1000"/>
              </a:spcBef>
              <a:spcAft>
                <a:spcPts val="0"/>
              </a:spcAft>
              <a:buSzPts val="1800"/>
              <a:buNone/>
            </a:pPr>
            <a:r>
              <a:rPr lang="en-US" sz="700" dirty="0"/>
              <a:t>Result: ✅ PASS. The function correctly authenticated valid credentials.</a:t>
            </a:r>
          </a:p>
          <a:p>
            <a:pPr marL="0" lvl="0" indent="0" algn="l" rtl="0">
              <a:lnSpc>
                <a:spcPct val="90000"/>
              </a:lnSpc>
              <a:spcBef>
                <a:spcPts val="1000"/>
              </a:spcBef>
              <a:spcAft>
                <a:spcPts val="0"/>
              </a:spcAft>
              <a:buSzPts val="1800"/>
              <a:buNone/>
            </a:pPr>
            <a:endParaRPr lang="en-US" sz="700" dirty="0"/>
          </a:p>
          <a:p>
            <a:pPr marL="0" lvl="0" indent="0" algn="l" rtl="0">
              <a:lnSpc>
                <a:spcPct val="90000"/>
              </a:lnSpc>
              <a:spcBef>
                <a:spcPts val="1000"/>
              </a:spcBef>
              <a:spcAft>
                <a:spcPts val="0"/>
              </a:spcAft>
              <a:buSzPts val="1800"/>
              <a:buNone/>
            </a:pPr>
            <a:r>
              <a:rPr lang="en-US" sz="700" dirty="0"/>
              <a:t>Test 2: Invalid Login (Negative ⛔)</a:t>
            </a:r>
          </a:p>
          <a:p>
            <a:pPr marL="0" lvl="0" indent="0" algn="l" rtl="0">
              <a:lnSpc>
                <a:spcPct val="90000"/>
              </a:lnSpc>
              <a:spcBef>
                <a:spcPts val="1000"/>
              </a:spcBef>
              <a:spcAft>
                <a:spcPts val="0"/>
              </a:spcAft>
              <a:buSzPts val="1800"/>
              <a:buNone/>
            </a:pPr>
            <a:r>
              <a:rPr lang="en-US" sz="700" dirty="0"/>
              <a:t>Input: username: "</a:t>
            </a:r>
            <a:r>
              <a:rPr lang="en-US" sz="700" dirty="0" err="1"/>
              <a:t>alice</a:t>
            </a:r>
            <a:r>
              <a:rPr lang="en-US" sz="700" dirty="0"/>
              <a:t>", password: "</a:t>
            </a:r>
            <a:r>
              <a:rPr lang="en-US" sz="700" dirty="0" err="1"/>
              <a:t>wrongpassword</a:t>
            </a:r>
            <a:r>
              <a:rPr lang="en-US" sz="700" dirty="0"/>
              <a:t>".</a:t>
            </a:r>
          </a:p>
          <a:p>
            <a:pPr marL="0" lvl="0" indent="0" algn="l" rtl="0">
              <a:lnSpc>
                <a:spcPct val="90000"/>
              </a:lnSpc>
              <a:spcBef>
                <a:spcPts val="1000"/>
              </a:spcBef>
              <a:spcAft>
                <a:spcPts val="0"/>
              </a:spcAft>
              <a:buSzPts val="1800"/>
              <a:buNone/>
            </a:pPr>
            <a:r>
              <a:rPr lang="en-US" sz="700" dirty="0"/>
              <a:t>Expected Outcome: Function returns false.</a:t>
            </a:r>
          </a:p>
          <a:p>
            <a:pPr marL="0" lvl="0" indent="0" algn="l" rtl="0">
              <a:lnSpc>
                <a:spcPct val="90000"/>
              </a:lnSpc>
              <a:spcBef>
                <a:spcPts val="1000"/>
              </a:spcBef>
              <a:spcAft>
                <a:spcPts val="0"/>
              </a:spcAft>
              <a:buSzPts val="1800"/>
              <a:buNone/>
            </a:pPr>
            <a:r>
              <a:rPr lang="en-US" sz="700" dirty="0"/>
              <a:t>Result: ✅ PASS. The function correctly rejected the attempt.</a:t>
            </a:r>
          </a:p>
          <a:p>
            <a:pPr marL="0" lvl="0" indent="0" algn="l" rtl="0">
              <a:lnSpc>
                <a:spcPct val="90000"/>
              </a:lnSpc>
              <a:spcBef>
                <a:spcPts val="1000"/>
              </a:spcBef>
              <a:spcAft>
                <a:spcPts val="0"/>
              </a:spcAft>
              <a:buSzPts val="1800"/>
              <a:buNone/>
            </a:pPr>
            <a:endParaRPr lang="en-US" sz="700" dirty="0"/>
          </a:p>
          <a:p>
            <a:pPr marL="0" lvl="0" indent="0" algn="l" rtl="0">
              <a:lnSpc>
                <a:spcPct val="90000"/>
              </a:lnSpc>
              <a:spcBef>
                <a:spcPts val="1000"/>
              </a:spcBef>
              <a:spcAft>
                <a:spcPts val="0"/>
              </a:spcAft>
              <a:buSzPts val="1800"/>
              <a:buNone/>
            </a:pPr>
            <a:r>
              <a:rPr lang="en-US" sz="700" dirty="0"/>
              <a:t>Test 3: Classic SQLi Bypass (Security 🛡️)</a:t>
            </a:r>
          </a:p>
          <a:p>
            <a:pPr marL="0" lvl="0" indent="0" algn="l" rtl="0">
              <a:lnSpc>
                <a:spcPct val="90000"/>
              </a:lnSpc>
              <a:spcBef>
                <a:spcPts val="1000"/>
              </a:spcBef>
              <a:spcAft>
                <a:spcPts val="0"/>
              </a:spcAft>
              <a:buSzPts val="1800"/>
              <a:buNone/>
            </a:pPr>
            <a:r>
              <a:rPr lang="en-US" sz="700" dirty="0"/>
              <a:t>Input: username: "admin", password: "' OR '1'='1' --".</a:t>
            </a:r>
          </a:p>
          <a:p>
            <a:pPr marL="0" lvl="0" indent="0" algn="l" rtl="0">
              <a:lnSpc>
                <a:spcPct val="90000"/>
              </a:lnSpc>
              <a:spcBef>
                <a:spcPts val="1000"/>
              </a:spcBef>
              <a:spcAft>
                <a:spcPts val="0"/>
              </a:spcAft>
              <a:buSzPts val="1800"/>
              <a:buNone/>
            </a:pPr>
            <a:r>
              <a:rPr lang="en-US" sz="700" dirty="0"/>
              <a:t>Expected Outcome: Function must treat the input as a literal string and return false.</a:t>
            </a:r>
          </a:p>
          <a:p>
            <a:pPr marL="0" lvl="0" indent="0" algn="l" rtl="0">
              <a:lnSpc>
                <a:spcPct val="90000"/>
              </a:lnSpc>
              <a:spcBef>
                <a:spcPts val="1000"/>
              </a:spcBef>
              <a:spcAft>
                <a:spcPts val="0"/>
              </a:spcAft>
              <a:buSzPts val="1800"/>
              <a:buNone/>
            </a:pPr>
            <a:r>
              <a:rPr lang="en-US" sz="700" dirty="0"/>
              <a:t>Result: ✅ PASS. The function prevented the authentication bypass.</a:t>
            </a:r>
          </a:p>
          <a:p>
            <a:pPr marL="0" lvl="0" indent="0" algn="l" rtl="0">
              <a:lnSpc>
                <a:spcPct val="90000"/>
              </a:lnSpc>
              <a:spcBef>
                <a:spcPts val="1000"/>
              </a:spcBef>
              <a:spcAft>
                <a:spcPts val="0"/>
              </a:spcAft>
              <a:buSzPts val="1800"/>
              <a:buNone/>
            </a:pPr>
            <a:endParaRPr lang="en-US" sz="700" dirty="0"/>
          </a:p>
          <a:p>
            <a:pPr marL="0" lvl="0" indent="0" algn="l" rtl="0">
              <a:lnSpc>
                <a:spcPct val="90000"/>
              </a:lnSpc>
              <a:spcBef>
                <a:spcPts val="1000"/>
              </a:spcBef>
              <a:spcAft>
                <a:spcPts val="0"/>
              </a:spcAft>
              <a:buSzPts val="1800"/>
              <a:buNone/>
            </a:pPr>
            <a:r>
              <a:rPr lang="en-US" sz="700" dirty="0"/>
              <a:t>Test 4: UNION-based SQLi (Security 🛡️)</a:t>
            </a:r>
          </a:p>
          <a:p>
            <a:pPr marL="0" lvl="0" indent="0" algn="l" rtl="0">
              <a:lnSpc>
                <a:spcPct val="90000"/>
              </a:lnSpc>
              <a:spcBef>
                <a:spcPts val="1000"/>
              </a:spcBef>
              <a:spcAft>
                <a:spcPts val="0"/>
              </a:spcAft>
              <a:buSzPts val="1800"/>
              <a:buNone/>
            </a:pPr>
            <a:r>
              <a:rPr lang="en-US" sz="700" dirty="0"/>
              <a:t>Input: username: "' UNION SELECT id, password FROM users --", password: any.</a:t>
            </a:r>
          </a:p>
          <a:p>
            <a:pPr marL="0" lvl="0" indent="0" algn="l" rtl="0">
              <a:lnSpc>
                <a:spcPct val="90000"/>
              </a:lnSpc>
              <a:spcBef>
                <a:spcPts val="1000"/>
              </a:spcBef>
              <a:spcAft>
                <a:spcPts val="0"/>
              </a:spcAft>
              <a:buSzPts val="1800"/>
              <a:buNone/>
            </a:pPr>
            <a:r>
              <a:rPr lang="en-US" sz="700" dirty="0"/>
              <a:t>Expected Outcome: Function must reject the malicious username and return false.</a:t>
            </a:r>
          </a:p>
          <a:p>
            <a:pPr marL="0" lvl="0" indent="0" algn="l" rtl="0">
              <a:lnSpc>
                <a:spcPct val="90000"/>
              </a:lnSpc>
              <a:spcBef>
                <a:spcPts val="1000"/>
              </a:spcBef>
              <a:spcAft>
                <a:spcPts val="0"/>
              </a:spcAft>
              <a:buSzPts val="1800"/>
              <a:buNone/>
            </a:pPr>
            <a:r>
              <a:rPr lang="en-US" sz="700" dirty="0"/>
              <a:t>Result: ✅ PASS. Parameterized queries successfully prevented the attack.</a:t>
            </a:r>
          </a:p>
          <a:p>
            <a:pPr marL="0" lvl="0" indent="0" algn="l" rtl="0">
              <a:lnSpc>
                <a:spcPct val="90000"/>
              </a:lnSpc>
              <a:spcBef>
                <a:spcPts val="1000"/>
              </a:spcBef>
              <a:spcAft>
                <a:spcPts val="0"/>
              </a:spcAft>
              <a:buSzPts val="1800"/>
              <a:buNone/>
            </a:pPr>
            <a:endParaRPr lang="en-US" sz="700" dirty="0"/>
          </a:p>
          <a:p>
            <a:pPr marL="0" lvl="0" indent="0" algn="l" rtl="0">
              <a:lnSpc>
                <a:spcPct val="90000"/>
              </a:lnSpc>
              <a:spcBef>
                <a:spcPts val="1000"/>
              </a:spcBef>
              <a:spcAft>
                <a:spcPts val="0"/>
              </a:spcAft>
              <a:buSzPts val="1800"/>
              <a:buNone/>
            </a:pPr>
            <a:r>
              <a:rPr lang="en-US" sz="700" dirty="0"/>
              <a:t>Test 5: Handles Special Characters (Edge Case ✅)</a:t>
            </a:r>
          </a:p>
          <a:p>
            <a:pPr marL="0" lvl="0" indent="0" algn="l" rtl="0">
              <a:lnSpc>
                <a:spcPct val="90000"/>
              </a:lnSpc>
              <a:spcBef>
                <a:spcPts val="1000"/>
              </a:spcBef>
              <a:spcAft>
                <a:spcPts val="0"/>
              </a:spcAft>
              <a:buSzPts val="1800"/>
              <a:buNone/>
            </a:pPr>
            <a:r>
              <a:rPr lang="en-US" sz="700" dirty="0"/>
              <a:t>Input: username: "O'Malley", password: "</a:t>
            </a:r>
            <a:r>
              <a:rPr lang="en-US" sz="700" dirty="0" err="1"/>
              <a:t>correctpassword</a:t>
            </a:r>
            <a:r>
              <a:rPr lang="en-US" sz="700" dirty="0"/>
              <a:t>".</a:t>
            </a:r>
          </a:p>
          <a:p>
            <a:pPr marL="0" lvl="0" indent="0" algn="l" rtl="0">
              <a:lnSpc>
                <a:spcPct val="90000"/>
              </a:lnSpc>
              <a:spcBef>
                <a:spcPts val="1000"/>
              </a:spcBef>
              <a:spcAft>
                <a:spcPts val="0"/>
              </a:spcAft>
              <a:buSzPts val="1800"/>
              <a:buNone/>
            </a:pPr>
            <a:r>
              <a:rPr lang="en-US" sz="700" dirty="0"/>
              <a:t>Expected Outcome: Function should correctly handle the apostrophe and return true.</a:t>
            </a:r>
          </a:p>
          <a:p>
            <a:pPr marL="0" lvl="0" indent="0" algn="l" rtl="0">
              <a:lnSpc>
                <a:spcPct val="90000"/>
              </a:lnSpc>
              <a:spcBef>
                <a:spcPts val="1000"/>
              </a:spcBef>
              <a:spcAft>
                <a:spcPts val="0"/>
              </a:spcAft>
              <a:buSzPts val="1800"/>
              <a:buNone/>
            </a:pPr>
            <a:r>
              <a:rPr lang="en-US" sz="700" dirty="0"/>
              <a:t>Result: ✅ PASS. Security measures did not block legitimate, complex input.</a:t>
            </a:r>
          </a:p>
          <a:p>
            <a:pPr marL="0" lvl="0" indent="0" algn="l" rtl="0">
              <a:lnSpc>
                <a:spcPct val="90000"/>
              </a:lnSpc>
              <a:spcBef>
                <a:spcPts val="1000"/>
              </a:spcBef>
              <a:spcAft>
                <a:spcPts val="0"/>
              </a:spcAft>
              <a:buSzPts val="1800"/>
              <a:buNone/>
            </a:pPr>
            <a:endParaRPr lang="en-US" sz="700" dirty="0"/>
          </a:p>
          <a:p>
            <a:pPr marL="0" lvl="0" indent="0" algn="l" rtl="0">
              <a:lnSpc>
                <a:spcPct val="90000"/>
              </a:lnSpc>
              <a:spcBef>
                <a:spcPts val="1000"/>
              </a:spcBef>
              <a:spcAft>
                <a:spcPts val="0"/>
              </a:spcAft>
              <a:buSzPts val="1800"/>
              <a:buNone/>
            </a:pPr>
            <a:r>
              <a:rPr lang="en-US" sz="700" dirty="0"/>
              <a:t>Applying Unit Testing Frameworks</a:t>
            </a:r>
          </a:p>
          <a:p>
            <a:pPr marL="0" lvl="0" indent="0" algn="l" rtl="0">
              <a:lnSpc>
                <a:spcPct val="90000"/>
              </a:lnSpc>
              <a:spcBef>
                <a:spcPts val="1000"/>
              </a:spcBef>
              <a:spcAft>
                <a:spcPts val="0"/>
              </a:spcAft>
              <a:buSzPts val="1800"/>
              <a:buNone/>
            </a:pPr>
            <a:r>
              <a:rPr lang="en-US" sz="700" dirty="0"/>
              <a:t>A testing framework (like </a:t>
            </a:r>
            <a:r>
              <a:rPr lang="en-US" sz="700" dirty="0" err="1"/>
              <a:t>PyTest</a:t>
            </a:r>
            <a:r>
              <a:rPr lang="en-US" sz="700" dirty="0"/>
              <a:t> for Python or JUnit for Java) would be used to automate these checks.</a:t>
            </a:r>
          </a:p>
          <a:p>
            <a:pPr marL="0" lvl="0" indent="0" algn="l" rtl="0">
              <a:lnSpc>
                <a:spcPct val="90000"/>
              </a:lnSpc>
              <a:spcBef>
                <a:spcPts val="1000"/>
              </a:spcBef>
              <a:spcAft>
                <a:spcPts val="0"/>
              </a:spcAft>
              <a:buSzPts val="1800"/>
              <a:buNone/>
            </a:pPr>
            <a:r>
              <a:rPr lang="en-US" sz="700" dirty="0"/>
              <a:t>Assertions: Each test would use an assert statement (e.g., assert(login("</a:t>
            </a:r>
            <a:r>
              <a:rPr lang="en-US" sz="700" dirty="0" err="1"/>
              <a:t>alice</a:t>
            </a:r>
            <a:r>
              <a:rPr lang="en-US" sz="700" dirty="0"/>
              <a:t>", "password123") == true)) to programmatically verify the outcome.</a:t>
            </a:r>
          </a:p>
          <a:p>
            <a:pPr marL="0" lvl="0" indent="0" algn="l" rtl="0">
              <a:lnSpc>
                <a:spcPct val="90000"/>
              </a:lnSpc>
              <a:spcBef>
                <a:spcPts val="1000"/>
              </a:spcBef>
              <a:spcAft>
                <a:spcPts val="0"/>
              </a:spcAft>
              <a:buSzPts val="1800"/>
              <a:buNone/>
            </a:pPr>
            <a:r>
              <a:rPr lang="en-US" sz="700" dirty="0"/>
              <a:t>Test Suite: The framework would run all five tests automatically as part of a "test suite" whenever code changes are made, ensuring no new vulnerabilities (regressions) are introduced.</a:t>
            </a:r>
          </a:p>
          <a:p>
            <a:pPr marL="0" lvl="0" indent="0" algn="l" rtl="0">
              <a:lnSpc>
                <a:spcPct val="90000"/>
              </a:lnSpc>
              <a:spcBef>
                <a:spcPts val="1000"/>
              </a:spcBef>
              <a:spcAft>
                <a:spcPts val="0"/>
              </a:spcAft>
              <a:buSzPts val="1800"/>
              <a:buNone/>
            </a:pPr>
            <a:endParaRPr lang="en-US" sz="900"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2020</TotalTime>
  <Words>3229</Words>
  <Application>Microsoft Office PowerPoint</Application>
  <PresentationFormat>Widescreen</PresentationFormat>
  <Paragraphs>434</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Century Gothic</vt:lpstr>
      <vt:lpstr>Wingdings</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Alex Ray</cp:lastModifiedBy>
  <cp:revision>18</cp:revision>
  <dcterms:created xsi:type="dcterms:W3CDTF">2020-08-19T17:59:24Z</dcterms:created>
  <dcterms:modified xsi:type="dcterms:W3CDTF">2025-10-19T23:39:39Z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