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5zTK3sekaltYAU24hVImoRMV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W3C: Expliquer que le W3C met en place des standards à respecter lorsque l’on </a:t>
            </a:r>
            <a:r>
              <a:rPr lang="fr-FR"/>
              <a:t>crée</a:t>
            </a:r>
            <a:r>
              <a:rPr lang="fr-FR"/>
              <a:t> un site web. Il oblige par exemple à mettre un attribut « alt » à une balise d’image.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https://validator.w3.org/ </a:t>
            </a:r>
            <a:endParaRPr/>
          </a:p>
        </p:txBody>
      </p:sp>
      <p:sp>
        <p:nvSpPr>
          <p:cNvPr id="255" name="Google Shape;25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0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5.jpg"/><Relationship Id="rId7" Type="http://schemas.openxmlformats.org/officeDocument/2006/relationships/image" Target="../media/image3.jpg"/><Relationship Id="rId8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12" Type="http://schemas.openxmlformats.org/officeDocument/2006/relationships/image" Target="../media/image8.png"/><Relationship Id="rId9" Type="http://schemas.openxmlformats.org/officeDocument/2006/relationships/image" Target="../media/image3.jp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8.png"/><Relationship Id="rId8" Type="http://schemas.openxmlformats.org/officeDocument/2006/relationships/image" Target="../media/image1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33d4d9c5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33d4d9c5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33d4d9c5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33d4d9c5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33d4d9c5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33d4d9c5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33d4d9c5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33d4d9c5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33d4d9c5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33d4d9c5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33d4d9c5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33d4d9c5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33d4d9c5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33d4d9c5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33d4d9c5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33d4d9c5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33d4d9c5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33d4d9c5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33d4d9c5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33d4d9c5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33d4d9c5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33d4d9c5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33d4d9c5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33d4d9c5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33d4d9c5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33d4d9c5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33d4d9c5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33d4d9c5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33d4d9c5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33d4d9c5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33d4d9c5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33d4d9c5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33d4d9c5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33d4d9c5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33d4d9c5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33d4d9c5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33d4d9c5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33d4d9c5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33d4d9c5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33d4d9c5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33d4d9c5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33d4d9c5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33d4d9c5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33d4d9c5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33d4d9c5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33d4d9c5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33d4d9c5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33d4d9c5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33d4d9c5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33d4d9c5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33d4d9c5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33d4d9c5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33d4d9c5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33d4d9c5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33d4d9c5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33d4d9c5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33d4d9c5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33d4d9c5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33d4d9c5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33d4d9c5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33d4d9c5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33d4d9c5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33d4d9c5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33d4d9c5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33d4d9c5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33d4d9c5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33d4d9c5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33d4d9c5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33d4d9c5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33d4d9c5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33d4d9c5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33d4d9c5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33d4d9c5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33d4d9c5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33d4d9c5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33d4d9c5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33d4d9c5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33d4d9c5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33d4d9c5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33d4d9c5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33d4d9c5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33d4d9c5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33d4d9c5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33d4d9c5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33d4d9c5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33d4d9c5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33d4d9c5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33d4d9c5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33d4d9c5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33d4d9c5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33d4d9c5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33d4d9c5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33d4d9c5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33d4d9c5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33d4d9c5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33d4d9c5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33d4d9c5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33d4d9c5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33d4d9c5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33d4d9c5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33d4d9c5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33d4d9c5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33d4d9c5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6" Type="http://schemas.openxmlformats.org/officeDocument/2006/relationships/image" Target="../media/image15.jpg"/><Relationship Id="rId7" Type="http://schemas.openxmlformats.org/officeDocument/2006/relationships/image" Target="../media/image3.jp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33d4d9c5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33d4d9c5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33d4d9c5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33d4d9c5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33d4d9c5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33d4d9c5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33d4d9c5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33d4d9c5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33d4d9c5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33d4d9c5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33d4d9c5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33d4d9c5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33d4d9c5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33d4d9c5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33d4d9c5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33d4d9c5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8.png"/><Relationship Id="rId9" Type="http://schemas.openxmlformats.org/officeDocument/2006/relationships/image" Target="../media/image34.png"/><Relationship Id="rId5" Type="http://schemas.openxmlformats.org/officeDocument/2006/relationships/image" Target="../media/image36.jpg"/><Relationship Id="rId6" Type="http://schemas.openxmlformats.org/officeDocument/2006/relationships/image" Target="../media/image15.jpg"/><Relationship Id="rId7" Type="http://schemas.openxmlformats.org/officeDocument/2006/relationships/image" Target="../media/image17.jpg"/><Relationship Id="rId8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validator.w3.org/" TargetMode="External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r.wikipedia.org/wiki/Uniform_Resource_Locator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34.png"/><Relationship Id="rId5" Type="http://schemas.openxmlformats.org/officeDocument/2006/relationships/image" Target="../media/image36.jpg"/><Relationship Id="rId6" Type="http://schemas.openxmlformats.org/officeDocument/2006/relationships/image" Target="../media/image15.jpg"/><Relationship Id="rId7" Type="http://schemas.openxmlformats.org/officeDocument/2006/relationships/image" Target="../media/image17.jpg"/><Relationship Id="rId8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.visualstudio.com/" TargetMode="External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com/intl/fr_fr/chrome/" TargetMode="External"/><Relationship Id="rId4" Type="http://schemas.openxmlformats.org/officeDocument/2006/relationships/hyperlink" Target="https://www.mozilla.org/fr/firefox/new/" TargetMode="External"/><Relationship Id="rId5" Type="http://schemas.openxmlformats.org/officeDocument/2006/relationships/hyperlink" Target="https://canius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/>
          <p:nvPr/>
        </p:nvSpPr>
        <p:spPr>
          <a:xfrm>
            <a:off x="6786" y="11927"/>
            <a:ext cx="12192000" cy="644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LOGO ADRAR 300dpi.jpg" id="139" name="Google Shape;1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06" y="116618"/>
            <a:ext cx="2346531" cy="435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nes-adrar-coul_2.jpg" id="141" name="Google Shape;14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4888" y="111271"/>
            <a:ext cx="346861" cy="3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en plus.jpg" id="142" name="Google Shape;14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7907" y="126966"/>
            <a:ext cx="1289328" cy="364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nes-adrar-coul_1.jpg" id="143" name="Google Shape;14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3393" y="58452"/>
            <a:ext cx="510617" cy="5065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oto 28-01-2016 21 53 09.png" id="144" name="Google Shape;144;p1"/>
          <p:cNvPicPr preferRelativeResize="0"/>
          <p:nvPr/>
        </p:nvPicPr>
        <p:blipFill rotWithShape="1">
          <a:blip r:embed="rId8">
            <a:alphaModFix/>
          </a:blip>
          <a:srcRect b="0" l="0" r="75456" t="0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09496" y="58452"/>
            <a:ext cx="1403187" cy="54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15966" y="82794"/>
            <a:ext cx="1742629" cy="49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idx="1" type="body"/>
          </p:nvPr>
        </p:nvSpPr>
        <p:spPr>
          <a:xfrm>
            <a:off x="1120000" y="1572956"/>
            <a:ext cx="102339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balises par paire contiennent du texte, encadré par deux balises comme ceci: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Elles indiquent au navigateur le début et la fin de notre texte, ainsi que sa nature. Ici, la balise &lt;</a:t>
            </a:r>
            <a:r>
              <a:rPr lang="fr-FR">
                <a:solidFill>
                  <a:srgbClr val="00B0F0"/>
                </a:solidFill>
              </a:rPr>
              <a:t>h1</a:t>
            </a:r>
            <a:r>
              <a:rPr lang="fr-FR">
                <a:solidFill>
                  <a:schemeClr val="lt1"/>
                </a:solidFill>
              </a:rPr>
              <a:t>&gt; est une balise de titre, le navigateur sait donc que notre texte, encadré par nos balise, est un titre. </a:t>
            </a:r>
            <a:endParaRPr>
              <a:solidFill>
                <a:schemeClr val="lt1"/>
              </a:solidFill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La balise fermante contient toujours un slash « / » après le chevron.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2107770" y="1914495"/>
            <a:ext cx="3774600" cy="369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h1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&gt;Je suis un titre important&lt;/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h1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balises par paires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1120000" y="1572961"/>
            <a:ext cx="10233800" cy="5134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balises orpheline ne contiennent rien, elle sont seule: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Ces balises permettent le plus souvent d’insérer un élément dans notre page. Ici, la balise &lt;</a:t>
            </a:r>
            <a:r>
              <a:rPr lang="fr-FR">
                <a:solidFill>
                  <a:srgbClr val="00B0F0"/>
                </a:solidFill>
              </a:rPr>
              <a:t>br</a:t>
            </a:r>
            <a:r>
              <a:rPr lang="fr-FR">
                <a:solidFill>
                  <a:schemeClr val="lt1"/>
                </a:solidFill>
              </a:rPr>
              <a:t>&gt; permet de faire un retour à la ligne.</a:t>
            </a:r>
            <a:endParaRPr/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Par convention, il est préférable de mettre un slash « / » à la fin de notre balise, comme ceci « &lt;</a:t>
            </a:r>
            <a:r>
              <a:rPr lang="fr-FR">
                <a:solidFill>
                  <a:srgbClr val="00B0F0"/>
                </a:solidFill>
              </a:rPr>
              <a:t>br</a:t>
            </a:r>
            <a:r>
              <a:rPr lang="fr-FR">
                <a:solidFill>
                  <a:schemeClr val="lt1"/>
                </a:solidFill>
              </a:rPr>
              <a:t>/&gt; », même si ce n’est pas obligatoire.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2296927" y="1980975"/>
            <a:ext cx="726900" cy="369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balises orphelines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1120000" y="1572961"/>
            <a:ext cx="10233800" cy="5134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attributs sont des instructions qui viennent compléter nos balises: 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Ici, nous avons une balise &lt;</a:t>
            </a:r>
            <a:r>
              <a:rPr lang="fr-FR">
                <a:solidFill>
                  <a:srgbClr val="00B0F0"/>
                </a:solidFill>
              </a:rPr>
              <a:t>p</a:t>
            </a:r>
            <a:r>
              <a:rPr lang="fr-FR">
                <a:solidFill>
                  <a:schemeClr val="lt1"/>
                </a:solidFill>
              </a:rPr>
              <a:t>&gt; de paragraphe qui contient l’attribut « </a:t>
            </a:r>
            <a:r>
              <a:rPr lang="fr-FR">
                <a:solidFill>
                  <a:schemeClr val="lt2"/>
                </a:solidFill>
              </a:rPr>
              <a:t>id</a:t>
            </a:r>
            <a:r>
              <a:rPr lang="fr-FR">
                <a:solidFill>
                  <a:schemeClr val="lt1"/>
                </a:solidFill>
              </a:rPr>
              <a:t> » avec la valeur « </a:t>
            </a:r>
            <a:r>
              <a:rPr lang="fr-FR">
                <a:solidFill>
                  <a:srgbClr val="FFC000"/>
                </a:solidFill>
              </a:rPr>
              <a:t>mon_paragraphe</a:t>
            </a:r>
            <a:r>
              <a:rPr lang="fr-FR">
                <a:solidFill>
                  <a:srgbClr val="53A67D"/>
                </a:solidFill>
              </a:rPr>
              <a:t> </a:t>
            </a:r>
            <a:r>
              <a:rPr lang="fr-FR">
                <a:solidFill>
                  <a:schemeClr val="lt1"/>
                </a:solidFill>
              </a:rPr>
              <a:t>».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1850575" y="2075275"/>
            <a:ext cx="5380500" cy="369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 </a:t>
            </a:r>
            <a:r>
              <a:rPr lang="fr-FR" sz="18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</a:t>
            </a:r>
            <a:r>
              <a:rPr lang="fr-FR" sz="1800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"mon_paragraphe"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&gt;Je suis un paragraphe&lt;/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</p:txBody>
      </p:sp>
      <p:sp>
        <p:nvSpPr>
          <p:cNvPr id="231" name="Google Shape;231;p12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attributs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>
            <p:ph idx="1" type="body"/>
          </p:nvPr>
        </p:nvSpPr>
        <p:spPr>
          <a:xfrm>
            <a:off x="1120000" y="1572953"/>
            <a:ext cx="10233900" cy="3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Structure de base d’une page en HTML: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u="sng">
                <a:solidFill>
                  <a:schemeClr val="lt1"/>
                </a:solidFill>
              </a:rPr>
              <a:t>Note</a:t>
            </a:r>
            <a:r>
              <a:rPr lang="fr-FR">
                <a:solidFill>
                  <a:schemeClr val="lt1"/>
                </a:solidFill>
              </a:rPr>
              <a:t>: Le doctype permet au navigateur de comp</a:t>
            </a:r>
            <a:r>
              <a:rPr lang="fr-FR">
                <a:solidFill>
                  <a:schemeClr val="lt1"/>
                </a:solidFill>
              </a:rPr>
              <a:t>rendre </a:t>
            </a:r>
            <a:r>
              <a:rPr lang="fr-FR">
                <a:solidFill>
                  <a:schemeClr val="lt1"/>
                </a:solidFill>
              </a:rPr>
              <a:t>quel </a:t>
            </a:r>
            <a:r>
              <a:rPr b="1" lang="fr-FR">
                <a:solidFill>
                  <a:schemeClr val="lt1"/>
                </a:solidFill>
              </a:rPr>
              <a:t>Type</a:t>
            </a:r>
            <a:r>
              <a:rPr lang="fr-FR">
                <a:solidFill>
                  <a:schemeClr val="lt1"/>
                </a:solidFill>
              </a:rPr>
              <a:t> de </a:t>
            </a:r>
            <a:r>
              <a:rPr b="1" lang="fr-FR">
                <a:solidFill>
                  <a:schemeClr val="lt1"/>
                </a:solidFill>
              </a:rPr>
              <a:t>Doc</a:t>
            </a:r>
            <a:r>
              <a:rPr lang="fr-FR">
                <a:solidFill>
                  <a:schemeClr val="lt1"/>
                </a:solidFill>
              </a:rPr>
              <a:t>ument il va avoir à interpréter.</a:t>
            </a:r>
            <a:endParaRPr/>
          </a:p>
        </p:txBody>
      </p:sp>
      <p:sp>
        <p:nvSpPr>
          <p:cNvPr id="237" name="Google Shape;237;p13"/>
          <p:cNvSpPr txBox="1"/>
          <p:nvPr/>
        </p:nvSpPr>
        <p:spPr>
          <a:xfrm>
            <a:off x="1925053" y="1889317"/>
            <a:ext cx="7315200" cy="2862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!DOCTYPE 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html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		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meta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fr-FR" sz="18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charset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</a:t>
            </a:r>
            <a:r>
              <a:rPr lang="fr-FR" sz="1800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"utf-8" 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		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title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&gt;Titre&lt;/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title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	&lt;/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	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body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	&lt;/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body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html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-38850" y="625950"/>
            <a:ext cx="234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Structure d’une page de base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idx="1" type="body"/>
          </p:nvPr>
        </p:nvSpPr>
        <p:spPr>
          <a:xfrm>
            <a:off x="1120000" y="1572961"/>
            <a:ext cx="10233800" cy="5134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Ces balises sont obligatoires dans toutes les pages HTML: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</a:pPr>
            <a:r>
              <a:rPr lang="fr-FR">
                <a:solidFill>
                  <a:schemeClr val="lt1"/>
                </a:solidFill>
              </a:rPr>
              <a:t>&lt;</a:t>
            </a:r>
            <a:r>
              <a:rPr lang="fr-FR">
                <a:solidFill>
                  <a:srgbClr val="4A86E8"/>
                </a:solidFill>
              </a:rPr>
              <a:t>html</a:t>
            </a:r>
            <a:r>
              <a:rPr lang="fr-FR">
                <a:solidFill>
                  <a:schemeClr val="lt1"/>
                </a:solidFill>
              </a:rPr>
              <a:t>&gt; =&gt; Contient toutes les balises HTML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</a:pPr>
            <a:r>
              <a:rPr lang="fr-FR">
                <a:solidFill>
                  <a:schemeClr val="lt1"/>
                </a:solidFill>
              </a:rPr>
              <a:t>&lt;</a:t>
            </a:r>
            <a:r>
              <a:rPr lang="fr-FR">
                <a:solidFill>
                  <a:srgbClr val="4A86E8"/>
                </a:solidFill>
              </a:rPr>
              <a:t>head</a:t>
            </a:r>
            <a:r>
              <a:rPr lang="fr-FR">
                <a:solidFill>
                  <a:schemeClr val="lt1"/>
                </a:solidFill>
              </a:rPr>
              <a:t>&gt; =&gt; En-tête de notre page, elle contient à minima la balise &lt;</a:t>
            </a:r>
            <a:r>
              <a:rPr lang="fr-FR">
                <a:solidFill>
                  <a:srgbClr val="00FF00"/>
                </a:solidFill>
              </a:rPr>
              <a:t>title</a:t>
            </a:r>
            <a:r>
              <a:rPr lang="fr-FR">
                <a:solidFill>
                  <a:schemeClr val="lt1"/>
                </a:solidFill>
              </a:rPr>
              <a:t>&gt; qui affiche le titre, mais souvent beaucoup d’autres balises que nous verrons par la suite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</a:pPr>
            <a:r>
              <a:rPr lang="fr-FR">
                <a:solidFill>
                  <a:schemeClr val="lt1"/>
                </a:solidFill>
              </a:rPr>
              <a:t>&lt;</a:t>
            </a:r>
            <a:r>
              <a:rPr lang="fr-FR">
                <a:solidFill>
                  <a:srgbClr val="4A86E8"/>
                </a:solidFill>
              </a:rPr>
              <a:t>body</a:t>
            </a:r>
            <a:r>
              <a:rPr lang="fr-FR">
                <a:solidFill>
                  <a:schemeClr val="lt1"/>
                </a:solidFill>
              </a:rPr>
              <a:t>&gt; =&gt; Le corps de notre page, elle contient l’intégralité de notre contenu de page (articles, images, liens, vidéos, …)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balises racines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1120000" y="1191127"/>
            <a:ext cx="10233800" cy="551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L’indentation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Lorsqu’une balise contient une autre balise, on effectue une tabulation. C’est ce qu’on </a:t>
            </a:r>
            <a:r>
              <a:rPr lang="fr-FR">
                <a:solidFill>
                  <a:schemeClr val="lt1"/>
                </a:solidFill>
              </a:rPr>
              <a:t>appelle</a:t>
            </a:r>
            <a:r>
              <a:rPr lang="fr-FR">
                <a:solidFill>
                  <a:schemeClr val="lt1"/>
                </a:solidFill>
              </a:rPr>
              <a:t> l’</a:t>
            </a:r>
            <a:r>
              <a:rPr b="1" lang="fr-FR" u="sng">
                <a:solidFill>
                  <a:schemeClr val="lt1"/>
                </a:solidFill>
              </a:rPr>
              <a:t>indentation</a:t>
            </a:r>
            <a:r>
              <a:rPr lang="fr-FR">
                <a:solidFill>
                  <a:schemeClr val="lt1"/>
                </a:solidFill>
              </a:rPr>
              <a:t>. Ce n’est pas obligatoire au fonctionnement, mais c’est indispensable à la compréhension humaine.</a:t>
            </a:r>
            <a:endParaRPr/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 camelCase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En informatique, on utilise la notation camelCase (ou d’autres) qui consiste à écrire </a:t>
            </a:r>
            <a:r>
              <a:rPr lang="fr-FR" u="sng">
                <a:solidFill>
                  <a:schemeClr val="lt1"/>
                </a:solidFill>
              </a:rPr>
              <a:t>en minuscule</a:t>
            </a:r>
            <a:r>
              <a:rPr lang="fr-FR">
                <a:solidFill>
                  <a:schemeClr val="lt1"/>
                </a:solidFill>
              </a:rPr>
              <a:t>, </a:t>
            </a:r>
            <a:r>
              <a:rPr lang="fr-FR" u="sng">
                <a:solidFill>
                  <a:schemeClr val="lt1"/>
                </a:solidFill>
              </a:rPr>
              <a:t>sans accents</a:t>
            </a:r>
            <a:r>
              <a:rPr lang="fr-FR">
                <a:solidFill>
                  <a:schemeClr val="lt1"/>
                </a:solidFill>
              </a:rPr>
              <a:t>, </a:t>
            </a:r>
            <a:r>
              <a:rPr lang="fr-FR" u="sng">
                <a:solidFill>
                  <a:schemeClr val="lt1"/>
                </a:solidFill>
              </a:rPr>
              <a:t>sans espace</a:t>
            </a:r>
            <a:r>
              <a:rPr lang="fr-FR">
                <a:solidFill>
                  <a:schemeClr val="lt1"/>
                </a:solidFill>
              </a:rPr>
              <a:t> et </a:t>
            </a:r>
            <a:r>
              <a:rPr lang="fr-FR" u="sng">
                <a:solidFill>
                  <a:schemeClr val="lt1"/>
                </a:solidFill>
              </a:rPr>
              <a:t>sans ponctuation</a:t>
            </a:r>
            <a:r>
              <a:rPr lang="fr-FR">
                <a:solidFill>
                  <a:schemeClr val="lt1"/>
                </a:solidFill>
              </a:rPr>
              <a:t> en séparant les mots par des majuscules.</a:t>
            </a:r>
            <a:endParaRPr/>
          </a:p>
          <a:p>
            <a:pPr indent="-19367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</a:pPr>
            <a:r>
              <a:rPr lang="fr-FR">
                <a:solidFill>
                  <a:schemeClr val="lt1"/>
                </a:solidFill>
              </a:rPr>
              <a:t>Ex: Mon titre =&gt; monTitre // Une périphrase =&gt; unePeriphrase </a:t>
            </a:r>
            <a:endParaRPr/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commentaires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Le texte écrit entre des balises de commentaire sera ignoré par le navigateur et invisible sur votre page. C’est un mémo pour développeur.</a:t>
            </a:r>
            <a:endParaRPr/>
          </a:p>
          <a:p>
            <a:pPr indent="-19367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</a:pPr>
            <a:r>
              <a:rPr lang="fr-FR">
                <a:solidFill>
                  <a:schemeClr val="lt1"/>
                </a:solidFill>
              </a:rPr>
              <a:t>Ex: </a:t>
            </a:r>
            <a:endParaRPr/>
          </a:p>
        </p:txBody>
      </p:sp>
      <p:sp>
        <p:nvSpPr>
          <p:cNvPr id="250" name="Google Shape;250;p15"/>
          <p:cNvSpPr txBox="1"/>
          <p:nvPr/>
        </p:nvSpPr>
        <p:spPr>
          <a:xfrm>
            <a:off x="2679278" y="4567325"/>
            <a:ext cx="4284900" cy="3387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&lt;!-- Personne ne pourra lire ceci sur ma page --&gt;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bonnes pratiques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idx="1" type="body"/>
          </p:nvPr>
        </p:nvSpPr>
        <p:spPr>
          <a:xfrm>
            <a:off x="1120000" y="1191126"/>
            <a:ext cx="102339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Votre code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Information importante, tout ce que vous écrivez en HTML sera lisible par </a:t>
            </a:r>
            <a:r>
              <a:rPr lang="fr-FR">
                <a:solidFill>
                  <a:schemeClr val="lt1"/>
                </a:solidFill>
              </a:rPr>
              <a:t>tout</a:t>
            </a:r>
            <a:r>
              <a:rPr lang="fr-FR">
                <a:solidFill>
                  <a:schemeClr val="lt1"/>
                </a:solidFill>
              </a:rPr>
              <a:t> le monde en affichant le code source de votre page. Les commentaires y compris, attention à ne pas écrire n’importe quoi !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 W3C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World Wide Web Consortium (W3C) est un organisme de standardisation à but non lucratif, fondé en octobre 1994 chargé de promouvoir la compatibilité des technologies du WEB.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https://validator.w3.org/</a:t>
            </a:r>
            <a:endParaRPr>
              <a:solidFill>
                <a:schemeClr val="accent6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Espace de travail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Ne mettez pas tous vos projets sur votre bureau dans des « nouveaux dossiers ». 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Créez un espace de travail propre, ordonné et </a:t>
            </a:r>
            <a:r>
              <a:rPr lang="fr-FR">
                <a:solidFill>
                  <a:schemeClr val="lt1"/>
                </a:solidFill>
              </a:rPr>
              <a:t>nommez</a:t>
            </a:r>
            <a:r>
              <a:rPr lang="fr-FR">
                <a:solidFill>
                  <a:schemeClr val="lt1"/>
                </a:solidFill>
              </a:rPr>
              <a:t> vos fichiers et vos dossiers de manière logique.</a:t>
            </a:r>
            <a:endParaRPr/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2405" y="5206477"/>
            <a:ext cx="770021" cy="950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6"/>
          <p:cNvSpPr/>
          <p:nvPr/>
        </p:nvSpPr>
        <p:spPr>
          <a:xfrm>
            <a:off x="10185615" y="5259698"/>
            <a:ext cx="563700" cy="5655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bonnes pratiques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1120000" y="1215695"/>
            <a:ext cx="10233900" cy="52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b="1" lang="fr-FR" sz="1400" u="sng">
                <a:solidFill>
                  <a:schemeClr val="lt1"/>
                </a:solidFill>
              </a:rPr>
              <a:t>WEB  vs INTERNET: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Char char="○"/>
            </a:pPr>
            <a:r>
              <a:rPr lang="fr-FR" sz="1400">
                <a:solidFill>
                  <a:schemeClr val="lt1"/>
                </a:solidFill>
              </a:rPr>
              <a:t>Internet != WEB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Char char="○"/>
            </a:pPr>
            <a:r>
              <a:rPr lang="fr-FR" sz="1400">
                <a:solidFill>
                  <a:schemeClr val="lt1"/>
                </a:solidFill>
              </a:rPr>
              <a:t>Internet =&gt; Réseau informatique mondial (WEB, mail, VOIP, etc…)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Char char="○"/>
            </a:pPr>
            <a:r>
              <a:rPr lang="fr-FR" sz="1400">
                <a:solidFill>
                  <a:schemeClr val="lt1"/>
                </a:solidFill>
              </a:rPr>
              <a:t>WEB =&gt; Une des utilisations d’internet, permet d’accéder </a:t>
            </a:r>
            <a:r>
              <a:rPr lang="fr-FR" sz="1400">
                <a:solidFill>
                  <a:schemeClr val="lt1"/>
                </a:solidFill>
              </a:rPr>
              <a:t>à tes</a:t>
            </a:r>
            <a:r>
              <a:rPr lang="fr-FR" sz="1400">
                <a:solidFill>
                  <a:schemeClr val="lt1"/>
                </a:solidFill>
              </a:rPr>
              <a:t> pages reliées par des </a:t>
            </a:r>
            <a:r>
              <a:rPr lang="fr-FR" sz="1400" u="sng">
                <a:solidFill>
                  <a:schemeClr val="lt1"/>
                </a:solidFill>
              </a:rPr>
              <a:t>liens hypertextes</a:t>
            </a:r>
            <a:r>
              <a:rPr lang="fr-FR" sz="1400">
                <a:solidFill>
                  <a:schemeClr val="lt1"/>
                </a:solidFill>
              </a:rPr>
              <a:t> grâce au </a:t>
            </a:r>
            <a:r>
              <a:rPr lang="fr-FR" sz="1400" u="sng">
                <a:solidFill>
                  <a:schemeClr val="lt1"/>
                </a:solidFill>
              </a:rPr>
              <a:t>protocole HTTP</a:t>
            </a:r>
            <a:endParaRPr sz="1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b="1" lang="fr-FR" sz="1400" u="sng">
                <a:solidFill>
                  <a:schemeClr val="lt1"/>
                </a:solidFill>
              </a:rPr>
              <a:t>Protocole Internet: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Char char="○"/>
            </a:pPr>
            <a:r>
              <a:rPr lang="fr-FR" sz="1400">
                <a:solidFill>
                  <a:schemeClr val="lt1"/>
                </a:solidFill>
              </a:rPr>
              <a:t>HTTP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Char char="○"/>
            </a:pPr>
            <a:r>
              <a:rPr lang="fr-FR" sz="1400">
                <a:solidFill>
                  <a:schemeClr val="lt1"/>
                </a:solidFill>
              </a:rPr>
              <a:t>FTP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Char char="○"/>
            </a:pPr>
            <a:r>
              <a:rPr lang="fr-FR" sz="1400">
                <a:solidFill>
                  <a:schemeClr val="lt1"/>
                </a:solidFill>
              </a:rPr>
              <a:t>SMTP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Char char="○"/>
            </a:pPr>
            <a:r>
              <a:rPr lang="fr-FR" sz="1400">
                <a:solidFill>
                  <a:schemeClr val="lt1"/>
                </a:solidFill>
              </a:rPr>
              <a:t>SSH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Char char="○"/>
            </a:pPr>
            <a:r>
              <a:rPr lang="fr-FR" sz="1400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b="1" lang="fr-FR" sz="1400" u="sng">
                <a:solidFill>
                  <a:schemeClr val="lt1"/>
                </a:solidFill>
              </a:rPr>
              <a:t>URL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Char char="○"/>
            </a:pPr>
            <a:r>
              <a:rPr b="1" i="1" lang="fr-FR" sz="1400">
                <a:solidFill>
                  <a:schemeClr val="lt1"/>
                </a:solidFill>
              </a:rPr>
              <a:t>U</a:t>
            </a:r>
            <a:r>
              <a:rPr lang="fr-FR" sz="1400">
                <a:solidFill>
                  <a:schemeClr val="lt1"/>
                </a:solidFill>
              </a:rPr>
              <a:t>niform </a:t>
            </a:r>
            <a:r>
              <a:rPr b="1" i="1" lang="fr-FR" sz="1400">
                <a:solidFill>
                  <a:schemeClr val="lt1"/>
                </a:solidFill>
              </a:rPr>
              <a:t>R</a:t>
            </a:r>
            <a:r>
              <a:rPr lang="fr-FR" sz="1400">
                <a:solidFill>
                  <a:schemeClr val="lt1"/>
                </a:solidFill>
              </a:rPr>
              <a:t>esource </a:t>
            </a:r>
            <a:r>
              <a:rPr b="1" i="1" lang="fr-FR" sz="1400">
                <a:solidFill>
                  <a:schemeClr val="lt1"/>
                </a:solidFill>
              </a:rPr>
              <a:t>L</a:t>
            </a:r>
            <a:r>
              <a:rPr lang="fr-FR" sz="1400">
                <a:solidFill>
                  <a:schemeClr val="lt1"/>
                </a:solidFill>
              </a:rPr>
              <a:t>ocator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Char char="○"/>
            </a:pPr>
            <a:r>
              <a:rPr lang="fr-FR" sz="1400">
                <a:solidFill>
                  <a:schemeClr val="lt1"/>
                </a:solidFill>
              </a:rPr>
              <a:t>Aussi appelée « adresse web »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Char char="○"/>
            </a:pPr>
            <a:r>
              <a:rPr lang="fr-FR" sz="1400">
                <a:solidFill>
                  <a:schemeClr val="lt1"/>
                </a:solidFill>
              </a:rPr>
              <a:t>Ex =&gt; </a:t>
            </a:r>
            <a:r>
              <a:rPr lang="fr-FR" sz="14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https://fr.wikipedia.org/wiki/Uniform_Resource_Locator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5011650" y="2967307"/>
            <a:ext cx="557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4A86E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</a:t>
            </a:r>
            <a:r>
              <a:rPr b="0" i="0" lang="fr-F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://</a:t>
            </a:r>
            <a:r>
              <a:rPr b="0" i="0" lang="fr-FR" sz="1800" u="none" cap="none" strike="noStrike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</a:t>
            </a:r>
            <a:r>
              <a:rPr b="0" i="0" lang="fr-F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r>
              <a:rPr b="0" i="0" lang="fr-FR" sz="1800" u="none" cap="none" strike="noStrike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wikipedia.org</a:t>
            </a:r>
            <a:r>
              <a:rPr b="0" i="0" lang="fr-FR" sz="1800" u="none" cap="none" strike="noStrike">
                <a:solidFill>
                  <a:srgbClr val="C709A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/wiki/Uniform_Resource_Locator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709A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fr-FR" sz="1800">
                <a:solidFill>
                  <a:srgbClr val="4A86E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Protocole </a:t>
            </a:r>
            <a:r>
              <a:rPr lang="fr-FR" sz="1800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Sous-domaine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fr-FR" sz="1800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Domaine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fr-FR" sz="1800">
                <a:solidFill>
                  <a:srgbClr val="C709A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Chemin</a:t>
            </a:r>
            <a:endParaRPr/>
          </a:p>
        </p:txBody>
      </p:sp>
      <p:pic>
        <p:nvPicPr>
          <p:cNvPr descr="LOGO ADRAR 300dpi.jpg" id="153" name="Google Shape;15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nes-adrar-coul_2.jpg" id="154" name="Google Shape;15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4888" y="111271"/>
            <a:ext cx="346861" cy="3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en plus.jpg" id="155" name="Google Shape;15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7907" y="126966"/>
            <a:ext cx="1289328" cy="364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nes-adrar-coul_1.jpg" id="156" name="Google Shape;15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3393" y="58452"/>
            <a:ext cx="510617" cy="5065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oto 28-01-2016 21 53 09.png" id="157" name="Google Shape;157;p2"/>
          <p:cNvPicPr preferRelativeResize="0"/>
          <p:nvPr/>
        </p:nvPicPr>
        <p:blipFill rotWithShape="1">
          <a:blip r:embed="rId8">
            <a:alphaModFix/>
          </a:blip>
          <a:srcRect b="0" l="0" r="75456" t="0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09496" y="58452"/>
            <a:ext cx="1403187" cy="54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15966" y="82794"/>
            <a:ext cx="1742629" cy="49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au HTML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idx="1" type="body"/>
          </p:nvPr>
        </p:nvSpPr>
        <p:spPr>
          <a:xfrm>
            <a:off x="1120000" y="1572962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14285"/>
              <a:buChar char="●"/>
            </a:pPr>
            <a:r>
              <a:rPr b="1" lang="fr-FR" u="sng">
                <a:solidFill>
                  <a:schemeClr val="lt1"/>
                </a:solidFill>
              </a:rPr>
              <a:t>HTTP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Char char="○"/>
            </a:pPr>
            <a:r>
              <a:rPr b="1" i="1" lang="fr-FR">
                <a:solidFill>
                  <a:schemeClr val="lt1"/>
                </a:solidFill>
              </a:rPr>
              <a:t>H</a:t>
            </a:r>
            <a:r>
              <a:rPr lang="fr-FR">
                <a:solidFill>
                  <a:schemeClr val="lt1"/>
                </a:solidFill>
              </a:rPr>
              <a:t>yper</a:t>
            </a:r>
            <a:r>
              <a:rPr b="1" i="1" lang="fr-FR">
                <a:solidFill>
                  <a:schemeClr val="lt1"/>
                </a:solidFill>
              </a:rPr>
              <a:t>T</a:t>
            </a:r>
            <a:r>
              <a:rPr lang="fr-FR">
                <a:solidFill>
                  <a:schemeClr val="lt1"/>
                </a:solidFill>
              </a:rPr>
              <a:t>ext </a:t>
            </a:r>
            <a:r>
              <a:rPr b="1" i="1" lang="fr-FR">
                <a:solidFill>
                  <a:schemeClr val="lt1"/>
                </a:solidFill>
              </a:rPr>
              <a:t>T</a:t>
            </a:r>
            <a:r>
              <a:rPr lang="fr-FR">
                <a:solidFill>
                  <a:schemeClr val="lt1"/>
                </a:solidFill>
              </a:rPr>
              <a:t>ransfer </a:t>
            </a:r>
            <a:r>
              <a:rPr b="1" i="1" lang="fr-FR">
                <a:solidFill>
                  <a:schemeClr val="lt1"/>
                </a:solidFill>
              </a:rPr>
              <a:t>P</a:t>
            </a:r>
            <a:r>
              <a:rPr lang="fr-FR">
                <a:solidFill>
                  <a:schemeClr val="lt1"/>
                </a:solidFill>
              </a:rPr>
              <a:t>rotocol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Char char="○"/>
            </a:pPr>
            <a:r>
              <a:rPr lang="fr-FR">
                <a:solidFill>
                  <a:schemeClr val="lt1"/>
                </a:solidFill>
              </a:rPr>
              <a:t>Protocole du web, permet au </a:t>
            </a:r>
            <a:r>
              <a:rPr lang="fr-FR" u="sng">
                <a:solidFill>
                  <a:schemeClr val="lt1"/>
                </a:solidFill>
              </a:rPr>
              <a:t>client</a:t>
            </a:r>
            <a:r>
              <a:rPr lang="fr-FR">
                <a:solidFill>
                  <a:schemeClr val="lt1"/>
                </a:solidFill>
              </a:rPr>
              <a:t> </a:t>
            </a:r>
            <a:r>
              <a:rPr lang="fr-FR">
                <a:solidFill>
                  <a:schemeClr val="lt1"/>
                </a:solidFill>
              </a:rPr>
              <a:t>de télécharger des pages web (Pages HTML)</a:t>
            </a:r>
            <a:endParaRPr>
              <a:solidFill>
                <a:schemeClr val="lt1"/>
              </a:solidFill>
            </a:endParaRPr>
          </a:p>
          <a:p>
            <a:pPr indent="-666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14285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14285"/>
              <a:buChar char="●"/>
            </a:pPr>
            <a:r>
              <a:rPr b="1" lang="fr-FR" u="sng">
                <a:solidFill>
                  <a:schemeClr val="lt1"/>
                </a:solidFill>
              </a:rPr>
              <a:t>Client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Char char="○"/>
            </a:pPr>
            <a:r>
              <a:rPr lang="fr-FR">
                <a:solidFill>
                  <a:schemeClr val="lt1"/>
                </a:solidFill>
              </a:rPr>
              <a:t>Programme informatique qui permet d’effectuer des </a:t>
            </a:r>
            <a:r>
              <a:rPr lang="fr-FR" u="sng">
                <a:solidFill>
                  <a:schemeClr val="lt1"/>
                </a:solidFill>
              </a:rPr>
              <a:t>requêtes HTTP</a:t>
            </a:r>
            <a:r>
              <a:rPr lang="fr-FR">
                <a:solidFill>
                  <a:schemeClr val="lt1"/>
                </a:solidFill>
              </a:rPr>
              <a:t> vers un serveur grâce à une URL.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Char char="○"/>
            </a:pPr>
            <a:r>
              <a:rPr lang="fr-FR">
                <a:solidFill>
                  <a:schemeClr val="lt1"/>
                </a:solidFill>
              </a:rPr>
              <a:t>Le </a:t>
            </a:r>
            <a:r>
              <a:rPr lang="fr-FR" u="sng">
                <a:solidFill>
                  <a:schemeClr val="lt1"/>
                </a:solidFill>
              </a:rPr>
              <a:t>navigateur</a:t>
            </a:r>
            <a:r>
              <a:rPr lang="fr-FR">
                <a:solidFill>
                  <a:schemeClr val="lt1"/>
                </a:solidFill>
              </a:rPr>
              <a:t> est un client HTTP (Firefox, Chrome, Edge, …)</a:t>
            </a:r>
            <a:endParaRPr>
              <a:solidFill>
                <a:schemeClr val="lt1"/>
              </a:solidFill>
            </a:endParaRPr>
          </a:p>
          <a:p>
            <a:pPr indent="-666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14285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14285"/>
              <a:buChar char="●"/>
            </a:pPr>
            <a:r>
              <a:rPr b="1" lang="fr-FR" u="sng">
                <a:solidFill>
                  <a:schemeClr val="lt1"/>
                </a:solidFill>
              </a:rPr>
              <a:t>Serveur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78571"/>
              <a:buChar char="○"/>
            </a:pPr>
            <a:r>
              <a:rPr lang="fr-FR">
                <a:solidFill>
                  <a:schemeClr val="lt1"/>
                </a:solidFill>
              </a:rPr>
              <a:t>Machine qui écoute les </a:t>
            </a:r>
            <a:r>
              <a:rPr lang="fr-FR" u="sng">
                <a:solidFill>
                  <a:schemeClr val="lt1"/>
                </a:solidFill>
              </a:rPr>
              <a:t>requêtes HTTP</a:t>
            </a:r>
            <a:r>
              <a:rPr lang="fr-FR">
                <a:solidFill>
                  <a:schemeClr val="lt1"/>
                </a:solidFill>
              </a:rPr>
              <a:t> (demande de page web) des clients pour répondre à leurs demandes en envoyant des </a:t>
            </a:r>
            <a:r>
              <a:rPr lang="fr-FR" u="sng">
                <a:solidFill>
                  <a:schemeClr val="lt1"/>
                </a:solidFill>
              </a:rPr>
              <a:t>réponses HTTP</a:t>
            </a:r>
            <a:r>
              <a:rPr lang="fr-FR">
                <a:solidFill>
                  <a:schemeClr val="lt1"/>
                </a:solidFill>
              </a:rPr>
              <a:t> (page web)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HTTP, navigateur, web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1120000" y="1268150"/>
            <a:ext cx="10233900" cy="5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sz="2000">
                <a:solidFill>
                  <a:schemeClr val="lt1"/>
                </a:solidFill>
              </a:rPr>
              <a:t>De quoi est </a:t>
            </a:r>
            <a:r>
              <a:rPr lang="fr-FR" sz="2000">
                <a:solidFill>
                  <a:schemeClr val="lt1"/>
                </a:solidFill>
              </a:rPr>
              <a:t>composée</a:t>
            </a:r>
            <a:r>
              <a:rPr lang="fr-FR" sz="2000">
                <a:solidFill>
                  <a:schemeClr val="lt1"/>
                </a:solidFill>
              </a:rPr>
              <a:t> une page web sur nos navigateurs ?</a:t>
            </a:r>
            <a:endParaRPr sz="2000">
              <a:solidFill>
                <a:schemeClr val="lt1"/>
              </a:solidFill>
            </a:endParaRPr>
          </a:p>
          <a:p>
            <a:pPr indent="-196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Twentieth Century"/>
              <a:buChar char="-"/>
            </a:pPr>
            <a:r>
              <a:rPr b="1" lang="fr-FR" u="sng">
                <a:solidFill>
                  <a:schemeClr val="lt1"/>
                </a:solidFill>
              </a:rPr>
              <a:t>HTML</a:t>
            </a:r>
            <a:r>
              <a:rPr lang="fr-FR">
                <a:solidFill>
                  <a:schemeClr val="lt1"/>
                </a:solidFill>
              </a:rPr>
              <a:t> =&gt; </a:t>
            </a:r>
            <a:r>
              <a:rPr b="1" i="1" lang="fr-FR">
                <a:solidFill>
                  <a:schemeClr val="lt1"/>
                </a:solidFill>
              </a:rPr>
              <a:t>H</a:t>
            </a:r>
            <a:r>
              <a:rPr lang="fr-FR">
                <a:solidFill>
                  <a:schemeClr val="lt1"/>
                </a:solidFill>
              </a:rPr>
              <a:t>yper</a:t>
            </a:r>
            <a:r>
              <a:rPr b="1" i="1" lang="fr-FR">
                <a:solidFill>
                  <a:schemeClr val="lt1"/>
                </a:solidFill>
              </a:rPr>
              <a:t>T</a:t>
            </a:r>
            <a:r>
              <a:rPr lang="fr-FR">
                <a:solidFill>
                  <a:schemeClr val="lt1"/>
                </a:solidFill>
              </a:rPr>
              <a:t>ext </a:t>
            </a:r>
            <a:r>
              <a:rPr b="1" i="1" lang="fr-FR">
                <a:solidFill>
                  <a:schemeClr val="lt1"/>
                </a:solidFill>
              </a:rPr>
              <a:t>M</a:t>
            </a:r>
            <a:r>
              <a:rPr lang="fr-FR">
                <a:solidFill>
                  <a:schemeClr val="lt1"/>
                </a:solidFill>
              </a:rPr>
              <a:t>arkup </a:t>
            </a:r>
            <a:r>
              <a:rPr b="1" i="1" lang="fr-FR">
                <a:solidFill>
                  <a:schemeClr val="lt1"/>
                </a:solidFill>
              </a:rPr>
              <a:t>L</a:t>
            </a:r>
            <a:r>
              <a:rPr lang="fr-FR">
                <a:solidFill>
                  <a:schemeClr val="lt1"/>
                </a:solidFill>
              </a:rPr>
              <a:t>anguage</a:t>
            </a:r>
            <a:endParaRPr>
              <a:solidFill>
                <a:schemeClr val="lt1"/>
              </a:solidFill>
            </a:endParaRPr>
          </a:p>
          <a:p>
            <a:pPr indent="-2127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Twentieth Century"/>
              <a:buChar char="-"/>
            </a:pPr>
            <a:r>
              <a:rPr lang="fr-FR" sz="2000">
                <a:solidFill>
                  <a:schemeClr val="lt1"/>
                </a:solidFill>
              </a:rPr>
              <a:t>Structure les pages à l’aide de balise, c’est le squelette d’une page.</a:t>
            </a:r>
            <a:endParaRPr sz="2000">
              <a:solidFill>
                <a:schemeClr val="lt1"/>
              </a:solidFill>
            </a:endParaRPr>
          </a:p>
          <a:p>
            <a:pPr indent="-2127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Twentieth Century"/>
              <a:buChar char="-"/>
            </a:pPr>
            <a:r>
              <a:rPr lang="fr-FR" sz="2000">
                <a:solidFill>
                  <a:schemeClr val="lt1"/>
                </a:solidFill>
              </a:rPr>
              <a:t>Est interprété par le navigateur</a:t>
            </a:r>
            <a:endParaRPr sz="2000">
              <a:solidFill>
                <a:schemeClr val="lt1"/>
              </a:solidFill>
            </a:endParaRPr>
          </a:p>
          <a:p>
            <a:pPr indent="0" lvl="0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196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Twentieth Century"/>
              <a:buChar char="-"/>
            </a:pPr>
            <a:r>
              <a:rPr b="1" lang="fr-FR" u="sng">
                <a:solidFill>
                  <a:schemeClr val="lt1"/>
                </a:solidFill>
              </a:rPr>
              <a:t>CSS</a:t>
            </a:r>
            <a:r>
              <a:rPr lang="fr-FR">
                <a:solidFill>
                  <a:schemeClr val="lt1"/>
                </a:solidFill>
              </a:rPr>
              <a:t> =&gt; </a:t>
            </a:r>
            <a:r>
              <a:rPr b="1" i="1" lang="fr-FR">
                <a:solidFill>
                  <a:schemeClr val="lt1"/>
                </a:solidFill>
              </a:rPr>
              <a:t>C</a:t>
            </a:r>
            <a:r>
              <a:rPr lang="fr-FR">
                <a:solidFill>
                  <a:schemeClr val="lt1"/>
                </a:solidFill>
              </a:rPr>
              <a:t>ascading </a:t>
            </a:r>
            <a:r>
              <a:rPr b="1" i="1" lang="fr-FR">
                <a:solidFill>
                  <a:schemeClr val="lt1"/>
                </a:solidFill>
              </a:rPr>
              <a:t>S</a:t>
            </a:r>
            <a:r>
              <a:rPr lang="fr-FR">
                <a:solidFill>
                  <a:schemeClr val="lt1"/>
                </a:solidFill>
              </a:rPr>
              <a:t>tyle </a:t>
            </a:r>
            <a:r>
              <a:rPr b="1" i="1" lang="fr-FR">
                <a:solidFill>
                  <a:schemeClr val="lt1"/>
                </a:solidFill>
              </a:rPr>
              <a:t>S</a:t>
            </a:r>
            <a:r>
              <a:rPr lang="fr-FR">
                <a:solidFill>
                  <a:schemeClr val="lt1"/>
                </a:solidFill>
              </a:rPr>
              <a:t>heets</a:t>
            </a:r>
            <a:endParaRPr>
              <a:solidFill>
                <a:schemeClr val="lt1"/>
              </a:solidFill>
            </a:endParaRPr>
          </a:p>
          <a:p>
            <a:pPr indent="-2127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Twentieth Century"/>
              <a:buChar char="-"/>
            </a:pPr>
            <a:r>
              <a:rPr lang="fr-FR" sz="2000">
                <a:solidFill>
                  <a:schemeClr val="lt1"/>
                </a:solidFill>
              </a:rPr>
              <a:t>Donne l’apparence d’une page HTML (positionnement, couleurs, taille des textes, …)</a:t>
            </a:r>
            <a:endParaRPr sz="2000">
              <a:solidFill>
                <a:schemeClr val="lt1"/>
              </a:solidFill>
            </a:endParaRPr>
          </a:p>
          <a:p>
            <a:pPr indent="-2127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Twentieth Century"/>
              <a:buChar char="-"/>
            </a:pPr>
            <a:r>
              <a:rPr lang="fr-FR" sz="2000">
                <a:solidFill>
                  <a:schemeClr val="lt1"/>
                </a:solidFill>
              </a:rPr>
              <a:t>Le CSS n’existe pas seul, il a besoin du HTML</a:t>
            </a:r>
            <a:endParaRPr sz="2000">
              <a:solidFill>
                <a:schemeClr val="lt1"/>
              </a:solidFill>
            </a:endParaRPr>
          </a:p>
          <a:p>
            <a:pPr indent="0" lvl="0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196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Twentieth Century"/>
              <a:buChar char="-"/>
            </a:pPr>
            <a:r>
              <a:rPr b="1" lang="fr-FR" u="sng">
                <a:solidFill>
                  <a:schemeClr val="lt1"/>
                </a:solidFill>
              </a:rPr>
              <a:t>JavaScript</a:t>
            </a:r>
            <a:r>
              <a:rPr lang="fr-FR">
                <a:solidFill>
                  <a:schemeClr val="lt1"/>
                </a:solidFill>
              </a:rPr>
              <a:t> =&gt; Langage de script léger orienté objet</a:t>
            </a:r>
            <a:endParaRPr>
              <a:solidFill>
                <a:schemeClr val="lt1"/>
              </a:solidFill>
            </a:endParaRPr>
          </a:p>
          <a:p>
            <a:pPr indent="-2127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Twentieth Century"/>
              <a:buChar char="-"/>
            </a:pPr>
            <a:r>
              <a:rPr lang="fr-FR" sz="2000">
                <a:solidFill>
                  <a:schemeClr val="lt1"/>
                </a:solidFill>
              </a:rPr>
              <a:t>Permet de donner du dynamisme et de l’intelligence à une page web</a:t>
            </a:r>
            <a:endParaRPr sz="2000"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descr="Hypertext Markup Language — Wikipédia" id="173" name="Google Shape;1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405" y="1802732"/>
            <a:ext cx="1009590" cy="100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039" y="3431113"/>
            <a:ext cx="782320" cy="1103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" id="175" name="Google Shape;17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322" y="5229115"/>
            <a:ext cx="776036" cy="77603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Page web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1120000" y="1572962"/>
            <a:ext cx="10233800" cy="50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fr-FR" u="sng">
                <a:solidFill>
                  <a:schemeClr val="lt1"/>
                </a:solidFill>
              </a:rPr>
              <a:t>Avec quoi faire des pages Web 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	Avec un simple bloc note ! Aucun logiciel spécialisé n’est requis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fr-FR" u="sng">
                <a:solidFill>
                  <a:schemeClr val="lt1"/>
                </a:solidFill>
              </a:rPr>
              <a:t>C’est quoi un </a:t>
            </a:r>
            <a:r>
              <a:rPr b="1" lang="fr-FR" u="sng">
                <a:solidFill>
                  <a:schemeClr val="lt1"/>
                </a:solidFill>
              </a:rPr>
              <a:t>éditeur</a:t>
            </a:r>
            <a:r>
              <a:rPr b="1" lang="fr-FR" u="sng">
                <a:solidFill>
                  <a:schemeClr val="lt1"/>
                </a:solidFill>
              </a:rPr>
              <a:t> de texte alors 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	C’est un logiciel qui va apporter des outils pour </a:t>
            </a:r>
            <a:r>
              <a:rPr lang="fr-FR">
                <a:solidFill>
                  <a:schemeClr val="lt1"/>
                </a:solidFill>
              </a:rPr>
              <a:t>faciliter</a:t>
            </a:r>
            <a:r>
              <a:rPr lang="fr-FR">
                <a:solidFill>
                  <a:schemeClr val="lt1"/>
                </a:solidFill>
              </a:rPr>
              <a:t> la rédaction de notre code, comme la </a:t>
            </a:r>
            <a:r>
              <a:rPr lang="fr-FR" u="sng">
                <a:solidFill>
                  <a:schemeClr val="lt1"/>
                </a:solidFill>
              </a:rPr>
              <a:t>colorisation syntaxique</a:t>
            </a:r>
            <a:r>
              <a:rPr lang="fr-FR">
                <a:solidFill>
                  <a:schemeClr val="lt1"/>
                </a:solidFill>
              </a:rPr>
              <a:t> ou </a:t>
            </a:r>
            <a:r>
              <a:rPr lang="fr-FR" u="sng">
                <a:solidFill>
                  <a:schemeClr val="lt1"/>
                </a:solidFill>
              </a:rPr>
              <a:t>l’autocomplétion</a:t>
            </a:r>
            <a:r>
              <a:rPr lang="fr-F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i="1" lang="fr-FR" sz="2400" u="sng">
                <a:solidFill>
                  <a:schemeClr val="lt1"/>
                </a:solidFill>
              </a:rPr>
              <a:t>Exemple d’éditeur de texte:</a:t>
            </a:r>
            <a:r>
              <a:rPr lang="fr-FR" sz="2400">
                <a:solidFill>
                  <a:schemeClr val="lt1"/>
                </a:solidFill>
              </a:rPr>
              <a:t> Notepad++, Sublime Text, Brackets, Visual Studio Code, et beaucoup d’autres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5966" y="82794"/>
            <a:ext cx="1742629" cy="49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Éditeur de texte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1120000" y="1572962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Lien de téléchargement: </a:t>
            </a:r>
            <a:r>
              <a:rPr lang="fr-F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3379675" y="2200870"/>
            <a:ext cx="5714400" cy="92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 tip !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Allez</a:t>
            </a:r>
            <a:r>
              <a:rPr lang="fr-FR" sz="1800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fr-F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TOUJOURS</a:t>
            </a:r>
            <a:r>
              <a:rPr b="1" lang="fr-FR" sz="1800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sur les sites officiels pour télécharger 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logiciels</a:t>
            </a:r>
            <a:endParaRPr/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5155" y="3439527"/>
            <a:ext cx="5301689" cy="298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1120000" y="1572957"/>
            <a:ext cx="102339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Lien de téléchargement Chrome: </a:t>
            </a:r>
            <a:r>
              <a:rPr lang="fr-F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https://www.google.com/intl/fr_fr/chrome/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Lien de téléchargement FireFox: </a:t>
            </a:r>
            <a:r>
              <a:rPr lang="fr-FR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https://www.mozilla.org/fr/firefox/new/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Différence entre les navigateurs: </a:t>
            </a:r>
            <a:r>
              <a:rPr lang="fr-FR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https://caniuse.com/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6204505" y="3638635"/>
            <a:ext cx="5149200" cy="120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 tip !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est important d’avoir plusieurs navigateurs sur son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ordinateur afin de TESTER toujours énormément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son travail.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Navigateurs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1120000" y="1572957"/>
            <a:ext cx="10233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 HTML est un langage interprété par le navigateur qui sert de squelette à une page web.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 navigateur va « lire » les instructions, que </a:t>
            </a:r>
            <a:r>
              <a:rPr lang="fr-FR">
                <a:solidFill>
                  <a:schemeClr val="lt1"/>
                </a:solidFill>
              </a:rPr>
              <a:t>l'on</a:t>
            </a:r>
            <a:r>
              <a:rPr lang="fr-FR">
                <a:solidFill>
                  <a:schemeClr val="lt1"/>
                </a:solidFill>
              </a:rPr>
              <a:t> appelle « balises », pour afficher une page lisible par un être humain.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Les balises sont donc des instructions pour nos navigateurs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1120000" y="1572961"/>
            <a:ext cx="10233800" cy="5134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balises sont toutes composées de </a:t>
            </a:r>
            <a:r>
              <a:rPr lang="fr-FR" u="sng">
                <a:solidFill>
                  <a:schemeClr val="lt1"/>
                </a:solidFill>
              </a:rPr>
              <a:t>chevrons</a:t>
            </a:r>
            <a:r>
              <a:rPr lang="fr-FR">
                <a:solidFill>
                  <a:schemeClr val="lt1"/>
                </a:solidFill>
              </a:rPr>
              <a:t> ouvrants « </a:t>
            </a:r>
            <a:r>
              <a:rPr b="1" lang="fr-FR">
                <a:solidFill>
                  <a:schemeClr val="lt1"/>
                </a:solidFill>
              </a:rPr>
              <a:t>&lt;</a:t>
            </a:r>
            <a:r>
              <a:rPr lang="fr-FR">
                <a:solidFill>
                  <a:schemeClr val="lt1"/>
                </a:solidFill>
              </a:rPr>
              <a:t> » et fermants « </a:t>
            </a:r>
            <a:r>
              <a:rPr b="1" lang="fr-FR">
                <a:solidFill>
                  <a:schemeClr val="lt1"/>
                </a:solidFill>
              </a:rPr>
              <a:t>&gt;</a:t>
            </a:r>
            <a:r>
              <a:rPr lang="fr-FR">
                <a:solidFill>
                  <a:schemeClr val="lt1"/>
                </a:solidFill>
              </a:rPr>
              <a:t> » </a:t>
            </a:r>
            <a:endParaRPr>
              <a:solidFill>
                <a:schemeClr val="lt1"/>
              </a:solidFill>
            </a:endParaRPr>
          </a:p>
          <a:p>
            <a:pPr indent="0" lvl="0" marL="1905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Il existe deux types de balises: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Char char="○"/>
            </a:pPr>
            <a:r>
              <a:rPr lang="fr-FR">
                <a:solidFill>
                  <a:schemeClr val="lt1"/>
                </a:solidFill>
              </a:rPr>
              <a:t>Balises par </a:t>
            </a:r>
            <a:r>
              <a:rPr lang="fr-FR" u="sng">
                <a:solidFill>
                  <a:schemeClr val="lt1"/>
                </a:solidFill>
              </a:rPr>
              <a:t>paires</a:t>
            </a:r>
            <a:r>
              <a:rPr lang="fr-FR">
                <a:solidFill>
                  <a:schemeClr val="lt1"/>
                </a:solidFill>
              </a:rPr>
              <a:t>, avec une balise ouvrante et une fermante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=&gt; &lt;p&gt;&lt;/p&gt;, &lt;div&gt;&lt;/div&gt;, &lt;h1&gt;&lt;/h1&gt;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Char char="○"/>
            </a:pPr>
            <a:r>
              <a:rPr lang="fr-FR">
                <a:solidFill>
                  <a:schemeClr val="lt1"/>
                </a:solidFill>
              </a:rPr>
              <a:t>Balises </a:t>
            </a:r>
            <a:r>
              <a:rPr lang="fr-FR" u="sng">
                <a:solidFill>
                  <a:schemeClr val="lt1"/>
                </a:solidFill>
              </a:rPr>
              <a:t>orpheline</a:t>
            </a:r>
            <a:r>
              <a:rPr lang="fr-FR">
                <a:solidFill>
                  <a:schemeClr val="lt1"/>
                </a:solidFill>
              </a:rPr>
              <a:t>, qu’on nomme « </a:t>
            </a:r>
            <a:r>
              <a:rPr lang="fr-FR" u="sng">
                <a:solidFill>
                  <a:schemeClr val="lt1"/>
                </a:solidFill>
              </a:rPr>
              <a:t>auto-fermantes</a:t>
            </a:r>
            <a:r>
              <a:rPr lang="fr-FR">
                <a:solidFill>
                  <a:schemeClr val="lt1"/>
                </a:solidFill>
              </a:rPr>
              <a:t> », qui sont donc seules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Noto Sans Symbols"/>
              <a:buChar char="■"/>
            </a:pPr>
            <a:r>
              <a:rPr lang="fr-FR">
                <a:solidFill>
                  <a:schemeClr val="lt1"/>
                </a:solidFill>
              </a:rPr>
              <a:t>  &lt;br&gt;, &lt;img&gt;</a:t>
            </a:r>
            <a:endParaRPr>
              <a:solidFill>
                <a:schemeClr val="lt1"/>
              </a:solidFill>
            </a:endParaRPr>
          </a:p>
          <a:p>
            <a:pPr indent="-857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Noto Sans Symbols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Si des balises en contiennent d’autres, les balises contenu sont appelées « </a:t>
            </a:r>
            <a:r>
              <a:rPr b="1" lang="fr-FR" u="sng">
                <a:solidFill>
                  <a:schemeClr val="lt1"/>
                </a:solidFill>
              </a:rPr>
              <a:t>enfants</a:t>
            </a:r>
            <a:r>
              <a:rPr lang="fr-FR">
                <a:solidFill>
                  <a:schemeClr val="lt1"/>
                </a:solidFill>
              </a:rPr>
              <a:t> » et les balises conteneurs sont les « </a:t>
            </a:r>
            <a:r>
              <a:rPr b="1" lang="fr-FR" u="sng">
                <a:solidFill>
                  <a:schemeClr val="lt1"/>
                </a:solidFill>
              </a:rPr>
              <a:t>parents</a:t>
            </a:r>
            <a:r>
              <a:rPr lang="fr-FR">
                <a:solidFill>
                  <a:schemeClr val="lt1"/>
                </a:solidFill>
              </a:rPr>
              <a:t> »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balises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