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gr5Q2O/pAS3rrigiWGGYR0H5bb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Faire remplir les dossiers vert.</a:t>
            </a:r>
            <a:endParaRPr/>
          </a:p>
        </p:txBody>
      </p:sp>
      <p:sp>
        <p:nvSpPr>
          <p:cNvPr id="136" name="Google Shape;13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10" Type="http://schemas.openxmlformats.org/officeDocument/2006/relationships/image" Target="../media/image1.png"/><Relationship Id="rId9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3.jpg"/><Relationship Id="rId7" Type="http://schemas.openxmlformats.org/officeDocument/2006/relationships/image" Target="../media/image6.jpg"/><Relationship Id="rId8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1" Type="http://schemas.openxmlformats.org/officeDocument/2006/relationships/image" Target="../media/image3.png"/><Relationship Id="rId10" Type="http://schemas.openxmlformats.org/officeDocument/2006/relationships/image" Target="../media/image12.png"/><Relationship Id="rId12" Type="http://schemas.openxmlformats.org/officeDocument/2006/relationships/image" Target="../media/image1.png"/><Relationship Id="rId9" Type="http://schemas.openxmlformats.org/officeDocument/2006/relationships/image" Target="../media/image6.jp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16.png"/><Relationship Id="rId8" Type="http://schemas.openxmlformats.org/officeDocument/2006/relationships/image" Target="../media/image1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 vierge de base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41365a8f78_0_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8" name="Google Shape;28;g241365a8f78_0_17"/>
          <p:cNvSpPr/>
          <p:nvPr/>
        </p:nvSpPr>
        <p:spPr>
          <a:xfrm>
            <a:off x="0" y="6511996"/>
            <a:ext cx="12198900" cy="360000"/>
          </a:xfrm>
          <a:prstGeom prst="rect">
            <a:avLst/>
          </a:prstGeom>
          <a:solidFill>
            <a:srgbClr val="D0CECE">
              <a:alpha val="2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" name="Google Shape;29;g241365a8f78_0_17"/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30" name="Google Shape;30;g241365a8f78_0_17"/>
            <p:cNvPicPr preferRelativeResize="0"/>
            <p:nvPr/>
          </p:nvPicPr>
          <p:blipFill rotWithShape="1">
            <a:blip r:embed="rId2">
              <a:alphaModFix/>
            </a:blip>
            <a:srcRect b="0" l="0" r="0"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31;g241365a8f78_0_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LOGO-ERN-GEN2017-1.png" id="32" name="Google Shape;32;g241365a8f78_0_17"/>
          <p:cNvPicPr preferRelativeResize="0"/>
          <p:nvPr/>
        </p:nvPicPr>
        <p:blipFill rotWithShape="1">
          <a:blip r:embed="rId4">
            <a:alphaModFix/>
          </a:blip>
          <a:srcRect b="0" l="23716" r="19244" t="0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g241365a8f78_0_17"/>
          <p:cNvPicPr preferRelativeResize="0"/>
          <p:nvPr/>
        </p:nvPicPr>
        <p:blipFill rotWithShape="1">
          <a:blip r:embed="rId5">
            <a:alphaModFix/>
          </a:blip>
          <a:srcRect b="27236" l="16798" r="16249" t="22887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g241365a8f78_0_17"/>
          <p:cNvSpPr/>
          <p:nvPr/>
        </p:nvSpPr>
        <p:spPr>
          <a:xfrm>
            <a:off x="0" y="-12950"/>
            <a:ext cx="12192000" cy="94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g241365a8f78_0_17"/>
          <p:cNvGrpSpPr/>
          <p:nvPr/>
        </p:nvGrpSpPr>
        <p:grpSpPr>
          <a:xfrm>
            <a:off x="-3450" y="-3224"/>
            <a:ext cx="12198900" cy="1184348"/>
            <a:chOff x="0" y="-27077"/>
            <a:chExt cx="12198900" cy="1184348"/>
          </a:xfrm>
        </p:grpSpPr>
        <p:sp>
          <p:nvSpPr>
            <p:cNvPr id="36" name="Google Shape;36;g241365a8f78_0_17"/>
            <p:cNvSpPr/>
            <p:nvPr/>
          </p:nvSpPr>
          <p:spPr>
            <a:xfrm>
              <a:off x="0" y="675503"/>
              <a:ext cx="12198900" cy="478500"/>
            </a:xfrm>
            <a:prstGeom prst="rect">
              <a:avLst/>
            </a:prstGeom>
            <a:solidFill>
              <a:srgbClr val="C80305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" name="Google Shape;37;g241365a8f78_0_17"/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descr="bien plus.jpg" id="38" name="Google Shape;38;g241365a8f78_0_1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0218678" y="158457"/>
                <a:ext cx="1289327" cy="3646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OGO ADRAR 300dpi.jpg" id="39" name="Google Shape;39;g241365a8f78_0_17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Une image contenant texte, signe&#10;&#10;Description générée automatiquement" id="40" name="Google Shape;40;g241365a8f78_0_17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1" name="Google Shape;41;g241365a8f78_0_1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2" name="Google Shape;42;g241365a8f78_0_17"/>
          <p:cNvPicPr preferRelativeResize="0"/>
          <p:nvPr/>
        </p:nvPicPr>
        <p:blipFill rotWithShape="1">
          <a:blip r:embed="rId10">
            <a:alphaModFix/>
          </a:blip>
          <a:srcRect b="34659" l="0" r="0" t="35728"/>
          <a:stretch/>
        </p:blipFill>
        <p:spPr>
          <a:xfrm>
            <a:off x="2119154" y="6565262"/>
            <a:ext cx="911444" cy="269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 de garde">
  <p:cSld name="CUSTOM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g241365a8f78_0_34"/>
          <p:cNvPicPr preferRelativeResize="0"/>
          <p:nvPr/>
        </p:nvPicPr>
        <p:blipFill rotWithShape="1">
          <a:blip r:embed="rId2">
            <a:alphaModFix/>
          </a:blip>
          <a:srcRect b="22657" l="12695" r="52" t="17419"/>
          <a:stretch/>
        </p:blipFill>
        <p:spPr>
          <a:xfrm>
            <a:off x="0" y="940780"/>
            <a:ext cx="12192943" cy="591722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g241365a8f78_0_34"/>
          <p:cNvSpPr/>
          <p:nvPr/>
        </p:nvSpPr>
        <p:spPr>
          <a:xfrm>
            <a:off x="4267230" y="5002085"/>
            <a:ext cx="54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800" u="none" cap="none" strike="noStrike">
                <a:solidFill>
                  <a:srgbClr val="62C2EF"/>
                </a:solidFill>
                <a:latin typeface="Calibri"/>
                <a:ea typeface="Calibri"/>
                <a:cs typeface="Calibri"/>
                <a:sym typeface="Calibri"/>
              </a:rPr>
              <a:t>www.adrar-numerique.com</a:t>
            </a:r>
            <a:endParaRPr b="0" i="0" sz="2400" u="none" cap="none" strike="noStrike">
              <a:solidFill>
                <a:srgbClr val="62C2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" name="Google Shape;46;g241365a8f78_0_34"/>
          <p:cNvGrpSpPr/>
          <p:nvPr/>
        </p:nvGrpSpPr>
        <p:grpSpPr>
          <a:xfrm>
            <a:off x="0" y="6480855"/>
            <a:ext cx="12198900" cy="406597"/>
            <a:chOff x="0" y="6480855"/>
            <a:chExt cx="12198900" cy="406597"/>
          </a:xfrm>
        </p:grpSpPr>
        <p:sp>
          <p:nvSpPr>
            <p:cNvPr id="47" name="Google Shape;47;g241365a8f78_0_34"/>
            <p:cNvSpPr/>
            <p:nvPr/>
          </p:nvSpPr>
          <p:spPr>
            <a:xfrm>
              <a:off x="0" y="6511996"/>
              <a:ext cx="12198900" cy="360000"/>
            </a:xfrm>
            <a:prstGeom prst="rect">
              <a:avLst/>
            </a:pr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" name="Google Shape;48;g241365a8f78_0_34"/>
            <p:cNvGrpSpPr/>
            <p:nvPr/>
          </p:nvGrpSpPr>
          <p:grpSpPr>
            <a:xfrm>
              <a:off x="7331819" y="6511997"/>
              <a:ext cx="4794864" cy="344314"/>
              <a:chOff x="7331819" y="6511997"/>
              <a:chExt cx="4794864" cy="344314"/>
            </a:xfrm>
          </p:grpSpPr>
          <p:pic>
            <p:nvPicPr>
              <p:cNvPr id="49" name="Google Shape;49;g241365a8f78_0_3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67005"/>
              <a:stretch/>
            </p:blipFill>
            <p:spPr>
              <a:xfrm>
                <a:off x="8695372" y="6511997"/>
                <a:ext cx="3431311" cy="3443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" name="Google Shape;50;g241365a8f78_0_3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331819" y="6561405"/>
                <a:ext cx="1180585" cy="2675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LOGO-ERN-GEN2017-1.png" id="51" name="Google Shape;51;g241365a8f78_0_34"/>
            <p:cNvPicPr preferRelativeResize="0"/>
            <p:nvPr/>
          </p:nvPicPr>
          <p:blipFill rotWithShape="1">
            <a:blip r:embed="rId5">
              <a:alphaModFix/>
            </a:blip>
            <a:srcRect b="0" l="23716" r="19244" t="0"/>
            <a:stretch/>
          </p:blipFill>
          <p:spPr>
            <a:xfrm>
              <a:off x="65317" y="6529945"/>
              <a:ext cx="817649" cy="3405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52;g241365a8f78_0_34"/>
            <p:cNvPicPr preferRelativeResize="0"/>
            <p:nvPr/>
          </p:nvPicPr>
          <p:blipFill rotWithShape="1">
            <a:blip r:embed="rId6">
              <a:alphaModFix/>
            </a:blip>
            <a:srcRect b="27236" l="16798" r="16249" t="22887"/>
            <a:stretch/>
          </p:blipFill>
          <p:spPr>
            <a:xfrm>
              <a:off x="948283" y="6480855"/>
              <a:ext cx="818276" cy="40659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" name="Google Shape;53;g241365a8f78_0_34"/>
          <p:cNvSpPr/>
          <p:nvPr/>
        </p:nvSpPr>
        <p:spPr>
          <a:xfrm>
            <a:off x="-150" y="0"/>
            <a:ext cx="12192000" cy="94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" name="Google Shape;54;g241365a8f78_0_34"/>
          <p:cNvGrpSpPr/>
          <p:nvPr/>
        </p:nvGrpSpPr>
        <p:grpSpPr>
          <a:xfrm>
            <a:off x="-3600" y="-2"/>
            <a:ext cx="12198900" cy="1190892"/>
            <a:chOff x="0" y="-27077"/>
            <a:chExt cx="12198900" cy="1190892"/>
          </a:xfrm>
        </p:grpSpPr>
        <p:sp>
          <p:nvSpPr>
            <p:cNvPr id="55" name="Google Shape;55;g241365a8f78_0_34"/>
            <p:cNvSpPr/>
            <p:nvPr/>
          </p:nvSpPr>
          <p:spPr>
            <a:xfrm>
              <a:off x="0" y="675503"/>
              <a:ext cx="12198900" cy="478500"/>
            </a:xfrm>
            <a:prstGeom prst="rect">
              <a:avLst/>
            </a:prstGeom>
            <a:solidFill>
              <a:srgbClr val="C80305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g241365a8f78_0_34"/>
            <p:cNvSpPr txBox="1"/>
            <p:nvPr/>
          </p:nvSpPr>
          <p:spPr>
            <a:xfrm>
              <a:off x="5581086" y="810832"/>
              <a:ext cx="41520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-FR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Suivez-nous…         www.linkedin.com/school/</a:t>
              </a:r>
              <a:r>
                <a:rPr b="1" i="0" lang="fr-FR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adrarnumerique</a:t>
              </a:r>
              <a:endParaRPr b="1" sz="10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ogo-linkedin.png" id="57" name="Google Shape;57;g241365a8f78_0_3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424262" y="845083"/>
              <a:ext cx="169371" cy="16937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8" name="Google Shape;58;g241365a8f78_0_34"/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descr="bien plus.jpg" id="59" name="Google Shape;59;g241365a8f78_0_3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0218678" y="158457"/>
                <a:ext cx="1289327" cy="3646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OGO ADRAR 300dpi.jpg" id="60" name="Google Shape;60;g241365a8f78_0_34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Une image contenant texte, signe&#10;&#10;Description générée automatiquement" id="61" name="Google Shape;61;g241365a8f78_0_34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2" name="Google Shape;62;g241365a8f78_0_3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g241365a8f78_0_34"/>
            <p:cNvSpPr txBox="1"/>
            <p:nvPr/>
          </p:nvSpPr>
          <p:spPr>
            <a:xfrm>
              <a:off x="0" y="686815"/>
              <a:ext cx="23406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REUNION D’INFORMATION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PRF </a:t>
              </a:r>
              <a:r>
                <a:rPr lang="fr-FR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RÉGION</a:t>
              </a:r>
              <a:r>
                <a:rPr lang="fr-F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OCCITANIE</a:t>
              </a:r>
              <a:endParaRPr sz="1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4" name="Google Shape;64;g241365a8f78_0_34"/>
          <p:cNvPicPr preferRelativeResize="0"/>
          <p:nvPr/>
        </p:nvPicPr>
        <p:blipFill rotWithShape="1">
          <a:blip r:embed="rId12">
            <a:alphaModFix/>
          </a:blip>
          <a:srcRect b="34659" l="0" r="0" t="35728"/>
          <a:stretch/>
        </p:blipFill>
        <p:spPr>
          <a:xfrm>
            <a:off x="2119154" y="6565262"/>
            <a:ext cx="911444" cy="269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showMasterSp="0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6" name="Google Shape;66;g241365a8f78_0_5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5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" name="Google Shape;67;g241365a8f78_0_56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68" name="Google Shape;68;g241365a8f78_0_56"/>
            <p:cNvSpPr/>
            <p:nvPr/>
          </p:nvSpPr>
          <p:spPr>
            <a:xfrm>
              <a:off x="1209675" y="4763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g241365a8f78_0_56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g241365a8f78_0_56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g241365a8f78_0_56"/>
            <p:cNvSpPr/>
            <p:nvPr/>
          </p:nvSpPr>
          <p:spPr>
            <a:xfrm>
              <a:off x="414338" y="9525"/>
              <a:ext cx="28500" cy="44814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241365a8f78_0_56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241365a8f78_0_56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4" name="Google Shape;74;g241365a8f78_0_56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5" name="Google Shape;75;g241365a8f78_0_56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241365a8f78_0_56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7" name="Google Shape;77;g241365a8f78_0_56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8" name="Google Shape;78;g241365a8f78_0_56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241365a8f78_0_56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241365a8f78_0_56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1" name="Google Shape;81;g241365a8f78_0_56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241365a8f78_0_56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3" name="Google Shape;83;g241365a8f78_0_56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241365a8f78_0_56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241365a8f78_0_56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6" name="Google Shape;86;g241365a8f78_0_56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241365a8f78_0_56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241365a8f78_0_56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9" name="Google Shape;89;g241365a8f78_0_56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g241365a8f78_0_56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1" name="Google Shape;91;g241365a8f78_0_56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g241365a8f78_0_56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3" name="Google Shape;93;g241365a8f78_0_56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241365a8f78_0_56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5" name="Google Shape;95;g241365a8f78_0_56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g241365a8f78_0_56"/>
            <p:cNvSpPr/>
            <p:nvPr/>
          </p:nvSpPr>
          <p:spPr>
            <a:xfrm>
              <a:off x="642938" y="6610350"/>
              <a:ext cx="23700" cy="2430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g241365a8f78_0_56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g241365a8f78_0_56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9" name="Google Shape;99;g241365a8f78_0_56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0" name="Google Shape;100;g241365a8f78_0_56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g241365a8f78_0_56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2" name="Google Shape;102;g241365a8f78_0_56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3" name="Google Shape;103;g241365a8f78_0_56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g241365a8f78_0_56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5" name="Google Shape;105;g241365a8f78_0_56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g241365a8f78_0_56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7" name="Google Shape;107;g241365a8f78_0_56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241365a8f78_0_56"/>
            <p:cNvSpPr/>
            <p:nvPr/>
          </p:nvSpPr>
          <p:spPr>
            <a:xfrm>
              <a:off x="1228725" y="4662488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g241365a8f78_0_56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0" name="Google Shape;110;g241365a8f78_0_56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241365a8f78_0_56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2" name="Google Shape;112;g241365a8f78_0_56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241365a8f78_0_56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241365a8f78_0_56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5" name="Google Shape;115;g241365a8f78_0_56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6" name="Google Shape;116;g241365a8f78_0_56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241365a8f78_0_56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241365a8f78_0_56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9" name="Google Shape;119;g241365a8f78_0_56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241365a8f78_0_56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21" name="Google Shape;121;g241365a8f78_0_56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g241365a8f78_0_56"/>
          <p:cNvSpPr txBox="1"/>
          <p:nvPr>
            <p:ph type="ctrTitle"/>
          </p:nvPr>
        </p:nvSpPr>
        <p:spPr>
          <a:xfrm>
            <a:off x="1876424" y="1122363"/>
            <a:ext cx="8791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Char char="●"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241365a8f78_0_56"/>
          <p:cNvSpPr txBox="1"/>
          <p:nvPr>
            <p:ph idx="1" type="subTitle"/>
          </p:nvPr>
        </p:nvSpPr>
        <p:spPr>
          <a:xfrm>
            <a:off x="1876424" y="3602038"/>
            <a:ext cx="87915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24" name="Google Shape;124;g241365a8f78_0_56"/>
          <p:cNvSpPr txBox="1"/>
          <p:nvPr>
            <p:ph idx="10" type="dt"/>
          </p:nvPr>
        </p:nvSpPr>
        <p:spPr>
          <a:xfrm>
            <a:off x="7077511" y="541020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g241365a8f78_0_56"/>
          <p:cNvSpPr txBox="1"/>
          <p:nvPr>
            <p:ph idx="11" type="ftr"/>
          </p:nvPr>
        </p:nvSpPr>
        <p:spPr>
          <a:xfrm>
            <a:off x="1876424" y="5410201"/>
            <a:ext cx="512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241365a8f78_0_56"/>
          <p:cNvSpPr txBox="1"/>
          <p:nvPr>
            <p:ph idx="12" type="sldNum"/>
          </p:nvPr>
        </p:nvSpPr>
        <p:spPr>
          <a:xfrm>
            <a:off x="9896911" y="54101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1365a8f78_0_118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241365a8f78_0_118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9pPr>
          </a:lstStyle>
          <a:p/>
        </p:txBody>
      </p:sp>
      <p:sp>
        <p:nvSpPr>
          <p:cNvPr id="130" name="Google Shape;130;g241365a8f78_0_118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241365a8f78_0_118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241365a8f78_0_118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.png"/><Relationship Id="rId1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2.xml"/><Relationship Id="rId1" Type="http://schemas.openxmlformats.org/officeDocument/2006/relationships/image" Target="../media/image15.png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.png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6" Type="http://schemas.openxmlformats.org/officeDocument/2006/relationships/image" Target="../media/image13.jpg"/><Relationship Id="rId7" Type="http://schemas.openxmlformats.org/officeDocument/2006/relationships/image" Target="../media/image6.jpg"/><Relationship Id="rId8" Type="http://schemas.openxmlformats.org/officeDocument/2006/relationships/image" Target="../media/image12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41365a8f78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" name="Google Shape;11;g241365a8f78_0_0"/>
          <p:cNvSpPr/>
          <p:nvPr/>
        </p:nvSpPr>
        <p:spPr>
          <a:xfrm>
            <a:off x="0" y="6511996"/>
            <a:ext cx="12198900" cy="360000"/>
          </a:xfrm>
          <a:prstGeom prst="rect">
            <a:avLst/>
          </a:prstGeom>
          <a:solidFill>
            <a:srgbClr val="D0CECE">
              <a:alpha val="2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Google Shape;12;g241365a8f78_0_0"/>
          <p:cNvGrpSpPr/>
          <p:nvPr/>
        </p:nvGrpSpPr>
        <p:grpSpPr>
          <a:xfrm>
            <a:off x="7331819" y="6511997"/>
            <a:ext cx="4794864" cy="344314"/>
            <a:chOff x="7331819" y="6511997"/>
            <a:chExt cx="4794864" cy="344314"/>
          </a:xfrm>
        </p:grpSpPr>
        <p:pic>
          <p:nvPicPr>
            <p:cNvPr id="13" name="Google Shape;13;g241365a8f78_0_0"/>
            <p:cNvPicPr preferRelativeResize="0"/>
            <p:nvPr/>
          </p:nvPicPr>
          <p:blipFill rotWithShape="1">
            <a:blip r:embed="rId2">
              <a:alphaModFix/>
            </a:blip>
            <a:srcRect b="0" l="0" r="0" t="67005"/>
            <a:stretch/>
          </p:blipFill>
          <p:spPr>
            <a:xfrm>
              <a:off x="8695372" y="6511997"/>
              <a:ext cx="3431311" cy="3443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g241365a8f78_0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31819" y="6561405"/>
              <a:ext cx="1180585" cy="2675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LOGO-ERN-GEN2017-1.png" id="15" name="Google Shape;15;g241365a8f78_0_0"/>
          <p:cNvPicPr preferRelativeResize="0"/>
          <p:nvPr/>
        </p:nvPicPr>
        <p:blipFill rotWithShape="1">
          <a:blip r:embed="rId4">
            <a:alphaModFix/>
          </a:blip>
          <a:srcRect b="0" l="23716" r="19244" t="0"/>
          <a:stretch/>
        </p:blipFill>
        <p:spPr>
          <a:xfrm>
            <a:off x="65317" y="6529945"/>
            <a:ext cx="817649" cy="340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g241365a8f78_0_0"/>
          <p:cNvPicPr preferRelativeResize="0"/>
          <p:nvPr/>
        </p:nvPicPr>
        <p:blipFill rotWithShape="1">
          <a:blip r:embed="rId5">
            <a:alphaModFix/>
          </a:blip>
          <a:srcRect b="27236" l="16798" r="16249" t="22887"/>
          <a:stretch/>
        </p:blipFill>
        <p:spPr>
          <a:xfrm>
            <a:off x="948283" y="6480855"/>
            <a:ext cx="818276" cy="40659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g241365a8f78_0_0"/>
          <p:cNvSpPr/>
          <p:nvPr/>
        </p:nvSpPr>
        <p:spPr>
          <a:xfrm>
            <a:off x="0" y="-12950"/>
            <a:ext cx="12192000" cy="94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g241365a8f78_0_0"/>
          <p:cNvGrpSpPr/>
          <p:nvPr/>
        </p:nvGrpSpPr>
        <p:grpSpPr>
          <a:xfrm>
            <a:off x="-3450" y="-3224"/>
            <a:ext cx="12198900" cy="1184348"/>
            <a:chOff x="0" y="-27077"/>
            <a:chExt cx="12198900" cy="1184348"/>
          </a:xfrm>
        </p:grpSpPr>
        <p:sp>
          <p:nvSpPr>
            <p:cNvPr id="19" name="Google Shape;19;g241365a8f78_0_0"/>
            <p:cNvSpPr/>
            <p:nvPr/>
          </p:nvSpPr>
          <p:spPr>
            <a:xfrm>
              <a:off x="0" y="675503"/>
              <a:ext cx="12198900" cy="478500"/>
            </a:xfrm>
            <a:prstGeom prst="rect">
              <a:avLst/>
            </a:prstGeom>
            <a:solidFill>
              <a:srgbClr val="C80305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" name="Google Shape;20;g241365a8f78_0_0"/>
            <p:cNvGrpSpPr/>
            <p:nvPr/>
          </p:nvGrpSpPr>
          <p:grpSpPr>
            <a:xfrm>
              <a:off x="65317" y="-27077"/>
              <a:ext cx="12053972" cy="665861"/>
              <a:chOff x="65317" y="-27077"/>
              <a:chExt cx="12053972" cy="665861"/>
            </a:xfrm>
          </p:grpSpPr>
          <p:pic>
            <p:nvPicPr>
              <p:cNvPr descr="bien plus.jpg" id="21" name="Google Shape;21;g241365a8f78_0_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0218678" y="158457"/>
                <a:ext cx="1289327" cy="3646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OGO ADRAR 300dpi.jpg" id="22" name="Google Shape;22;g241365a8f78_0_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11687028" y="43925"/>
                <a:ext cx="432261" cy="5748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Une image contenant texte, signe&#10;&#10;Description générée automatiquement" id="23" name="Google Shape;23;g241365a8f78_0_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5317" y="-27077"/>
                <a:ext cx="2275425" cy="6658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" name="Google Shape;24;g241365a8f78_0_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1660680" y="672316"/>
              <a:ext cx="484955" cy="4849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" name="Google Shape;25;g241365a8f78_0_0"/>
          <p:cNvPicPr preferRelativeResize="0"/>
          <p:nvPr/>
        </p:nvPicPr>
        <p:blipFill rotWithShape="1">
          <a:blip r:embed="rId10">
            <a:alphaModFix/>
          </a:blip>
          <a:srcRect b="34659" l="0" r="0" t="35728"/>
          <a:stretch/>
        </p:blipFill>
        <p:spPr>
          <a:xfrm>
            <a:off x="2119154" y="6565262"/>
            <a:ext cx="911444" cy="26990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1"/>
    <p:sldLayoutId id="2147483650" r:id="rId12"/>
    <p:sldLayoutId id="2147483651" r:id="rId13"/>
    <p:sldLayoutId id="214748365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lipsum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/>
          <p:nvPr>
            <p:ph idx="1" type="body"/>
          </p:nvPr>
        </p:nvSpPr>
        <p:spPr>
          <a:xfrm>
            <a:off x="1120000" y="1825625"/>
            <a:ext cx="10233900" cy="30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0337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Pour faire un lien vers un autre site, une autre page ou vers une balise de la page (ancre), on utilise la balise &lt;a&gt;&lt;/a&gt;.</a:t>
            </a:r>
            <a:endParaRPr>
              <a:solidFill>
                <a:schemeClr val="lt1"/>
              </a:solidFill>
            </a:endParaRPr>
          </a:p>
          <a:p>
            <a:pPr indent="-16033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Elle nécessite l’attribut « href » qui contiendra l’adresse de notre lien.</a:t>
            </a:r>
            <a:endParaRPr>
              <a:solidFill>
                <a:schemeClr val="lt1"/>
              </a:solidFill>
            </a:endParaRPr>
          </a:p>
          <a:p>
            <a:pPr indent="-5238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5238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6033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Il y a deux autres attributs intéressant: </a:t>
            </a:r>
            <a:endParaRPr>
              <a:solidFill>
                <a:schemeClr val="lt1"/>
              </a:solidFill>
            </a:endParaRPr>
          </a:p>
          <a:p>
            <a:pPr indent="-189706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○"/>
            </a:pPr>
            <a:r>
              <a:rPr lang="fr-FR">
                <a:solidFill>
                  <a:schemeClr val="lt1"/>
                </a:solidFill>
              </a:rPr>
              <a:t>L’attribut « title » qui affiche une bulle d’aide au survol du curseur de la souris</a:t>
            </a:r>
            <a:endParaRPr>
              <a:solidFill>
                <a:schemeClr val="lt1"/>
              </a:solidFill>
            </a:endParaRPr>
          </a:p>
          <a:p>
            <a:pPr indent="-189706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○"/>
            </a:pPr>
            <a:r>
              <a:rPr lang="fr-FR">
                <a:solidFill>
                  <a:schemeClr val="lt1"/>
                </a:solidFill>
              </a:rPr>
              <a:t>L’attribut « target » qui permet grâce à la valeur « _blank » d’ouvrir le lien dans un nouvel onglet ou une nouvelle page selon le navigateur.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8" name="Google Shape;198;p10"/>
          <p:cNvSpPr txBox="1"/>
          <p:nvPr/>
        </p:nvSpPr>
        <p:spPr>
          <a:xfrm>
            <a:off x="1424800" y="2614150"/>
            <a:ext cx="8416800" cy="3078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C'est super pour trouver des infos </a:t>
            </a:r>
            <a:r>
              <a:rPr b="0"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0"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"https://www.google.fr"</a:t>
            </a:r>
            <a:r>
              <a:rPr b="0"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GOOGLE</a:t>
            </a:r>
            <a:r>
              <a:rPr b="0"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0" lang="fr-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9" name="Google Shape;19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4748" y="2983979"/>
            <a:ext cx="4372585" cy="49536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0"/>
          <p:cNvSpPr txBox="1"/>
          <p:nvPr/>
        </p:nvSpPr>
        <p:spPr>
          <a:xfrm>
            <a:off x="1480947" y="4889416"/>
            <a:ext cx="9664200" cy="5232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C'est super pour trouver des infos </a:t>
            </a:r>
            <a:r>
              <a:rPr b="0"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fr-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 href</a:t>
            </a:r>
            <a:r>
              <a:rPr b="0"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"https://www.google.fr"</a:t>
            </a:r>
            <a:r>
              <a:rPr b="0"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"On va sur google ?"</a:t>
            </a:r>
            <a:r>
              <a:rPr b="0"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b="0"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"_blank"</a:t>
            </a:r>
            <a:r>
              <a:rPr b="0"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GOOGLE</a:t>
            </a:r>
            <a:r>
              <a:rPr b="0"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0" lang="fr-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1" name="Google Shape;201;p10"/>
          <p:cNvSpPr txBox="1"/>
          <p:nvPr/>
        </p:nvSpPr>
        <p:spPr>
          <a:xfrm>
            <a:off x="-38850" y="625950"/>
            <a:ext cx="1665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liens (inline)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"/>
          <p:cNvSpPr txBox="1"/>
          <p:nvPr>
            <p:ph idx="1" type="body"/>
          </p:nvPr>
        </p:nvSpPr>
        <p:spPr>
          <a:xfrm>
            <a:off x="1120000" y="1825625"/>
            <a:ext cx="10233900" cy="4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Pour rediriger vers une autre page, il nous faut le « chemin » de celle-ci. Pour cela deux choix:</a:t>
            </a:r>
            <a:endParaRPr>
              <a:solidFill>
                <a:schemeClr val="lt1"/>
              </a:solidFill>
            </a:endParaRPr>
          </a:p>
          <a:p>
            <a:pPr indent="-6667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52412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00"/>
              <a:buChar char="○"/>
            </a:pPr>
            <a:r>
              <a:rPr lang="fr-FR">
                <a:solidFill>
                  <a:schemeClr val="lt1"/>
                </a:solidFill>
              </a:rPr>
              <a:t>Le chemin relatif =&gt; On donne l’adresse de notre page par rapport au fichier dans lequel on se situe</a:t>
            </a:r>
            <a:endParaRPr>
              <a:solidFill>
                <a:schemeClr val="lt1"/>
              </a:solidFill>
            </a:endParaRPr>
          </a:p>
          <a:p>
            <a:pPr indent="-93662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93662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93662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52412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00"/>
              <a:buChar char="○"/>
            </a:pPr>
            <a:r>
              <a:rPr lang="fr-FR">
                <a:solidFill>
                  <a:schemeClr val="lt1"/>
                </a:solidFill>
              </a:rPr>
              <a:t>Le chemin absolu =&gt; On donne l’adresse exacte de notre page en partant de la racine (commence par « / »)</a:t>
            </a:r>
            <a:endParaRPr>
              <a:solidFill>
                <a:schemeClr val="lt1"/>
              </a:solidFill>
            </a:endParaRPr>
          </a:p>
          <a:p>
            <a:pPr indent="-93662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2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 u="sng">
                <a:solidFill>
                  <a:schemeClr val="lt1"/>
                </a:solidFill>
              </a:rPr>
              <a:t>Note</a:t>
            </a:r>
            <a:r>
              <a:rPr lang="fr-FR">
                <a:solidFill>
                  <a:schemeClr val="lt1"/>
                </a:solidFill>
              </a:rPr>
              <a:t>: En relatif, on utilise « ./ » pour rester dans le répertoire courant et « ../ » pour </a:t>
            </a:r>
            <a:r>
              <a:rPr lang="fr-FR">
                <a:solidFill>
                  <a:schemeClr val="lt1"/>
                </a:solidFill>
              </a:rPr>
              <a:t>remonter</a:t>
            </a:r>
            <a:r>
              <a:rPr lang="fr-FR">
                <a:solidFill>
                  <a:schemeClr val="lt1"/>
                </a:solidFill>
              </a:rPr>
              <a:t> d’un niveau. Il est possible de cumuler les « ../ » pour </a:t>
            </a:r>
            <a:r>
              <a:rPr lang="fr-FR">
                <a:solidFill>
                  <a:schemeClr val="lt1"/>
                </a:solidFill>
              </a:rPr>
              <a:t>remonter</a:t>
            </a:r>
            <a:r>
              <a:rPr lang="fr-FR">
                <a:solidFill>
                  <a:schemeClr val="lt1"/>
                </a:solidFill>
              </a:rPr>
              <a:t> plusieurs niveaux.</a:t>
            </a:r>
            <a:endParaRPr>
              <a:solidFill>
                <a:schemeClr val="lt1"/>
              </a:solidFill>
            </a:endParaRPr>
          </a:p>
          <a:p>
            <a:pPr indent="0" lvl="0" marL="161925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7" name="Google Shape;207;p11"/>
          <p:cNvSpPr txBox="1"/>
          <p:nvPr/>
        </p:nvSpPr>
        <p:spPr>
          <a:xfrm>
            <a:off x="1865900" y="2959162"/>
            <a:ext cx="5675700" cy="3078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Ma super page est </a:t>
            </a:r>
            <a:r>
              <a:rPr b="0"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0"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"./maPage.html"</a:t>
            </a:r>
            <a:r>
              <a:rPr b="0"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ICI</a:t>
            </a:r>
            <a:r>
              <a:rPr b="0"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0" lang="fr-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8" name="Google Shape;208;p11"/>
          <p:cNvSpPr txBox="1"/>
          <p:nvPr/>
        </p:nvSpPr>
        <p:spPr>
          <a:xfrm>
            <a:off x="1865900" y="4417487"/>
            <a:ext cx="6639300" cy="3078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Ma super page est </a:t>
            </a:r>
            <a:r>
              <a:rPr b="0"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0"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fr-FR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lang="fr-FR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C:\\dossier\maPage.html"</a:t>
            </a:r>
            <a:r>
              <a:rPr b="0"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ICI</a:t>
            </a:r>
            <a:r>
              <a:rPr b="0"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0" lang="fr-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p11"/>
          <p:cNvSpPr txBox="1"/>
          <p:nvPr/>
        </p:nvSpPr>
        <p:spPr>
          <a:xfrm>
            <a:off x="-38850" y="625950"/>
            <a:ext cx="1665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liens (inline)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"/>
          <p:cNvSpPr txBox="1"/>
          <p:nvPr>
            <p:ph idx="1" type="body"/>
          </p:nvPr>
        </p:nvSpPr>
        <p:spPr>
          <a:xfrm>
            <a:off x="1120000" y="1825625"/>
            <a:ext cx="10233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605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Pour rediriger vers une balise de la page, </a:t>
            </a:r>
            <a:r>
              <a:rPr b="1" lang="fr-FR" u="sng">
                <a:solidFill>
                  <a:schemeClr val="lt1"/>
                </a:solidFill>
              </a:rPr>
              <a:t>ancre</a:t>
            </a:r>
            <a:r>
              <a:rPr lang="fr-FR">
                <a:solidFill>
                  <a:schemeClr val="lt1"/>
                </a:solidFill>
              </a:rPr>
              <a:t>, il faut que celle-ci ai un « id » en attribut. Sans identifiant (id) il est impossible de rediriger vers une balise.</a:t>
            </a:r>
            <a:endParaRPr>
              <a:solidFill>
                <a:schemeClr val="lt1"/>
              </a:solidFill>
            </a:endParaRPr>
          </a:p>
          <a:p>
            <a:pPr indent="0" lvl="2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5" name="Google Shape;215;p12"/>
          <p:cNvSpPr txBox="1"/>
          <p:nvPr/>
        </p:nvSpPr>
        <p:spPr>
          <a:xfrm>
            <a:off x="1447898" y="2495100"/>
            <a:ext cx="4809300" cy="13854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Bas de page </a:t>
            </a:r>
            <a:r>
              <a:rPr b="0"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0"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"#basDePage"</a:t>
            </a:r>
            <a:r>
              <a:rPr b="0"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ICI</a:t>
            </a:r>
            <a:r>
              <a:rPr b="0"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0" lang="fr-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"basDePage"</a:t>
            </a:r>
            <a:r>
              <a:rPr b="0"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Mon bas de page</a:t>
            </a:r>
            <a:r>
              <a:rPr b="0"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Google Shape;216;p12"/>
          <p:cNvSpPr txBox="1"/>
          <p:nvPr/>
        </p:nvSpPr>
        <p:spPr>
          <a:xfrm>
            <a:off x="3576341" y="5569545"/>
            <a:ext cx="5039400" cy="64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ATTENTION 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Les identifiants (id) doivent </a:t>
            </a:r>
            <a:r>
              <a:rPr b="1" lang="fr-FR" sz="1800" u="sng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TOUJOURS</a:t>
            </a:r>
            <a:r>
              <a:rPr lang="fr-F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être uniques.</a:t>
            </a:r>
            <a:endParaRPr/>
          </a:p>
        </p:txBody>
      </p:sp>
      <p:sp>
        <p:nvSpPr>
          <p:cNvPr id="217" name="Google Shape;217;p12"/>
          <p:cNvSpPr txBox="1"/>
          <p:nvPr/>
        </p:nvSpPr>
        <p:spPr>
          <a:xfrm>
            <a:off x="-38850" y="625950"/>
            <a:ext cx="1665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liens (inline)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/>
          <p:nvPr>
            <p:ph idx="1" type="body"/>
          </p:nvPr>
        </p:nvSpPr>
        <p:spPr>
          <a:xfrm>
            <a:off x="1120000" y="1825625"/>
            <a:ext cx="10233900" cy="12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605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Créez un nouveau répertoire de travail</a:t>
            </a:r>
            <a:endParaRPr>
              <a:solidFill>
                <a:schemeClr val="lt1"/>
              </a:solidFill>
            </a:endParaRPr>
          </a:p>
          <a:p>
            <a:pPr indent="-1460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Créez deux fichier HTML avec le HTML de base (index.html &amp; lien.html) dans le même dossier</a:t>
            </a:r>
            <a:endParaRPr>
              <a:solidFill>
                <a:schemeClr val="lt1"/>
              </a:solidFill>
            </a:endParaRPr>
          </a:p>
          <a:p>
            <a:pPr indent="-1460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Dans un sous-dossier, créez la page « autre.html » avec le HTML de base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23" name="Google Shape;22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2063" y="3796299"/>
            <a:ext cx="4140050" cy="1634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3"/>
          <p:cNvSpPr txBox="1"/>
          <p:nvPr/>
        </p:nvSpPr>
        <p:spPr>
          <a:xfrm>
            <a:off x="-38850" y="625950"/>
            <a:ext cx="2235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Mise en pratique (40 min)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"/>
          <p:cNvSpPr txBox="1"/>
          <p:nvPr>
            <p:ph idx="1" type="body"/>
          </p:nvPr>
        </p:nvSpPr>
        <p:spPr>
          <a:xfrm>
            <a:off x="1120000" y="1444625"/>
            <a:ext cx="102339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wentieth Century"/>
              <a:buAutoNum type="arabicPeriod"/>
            </a:pPr>
            <a:r>
              <a:rPr lang="fr-FR">
                <a:solidFill>
                  <a:schemeClr val="lt1"/>
                </a:solidFill>
              </a:rPr>
              <a:t>Dans le fichier « index.html », ajoutez un titre, un paragraphe avec du texte, ainsi qu’un lien vers la page « lien.html »</a:t>
            </a:r>
            <a:endParaRPr>
              <a:solidFill>
                <a:schemeClr val="lt1"/>
              </a:solidFill>
            </a:endParaRPr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Font typeface="Twentieth Century"/>
              <a:buAutoNum type="arabicPeriod"/>
            </a:pPr>
            <a:r>
              <a:rPr lang="fr-FR">
                <a:solidFill>
                  <a:schemeClr val="lt1"/>
                </a:solidFill>
              </a:rPr>
              <a:t>Dans le fichier « lien.html », créez une balise de paragraphe avec du texte ainsi qu’un lien vers la page web de votre choix.</a:t>
            </a:r>
            <a:endParaRPr>
              <a:solidFill>
                <a:schemeClr val="lt1"/>
              </a:solidFill>
            </a:endParaRPr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Font typeface="Twentieth Century"/>
              <a:buAutoNum type="arabicPeriod"/>
            </a:pPr>
            <a:r>
              <a:rPr lang="fr-FR">
                <a:solidFill>
                  <a:schemeClr val="lt1"/>
                </a:solidFill>
              </a:rPr>
              <a:t>Toujours dans « lien.html », créez une autre balise de lien qui redirige vers la page « autre.html »</a:t>
            </a:r>
            <a:endParaRPr>
              <a:solidFill>
                <a:schemeClr val="lt1"/>
              </a:solidFill>
            </a:endParaRPr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Font typeface="Twentieth Century"/>
              <a:buAutoNum type="arabicPeriod"/>
            </a:pPr>
            <a:r>
              <a:rPr lang="fr-FR">
                <a:solidFill>
                  <a:schemeClr val="lt1"/>
                </a:solidFill>
              </a:rPr>
              <a:t>Dans le fichier « autre.html », créez une balise paragraphe avec du texte ainsi qu’un lien vers la page « index.html »</a:t>
            </a:r>
            <a:endParaRPr>
              <a:solidFill>
                <a:schemeClr val="lt1"/>
              </a:solidFill>
            </a:endParaRPr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Font typeface="Twentieth Century"/>
              <a:buAutoNum type="arabicPeriod"/>
            </a:pPr>
            <a:r>
              <a:rPr lang="fr-FR">
                <a:solidFill>
                  <a:schemeClr val="lt1"/>
                </a:solidFill>
              </a:rPr>
              <a:t>La boucle est bouclée ☺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0" name="Google Shape;230;p14"/>
          <p:cNvSpPr txBox="1"/>
          <p:nvPr/>
        </p:nvSpPr>
        <p:spPr>
          <a:xfrm>
            <a:off x="-38850" y="625950"/>
            <a:ext cx="2079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Mise en pratique (40 min)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 txBox="1"/>
          <p:nvPr>
            <p:ph idx="1" type="body"/>
          </p:nvPr>
        </p:nvSpPr>
        <p:spPr>
          <a:xfrm>
            <a:off x="1120000" y="1520825"/>
            <a:ext cx="10233900" cy="43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Il existe plusieurs formats d’image pour nos pages web:</a:t>
            </a:r>
            <a:endParaRPr>
              <a:solidFill>
                <a:schemeClr val="lt1"/>
              </a:solidFill>
            </a:endParaRPr>
          </a:p>
          <a:p>
            <a:pPr indent="-336550" lvl="0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Le PNG =&gt; Portable Network Graphics</a:t>
            </a:r>
            <a:endParaRPr>
              <a:solidFill>
                <a:schemeClr val="lt1"/>
              </a:solidFill>
            </a:endParaRPr>
          </a:p>
          <a:p>
            <a:pPr indent="0" lvl="2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50"/>
              <a:buNone/>
            </a:pPr>
            <a:r>
              <a:rPr b="1" lang="fr-FR">
                <a:solidFill>
                  <a:schemeClr val="lt1"/>
                </a:solidFill>
              </a:rPr>
              <a:t>+ Gère la transparence</a:t>
            </a:r>
            <a:endParaRPr b="1">
              <a:solidFill>
                <a:schemeClr val="lt1"/>
              </a:solidFill>
            </a:endParaRPr>
          </a:p>
          <a:p>
            <a:pPr indent="0" lvl="2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50"/>
              <a:buNone/>
            </a:pPr>
            <a:r>
              <a:rPr b="1" lang="fr-FR">
                <a:solidFill>
                  <a:schemeClr val="lt1"/>
                </a:solidFill>
              </a:rPr>
              <a:t>+ Meilleure qualité</a:t>
            </a:r>
            <a:endParaRPr b="1">
              <a:solidFill>
                <a:schemeClr val="lt1"/>
              </a:solidFill>
            </a:endParaRPr>
          </a:p>
          <a:p>
            <a:pPr indent="0" lvl="2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50"/>
              <a:buNone/>
            </a:pPr>
            <a:r>
              <a:rPr lang="fr-FR">
                <a:solidFill>
                  <a:schemeClr val="lt1"/>
                </a:solidFill>
              </a:rPr>
              <a:t>- Plus lourd</a:t>
            </a:r>
            <a:endParaRPr>
              <a:solidFill>
                <a:schemeClr val="lt1"/>
              </a:solidFill>
            </a:endParaRPr>
          </a:p>
          <a:p>
            <a:pPr indent="-336550" lvl="0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Le JPEG =&gt; Joint Photographic Expert Group</a:t>
            </a:r>
            <a:endParaRPr>
              <a:solidFill>
                <a:schemeClr val="lt1"/>
              </a:solidFill>
            </a:endParaRPr>
          </a:p>
          <a:p>
            <a:pPr indent="0" lvl="2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50"/>
              <a:buNone/>
            </a:pPr>
            <a:r>
              <a:rPr b="1" lang="fr-FR">
                <a:solidFill>
                  <a:schemeClr val="lt1"/>
                </a:solidFill>
              </a:rPr>
              <a:t>+ Plus rapide et léger </a:t>
            </a:r>
            <a:endParaRPr b="1">
              <a:solidFill>
                <a:schemeClr val="lt1"/>
              </a:solidFill>
            </a:endParaRPr>
          </a:p>
          <a:p>
            <a:pPr indent="0" lvl="2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50"/>
              <a:buNone/>
            </a:pPr>
            <a:r>
              <a:rPr b="1" lang="fr-FR">
                <a:solidFill>
                  <a:schemeClr val="lt1"/>
                </a:solidFill>
              </a:rPr>
              <a:t>+ Gère 16 millions de couleurs</a:t>
            </a:r>
            <a:endParaRPr b="1">
              <a:solidFill>
                <a:schemeClr val="lt1"/>
              </a:solidFill>
            </a:endParaRPr>
          </a:p>
          <a:p>
            <a:pPr indent="0" lvl="2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50"/>
              <a:buNone/>
            </a:pPr>
            <a:r>
              <a:rPr lang="fr-FR">
                <a:solidFill>
                  <a:schemeClr val="lt1"/>
                </a:solidFill>
              </a:rPr>
              <a:t>- Ne gère pas la transparence </a:t>
            </a:r>
            <a:endParaRPr>
              <a:solidFill>
                <a:schemeClr val="lt1"/>
              </a:solidFill>
            </a:endParaRPr>
          </a:p>
          <a:p>
            <a:pPr indent="-336550" lvl="0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Le GIF =&gt; Graphics Interchange Format</a:t>
            </a:r>
            <a:endParaRPr>
              <a:solidFill>
                <a:schemeClr val="lt1"/>
              </a:solidFill>
            </a:endParaRPr>
          </a:p>
          <a:p>
            <a:pPr indent="0" lvl="2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50"/>
              <a:buNone/>
            </a:pPr>
            <a:r>
              <a:rPr b="1" lang="fr-FR">
                <a:solidFill>
                  <a:schemeClr val="lt1"/>
                </a:solidFill>
              </a:rPr>
              <a:t>+ Permet d’afficher des images animés</a:t>
            </a:r>
            <a:endParaRPr b="1">
              <a:solidFill>
                <a:schemeClr val="lt1"/>
              </a:solidFill>
            </a:endParaRPr>
          </a:p>
          <a:p>
            <a:pPr indent="0" lvl="2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50"/>
              <a:buNone/>
            </a:pPr>
            <a:r>
              <a:rPr lang="fr-FR">
                <a:solidFill>
                  <a:schemeClr val="lt1"/>
                </a:solidFill>
              </a:rPr>
              <a:t>- Gère moins de couleurs</a:t>
            </a:r>
            <a:endParaRPr>
              <a:solidFill>
                <a:schemeClr val="lt1"/>
              </a:solidFill>
            </a:endParaRPr>
          </a:p>
          <a:p>
            <a:pPr indent="0" lvl="2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50"/>
              <a:buNone/>
            </a:pPr>
            <a:r>
              <a:rPr lang="fr-FR">
                <a:solidFill>
                  <a:schemeClr val="lt1"/>
                </a:solidFill>
              </a:rPr>
              <a:t>- Ancien format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6" name="Google Shape;236;p15"/>
          <p:cNvSpPr txBox="1"/>
          <p:nvPr/>
        </p:nvSpPr>
        <p:spPr>
          <a:xfrm>
            <a:off x="-38850" y="625950"/>
            <a:ext cx="1665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images (inline)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"/>
          <p:cNvSpPr txBox="1"/>
          <p:nvPr>
            <p:ph idx="1" type="body"/>
          </p:nvPr>
        </p:nvSpPr>
        <p:spPr>
          <a:xfrm>
            <a:off x="1120000" y="1444625"/>
            <a:ext cx="10233900" cy="3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605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En </a:t>
            </a:r>
            <a:r>
              <a:rPr lang="fr-FR">
                <a:solidFill>
                  <a:schemeClr val="lt1"/>
                </a:solidFill>
              </a:rPr>
              <a:t>résumé: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○"/>
            </a:pPr>
            <a:r>
              <a:rPr lang="fr-FR">
                <a:solidFill>
                  <a:schemeClr val="lt1"/>
                </a:solidFill>
              </a:rPr>
              <a:t>Une photo =&gt; JPEG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○"/>
            </a:pPr>
            <a:r>
              <a:rPr lang="fr-FR">
                <a:solidFill>
                  <a:schemeClr val="lt1"/>
                </a:solidFill>
              </a:rPr>
              <a:t>Image transparente =&gt; PNG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○"/>
            </a:pPr>
            <a:r>
              <a:rPr lang="fr-FR">
                <a:solidFill>
                  <a:schemeClr val="lt1"/>
                </a:solidFill>
              </a:rPr>
              <a:t>Graphique =&gt; PNG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○"/>
            </a:pPr>
            <a:r>
              <a:rPr lang="fr-FR">
                <a:solidFill>
                  <a:schemeClr val="lt1"/>
                </a:solidFill>
              </a:rPr>
              <a:t>Image animée =&gt; GIF</a:t>
            </a:r>
            <a:endParaRPr>
              <a:solidFill>
                <a:schemeClr val="lt1"/>
              </a:solidFill>
            </a:endParaRPr>
          </a:p>
          <a:p>
            <a:pPr indent="-6985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460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Conseils: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○"/>
            </a:pPr>
            <a:r>
              <a:rPr lang="fr-FR">
                <a:solidFill>
                  <a:schemeClr val="lt1"/>
                </a:solidFill>
              </a:rPr>
              <a:t>Faites attention aux noms de vos images, utilisez aussi le camelCase ou le snake</a:t>
            </a:r>
            <a:r>
              <a:rPr lang="fr-FR">
                <a:solidFill>
                  <a:schemeClr val="lt1"/>
                </a:solidFill>
              </a:rPr>
              <a:t>_c</a:t>
            </a:r>
            <a:r>
              <a:rPr lang="fr-FR">
                <a:solidFill>
                  <a:schemeClr val="lt1"/>
                </a:solidFill>
              </a:rPr>
              <a:t>ase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○"/>
            </a:pPr>
            <a:r>
              <a:rPr lang="fr-FR">
                <a:solidFill>
                  <a:schemeClr val="lt1"/>
                </a:solidFill>
              </a:rPr>
              <a:t>N’utilisez pas des images qui ne vous appartiennent pas pour des projets pros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○"/>
            </a:pPr>
            <a:r>
              <a:rPr lang="fr-FR">
                <a:solidFill>
                  <a:schemeClr val="lt1"/>
                </a:solidFill>
              </a:rPr>
              <a:t>Utilisez un logiciel de retouche (gimp, photoshop, …) pour </a:t>
            </a:r>
            <a:r>
              <a:rPr lang="fr-FR">
                <a:solidFill>
                  <a:schemeClr val="lt1"/>
                </a:solidFill>
              </a:rPr>
              <a:t>redimensionner</a:t>
            </a:r>
            <a:r>
              <a:rPr lang="fr-FR">
                <a:solidFill>
                  <a:schemeClr val="lt1"/>
                </a:solidFill>
              </a:rPr>
              <a:t> vos images en amont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2" name="Google Shape;242;p16"/>
          <p:cNvSpPr txBox="1"/>
          <p:nvPr/>
        </p:nvSpPr>
        <p:spPr>
          <a:xfrm>
            <a:off x="-38850" y="625950"/>
            <a:ext cx="1665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images (inline)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"/>
          <p:cNvSpPr txBox="1"/>
          <p:nvPr>
            <p:ph idx="1" type="body"/>
          </p:nvPr>
        </p:nvSpPr>
        <p:spPr>
          <a:xfrm>
            <a:off x="1120000" y="1825625"/>
            <a:ext cx="10233900" cy="15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0337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La balise &lt;img&gt; permet d’insérer des images. C’est une balise auto-fermante de type inline.</a:t>
            </a:r>
            <a:endParaRPr>
              <a:solidFill>
                <a:schemeClr val="lt1"/>
              </a:solidFill>
            </a:endParaRPr>
          </a:p>
          <a:p>
            <a:pPr indent="-16033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Elle nécessite l’attribut « src » pour indiquer la source de l’image (soit une adresse web, soit une adresse locale)</a:t>
            </a:r>
            <a:endParaRPr>
              <a:solidFill>
                <a:schemeClr val="lt1"/>
              </a:solidFill>
            </a:endParaRPr>
          </a:p>
          <a:p>
            <a:pPr indent="-16033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On </a:t>
            </a:r>
            <a:r>
              <a:rPr lang="fr-FR">
                <a:solidFill>
                  <a:schemeClr val="lt1"/>
                </a:solidFill>
              </a:rPr>
              <a:t>peut,</a:t>
            </a:r>
            <a:r>
              <a:rPr lang="fr-FR">
                <a:solidFill>
                  <a:schemeClr val="lt1"/>
                </a:solidFill>
              </a:rPr>
              <a:t> et on doit, utiliser l’attribut « alt » pour ajouter un texte alternatif à notre image (texte de remplacement en cas de non chargement de l’image ou encore pour l’audiodescription)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48" name="Google Shape;24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2451" y="3632116"/>
            <a:ext cx="2480213" cy="1144253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7"/>
          <p:cNvSpPr txBox="1"/>
          <p:nvPr/>
        </p:nvSpPr>
        <p:spPr>
          <a:xfrm>
            <a:off x="1421732" y="3942633"/>
            <a:ext cx="7381500" cy="5232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Vous connaissez l'ADRAR ? </a:t>
            </a:r>
            <a:r>
              <a:rPr b="0"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b="0"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b="0"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"https://www.adrar-formation.com/sites/all/themes/adrar/logo.png"</a:t>
            </a:r>
            <a:r>
              <a:rPr b="0"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fr-FR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alt</a:t>
            </a:r>
            <a:r>
              <a:rPr b="0"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fr-FR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"Logo de l'ADRAR"</a:t>
            </a:r>
            <a:r>
              <a:rPr b="0"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0" lang="fr-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-38850" y="625950"/>
            <a:ext cx="1665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images (inline)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"/>
          <p:cNvSpPr txBox="1"/>
          <p:nvPr>
            <p:ph idx="1" type="body"/>
          </p:nvPr>
        </p:nvSpPr>
        <p:spPr>
          <a:xfrm>
            <a:off x="1120000" y="1825625"/>
            <a:ext cx="10233900" cy="16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605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Créez un nouveau répertoire de travail</a:t>
            </a:r>
            <a:endParaRPr>
              <a:solidFill>
                <a:schemeClr val="lt1"/>
              </a:solidFill>
            </a:endParaRPr>
          </a:p>
          <a:p>
            <a:pPr indent="-1460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Créez un fichier HTML avec le HTML de base</a:t>
            </a:r>
            <a:endParaRPr>
              <a:solidFill>
                <a:schemeClr val="lt1"/>
              </a:solidFill>
            </a:endParaRPr>
          </a:p>
          <a:p>
            <a:pPr indent="-1460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Téléchargez une image sur internet et ajoutez là dans votre dossier</a:t>
            </a:r>
            <a:endParaRPr>
              <a:solidFill>
                <a:schemeClr val="lt1"/>
              </a:solidFill>
            </a:endParaRPr>
          </a:p>
          <a:p>
            <a:pPr indent="-1460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Dans le body, ajoutez un titre, votre image et du texte</a:t>
            </a:r>
            <a:endParaRPr>
              <a:solidFill>
                <a:schemeClr val="lt1"/>
              </a:solidFill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56" name="Google Shape;25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166" y="3662848"/>
            <a:ext cx="1397668" cy="230339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8"/>
          <p:cNvSpPr txBox="1"/>
          <p:nvPr/>
        </p:nvSpPr>
        <p:spPr>
          <a:xfrm>
            <a:off x="-38850" y="625950"/>
            <a:ext cx="2017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Mise en pratique (20 min)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 txBox="1"/>
          <p:nvPr>
            <p:ph idx="1" type="body"/>
          </p:nvPr>
        </p:nvSpPr>
        <p:spPr>
          <a:xfrm>
            <a:off x="1174150" y="1644725"/>
            <a:ext cx="10233900" cy="3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Il existe deux types de listes pour nos pages:</a:t>
            </a:r>
            <a:endParaRPr>
              <a:solidFill>
                <a:schemeClr val="lt1"/>
              </a:solidFill>
            </a:endParaRPr>
          </a:p>
          <a:p>
            <a:pPr indent="-213518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Les listes ordonnées =&gt; &lt;ol&gt;&lt;/ol&gt;</a:t>
            </a:r>
            <a:endParaRPr>
              <a:solidFill>
                <a:schemeClr val="lt1"/>
              </a:solidFill>
            </a:endParaRPr>
          </a:p>
          <a:p>
            <a:pPr indent="-105568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05568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05568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13518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Les listes non-ordonnées =&gt; &lt;ul&gt;&lt;/ul&gt;</a:t>
            </a:r>
            <a:endParaRPr>
              <a:solidFill>
                <a:schemeClr val="lt1"/>
              </a:solidFill>
            </a:endParaRPr>
          </a:p>
          <a:p>
            <a:pPr indent="-105568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05568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1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Chaque éléments de notre liste (ordonnée ou non) doit être déclarer dans une balise &lt;li&gt;&lt;/li&gt;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63" name="Google Shape;26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2595" y="3671887"/>
            <a:ext cx="1430254" cy="1045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02595" y="2259530"/>
            <a:ext cx="1430254" cy="101707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9"/>
          <p:cNvSpPr txBox="1"/>
          <p:nvPr/>
        </p:nvSpPr>
        <p:spPr>
          <a:xfrm>
            <a:off x="1258840" y="5155531"/>
            <a:ext cx="2804400" cy="12006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ol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CSS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JAVASCRIPT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NODEJS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ol</a:t>
            </a:r>
            <a:r>
              <a:rPr b="0" lang="fr-FR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" name="Google Shape;266;p19"/>
          <p:cNvSpPr txBox="1"/>
          <p:nvPr/>
        </p:nvSpPr>
        <p:spPr>
          <a:xfrm>
            <a:off x="-38850" y="625950"/>
            <a:ext cx="1665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listes (block)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"/>
          <p:cNvSpPr txBox="1"/>
          <p:nvPr>
            <p:ph idx="1" type="body"/>
          </p:nvPr>
        </p:nvSpPr>
        <p:spPr>
          <a:xfrm>
            <a:off x="1120000" y="1572952"/>
            <a:ext cx="102339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605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Les balises sont toutes composées de </a:t>
            </a:r>
            <a:r>
              <a:rPr lang="fr-FR" u="sng">
                <a:solidFill>
                  <a:schemeClr val="lt1"/>
                </a:solidFill>
              </a:rPr>
              <a:t>chevrons</a:t>
            </a:r>
            <a:r>
              <a:rPr lang="fr-FR">
                <a:solidFill>
                  <a:schemeClr val="lt1"/>
                </a:solidFill>
              </a:rPr>
              <a:t> ouvrants « </a:t>
            </a:r>
            <a:r>
              <a:rPr b="1" lang="fr-FR">
                <a:solidFill>
                  <a:schemeClr val="lt1"/>
                </a:solidFill>
              </a:rPr>
              <a:t>&lt;</a:t>
            </a:r>
            <a:r>
              <a:rPr lang="fr-FR">
                <a:solidFill>
                  <a:schemeClr val="lt1"/>
                </a:solidFill>
              </a:rPr>
              <a:t> » et fermants « </a:t>
            </a:r>
            <a:r>
              <a:rPr b="1" lang="fr-FR">
                <a:solidFill>
                  <a:schemeClr val="lt1"/>
                </a:solidFill>
              </a:rPr>
              <a:t>&gt;</a:t>
            </a:r>
            <a:r>
              <a:rPr lang="fr-FR">
                <a:solidFill>
                  <a:schemeClr val="lt1"/>
                </a:solidFill>
              </a:rPr>
              <a:t> » </a:t>
            </a:r>
            <a:endParaRPr>
              <a:solidFill>
                <a:schemeClr val="lt1"/>
              </a:solidFill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460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Il existe deux types de balises:</a:t>
            </a:r>
            <a:endParaRPr>
              <a:solidFill>
                <a:schemeClr val="lt1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00"/>
              <a:buChar char="○"/>
            </a:pPr>
            <a:r>
              <a:rPr lang="fr-FR">
                <a:solidFill>
                  <a:schemeClr val="lt1"/>
                </a:solidFill>
              </a:rPr>
              <a:t>Balises par </a:t>
            </a:r>
            <a:r>
              <a:rPr lang="fr-FR" u="sng">
                <a:solidFill>
                  <a:schemeClr val="lt1"/>
                </a:solidFill>
              </a:rPr>
              <a:t>paires</a:t>
            </a:r>
            <a:r>
              <a:rPr lang="fr-FR">
                <a:solidFill>
                  <a:schemeClr val="lt1"/>
                </a:solidFill>
              </a:rPr>
              <a:t>, avec une balise ouvrante et une fermante</a:t>
            </a:r>
            <a:endParaRPr>
              <a:solidFill>
                <a:schemeClr val="lt1"/>
              </a:solidFill>
            </a:endParaRPr>
          </a:p>
          <a:p>
            <a:pPr indent="0" lvl="2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</a:pPr>
            <a:r>
              <a:rPr lang="fr-FR">
                <a:solidFill>
                  <a:schemeClr val="lt1"/>
                </a:solidFill>
              </a:rPr>
              <a:t>=&gt; &lt;p&gt;&lt;/p&gt;, &lt;div&gt;&lt;/div&gt;, &lt;h1&gt;&lt;/h1&gt;</a:t>
            </a:r>
            <a:endParaRPr>
              <a:solidFill>
                <a:schemeClr val="lt1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00"/>
              <a:buChar char="○"/>
            </a:pPr>
            <a:r>
              <a:rPr lang="fr-FR">
                <a:solidFill>
                  <a:schemeClr val="lt1"/>
                </a:solidFill>
              </a:rPr>
              <a:t>Balises </a:t>
            </a:r>
            <a:r>
              <a:rPr lang="fr-FR" u="sng">
                <a:solidFill>
                  <a:schemeClr val="lt1"/>
                </a:solidFill>
              </a:rPr>
              <a:t>orpheline</a:t>
            </a:r>
            <a:r>
              <a:rPr lang="fr-FR">
                <a:solidFill>
                  <a:schemeClr val="lt1"/>
                </a:solidFill>
              </a:rPr>
              <a:t>, qu’on nomme « </a:t>
            </a:r>
            <a:r>
              <a:rPr lang="fr-FR" u="sng">
                <a:solidFill>
                  <a:schemeClr val="lt1"/>
                </a:solidFill>
              </a:rPr>
              <a:t>auto-fermantes</a:t>
            </a:r>
            <a:r>
              <a:rPr lang="fr-FR">
                <a:solidFill>
                  <a:schemeClr val="lt1"/>
                </a:solidFill>
              </a:rPr>
              <a:t> », qui sont donc seules</a:t>
            </a:r>
            <a:endParaRPr>
              <a:solidFill>
                <a:schemeClr val="lt1"/>
              </a:solidFill>
            </a:endParaRPr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50"/>
              <a:buFont typeface="Noto Sans Symbols"/>
              <a:buChar char="⇒"/>
            </a:pPr>
            <a:r>
              <a:rPr lang="fr-FR">
                <a:solidFill>
                  <a:schemeClr val="lt1"/>
                </a:solidFill>
              </a:rPr>
              <a:t> &lt;span&gt;, &lt;br&gt;</a:t>
            </a:r>
            <a:endParaRPr>
              <a:solidFill>
                <a:schemeClr val="lt1"/>
              </a:solidFill>
            </a:endParaRPr>
          </a:p>
          <a:p>
            <a:pPr indent="-85725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Noto Sans Symbols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460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Si des balises en contiennent d’autres, les balises contenu sont appelées « </a:t>
            </a:r>
            <a:r>
              <a:rPr b="1" lang="fr-FR" u="sng">
                <a:solidFill>
                  <a:schemeClr val="lt1"/>
                </a:solidFill>
              </a:rPr>
              <a:t>enfants</a:t>
            </a:r>
            <a:r>
              <a:rPr lang="fr-FR">
                <a:solidFill>
                  <a:schemeClr val="lt1"/>
                </a:solidFill>
              </a:rPr>
              <a:t> » et les balises conteneurs sont les « </a:t>
            </a:r>
            <a:r>
              <a:rPr b="1" lang="fr-FR" u="sng">
                <a:solidFill>
                  <a:schemeClr val="lt1"/>
                </a:solidFill>
              </a:rPr>
              <a:t>parents</a:t>
            </a:r>
            <a:r>
              <a:rPr lang="fr-FR">
                <a:solidFill>
                  <a:schemeClr val="lt1"/>
                </a:solidFill>
              </a:rPr>
              <a:t> »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3" name="Google Shape;143;p2"/>
          <p:cNvSpPr txBox="1"/>
          <p:nvPr/>
        </p:nvSpPr>
        <p:spPr>
          <a:xfrm>
            <a:off x="-38850" y="625950"/>
            <a:ext cx="1665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balises: rappels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"/>
          <p:cNvSpPr txBox="1"/>
          <p:nvPr>
            <p:ph idx="1" type="body"/>
          </p:nvPr>
        </p:nvSpPr>
        <p:spPr>
          <a:xfrm>
            <a:off x="1120000" y="1825625"/>
            <a:ext cx="102339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605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Réutilisez le fichier HTML de la mise en pratique précédente</a:t>
            </a:r>
            <a:endParaRPr>
              <a:solidFill>
                <a:schemeClr val="lt1"/>
              </a:solidFill>
            </a:endParaRPr>
          </a:p>
          <a:p>
            <a:pPr indent="-1460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Ajoutez un titre et deux listes imbriquées comme dans l’exemple ci-dessous:</a:t>
            </a:r>
            <a:endParaRPr>
              <a:solidFill>
                <a:schemeClr val="lt1"/>
              </a:solidFill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2" name="Google Shape;272;p20"/>
          <p:cNvSpPr txBox="1"/>
          <p:nvPr/>
        </p:nvSpPr>
        <p:spPr>
          <a:xfrm>
            <a:off x="3514713" y="2862550"/>
            <a:ext cx="3755700" cy="295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latin typeface="Twentieth Century"/>
                <a:ea typeface="Twentieth Century"/>
                <a:cs typeface="Twentieth Century"/>
                <a:sym typeface="Twentieth Century"/>
              </a:rPr>
              <a:t>Liste de langages informatique:</a:t>
            </a:r>
            <a:endParaRPr b="1"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wentieth Century"/>
              <a:buChar char="●"/>
            </a:pPr>
            <a:r>
              <a:rPr lang="fr-FR" sz="2000">
                <a:latin typeface="Twentieth Century"/>
                <a:ea typeface="Twentieth Century"/>
                <a:cs typeface="Twentieth Century"/>
                <a:sym typeface="Twentieth Century"/>
              </a:rPr>
              <a:t>Langages web:</a:t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wentieth Century"/>
              <a:buAutoNum type="arabicPeriod"/>
            </a:pPr>
            <a:r>
              <a:rPr lang="fr-FR" sz="2000">
                <a:latin typeface="Twentieth Century"/>
                <a:ea typeface="Twentieth Century"/>
                <a:cs typeface="Twentieth Century"/>
                <a:sym typeface="Twentieth Century"/>
              </a:rPr>
              <a:t>HTML</a:t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wentieth Century"/>
              <a:buAutoNum type="arabicPeriod"/>
            </a:pPr>
            <a:r>
              <a:rPr lang="fr-FR" sz="2000">
                <a:latin typeface="Twentieth Century"/>
                <a:ea typeface="Twentieth Century"/>
                <a:cs typeface="Twentieth Century"/>
                <a:sym typeface="Twentieth Century"/>
              </a:rPr>
              <a:t>CSS</a:t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wentieth Century"/>
              <a:buAutoNum type="arabicPeriod"/>
            </a:pPr>
            <a:r>
              <a:rPr lang="fr-FR" sz="2000">
                <a:latin typeface="Twentieth Century"/>
                <a:ea typeface="Twentieth Century"/>
                <a:cs typeface="Twentieth Century"/>
                <a:sym typeface="Twentieth Century"/>
              </a:rPr>
              <a:t>JS</a:t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wentieth Century"/>
              <a:buChar char="●"/>
            </a:pPr>
            <a:r>
              <a:rPr lang="fr-FR" sz="2000">
                <a:latin typeface="Twentieth Century"/>
                <a:ea typeface="Twentieth Century"/>
                <a:cs typeface="Twentieth Century"/>
                <a:sym typeface="Twentieth Century"/>
              </a:rPr>
              <a:t>Langages serveur: </a:t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wentieth Century"/>
              <a:buAutoNum type="arabicPeriod"/>
            </a:pPr>
            <a:r>
              <a:rPr lang="fr-FR" sz="2000">
                <a:latin typeface="Twentieth Century"/>
                <a:ea typeface="Twentieth Century"/>
                <a:cs typeface="Twentieth Century"/>
                <a:sym typeface="Twentieth Century"/>
              </a:rPr>
              <a:t>NodeJS</a:t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wentieth Century"/>
              <a:buAutoNum type="arabicPeriod"/>
            </a:pPr>
            <a:r>
              <a:rPr lang="fr-FR" sz="2000">
                <a:latin typeface="Twentieth Century"/>
                <a:ea typeface="Twentieth Century"/>
                <a:cs typeface="Twentieth Century"/>
                <a:sym typeface="Twentieth Century"/>
              </a:rPr>
              <a:t>PHP</a:t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wentieth Century"/>
              <a:buAutoNum type="arabicPeriod"/>
            </a:pPr>
            <a:r>
              <a:rPr lang="fr-FR" sz="2000">
                <a:latin typeface="Twentieth Century"/>
                <a:ea typeface="Twentieth Century"/>
                <a:cs typeface="Twentieth Century"/>
                <a:sym typeface="Twentieth Century"/>
              </a:rPr>
              <a:t>Python</a:t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3" name="Google Shape;273;p20"/>
          <p:cNvSpPr txBox="1"/>
          <p:nvPr/>
        </p:nvSpPr>
        <p:spPr>
          <a:xfrm>
            <a:off x="-38850" y="625950"/>
            <a:ext cx="2007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Mise en pratique (25 min)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"/>
          <p:cNvSpPr txBox="1"/>
          <p:nvPr>
            <p:ph idx="1" type="body"/>
          </p:nvPr>
        </p:nvSpPr>
        <p:spPr>
          <a:xfrm>
            <a:off x="1174150" y="1644725"/>
            <a:ext cx="10233900" cy="31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Il existe des balises, optionnelles, qui ont pour but de structurer nos pages, elles n’ont rien de particulier si ce n’est leur nom:</a:t>
            </a:r>
            <a:endParaRPr>
              <a:solidFill>
                <a:schemeClr val="lt1"/>
              </a:solidFill>
            </a:endParaRPr>
          </a:p>
          <a:p>
            <a:pPr indent="-189706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&lt;header&gt;&lt;/header&gt; =&gt; Balise qui contient souvent les logos, bannières et </a:t>
            </a:r>
            <a:r>
              <a:rPr lang="fr-FR">
                <a:solidFill>
                  <a:schemeClr val="lt1"/>
                </a:solidFill>
              </a:rPr>
              <a:t>titres</a:t>
            </a:r>
            <a:r>
              <a:rPr lang="fr-FR">
                <a:solidFill>
                  <a:schemeClr val="lt1"/>
                </a:solidFill>
              </a:rPr>
              <a:t> de vos sites. Attention à ne pas la confondre avec &lt;head&gt; !</a:t>
            </a:r>
            <a:endParaRPr>
              <a:solidFill>
                <a:schemeClr val="lt1"/>
              </a:solidFill>
            </a:endParaRPr>
          </a:p>
          <a:p>
            <a:pPr indent="-189706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&lt;footer&gt;&lt;/footer&gt; =&gt; Balise qui contient le pied de page, souvent un sous menu avec les mentions légales et formulaires de contact.</a:t>
            </a:r>
            <a:endParaRPr>
              <a:solidFill>
                <a:schemeClr val="lt1"/>
              </a:solidFill>
            </a:endParaRPr>
          </a:p>
          <a:p>
            <a:pPr indent="-189706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&lt;nav&gt;&lt;/nav&gt; =&gt; Balise qui contient les liens vers les pages du site, votre menu principal.</a:t>
            </a:r>
            <a:endParaRPr>
              <a:solidFill>
                <a:schemeClr val="lt1"/>
              </a:solidFill>
            </a:endParaRPr>
          </a:p>
          <a:p>
            <a:pPr indent="-189706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&lt;section&gt;&lt;/section&gt; =&gt; Balise qui sert à regrouper du contenu par thème.</a:t>
            </a:r>
            <a:endParaRPr>
              <a:solidFill>
                <a:schemeClr val="lt1"/>
              </a:solidFill>
            </a:endParaRPr>
          </a:p>
          <a:p>
            <a:pPr indent="-189706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&lt;article&gt;&lt;/article&gt; =&gt; Balise qui contient un ensemble d’éléments.</a:t>
            </a:r>
            <a:endParaRPr>
              <a:solidFill>
                <a:schemeClr val="lt1"/>
              </a:solidFill>
            </a:endParaRPr>
          </a:p>
          <a:p>
            <a:pPr indent="-189706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&lt;aside&gt;&lt;/aside&gt; =&gt; Balise qui contient des éléments complémentaires, souvent sur un </a:t>
            </a:r>
            <a:r>
              <a:rPr lang="fr-FR">
                <a:solidFill>
                  <a:schemeClr val="lt1"/>
                </a:solidFill>
              </a:rPr>
              <a:t>côté</a:t>
            </a:r>
            <a:r>
              <a:rPr lang="fr-FR">
                <a:solidFill>
                  <a:schemeClr val="lt1"/>
                </a:solidFill>
              </a:rPr>
              <a:t> de la page.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9" name="Google Shape;279;p21"/>
          <p:cNvSpPr txBox="1"/>
          <p:nvPr/>
        </p:nvSpPr>
        <p:spPr>
          <a:xfrm>
            <a:off x="-38850" y="625950"/>
            <a:ext cx="2483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balises sémantiques (block)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 txBox="1"/>
          <p:nvPr>
            <p:ph idx="1" type="body"/>
          </p:nvPr>
        </p:nvSpPr>
        <p:spPr>
          <a:xfrm>
            <a:off x="1120000" y="1825625"/>
            <a:ext cx="10233800" cy="4767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4605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Il existe deux types de balises :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○"/>
            </a:pPr>
            <a:r>
              <a:rPr lang="fr-FR">
                <a:solidFill>
                  <a:schemeClr val="lt1"/>
                </a:solidFill>
              </a:rPr>
              <a:t>Les balises « block » =&gt; Créer un retour à la ligne automatique et contiennent du texte ou d’autres balises (block ou inline)</a:t>
            </a:r>
            <a:endParaRPr>
              <a:solidFill>
                <a:schemeClr val="lt1"/>
              </a:solidFill>
            </a:endParaRPr>
          </a:p>
          <a:p>
            <a:pPr indent="-6985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○"/>
            </a:pPr>
            <a:r>
              <a:rPr lang="fr-FR">
                <a:solidFill>
                  <a:schemeClr val="lt1"/>
                </a:solidFill>
              </a:rPr>
              <a:t>Les balises « inline » =&gt; Pas de retour à la ligne, se trouve automatiquement à l’intérieur d’une balise block et </a:t>
            </a:r>
            <a:r>
              <a:rPr lang="fr-FR">
                <a:solidFill>
                  <a:schemeClr val="lt1"/>
                </a:solidFill>
              </a:rPr>
              <a:t>peut</a:t>
            </a:r>
            <a:r>
              <a:rPr lang="fr-FR">
                <a:solidFill>
                  <a:schemeClr val="lt1"/>
                </a:solidFill>
              </a:rPr>
              <a:t> contenir du texte ou des balises inline uniquement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9" name="Google Shape;149;p3"/>
          <p:cNvSpPr txBox="1"/>
          <p:nvPr/>
        </p:nvSpPr>
        <p:spPr>
          <a:xfrm>
            <a:off x="-38850" y="625950"/>
            <a:ext cx="1665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types de balises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/>
          <p:nvPr>
            <p:ph idx="1" type="body"/>
          </p:nvPr>
        </p:nvSpPr>
        <p:spPr>
          <a:xfrm>
            <a:off x="827000" y="1591125"/>
            <a:ext cx="10370100" cy="45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46062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50"/>
              <a:buChar char="●"/>
            </a:pPr>
            <a:r>
              <a:rPr lang="fr-FR">
                <a:solidFill>
                  <a:schemeClr val="lt1"/>
                </a:solidFill>
              </a:rPr>
              <a:t>Les balises titre sont au </a:t>
            </a:r>
            <a:r>
              <a:rPr lang="fr-FR">
                <a:solidFill>
                  <a:schemeClr val="lt1"/>
                </a:solidFill>
              </a:rPr>
              <a:t>nombre</a:t>
            </a:r>
            <a:r>
              <a:rPr lang="fr-FR">
                <a:solidFill>
                  <a:schemeClr val="lt1"/>
                </a:solidFill>
              </a:rPr>
              <a:t> de six. Pas de panique, elle sont très simple et hiérarchisées:</a:t>
            </a:r>
            <a:endParaRPr>
              <a:solidFill>
                <a:schemeClr val="lt1"/>
              </a:solidFill>
            </a:endParaRPr>
          </a:p>
          <a:p>
            <a:pPr indent="-256381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fr-FR">
                <a:solidFill>
                  <a:schemeClr val="lt1"/>
                </a:solidFill>
              </a:rPr>
              <a:t>&lt;h1&gt;&lt;/h1&gt; =&gt; Titre très important, unique sur une page</a:t>
            </a:r>
            <a:endParaRPr>
              <a:solidFill>
                <a:schemeClr val="lt1"/>
              </a:solidFill>
            </a:endParaRPr>
          </a:p>
          <a:p>
            <a:pPr indent="-256381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fr-FR">
                <a:solidFill>
                  <a:schemeClr val="lt1"/>
                </a:solidFill>
              </a:rPr>
              <a:t>&lt;h2&gt;&lt;/h2&gt; =&gt; Titre important</a:t>
            </a:r>
            <a:endParaRPr>
              <a:solidFill>
                <a:schemeClr val="lt1"/>
              </a:solidFill>
            </a:endParaRPr>
          </a:p>
          <a:p>
            <a:pPr indent="-256381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fr-FR">
                <a:solidFill>
                  <a:schemeClr val="lt1"/>
                </a:solidFill>
              </a:rPr>
              <a:t>&lt;h3&gt;&lt;/h3&gt; =&gt; Titre un peu important</a:t>
            </a:r>
            <a:endParaRPr>
              <a:solidFill>
                <a:schemeClr val="lt1"/>
              </a:solidFill>
            </a:endParaRPr>
          </a:p>
          <a:p>
            <a:pPr indent="-256381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fr-FR">
                <a:solidFill>
                  <a:schemeClr val="lt1"/>
                </a:solidFill>
              </a:rPr>
              <a:t>&lt;h4&gt;&lt;/h4&gt; </a:t>
            </a:r>
            <a:endParaRPr>
              <a:solidFill>
                <a:schemeClr val="lt1"/>
              </a:solidFill>
            </a:endParaRPr>
          </a:p>
          <a:p>
            <a:pPr indent="-256381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fr-FR">
                <a:solidFill>
                  <a:schemeClr val="lt1"/>
                </a:solidFill>
              </a:rPr>
              <a:t>&lt;h5&gt;&lt;/h5&gt;</a:t>
            </a:r>
            <a:endParaRPr>
              <a:solidFill>
                <a:schemeClr val="lt1"/>
              </a:solidFill>
            </a:endParaRPr>
          </a:p>
          <a:p>
            <a:pPr indent="-256381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fr-FR">
                <a:solidFill>
                  <a:schemeClr val="lt1"/>
                </a:solidFill>
              </a:rPr>
              <a:t>&lt;h6&gt;&lt;/h6&gt;</a:t>
            </a:r>
            <a:endParaRPr>
              <a:solidFill>
                <a:schemeClr val="lt1"/>
              </a:solidFill>
            </a:endParaRPr>
          </a:p>
          <a:p>
            <a:pPr indent="-129381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46062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150"/>
              <a:buChar char="●"/>
            </a:pPr>
            <a:r>
              <a:rPr lang="fr-FR">
                <a:solidFill>
                  <a:schemeClr val="lt1"/>
                </a:solidFill>
              </a:rPr>
              <a:t> Attention ! Les balises de titre n’ont </a:t>
            </a:r>
            <a:r>
              <a:rPr lang="fr-FR" u="sng">
                <a:solidFill>
                  <a:schemeClr val="lt1"/>
                </a:solidFill>
              </a:rPr>
              <a:t>rien à voir avec la balise &lt;title&gt;</a:t>
            </a:r>
            <a:r>
              <a:rPr lang="fr-FR">
                <a:solidFill>
                  <a:schemeClr val="lt1"/>
                </a:solidFill>
              </a:rPr>
              <a:t> située dans le &lt;head&gt; de la page !! La balise &lt;title&gt; affiche le titre dans la barre du navigateur, c’est le titre de la page entière.</a:t>
            </a:r>
            <a:endParaRPr>
              <a:solidFill>
                <a:schemeClr val="lt1"/>
              </a:solidFill>
            </a:endParaRPr>
          </a:p>
          <a:p>
            <a:pPr indent="-10953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46062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150"/>
              <a:buChar char="●"/>
            </a:pPr>
            <a:r>
              <a:rPr b="1" lang="fr-FR" u="sng">
                <a:solidFill>
                  <a:schemeClr val="lt1"/>
                </a:solidFill>
              </a:rPr>
              <a:t>Note:</a:t>
            </a:r>
            <a:r>
              <a:rPr b="1" lang="fr-FR">
                <a:solidFill>
                  <a:schemeClr val="lt1"/>
                </a:solidFill>
              </a:rPr>
              <a:t> </a:t>
            </a:r>
            <a:r>
              <a:rPr lang="fr-FR">
                <a:solidFill>
                  <a:schemeClr val="lt1"/>
                </a:solidFill>
              </a:rPr>
              <a:t>Ne choisissez pas vos </a:t>
            </a:r>
            <a:r>
              <a:rPr lang="fr-FR">
                <a:solidFill>
                  <a:schemeClr val="lt1"/>
                </a:solidFill>
              </a:rPr>
              <a:t>titres</a:t>
            </a:r>
            <a:r>
              <a:rPr lang="fr-FR">
                <a:solidFill>
                  <a:schemeClr val="lt1"/>
                </a:solidFill>
              </a:rPr>
              <a:t> par rapport à leur mise en forme (taille du texte). </a:t>
            </a:r>
            <a:r>
              <a:rPr lang="fr-FR" u="sng">
                <a:solidFill>
                  <a:schemeClr val="lt1"/>
                </a:solidFill>
              </a:rPr>
              <a:t>Choisissez-les</a:t>
            </a:r>
            <a:r>
              <a:rPr lang="fr-FR" u="sng">
                <a:solidFill>
                  <a:schemeClr val="lt1"/>
                </a:solidFill>
              </a:rPr>
              <a:t> pour leur importance</a:t>
            </a:r>
            <a:r>
              <a:rPr lang="fr-FR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5722079" y="3059668"/>
            <a:ext cx="4787400" cy="6465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&lt;</a:t>
            </a:r>
            <a:r>
              <a:rPr b="0" i="0" lang="fr-FR" sz="1800" u="none" cap="none" strike="noStrike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h1</a:t>
            </a:r>
            <a:r>
              <a:rPr b="0" i="0" lang="fr-FR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&gt;Je suis un titre important&lt;/</a:t>
            </a:r>
            <a:r>
              <a:rPr b="0" i="0" lang="fr-FR" sz="1800" u="none" cap="none" strike="noStrike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h1</a:t>
            </a:r>
            <a:r>
              <a:rPr b="0" i="0" lang="fr-FR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&lt;</a:t>
            </a:r>
            <a:r>
              <a:rPr lang="fr-FR" sz="180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h3</a:t>
            </a:r>
            <a:r>
              <a:rPr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&gt;Je suis clairement moins important&lt;/</a:t>
            </a:r>
            <a:r>
              <a:rPr lang="fr-FR" sz="180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h3</a:t>
            </a:r>
            <a:r>
              <a:rPr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&gt;</a:t>
            </a:r>
            <a:endParaRPr/>
          </a:p>
        </p:txBody>
      </p:sp>
      <p:sp>
        <p:nvSpPr>
          <p:cNvPr id="156" name="Google Shape;156;p4"/>
          <p:cNvSpPr txBox="1"/>
          <p:nvPr/>
        </p:nvSpPr>
        <p:spPr>
          <a:xfrm>
            <a:off x="-38850" y="625950"/>
            <a:ext cx="1665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titres (block)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/>
          <p:nvPr>
            <p:ph idx="1" type="body"/>
          </p:nvPr>
        </p:nvSpPr>
        <p:spPr>
          <a:xfrm>
            <a:off x="979100" y="1825625"/>
            <a:ext cx="10233900" cy="28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605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La balise de paragraphe &lt;p&gt; est la balise de base pour écrire du texte.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460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La touche « Entrée » de votre clavier ne permettra pas de faire un retour à la ligne dans votre paragraphe.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>
                <a:solidFill>
                  <a:schemeClr val="lt1"/>
                </a:solidFill>
              </a:rPr>
              <a:t>Pour le navigateur,	                                       				       est la même chose que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460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Pour revenir à la ligne, utilisez la balise orpheline &lt;br/&gt;. N’en abusez pas !</a:t>
            </a:r>
            <a:endParaRPr>
              <a:solidFill>
                <a:schemeClr val="lt1"/>
              </a:solidFill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1823846" y="2211002"/>
            <a:ext cx="5361900" cy="3693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&lt;</a:t>
            </a:r>
            <a:r>
              <a:rPr lang="fr-FR" sz="180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</a:t>
            </a:r>
            <a:r>
              <a:rPr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&gt;Je suis un paragraphe, je suis très important ! &lt;/</a:t>
            </a:r>
            <a:r>
              <a:rPr lang="fr-FR" sz="180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</a:t>
            </a:r>
            <a:r>
              <a:rPr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&gt;</a:t>
            </a:r>
            <a:endParaRPr/>
          </a:p>
        </p:txBody>
      </p:sp>
      <p:sp>
        <p:nvSpPr>
          <p:cNvPr id="163" name="Google Shape;163;p5"/>
          <p:cNvSpPr txBox="1"/>
          <p:nvPr/>
        </p:nvSpPr>
        <p:spPr>
          <a:xfrm>
            <a:off x="2641825" y="3030604"/>
            <a:ext cx="4195500" cy="3078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&lt;</a:t>
            </a:r>
            <a:r>
              <a:rPr lang="fr-FR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</a:t>
            </a:r>
            <a:r>
              <a:rPr lang="fr-FR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&gt;Je suis un paragraphe, je suis très important ! &lt;/</a:t>
            </a:r>
            <a:r>
              <a:rPr lang="fr-FR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</a:t>
            </a:r>
            <a:r>
              <a:rPr lang="fr-FR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&gt;</a:t>
            </a:r>
            <a:endParaRPr sz="1000"/>
          </a:p>
        </p:txBody>
      </p:sp>
      <p:sp>
        <p:nvSpPr>
          <p:cNvPr id="164" name="Google Shape;164;p5"/>
          <p:cNvSpPr txBox="1"/>
          <p:nvPr/>
        </p:nvSpPr>
        <p:spPr>
          <a:xfrm>
            <a:off x="1152919" y="3431650"/>
            <a:ext cx="2908500" cy="6465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&lt;</a:t>
            </a:r>
            <a:r>
              <a:rPr lang="fr-FR" sz="180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</a:t>
            </a:r>
            <a:r>
              <a:rPr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&gt;Je suis un paragraphe,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je suis très important ! &lt;/</a:t>
            </a:r>
            <a:r>
              <a:rPr lang="fr-FR" sz="180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</a:t>
            </a:r>
            <a:r>
              <a:rPr lang="fr-F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&gt;</a:t>
            </a:r>
            <a:endParaRPr/>
          </a:p>
        </p:txBody>
      </p:sp>
      <p:sp>
        <p:nvSpPr>
          <p:cNvPr id="165" name="Google Shape;165;p5"/>
          <p:cNvSpPr txBox="1"/>
          <p:nvPr/>
        </p:nvSpPr>
        <p:spPr>
          <a:xfrm>
            <a:off x="-38850" y="625950"/>
            <a:ext cx="2172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paragraphes (block)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 txBox="1"/>
          <p:nvPr>
            <p:ph idx="1" type="body"/>
          </p:nvPr>
        </p:nvSpPr>
        <p:spPr>
          <a:xfrm>
            <a:off x="1120000" y="1825625"/>
            <a:ext cx="10233900" cy="3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605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Dans un nouveau dossier, créez un fichier « main.html » qui contiendra le HTML de base:</a:t>
            </a:r>
            <a:endParaRPr>
              <a:solidFill>
                <a:schemeClr val="lt1"/>
              </a:solidFill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460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Créez dans le &lt;body&gt; un titre important avec un paragraphe</a:t>
            </a:r>
            <a:endParaRPr>
              <a:solidFill>
                <a:schemeClr val="lt1"/>
              </a:solidFill>
            </a:endParaRPr>
          </a:p>
          <a:p>
            <a:pPr indent="-1460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Créez un autre titre, moins important, avec un paragraphe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6"/>
          <p:cNvSpPr txBox="1"/>
          <p:nvPr/>
        </p:nvSpPr>
        <p:spPr>
          <a:xfrm>
            <a:off x="1464469" y="2213292"/>
            <a:ext cx="3675600" cy="22473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&lt;!</a:t>
            </a:r>
            <a:r>
              <a:rPr lang="fr-FR" sz="140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DOCTYPE </a:t>
            </a:r>
            <a:r>
              <a:rPr lang="fr-FR"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&lt;</a:t>
            </a:r>
            <a:r>
              <a:rPr lang="fr-FR" sz="140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html</a:t>
            </a:r>
            <a:r>
              <a:rPr lang="fr-FR"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&lt;</a:t>
            </a:r>
            <a:r>
              <a:rPr lang="fr-FR" sz="140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head</a:t>
            </a:r>
            <a:r>
              <a:rPr lang="fr-FR"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		&lt;</a:t>
            </a:r>
            <a:r>
              <a:rPr lang="fr-FR" sz="140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meta</a:t>
            </a:r>
            <a:r>
              <a:rPr lang="fr-FR"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fr-FR" sz="14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charset</a:t>
            </a:r>
            <a:r>
              <a:rPr lang="fr-FR"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=</a:t>
            </a:r>
            <a:r>
              <a:rPr lang="fr-FR" sz="1400">
                <a:solidFill>
                  <a:srgbClr val="FFC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"utf-8" </a:t>
            </a:r>
            <a:r>
              <a:rPr lang="fr-FR"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		&lt;</a:t>
            </a:r>
            <a:r>
              <a:rPr lang="fr-FR" sz="140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title</a:t>
            </a:r>
            <a:r>
              <a:rPr lang="fr-FR"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&gt;Titre de ma page&lt;/</a:t>
            </a:r>
            <a:r>
              <a:rPr lang="fr-FR" sz="140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title</a:t>
            </a:r>
            <a:r>
              <a:rPr lang="fr-FR"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	&lt;/</a:t>
            </a:r>
            <a:r>
              <a:rPr lang="fr-FR" sz="140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head</a:t>
            </a:r>
            <a:r>
              <a:rPr lang="fr-FR"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	&lt;</a:t>
            </a:r>
            <a:r>
              <a:rPr lang="fr-FR" sz="140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body</a:t>
            </a:r>
            <a:r>
              <a:rPr lang="fr-FR"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	&lt;/</a:t>
            </a:r>
            <a:r>
              <a:rPr lang="fr-FR" sz="140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body</a:t>
            </a:r>
            <a:r>
              <a:rPr lang="fr-FR"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&lt;/</a:t>
            </a:r>
            <a:r>
              <a:rPr lang="fr-FR" sz="140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html</a:t>
            </a:r>
            <a:r>
              <a:rPr lang="fr-FR"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&gt;</a:t>
            </a: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2" name="Google Shape;172;p6"/>
          <p:cNvSpPr txBox="1"/>
          <p:nvPr/>
        </p:nvSpPr>
        <p:spPr>
          <a:xfrm>
            <a:off x="-38850" y="625950"/>
            <a:ext cx="2183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Mise en pratique (20 min)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 txBox="1"/>
          <p:nvPr>
            <p:ph idx="1" type="body"/>
          </p:nvPr>
        </p:nvSpPr>
        <p:spPr>
          <a:xfrm>
            <a:off x="1120000" y="1825625"/>
            <a:ext cx="10233900" cy="25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605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Certaines balises permettent de mettre en avant des mots au sein de vos paragraphes: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○"/>
            </a:pPr>
            <a:r>
              <a:rPr lang="fr-FR">
                <a:solidFill>
                  <a:schemeClr val="lt1"/>
                </a:solidFill>
              </a:rPr>
              <a:t>&lt;em&gt;&lt;/em&gt; =&gt; Pour mettre du texte en </a:t>
            </a:r>
            <a:r>
              <a:rPr i="1" lang="fr-FR">
                <a:solidFill>
                  <a:schemeClr val="lt1"/>
                </a:solidFill>
              </a:rPr>
              <a:t>emphase</a:t>
            </a:r>
            <a:r>
              <a:rPr lang="fr-FR">
                <a:solidFill>
                  <a:schemeClr val="lt1"/>
                </a:solidFill>
              </a:rPr>
              <a:t> (accentuation)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○"/>
            </a:pPr>
            <a:r>
              <a:rPr lang="fr-FR">
                <a:solidFill>
                  <a:schemeClr val="lt1"/>
                </a:solidFill>
              </a:rPr>
              <a:t>&lt;strong&gt;&lt;/strong&gt; =&gt; Pour mettre du texte en </a:t>
            </a:r>
            <a:r>
              <a:rPr b="1" lang="fr-FR">
                <a:solidFill>
                  <a:schemeClr val="lt1"/>
                </a:solidFill>
              </a:rPr>
              <a:t>renforcement</a:t>
            </a:r>
            <a:endParaRPr>
              <a:solidFill>
                <a:schemeClr val="lt1"/>
              </a:solidFill>
            </a:endParaRPr>
          </a:p>
          <a:p>
            <a:pPr indent="-6985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1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1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460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Encore une fois, </a:t>
            </a:r>
            <a:r>
              <a:rPr lang="fr-FR" u="sng">
                <a:solidFill>
                  <a:schemeClr val="lt1"/>
                </a:solidFill>
              </a:rPr>
              <a:t>le fond prévaut sur la forme</a:t>
            </a:r>
            <a:r>
              <a:rPr lang="fr-FR">
                <a:solidFill>
                  <a:schemeClr val="lt1"/>
                </a:solidFill>
              </a:rPr>
              <a:t>, choisissez les balises pour leur </a:t>
            </a:r>
            <a:r>
              <a:rPr lang="fr-FR" u="sng">
                <a:solidFill>
                  <a:schemeClr val="lt1"/>
                </a:solidFill>
              </a:rPr>
              <a:t>signification plutôt que</a:t>
            </a:r>
            <a:r>
              <a:rPr lang="fr-FR">
                <a:solidFill>
                  <a:schemeClr val="lt1"/>
                </a:solidFill>
              </a:rPr>
              <a:t> pour leur </a:t>
            </a:r>
            <a:r>
              <a:rPr lang="fr-FR" u="sng">
                <a:solidFill>
                  <a:schemeClr val="lt1"/>
                </a:solidFill>
              </a:rPr>
              <a:t>style</a:t>
            </a:r>
            <a:r>
              <a:rPr lang="fr-FR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8" name="Google Shape;17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5087" y="4677526"/>
            <a:ext cx="698182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7"/>
          <p:cNvSpPr txBox="1"/>
          <p:nvPr/>
        </p:nvSpPr>
        <p:spPr>
          <a:xfrm>
            <a:off x="1272396" y="3755801"/>
            <a:ext cx="10461600" cy="3078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Ici, nous pouvons voir une </a:t>
            </a:r>
            <a:r>
              <a:rPr b="0"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b="0"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emphase</a:t>
            </a:r>
            <a:r>
              <a:rPr b="0"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b="0"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par défaut avec Chrome, et un </a:t>
            </a:r>
            <a:r>
              <a:rPr b="0"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fr-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strong</a:t>
            </a:r>
            <a:r>
              <a:rPr b="0"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fr-FR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strong</a:t>
            </a:r>
            <a:r>
              <a:rPr b="0"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fr-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strong</a:t>
            </a:r>
            <a:r>
              <a:rPr b="0"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0" lang="fr-FR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lang="fr-FR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-38850" y="625950"/>
            <a:ext cx="1665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L’accentuation (inline)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/>
          <p:nvPr>
            <p:ph idx="1" type="body"/>
          </p:nvPr>
        </p:nvSpPr>
        <p:spPr>
          <a:xfrm>
            <a:off x="1120000" y="1825625"/>
            <a:ext cx="10233900" cy="15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605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Essayez d’utiliser les balises d’accentuations sur les mots d’un texte de votre choix.</a:t>
            </a:r>
            <a:endParaRPr>
              <a:solidFill>
                <a:schemeClr val="lt1"/>
              </a:solidFill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460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 u="sng">
                <a:solidFill>
                  <a:schemeClr val="lt1"/>
                </a:solidFill>
              </a:rPr>
              <a:t>Note:</a:t>
            </a:r>
            <a:r>
              <a:rPr lang="fr-FR">
                <a:solidFill>
                  <a:schemeClr val="lt1"/>
                </a:solidFill>
              </a:rPr>
              <a:t> Si vous n’avez pas d’idée, utilisez du faux texte:</a:t>
            </a:r>
            <a:endParaRPr>
              <a:solidFill>
                <a:schemeClr val="lt1"/>
              </a:solidFill>
            </a:endParaRPr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fr-FR" u="sng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https://www.lipsum.com/</a:t>
            </a:r>
            <a:endParaRPr>
              <a:solidFill>
                <a:schemeClr val="accent6"/>
              </a:solidFill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6" name="Google Shape;186;p8"/>
          <p:cNvSpPr txBox="1"/>
          <p:nvPr/>
        </p:nvSpPr>
        <p:spPr>
          <a:xfrm>
            <a:off x="-38850" y="625950"/>
            <a:ext cx="19761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Mise en pratique (10 min)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/>
          <p:nvPr>
            <p:ph idx="1" type="body"/>
          </p:nvPr>
        </p:nvSpPr>
        <p:spPr>
          <a:xfrm>
            <a:off x="1120000" y="1825625"/>
            <a:ext cx="10233900" cy="21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605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Il existe deux balises permettant de structurer le code. Elles ne sont pas interprétées de manière spécifique et n’ont aucun sens particulier: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○"/>
            </a:pPr>
            <a:r>
              <a:rPr lang="fr-FR">
                <a:solidFill>
                  <a:schemeClr val="lt1"/>
                </a:solidFill>
              </a:rPr>
              <a:t>La balise &lt;div&gt;&lt;/div&gt;, de type block</a:t>
            </a:r>
            <a:endParaRPr>
              <a:solidFill>
                <a:schemeClr val="lt1"/>
              </a:solidFill>
            </a:endParaRPr>
          </a:p>
          <a:p>
            <a:pPr indent="-1778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00"/>
              <a:buChar char="○"/>
            </a:pPr>
            <a:r>
              <a:rPr lang="fr-FR">
                <a:solidFill>
                  <a:schemeClr val="lt1"/>
                </a:solidFill>
              </a:rPr>
              <a:t>La balise &lt;span&gt;&lt;/span&gt;, de type inline</a:t>
            </a:r>
            <a:endParaRPr>
              <a:solidFill>
                <a:schemeClr val="lt1"/>
              </a:solidFill>
            </a:endParaRPr>
          </a:p>
          <a:p>
            <a:pPr indent="-6985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460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fr-FR">
                <a:solidFill>
                  <a:schemeClr val="lt1"/>
                </a:solidFill>
              </a:rPr>
              <a:t>Pour le moment, elles ne paraissent pas très utiles, mais elles vont vite le devenir 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2" name="Google Shape;192;p9"/>
          <p:cNvSpPr txBox="1"/>
          <p:nvPr/>
        </p:nvSpPr>
        <p:spPr>
          <a:xfrm>
            <a:off x="-38850" y="625950"/>
            <a:ext cx="1934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balises  universelles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RAR_2023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2017-03-22T10:02:42Z</dcterms:created>
  <dc:creator>Florence Calmettes</dc:creator>
</cp:coreProperties>
</file>