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cr2u1xL+B1lM61m+p4G71FVR2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remplir les dossiers vert.</a:t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6.jpg"/><Relationship Id="rId7" Type="http://schemas.openxmlformats.org/officeDocument/2006/relationships/image" Target="../media/image7.jpg"/><Relationship Id="rId8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image" Target="../media/image4.png"/><Relationship Id="rId12" Type="http://schemas.openxmlformats.org/officeDocument/2006/relationships/image" Target="../media/image6.png"/><Relationship Id="rId9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1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e27fec976c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g1e27fec976c_0_17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g1e27fec976c_0_17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g1e27fec976c_0_17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g1e27fec976c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g1e27fec976c_0_17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1e27fec976c_0_17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1e27fec976c_0_17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g1e27fec976c_0_17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g1e27fec976c_0_17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g1e27fec976c_0_17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g1e27fec976c_0_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g1e27fec976c_0_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g1e27fec976c_0_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g1e27fec976c_0_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1e27fec976c_0_17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1e27fec976c_0_34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1e27fec976c_0_34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g1e27fec976c_0_34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g1e27fec976c_0_34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g1e27fec976c_0_34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g1e27fec976c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g1e27fec976c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g1e27fec976c_0_34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g1e27fec976c_0_34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g1e27fec976c_0_34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1e27fec976c_0_34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g1e27fec976c_0_34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1e27fec976c_0_34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g1e27fec976c_0_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g1e27fec976c_0_34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g1e27fec976c_0_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g1e27fec976c_0_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g1e27fec976c_0_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1e27fec976c_0_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1e27fec976c_0_34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g1e27fec976c_0_34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6" name="Google Shape;66;g1e27fec976c_0_5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g1e27fec976c_0_5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8" name="Google Shape;68;g1e27fec976c_0_5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1e27fec976c_0_5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1e27fec976c_0_5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1e27fec976c_0_5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1e27fec976c_0_5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1e27fec976c_0_5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g1e27fec976c_0_5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5" name="Google Shape;75;g1e27fec976c_0_5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e27fec976c_0_5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" name="Google Shape;77;g1e27fec976c_0_5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g1e27fec976c_0_5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1e27fec976c_0_5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e27fec976c_0_5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" name="Google Shape;81;g1e27fec976c_0_5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e27fec976c_0_5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3" name="Google Shape;83;g1e27fec976c_0_5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1e27fec976c_0_5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1e27fec976c_0_5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g1e27fec976c_0_5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e27fec976c_0_5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e27fec976c_0_5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g1e27fec976c_0_5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1e27fec976c_0_5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g1e27fec976c_0_5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e27fec976c_0_5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g1e27fec976c_0_5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e27fec976c_0_5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g1e27fec976c_0_5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1e27fec976c_0_5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1e27fec976c_0_5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1e27fec976c_0_5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g1e27fec976c_0_5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g1e27fec976c_0_5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1e27fec976c_0_5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g1e27fec976c_0_5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g1e27fec976c_0_5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1e27fec976c_0_5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g1e27fec976c_0_5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1e27fec976c_0_5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g1e27fec976c_0_5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e27fec976c_0_5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1e27fec976c_0_5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1e27fec976c_0_5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1e27fec976c_0_5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g1e27fec976c_0_5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e27fec976c_0_5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e27fec976c_0_5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g1e27fec976c_0_5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g1e27fec976c_0_5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e27fec976c_0_5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e27fec976c_0_5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g1e27fec976c_0_5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1e27fec976c_0_5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g1e27fec976c_0_5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1e27fec976c_0_5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e27fec976c_0_5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4" name="Google Shape;124;g1e27fec976c_0_56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e27fec976c_0_56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e27fec976c_0_56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27fec976c_0_1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e27fec976c_0_11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30" name="Google Shape;130;g1e27fec976c_0_1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e27fec976c_0_1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e27fec976c_0_1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13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6" Type="http://schemas.openxmlformats.org/officeDocument/2006/relationships/image" Target="../media/image16.jpg"/><Relationship Id="rId7" Type="http://schemas.openxmlformats.org/officeDocument/2006/relationships/image" Target="../media/image7.jpg"/><Relationship Id="rId8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e27fec976c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g1e27fec976c_0_0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1e27fec976c_0_0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g1e27fec976c_0_0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1e27fec976c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g1e27fec976c_0_0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1e27fec976c_0_0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1e27fec976c_0_0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1e27fec976c_0_0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g1e27fec976c_0_0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g1e27fec976c_0_0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g1e27fec976c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g1e27fec976c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g1e27fec976c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g1e27fec976c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g1e27fec976c_0_0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1"/>
    <p:sldLayoutId id="2147483650" r:id="rId12"/>
    <p:sldLayoutId id="2147483651" r:id="rId13"/>
    <p:sldLayoutId id="214748365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fr/docs/Web/CSS/Media_Queries/Using_media_queri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930200" y="1597025"/>
            <a:ext cx="10233900" cy="2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Qu’est-ce que le responsive design ?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Le responsive design, c’est permettre d’avoir un site web utilisable sur tous les supports, que ce soit mobile, ordinateur, tablette 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ou encore TV.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Pourquoi faire ?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En octobre 2020, voici la répartition du trafic internet 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en France.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3" name="Google Shape;143;p2"/>
          <p:cNvPicPr preferRelativeResize="0"/>
          <p:nvPr/>
        </p:nvPicPr>
        <p:blipFill rotWithShape="1">
          <a:blip r:embed="rId3">
            <a:alphaModFix/>
          </a:blip>
          <a:srcRect b="13951" l="0" r="0" t="0"/>
          <a:stretch/>
        </p:blipFill>
        <p:spPr>
          <a:xfrm>
            <a:off x="6961227" y="2373182"/>
            <a:ext cx="3899783" cy="3948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Responsive design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1141400" y="1406101"/>
            <a:ext cx="10159200" cy="3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Comment faire pour afficher un site sur tous les supports ?</a:t>
            </a:r>
            <a:endParaRPr>
              <a:solidFill>
                <a:schemeClr val="lt1"/>
              </a:solidFill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6550" lvl="0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b="1" lang="fr-FR" u="sng">
                <a:solidFill>
                  <a:schemeClr val="lt1"/>
                </a:solidFill>
              </a:rPr>
              <a:t>L’application mobile</a:t>
            </a:r>
            <a:r>
              <a:rPr lang="fr-FR">
                <a:solidFill>
                  <a:schemeClr val="lt1"/>
                </a:solidFill>
              </a:rPr>
              <a:t>: Faire une application dédiée en plus d’un site web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Les + :</a:t>
            </a:r>
            <a:endParaRPr>
              <a:solidFill>
                <a:schemeClr val="lt1"/>
              </a:solidFill>
            </a:endParaRPr>
          </a:p>
          <a:p>
            <a:pPr indent="-336550" lvl="0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2D050"/>
                </a:solidFill>
              </a:rPr>
              <a:t>Performances optimales</a:t>
            </a:r>
            <a:endParaRPr>
              <a:solidFill>
                <a:srgbClr val="92D050"/>
              </a:solidFill>
            </a:endParaRPr>
          </a:p>
          <a:p>
            <a:pPr indent="-336550" lvl="0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2D050"/>
                </a:solidFill>
              </a:rPr>
              <a:t>Pouvoir utiliser les fonctionnalités exclusives aux mobiles (appel, appareil photo, etc…)</a:t>
            </a:r>
            <a:endParaRPr>
              <a:solidFill>
                <a:srgbClr val="92D050"/>
              </a:solidFill>
            </a:endParaRPr>
          </a:p>
          <a:p>
            <a:pPr indent="-336550" lvl="0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2D050"/>
                </a:solidFill>
              </a:rPr>
              <a:t>Monétisable</a:t>
            </a:r>
            <a:endParaRPr>
              <a:solidFill>
                <a:srgbClr val="92D050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Les - : </a:t>
            </a:r>
            <a:endParaRPr>
              <a:solidFill>
                <a:schemeClr val="lt1"/>
              </a:solidFill>
            </a:endParaRPr>
          </a:p>
          <a:p>
            <a:pPr indent="-336550" lvl="0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90000"/>
                </a:solidFill>
              </a:rPr>
              <a:t>Les utilisateurs doivent télécharger une application supplémentaire</a:t>
            </a:r>
            <a:endParaRPr>
              <a:solidFill>
                <a:srgbClr val="990000"/>
              </a:solidFill>
            </a:endParaRPr>
          </a:p>
          <a:p>
            <a:pPr indent="-336550" lvl="0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90000"/>
                </a:solidFill>
              </a:rPr>
              <a:t>Le coût de développement élevé</a:t>
            </a:r>
            <a:endParaRPr>
              <a:solidFill>
                <a:srgbClr val="990000"/>
              </a:solidFill>
            </a:endParaRPr>
          </a:p>
          <a:p>
            <a:pPr indent="-336550" lvl="0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90000"/>
                </a:solidFill>
              </a:rPr>
              <a:t> Nécessite une équipe spécialisée (voir plusieurs, une pour chaque OS)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Comment faire ?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Responsive design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1141400" y="1406102"/>
            <a:ext cx="101592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Comment faire pour afficher un site sur tous les supports ?</a:t>
            </a:r>
            <a:endParaRPr>
              <a:solidFill>
                <a:schemeClr val="lt1"/>
              </a:solidFill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2 -&gt; Le </a:t>
            </a:r>
            <a:r>
              <a:rPr b="1" lang="fr-FR" u="sng">
                <a:solidFill>
                  <a:schemeClr val="lt1"/>
                </a:solidFill>
              </a:rPr>
              <a:t>site mobile dédié</a:t>
            </a:r>
            <a:r>
              <a:rPr lang="fr-FR">
                <a:solidFill>
                  <a:schemeClr val="lt1"/>
                </a:solidFill>
              </a:rPr>
              <a:t>: Faire un site pour les ordinateur et un site mobile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Les + :</a:t>
            </a:r>
            <a:endParaRPr>
              <a:solidFill>
                <a:schemeClr val="lt1"/>
              </a:solidFill>
            </a:endParaRPr>
          </a:p>
          <a:p>
            <a:pPr indent="-336550" lvl="0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2D050"/>
                </a:solidFill>
              </a:rPr>
              <a:t>Avoir des sites différents</a:t>
            </a:r>
            <a:endParaRPr>
              <a:solidFill>
                <a:srgbClr val="92D050"/>
              </a:solidFill>
            </a:endParaRPr>
          </a:p>
          <a:p>
            <a:pPr indent="-33655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2D050"/>
                </a:solidFill>
              </a:rPr>
              <a:t>Ergonomie pensée et dédiée au tactile</a:t>
            </a:r>
            <a:endParaRPr>
              <a:solidFill>
                <a:srgbClr val="92D050"/>
              </a:solidFill>
            </a:endParaRPr>
          </a:p>
          <a:p>
            <a:pPr indent="-33655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2D050"/>
                </a:solidFill>
              </a:rPr>
              <a:t>Moins cher qu’une application</a:t>
            </a:r>
            <a:endParaRPr>
              <a:solidFill>
                <a:srgbClr val="92D050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/>
              <a:t>	</a:t>
            </a:r>
            <a:r>
              <a:rPr lang="fr-FR">
                <a:solidFill>
                  <a:schemeClr val="lt1"/>
                </a:solidFill>
              </a:rPr>
              <a:t>Les - : </a:t>
            </a:r>
            <a:endParaRPr>
              <a:solidFill>
                <a:schemeClr val="lt1"/>
              </a:solidFill>
            </a:endParaRPr>
          </a:p>
          <a:p>
            <a:pPr indent="-336550" lvl="0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90000"/>
                </a:solidFill>
              </a:rPr>
              <a:t>Avoir deux sites à gérer, soit deux fois plus de travail</a:t>
            </a:r>
            <a:endParaRPr>
              <a:solidFill>
                <a:srgbClr val="990000"/>
              </a:solidFill>
            </a:endParaRPr>
          </a:p>
          <a:p>
            <a:pPr indent="-33655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90000"/>
                </a:solidFill>
              </a:rPr>
              <a:t>Le site mobile est un duplicata du desktop, ce qui peut </a:t>
            </a:r>
            <a:r>
              <a:rPr lang="fr-FR">
                <a:solidFill>
                  <a:srgbClr val="990000"/>
                </a:solidFill>
              </a:rPr>
              <a:t>entraîner</a:t>
            </a:r>
            <a:r>
              <a:rPr lang="fr-FR">
                <a:solidFill>
                  <a:srgbClr val="990000"/>
                </a:solidFill>
              </a:rPr>
              <a:t> un malus pour le référencement (SEO)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Comment faire ?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Responsive design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1141412" y="1406106"/>
            <a:ext cx="10159192" cy="4968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Comment faire pour afficher un site sur tous les supports ?</a:t>
            </a:r>
            <a:endParaRPr>
              <a:solidFill>
                <a:schemeClr val="lt1"/>
              </a:solidFill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3 -&gt; Le </a:t>
            </a:r>
            <a:r>
              <a:rPr b="1" lang="fr-FR" u="sng">
                <a:solidFill>
                  <a:schemeClr val="lt1"/>
                </a:solidFill>
              </a:rPr>
              <a:t>responsive design</a:t>
            </a:r>
            <a:r>
              <a:rPr lang="fr-FR">
                <a:solidFill>
                  <a:schemeClr val="lt1"/>
                </a:solidFill>
              </a:rPr>
              <a:t>: Avoir un site web adaptable aux différents types d’écrans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Les + :</a:t>
            </a:r>
            <a:endParaRPr>
              <a:solidFill>
                <a:schemeClr val="lt1"/>
              </a:solidFill>
            </a:endParaRPr>
          </a:p>
          <a:p>
            <a:pPr indent="-336550" lvl="0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2D050"/>
                </a:solidFill>
              </a:rPr>
              <a:t>Un seul site à gérer</a:t>
            </a:r>
            <a:endParaRPr>
              <a:solidFill>
                <a:srgbClr val="92D050"/>
              </a:solidFill>
            </a:endParaRPr>
          </a:p>
          <a:p>
            <a:pPr indent="-33655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2D050"/>
                </a:solidFill>
              </a:rPr>
              <a:t>Optimiser pour les moteurs de recherche</a:t>
            </a:r>
            <a:endParaRPr>
              <a:solidFill>
                <a:srgbClr val="92D050"/>
              </a:solidFill>
            </a:endParaRPr>
          </a:p>
          <a:p>
            <a:pPr indent="-33655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2D050"/>
                </a:solidFill>
              </a:rPr>
              <a:t>Référencement sans duplicata de contenu, donc sans malus</a:t>
            </a:r>
            <a:endParaRPr>
              <a:solidFill>
                <a:srgbClr val="92D050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Les - : </a:t>
            </a:r>
            <a:endParaRPr>
              <a:solidFill>
                <a:schemeClr val="lt1"/>
              </a:solidFill>
            </a:endParaRPr>
          </a:p>
          <a:p>
            <a:pPr indent="-336550" lvl="0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90000"/>
                </a:solidFill>
              </a:rPr>
              <a:t>Durée de chargement des pages un peu plus élevée</a:t>
            </a:r>
            <a:endParaRPr>
              <a:solidFill>
                <a:srgbClr val="990000"/>
              </a:solidFill>
            </a:endParaRPr>
          </a:p>
          <a:p>
            <a:pPr indent="-33655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rgbClr val="990000"/>
                </a:solidFill>
              </a:rPr>
              <a:t>Nécessite une bonne </a:t>
            </a:r>
            <a:r>
              <a:rPr lang="fr-FR">
                <a:solidFill>
                  <a:srgbClr val="990000"/>
                </a:solidFill>
              </a:rPr>
              <a:t>maîtrise</a:t>
            </a:r>
            <a:r>
              <a:rPr lang="fr-FR">
                <a:solidFill>
                  <a:srgbClr val="990000"/>
                </a:solidFill>
              </a:rPr>
              <a:t> des technologies web</a:t>
            </a:r>
            <a:endParaRPr>
              <a:solidFill>
                <a:srgbClr val="990000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Comment faire ?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Responsive design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1146393" y="1828222"/>
            <a:ext cx="9905999" cy="4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Ce sont des règles qui permettent selon certaines conditions d’appliquer des propriétés CSS</a:t>
            </a:r>
            <a:endParaRPr>
              <a:solidFill>
                <a:schemeClr val="lt1"/>
              </a:solidFill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Deux solutions possibles: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Charger une feuille de style différente grâce à l’attribut « media »: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rPr lang="fr-FR">
                <a:solidFill>
                  <a:schemeClr val="lt1"/>
                </a:solidFill>
              </a:rPr>
              <a:t>ex: 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Changer la règle directement dans la feuille de style grâce à une annotation: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rPr lang="fr-FR">
                <a:solidFill>
                  <a:schemeClr val="lt1"/>
                </a:solidFill>
              </a:rPr>
              <a:t>ex: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526" y="3243705"/>
            <a:ext cx="6232854" cy="98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6526" y="4921613"/>
            <a:ext cx="2953753" cy="49340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requêtes de médias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Responsive design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1052424" y="1227826"/>
            <a:ext cx="10437900" cy="5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Quelques règles:</a:t>
            </a:r>
            <a:endParaRPr>
              <a:solidFill>
                <a:schemeClr val="lt1"/>
              </a:solidFill>
            </a:endParaRPr>
          </a:p>
          <a:p>
            <a:pPr indent="-1944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fr-FR">
                <a:solidFill>
                  <a:schemeClr val="lt1"/>
                </a:solidFill>
              </a:rPr>
              <a:t>media screen -&gt; </a:t>
            </a:r>
            <a:r>
              <a:rPr lang="fr-FR">
                <a:solidFill>
                  <a:schemeClr val="lt1"/>
                </a:solidFill>
              </a:rPr>
              <a:t>Écran</a:t>
            </a:r>
            <a:r>
              <a:rPr lang="fr-FR">
                <a:solidFill>
                  <a:schemeClr val="lt1"/>
                </a:solidFill>
              </a:rPr>
              <a:t> classique</a:t>
            </a:r>
            <a:endParaRPr>
              <a:solidFill>
                <a:schemeClr val="lt1"/>
              </a:solidFill>
            </a:endParaRPr>
          </a:p>
          <a:p>
            <a:pPr indent="-1944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fr-FR">
                <a:solidFill>
                  <a:schemeClr val="lt1"/>
                </a:solidFill>
              </a:rPr>
              <a:t>media all -&gt; Tous les types </a:t>
            </a:r>
            <a:endParaRPr>
              <a:solidFill>
                <a:schemeClr val="lt1"/>
              </a:solidFill>
            </a:endParaRPr>
          </a:p>
          <a:p>
            <a:pPr indent="-1944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fr-FR">
                <a:solidFill>
                  <a:schemeClr val="lt1"/>
                </a:solidFill>
              </a:rPr>
              <a:t>media speech -&gt; Synthèse vocale</a:t>
            </a:r>
            <a:endParaRPr>
              <a:solidFill>
                <a:schemeClr val="lt1"/>
              </a:solidFill>
            </a:endParaRPr>
          </a:p>
          <a:p>
            <a:pPr indent="-1944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fr-FR">
                <a:solidFill>
                  <a:schemeClr val="lt1"/>
                </a:solidFill>
              </a:rPr>
              <a:t>orientation portrait/landscape -&gt; Portrait ou paysage</a:t>
            </a:r>
            <a:endParaRPr>
              <a:solidFill>
                <a:schemeClr val="lt1"/>
              </a:solidFill>
            </a:endParaRPr>
          </a:p>
          <a:p>
            <a:pPr indent="-1944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fr-FR">
                <a:solidFill>
                  <a:schemeClr val="lt1"/>
                </a:solidFill>
              </a:rPr>
              <a:t>width -&gt; Largeur de la fenêtre</a:t>
            </a:r>
            <a:endParaRPr>
              <a:solidFill>
                <a:schemeClr val="lt1"/>
              </a:solidFill>
            </a:endParaRPr>
          </a:p>
          <a:p>
            <a:pPr indent="-1944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fr-FR">
                <a:solidFill>
                  <a:schemeClr val="lt1"/>
                </a:solidFill>
              </a:rPr>
              <a:t>height -&gt; Hauteur de la fenêtre</a:t>
            </a:r>
            <a:endParaRPr>
              <a:solidFill>
                <a:schemeClr val="lt1"/>
              </a:solidFill>
            </a:endParaRPr>
          </a:p>
          <a:p>
            <a:pPr indent="-1055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889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Opérateurs logiques:</a:t>
            </a:r>
            <a:endParaRPr>
              <a:solidFill>
                <a:schemeClr val="lt1"/>
              </a:solidFill>
            </a:endParaRPr>
          </a:p>
          <a:p>
            <a:pPr indent="-1944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fr-FR">
                <a:solidFill>
                  <a:schemeClr val="lt1"/>
                </a:solidFill>
              </a:rPr>
              <a:t>only</a:t>
            </a:r>
            <a:endParaRPr>
              <a:solidFill>
                <a:schemeClr val="lt1"/>
              </a:solidFill>
            </a:endParaRPr>
          </a:p>
          <a:p>
            <a:pPr indent="-1944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fr-FR">
                <a:solidFill>
                  <a:schemeClr val="lt1"/>
                </a:solidFill>
              </a:rPr>
              <a:t>not</a:t>
            </a:r>
            <a:endParaRPr>
              <a:solidFill>
                <a:schemeClr val="lt1"/>
              </a:solidFill>
            </a:endParaRPr>
          </a:p>
          <a:p>
            <a:pPr indent="-1944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fr-FR">
                <a:solidFill>
                  <a:schemeClr val="lt1"/>
                </a:solidFill>
              </a:rPr>
              <a:t>and</a:t>
            </a:r>
            <a:endParaRPr>
              <a:solidFill>
                <a:schemeClr val="lt1"/>
              </a:solidFill>
            </a:endParaRPr>
          </a:p>
          <a:p>
            <a:pPr indent="-1944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Char char="-"/>
            </a:pPr>
            <a:r>
              <a:rPr lang="fr-FR">
                <a:solidFill>
                  <a:schemeClr val="lt1"/>
                </a:solidFill>
              </a:rPr>
              <a:t>« ou » exprimé avec des virgules entre les instructions.</a:t>
            </a:r>
            <a:endParaRPr>
              <a:solidFill>
                <a:schemeClr val="lt1"/>
              </a:solidFill>
            </a:endParaRPr>
          </a:p>
          <a:p>
            <a:pPr indent="-1055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Plus de règles : </a:t>
            </a:r>
            <a:r>
              <a:rPr lang="fr-FR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https://developer.mozilla.org/fr/docs/Web/CSS/Media_Queries/Using_media_queries</a:t>
            </a:r>
            <a:endParaRPr>
              <a:solidFill>
                <a:schemeClr val="accent6"/>
              </a:solidFill>
            </a:endParaRPr>
          </a:p>
          <a:p>
            <a:pPr indent="-1055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55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requêtes de médias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Responsive design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1181275" y="1999323"/>
            <a:ext cx="99060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Exemples :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rPr lang="fr-FR">
                <a:solidFill>
                  <a:schemeClr val="lt1"/>
                </a:solidFill>
              </a:rPr>
              <a:t>@media only screen and (max-width: 1024px)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rPr lang="fr-FR">
                <a:solidFill>
                  <a:schemeClr val="lt1"/>
                </a:solidFill>
              </a:rPr>
              <a:t>@media speech 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rPr lang="fr-FR">
                <a:solidFill>
                  <a:schemeClr val="lt1"/>
                </a:solidFill>
              </a:rPr>
              <a:t>@media all and (orientation: landscape)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rPr lang="fr-FR">
                <a:solidFill>
                  <a:schemeClr val="lt1"/>
                </a:solidFill>
              </a:rPr>
              <a:t>@media screen , (min-height: 600px) and (orientation: portrait)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rPr lang="fr-FR">
                <a:solidFill>
                  <a:schemeClr val="lt1"/>
                </a:solidFill>
              </a:rPr>
              <a:t>@media (max-device-width: 800px)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requêtes de médias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Responsive design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2017-03-22T10:02:42Z</dcterms:created>
  <dc:creator>Florence Calmettes</dc:creator>
</cp:coreProperties>
</file>