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Qyb7/Y7kX6zBV8e7Mh4uq5mg6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Faire remplir les dossiers vert.</a:t>
            </a:r>
            <a:endParaRPr/>
          </a:p>
        </p:txBody>
      </p:sp>
      <p:sp>
        <p:nvSpPr>
          <p:cNvPr id="136" name="Google Shape;13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0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5.jpg"/><Relationship Id="rId7" Type="http://schemas.openxmlformats.org/officeDocument/2006/relationships/image" Target="../media/image3.jpg"/><Relationship Id="rId8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1" Type="http://schemas.openxmlformats.org/officeDocument/2006/relationships/image" Target="../media/image6.png"/><Relationship Id="rId10" Type="http://schemas.openxmlformats.org/officeDocument/2006/relationships/image" Target="../media/image7.png"/><Relationship Id="rId12" Type="http://schemas.openxmlformats.org/officeDocument/2006/relationships/image" Target="../media/image8.png"/><Relationship Id="rId9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1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vierge de base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4169848c28_0_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" name="Google Shape;28;g24169848c28_0_17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Google Shape;29;g24169848c28_0_17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0" name="Google Shape;30;g24169848c28_0_17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g24169848c28_0_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32" name="Google Shape;32;g24169848c28_0_17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g24169848c28_0_17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24169848c28_0_17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g24169848c28_0_17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36" name="Google Shape;36;g24169848c28_0_17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" name="Google Shape;37;g24169848c28_0_17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38" name="Google Shape;38;g24169848c28_0_1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39" name="Google Shape;39;g24169848c28_0_1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40" name="Google Shape;40;g24169848c28_0_1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" name="Google Shape;41;g24169848c28_0_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" name="Google Shape;42;g24169848c28_0_17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gard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24169848c28_0_34"/>
          <p:cNvPicPr preferRelativeResize="0"/>
          <p:nvPr/>
        </p:nvPicPr>
        <p:blipFill rotWithShape="1">
          <a:blip r:embed="rId2">
            <a:alphaModFix/>
          </a:blip>
          <a:srcRect b="22657" l="12695" r="52" t="17419"/>
          <a:stretch/>
        </p:blipFill>
        <p:spPr>
          <a:xfrm>
            <a:off x="0" y="940780"/>
            <a:ext cx="12192943" cy="591722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24169848c28_0_34"/>
          <p:cNvSpPr/>
          <p:nvPr/>
        </p:nvSpPr>
        <p:spPr>
          <a:xfrm>
            <a:off x="4267230" y="5002085"/>
            <a:ext cx="54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62C2EF"/>
                </a:solidFill>
                <a:latin typeface="Calibri"/>
                <a:ea typeface="Calibri"/>
                <a:cs typeface="Calibri"/>
                <a:sym typeface="Calibri"/>
              </a:rPr>
              <a:t>www.adrar-numerique.com</a:t>
            </a:r>
            <a:endParaRPr b="0" i="0" sz="2400" u="none" cap="none" strike="noStrike">
              <a:solidFill>
                <a:srgbClr val="62C2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g24169848c28_0_34"/>
          <p:cNvGrpSpPr/>
          <p:nvPr/>
        </p:nvGrpSpPr>
        <p:grpSpPr>
          <a:xfrm>
            <a:off x="0" y="6480855"/>
            <a:ext cx="12198900" cy="406597"/>
            <a:chOff x="0" y="6480855"/>
            <a:chExt cx="12198900" cy="406597"/>
          </a:xfrm>
        </p:grpSpPr>
        <p:sp>
          <p:nvSpPr>
            <p:cNvPr id="47" name="Google Shape;47;g24169848c28_0_34"/>
            <p:cNvSpPr/>
            <p:nvPr/>
          </p:nvSpPr>
          <p:spPr>
            <a:xfrm>
              <a:off x="0" y="6511996"/>
              <a:ext cx="12198900" cy="360000"/>
            </a:xfrm>
            <a:prstGeom prst="rect">
              <a:avLst/>
            </a:pr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" name="Google Shape;48;g24169848c28_0_34"/>
            <p:cNvGrpSpPr/>
            <p:nvPr/>
          </p:nvGrpSpPr>
          <p:grpSpPr>
            <a:xfrm>
              <a:off x="7331819" y="6511997"/>
              <a:ext cx="4794864" cy="344314"/>
              <a:chOff x="7331819" y="6511997"/>
              <a:chExt cx="4794864" cy="344314"/>
            </a:xfrm>
          </p:grpSpPr>
          <p:pic>
            <p:nvPicPr>
              <p:cNvPr id="49" name="Google Shape;49;g24169848c28_0_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67005"/>
              <a:stretch/>
            </p:blipFill>
            <p:spPr>
              <a:xfrm>
                <a:off x="8695372" y="6511997"/>
                <a:ext cx="3431311" cy="3443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Google Shape;50;g24169848c28_0_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331819" y="6561405"/>
                <a:ext cx="1180585" cy="267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LOGO-ERN-GEN2017-1.png" id="51" name="Google Shape;51;g24169848c28_0_34"/>
            <p:cNvPicPr preferRelativeResize="0"/>
            <p:nvPr/>
          </p:nvPicPr>
          <p:blipFill rotWithShape="1">
            <a:blip r:embed="rId5">
              <a:alphaModFix/>
            </a:blip>
            <a:srcRect b="0" l="23716" r="19244" t="0"/>
            <a:stretch/>
          </p:blipFill>
          <p:spPr>
            <a:xfrm>
              <a:off x="65317" y="6529945"/>
              <a:ext cx="817649" cy="340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g24169848c28_0_34"/>
            <p:cNvPicPr preferRelativeResize="0"/>
            <p:nvPr/>
          </p:nvPicPr>
          <p:blipFill rotWithShape="1">
            <a:blip r:embed="rId6">
              <a:alphaModFix/>
            </a:blip>
            <a:srcRect b="27236" l="16798" r="16249" t="22887"/>
            <a:stretch/>
          </p:blipFill>
          <p:spPr>
            <a:xfrm>
              <a:off x="948283" y="6480855"/>
              <a:ext cx="818276" cy="4065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g24169848c28_0_34"/>
          <p:cNvSpPr/>
          <p:nvPr/>
        </p:nvSpPr>
        <p:spPr>
          <a:xfrm>
            <a:off x="-150" y="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g24169848c28_0_34"/>
          <p:cNvGrpSpPr/>
          <p:nvPr/>
        </p:nvGrpSpPr>
        <p:grpSpPr>
          <a:xfrm>
            <a:off x="-3600" y="-2"/>
            <a:ext cx="12198900" cy="1190892"/>
            <a:chOff x="0" y="-27077"/>
            <a:chExt cx="12198900" cy="1190892"/>
          </a:xfrm>
        </p:grpSpPr>
        <p:sp>
          <p:nvSpPr>
            <p:cNvPr id="55" name="Google Shape;55;g24169848c28_0_34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g24169848c28_0_34"/>
            <p:cNvSpPr txBox="1"/>
            <p:nvPr/>
          </p:nvSpPr>
          <p:spPr>
            <a:xfrm>
              <a:off x="5581086" y="810832"/>
              <a:ext cx="4152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Suivez-nous…         www.linkedin.com/school/</a:t>
              </a:r>
              <a:r>
                <a:rPr b="1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adrarnumerique</a:t>
              </a:r>
              <a:endParaRPr b="1" sz="1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-linkedin.png" id="57" name="Google Shape;57;g24169848c28_0_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424262" y="845083"/>
              <a:ext cx="169371" cy="1693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" name="Google Shape;58;g24169848c28_0_34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59" name="Google Shape;59;g24169848c28_0_3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60" name="Google Shape;60;g24169848c28_0_3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61" name="Google Shape;61;g24169848c28_0_3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" name="Google Shape;62;g24169848c28_0_3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g24169848c28_0_34"/>
            <p:cNvSpPr txBox="1"/>
            <p:nvPr/>
          </p:nvSpPr>
          <p:spPr>
            <a:xfrm>
              <a:off x="0" y="686815"/>
              <a:ext cx="23406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REUNION D’INFORMATION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PRF </a:t>
              </a:r>
              <a:r>
                <a:rPr lang="fr-FR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RÉGION</a:t>
              </a: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OCCITANIE</a:t>
              </a:r>
              <a:endParaRPr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4" name="Google Shape;64;g24169848c28_0_34"/>
          <p:cNvPicPr preferRelativeResize="0"/>
          <p:nvPr/>
        </p:nvPicPr>
        <p:blipFill rotWithShape="1">
          <a:blip r:embed="rId12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6" name="Google Shape;66;g24169848c28_0_5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g24169848c28_0_5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8" name="Google Shape;68;g24169848c28_0_56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24169848c28_0_56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g24169848c28_0_56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g24169848c28_0_56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24169848c28_0_56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24169848c28_0_56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4" name="Google Shape;74;g24169848c28_0_56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5" name="Google Shape;75;g24169848c28_0_56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4169848c28_0_56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7" name="Google Shape;77;g24169848c28_0_56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8" name="Google Shape;78;g24169848c28_0_56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24169848c28_0_56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24169848c28_0_56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1" name="Google Shape;81;g24169848c28_0_56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24169848c28_0_56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3" name="Google Shape;83;g24169848c28_0_56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24169848c28_0_56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24169848c28_0_56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6" name="Google Shape;86;g24169848c28_0_56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4169848c28_0_56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24169848c28_0_56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9" name="Google Shape;89;g24169848c28_0_56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24169848c28_0_56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1" name="Google Shape;91;g24169848c28_0_56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24169848c28_0_56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3" name="Google Shape;93;g24169848c28_0_56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24169848c28_0_56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5" name="Google Shape;95;g24169848c28_0_56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24169848c28_0_56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g24169848c28_0_56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24169848c28_0_56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9" name="Google Shape;99;g24169848c28_0_56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0" name="Google Shape;100;g24169848c28_0_56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g24169848c28_0_56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2" name="Google Shape;102;g24169848c28_0_56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3" name="Google Shape;103;g24169848c28_0_56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24169848c28_0_56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5" name="Google Shape;105;g24169848c28_0_56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24169848c28_0_56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7" name="Google Shape;107;g24169848c28_0_56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4169848c28_0_56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24169848c28_0_56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0" name="Google Shape;110;g24169848c28_0_56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24169848c28_0_56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2" name="Google Shape;112;g24169848c28_0_56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24169848c28_0_56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4169848c28_0_56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5" name="Google Shape;115;g24169848c28_0_56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6" name="Google Shape;116;g24169848c28_0_56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24169848c28_0_56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24169848c28_0_56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9" name="Google Shape;119;g24169848c28_0_56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24169848c28_0_56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1" name="Google Shape;121;g24169848c28_0_56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g24169848c28_0_56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4169848c28_0_56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24" name="Google Shape;124;g24169848c28_0_56"/>
          <p:cNvSpPr txBox="1"/>
          <p:nvPr>
            <p:ph idx="10" type="dt"/>
          </p:nvPr>
        </p:nvSpPr>
        <p:spPr>
          <a:xfrm>
            <a:off x="7077511" y="54102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24169848c28_0_56"/>
          <p:cNvSpPr txBox="1"/>
          <p:nvPr>
            <p:ph idx="11" type="ftr"/>
          </p:nvPr>
        </p:nvSpPr>
        <p:spPr>
          <a:xfrm>
            <a:off x="1876424" y="5410201"/>
            <a:ext cx="512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24169848c28_0_56"/>
          <p:cNvSpPr txBox="1"/>
          <p:nvPr>
            <p:ph idx="12" type="sldNum"/>
          </p:nvPr>
        </p:nvSpPr>
        <p:spPr>
          <a:xfrm>
            <a:off x="9896911" y="54101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169848c28_0_11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24169848c28_0_118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130" name="Google Shape;130;g24169848c28_0_11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4169848c28_0_11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24169848c28_0_11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8.png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6" Type="http://schemas.openxmlformats.org/officeDocument/2006/relationships/image" Target="../media/image15.jpg"/><Relationship Id="rId7" Type="http://schemas.openxmlformats.org/officeDocument/2006/relationships/image" Target="../media/image3.jpg"/><Relationship Id="rId8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169848c28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" name="Google Shape;11;g24169848c28_0_0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g24169848c28_0_0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13" name="Google Shape;13;g24169848c28_0_0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g24169848c28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15" name="Google Shape;15;g24169848c28_0_0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g24169848c28_0_0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24169848c28_0_0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g24169848c28_0_0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19" name="Google Shape;19;g24169848c28_0_0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" name="Google Shape;20;g24169848c28_0_0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21" name="Google Shape;21;g24169848c28_0_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22" name="Google Shape;22;g24169848c28_0_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23" name="Google Shape;23;g24169848c28_0_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" name="Google Shape;24;g24169848c28_0_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Google Shape;25;g24169848c28_0_0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1"/>
    <p:sldLayoutId id="2147483650" r:id="rId12"/>
    <p:sldLayoutId id="2147483651" r:id="rId13"/>
    <p:sldLayoutId id="214748365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>
            <p:ph idx="1" type="body"/>
          </p:nvPr>
        </p:nvSpPr>
        <p:spPr>
          <a:xfrm>
            <a:off x="1120000" y="1825624"/>
            <a:ext cx="102339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YouTube permet l’intégration facile de ses vidéos sur un site internet grâce à l’utilisation des &lt;iframe&gt;. Les &lt;iframe&gt; sont des balises permettant l’intégration d’un</a:t>
            </a:r>
            <a:r>
              <a:rPr lang="fr-FR">
                <a:solidFill>
                  <a:schemeClr val="lt1"/>
                </a:solidFill>
              </a:rPr>
              <a:t> navigateur dans le navigateur</a:t>
            </a:r>
            <a:r>
              <a:rPr lang="fr-FR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Pour simplifier l’idée, nous avons donc une fenêtre d’un autre site dans notre site.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Youtube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audio/</a:t>
            </a: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vidéo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>
            <p:ph idx="1" type="body"/>
          </p:nvPr>
        </p:nvSpPr>
        <p:spPr>
          <a:xfrm>
            <a:off x="1120000" y="1825624"/>
            <a:ext cx="10233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Pour récupérer le lien d’intégration d’une vidéo, il suffit de faire un clic droit sur celle-ci et de choisir « copier le lien d’intégration »: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Voici à quoi ressemble ce fameux code d’intégration: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3" name="Google Shape;203;p11"/>
          <p:cNvPicPr preferRelativeResize="0"/>
          <p:nvPr/>
        </p:nvPicPr>
        <p:blipFill rotWithShape="1">
          <a:blip r:embed="rId3">
            <a:alphaModFix/>
          </a:blip>
          <a:srcRect b="20326" l="0" r="0" t="23080"/>
          <a:stretch/>
        </p:blipFill>
        <p:spPr>
          <a:xfrm>
            <a:off x="2457703" y="2090739"/>
            <a:ext cx="3596022" cy="147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1"/>
          <p:cNvSpPr txBox="1"/>
          <p:nvPr/>
        </p:nvSpPr>
        <p:spPr>
          <a:xfrm>
            <a:off x="1222973" y="3937634"/>
            <a:ext cx="5787600" cy="11697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iframe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"900"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"506"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"https://www.youtube.com/embed/UKW24KFQrPo"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"YouTube video player"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frameborder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"0"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allow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"accelerometer; autoplay; clipboard-write; encrypted-media; gyroscope; picture-in-picture"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allowfullscreen</a:t>
            </a:r>
            <a:r>
              <a:rPr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iframe</a:t>
            </a:r>
            <a:r>
              <a:rPr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Youtube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audio/</a:t>
            </a: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vidéo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/>
          <p:nvPr>
            <p:ph idx="1" type="body"/>
          </p:nvPr>
        </p:nvSpPr>
        <p:spPr>
          <a:xfrm>
            <a:off x="1120000" y="2587624"/>
            <a:ext cx="10233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Nous pouvons voir notre balise &lt;iframe&gt; qui contient plusieurs attributs comme la source « src », le titre « title », ou diverses autorisations « allow » permettant l’utilisation de l’accéléromètre ou encore du mode « picture in picture »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12"/>
          <p:cNvSpPr txBox="1"/>
          <p:nvPr/>
        </p:nvSpPr>
        <p:spPr>
          <a:xfrm>
            <a:off x="3343128" y="1365790"/>
            <a:ext cx="5787600" cy="11697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iframe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"900"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"506"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"https://www.youtube.com/embed/UKW24KFQrPo"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"YouTube video player"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frameborder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"0"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allow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"accelerometer; autoplay; clipboard-write; encrypted-media; gyroscope; picture-in-picture"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allowfullscreen</a:t>
            </a:r>
            <a:r>
              <a:rPr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iframe</a:t>
            </a:r>
            <a:r>
              <a:rPr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Youtube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audio/</a:t>
            </a: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vidéo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/>
          <p:nvPr>
            <p:ph idx="1" type="body"/>
          </p:nvPr>
        </p:nvSpPr>
        <p:spPr>
          <a:xfrm>
            <a:off x="1120000" y="1825625"/>
            <a:ext cx="102339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Dans un nouveau répertoire, créez un fichier HTML avec le HTML minimum.</a:t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Dans ce fichier: 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Ajoutez un fichier audio local avec son lecteur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Ajoutez un fichier vidéo local avec son lecteur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Ajoutez une vidéo YouTube</a:t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Ajoutez un fichier CSS et liez-le avec le HTML</a:t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Essayez de modifier les lecteurs à l’aide de règles CSS comme « border » ou « background »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13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 (30 min)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audio/</a:t>
            </a: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vidéo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1120000" y="1825624"/>
            <a:ext cx="10233900" cy="18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Avant HTML 5, il fallait utiliser des solutions comme « Flash » pour jouer des vidéos ou de la musique.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Avec l’arrivée de HTML 5, des balises spécialisées dans le contenu multimédia sont apparues.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Les vidéos et l’audio sont devenus de plus en plus populaires avec des plateformes comme YouTube.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audio/</a:t>
            </a: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vidéo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idx="1" type="body"/>
          </p:nvPr>
        </p:nvSpPr>
        <p:spPr>
          <a:xfrm>
            <a:off x="1120000" y="1825624"/>
            <a:ext cx="10233900" cy="21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Les navigateurs modernes prennent en charge plusieurs formats audio que voici: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MP3: Le format le plus répandu et le plus compatible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AAC: Le format « Apple » popularisé par l’iPod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OGG: Le format Open source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WAV: Le format « Microsoft » 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AIFF: Un autre format « Apple », non compressé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audio/</a:t>
            </a: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vidéo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idx="1" type="body"/>
          </p:nvPr>
        </p:nvSpPr>
        <p:spPr>
          <a:xfrm>
            <a:off x="1120000" y="1825624"/>
            <a:ext cx="10233800" cy="4749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Pour intégrer un fichier audio, il faut ajouter la balise &lt;audio&gt;&lt;/audio&gt;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Il faut aussi ajouter l’attribut « src » avec le chemin relatif ou absolu vers le fichier concerné.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Le message entre les deux balises &lt;audio&gt; permet d’avertir l’utilisateur lorsque le navigateur ne prend pas en charge l’élément.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1226015" y="2131820"/>
            <a:ext cx="7721700" cy="738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fr-FR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audio</a:t>
            </a:r>
            <a:r>
              <a:rPr b="0" i="0" lang="fr-FR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fr-FR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i="0" lang="fr-FR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fr-FR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"monAudio.MP3"</a:t>
            </a:r>
            <a:r>
              <a:rPr b="0" i="0" lang="fr-FR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Message d'erreur pour l'utilisateur en cas de non chargement de l'audio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audio</a:t>
            </a:r>
            <a:r>
              <a:rPr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audio/</a:t>
            </a: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vidéo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1070525" y="1392375"/>
            <a:ext cx="102339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Nous pouvons aussi ajouter plusieurs sources imbriquées dans la balise &lt;audio&gt;. Le navigateur </a:t>
            </a:r>
            <a:r>
              <a:rPr lang="fr-FR">
                <a:solidFill>
                  <a:schemeClr val="lt1"/>
                </a:solidFill>
              </a:rPr>
              <a:t>sélectionnera</a:t>
            </a:r>
            <a:r>
              <a:rPr lang="fr-FR">
                <a:solidFill>
                  <a:schemeClr val="lt1"/>
                </a:solidFill>
              </a:rPr>
              <a:t> automatiquement la première source qu’il est capable d’utiliser: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Nous ajouterons enfin l’attribut « controls » permettant de faire </a:t>
            </a:r>
            <a:r>
              <a:rPr lang="fr-FR">
                <a:solidFill>
                  <a:schemeClr val="lt1"/>
                </a:solidFill>
              </a:rPr>
              <a:t>apparaître</a:t>
            </a:r>
            <a:r>
              <a:rPr lang="fr-FR">
                <a:solidFill>
                  <a:schemeClr val="lt1"/>
                </a:solidFill>
              </a:rPr>
              <a:t> le lecteur et de donner à l’utilisateur le contrôle sur le média: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1167333" y="1932718"/>
            <a:ext cx="7721700" cy="11697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audio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controls</a:t>
            </a:r>
            <a:r>
              <a:rPr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"monAudio.MP3"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"audio/mpeg"</a:t>
            </a:r>
            <a:r>
              <a:rPr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"monAudio.ogg"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"audio/ogg"</a:t>
            </a:r>
            <a:r>
              <a:rPr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Message d'erreur</a:t>
            </a:r>
            <a:r>
              <a:rPr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audio</a:t>
            </a:r>
            <a:r>
              <a:rPr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 b="5318" l="0" r="6648" t="0"/>
          <a:stretch/>
        </p:blipFill>
        <p:spPr>
          <a:xfrm>
            <a:off x="1362789" y="3842915"/>
            <a:ext cx="4578707" cy="997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010" y="4022738"/>
            <a:ext cx="378142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"/>
          <p:cNvSpPr txBox="1"/>
          <p:nvPr/>
        </p:nvSpPr>
        <p:spPr>
          <a:xfrm>
            <a:off x="1668417" y="6087361"/>
            <a:ext cx="856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accent4"/>
                </a:solidFill>
              </a:rPr>
              <a:t>Note</a:t>
            </a:r>
            <a:r>
              <a:rPr lang="fr-FR">
                <a:solidFill>
                  <a:schemeClr val="accent4"/>
                </a:solidFill>
              </a:rPr>
              <a:t>: Le lecteur sera différent selon le navigateur. Ici à droite Firefox, et à gauche, Chrome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audio/</a:t>
            </a: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vidéo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1120000" y="1825624"/>
            <a:ext cx="10233800" cy="4749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Nous pouvons aussi ajouter d’autres attributs pour l’ajout de fonctions supplémentaires: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Autoplay: Le lecteur jouera la musique automatiquement au lancement de la page. A utiliser avec parcimonie dans un soucis d’UX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Loop: Le lecteur jouera la musique en boucle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Width: Permet de modifier la largeur du lecteur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Preload: Permet de </a:t>
            </a:r>
            <a:r>
              <a:rPr lang="fr-FR">
                <a:solidFill>
                  <a:schemeClr val="lt1"/>
                </a:solidFill>
              </a:rPr>
              <a:t>précharger</a:t>
            </a:r>
            <a:r>
              <a:rPr lang="fr-FR">
                <a:solidFill>
                  <a:schemeClr val="lt1"/>
                </a:solidFill>
              </a:rPr>
              <a:t> la musique au lancement de la page. Il peut prendre plusieurs valeurs:</a:t>
            </a:r>
            <a:endParaRPr>
              <a:solidFill>
                <a:schemeClr val="lt1"/>
              </a:solidFill>
            </a:endParaRPr>
          </a:p>
          <a:p>
            <a:pPr indent="-193675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Auto: Le navigateur décide si il charge la musique ou les méta données</a:t>
            </a:r>
            <a:endParaRPr>
              <a:solidFill>
                <a:schemeClr val="lt1"/>
              </a:solidFill>
            </a:endParaRPr>
          </a:p>
          <a:p>
            <a:pPr indent="-193675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Metadata: Charge uniquement les </a:t>
            </a:r>
            <a:r>
              <a:rPr lang="fr-FR">
                <a:solidFill>
                  <a:schemeClr val="lt1"/>
                </a:solidFill>
              </a:rPr>
              <a:t>métadonnées</a:t>
            </a:r>
            <a:endParaRPr>
              <a:solidFill>
                <a:schemeClr val="lt1"/>
              </a:solidFill>
            </a:endParaRPr>
          </a:p>
          <a:p>
            <a:pPr indent="-193675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None: Ne charge rien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audio/</a:t>
            </a: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vidéo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>
            <p:ph idx="1" type="body"/>
          </p:nvPr>
        </p:nvSpPr>
        <p:spPr>
          <a:xfrm>
            <a:off x="1120000" y="1825625"/>
            <a:ext cx="10233900" cy="24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Un fichier vidéo est en réalité composé de plusieurs formats. Il n’est qu’un conteneur.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Il existe plusieurs conteneur (.avi, .mp4, .mkv) ainsi que plusieurs codec audio (vu dans la partie précédente) et enfin plusieurs codec vidéo: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Webm: Le format libre de chez « Google »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H.256: Le format le plus répandu, flou juridique pour l’utilisation WEB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Ogg Theora: Le format libre « linux »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Etc 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Vidéo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audio/</a:t>
            </a: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vidéo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idx="1" type="body"/>
          </p:nvPr>
        </p:nvSpPr>
        <p:spPr>
          <a:xfrm>
            <a:off x="1120000" y="1825625"/>
            <a:ext cx="10233900" cy="27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Pour intégrer un fichier vidéo, il faut ajouter la balise &lt;video&gt;&lt;/video&gt;, de la même manière que pour la balise &lt;audio&gt;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Comme pour l’audio, faut aussi ajouter l’attribut « src » avec le chemin relatif ou absolu vers le fichier concerné.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Il est possible de mettre plusieurs sources avec des formats différents. Le navigateur prendra là aussi la première source qu’il peut utiliser.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Nous pouvons aussi laisser un message d’erreur entre les deux balises, et, ajouter l’attribut « controls » pour permettre à l’utilisateur de gérer la vidéo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1242278" y="2150871"/>
            <a:ext cx="5787600" cy="307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video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"chat.mp4"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controls</a:t>
            </a:r>
            <a:r>
              <a:rPr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Message d'erreur</a:t>
            </a:r>
            <a:r>
              <a:rPr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video</a:t>
            </a:r>
            <a:r>
              <a:rPr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8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Vidéo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audio/</a:t>
            </a: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vidéo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>
            <p:ph idx="1" type="body"/>
          </p:nvPr>
        </p:nvSpPr>
        <p:spPr>
          <a:xfrm>
            <a:off x="1120000" y="1825625"/>
            <a:ext cx="10233900" cy="3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Nous pouvons là aussi, ajouter des attributs supplémentaires pour rajouter des options à notre lecteur: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Poster: Permet de mettre une miniature sous forme d’image (mettre le lien de l’image comme valeur)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Width: Permet de modifier la largeur du lecteur (en valeur absolu uniquement)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Height: Permet de modifier la hauteur du lecteur (en valeur absolu uniquement)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Autoplay: Permet de lancer automatiquement la vidéo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Loop: Permet de lire en boucle la vidéo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Muted: Permet de couper le son au lancement de la vidéo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Preload: Similaire au preload audio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DisablePictureInPicture: Permet de désactiver l’option « Picture in picture »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Vidéo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audio/</a:t>
            </a: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vidéo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RAR_202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2017-03-22T10:02:42Z</dcterms:created>
  <dc:creator>Florence Calmettes</dc:creator>
</cp:coreProperties>
</file>