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i2CmUvd2wReiyKHXLbzyJhWEF1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Faire remplir les dossiers vert.</a:t>
            </a:r>
            <a:endParaRPr/>
          </a:p>
        </p:txBody>
      </p:sp>
      <p:sp>
        <p:nvSpPr>
          <p:cNvPr id="136" name="Google Shape;13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10" Type="http://schemas.openxmlformats.org/officeDocument/2006/relationships/image" Target="../media/image2.png"/><Relationship Id="rId9" Type="http://schemas.openxmlformats.org/officeDocument/2006/relationships/image" Target="../media/image22.png"/><Relationship Id="rId5" Type="http://schemas.openxmlformats.org/officeDocument/2006/relationships/image" Target="../media/image6.png"/><Relationship Id="rId6" Type="http://schemas.openxmlformats.org/officeDocument/2006/relationships/image" Target="../media/image15.jpg"/><Relationship Id="rId7" Type="http://schemas.openxmlformats.org/officeDocument/2006/relationships/image" Target="../media/image3.jpg"/><Relationship Id="rId8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11" Type="http://schemas.openxmlformats.org/officeDocument/2006/relationships/image" Target="../media/image22.png"/><Relationship Id="rId10" Type="http://schemas.openxmlformats.org/officeDocument/2006/relationships/image" Target="../media/image7.png"/><Relationship Id="rId12" Type="http://schemas.openxmlformats.org/officeDocument/2006/relationships/image" Target="../media/image2.png"/><Relationship Id="rId9" Type="http://schemas.openxmlformats.org/officeDocument/2006/relationships/image" Target="../media/image3.jp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11.png"/><Relationship Id="rId8" Type="http://schemas.openxmlformats.org/officeDocument/2006/relationships/image" Target="../media/image1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e vierge de base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413940cfce_0_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8" name="Google Shape;28;g2413940cfce_0_17"/>
          <p:cNvSpPr/>
          <p:nvPr/>
        </p:nvSpPr>
        <p:spPr>
          <a:xfrm>
            <a:off x="0" y="6511996"/>
            <a:ext cx="12198900" cy="360000"/>
          </a:xfrm>
          <a:prstGeom prst="rect">
            <a:avLst/>
          </a:prstGeom>
          <a:solidFill>
            <a:srgbClr val="D0CECE">
              <a:alpha val="2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" name="Google Shape;29;g2413940cfce_0_17"/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0" name="Google Shape;30;g2413940cfce_0_17"/>
            <p:cNvPicPr preferRelativeResize="0"/>
            <p:nvPr/>
          </p:nvPicPr>
          <p:blipFill rotWithShape="1">
            <a:blip r:embed="rId2">
              <a:alphaModFix/>
            </a:blip>
            <a:srcRect b="0" l="0" r="0"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Google Shape;31;g2413940cfce_0_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LOGO-ERN-GEN2017-1.png" id="32" name="Google Shape;32;g2413940cfce_0_17"/>
          <p:cNvPicPr preferRelativeResize="0"/>
          <p:nvPr/>
        </p:nvPicPr>
        <p:blipFill rotWithShape="1">
          <a:blip r:embed="rId4">
            <a:alphaModFix/>
          </a:blip>
          <a:srcRect b="0" l="23716" r="19244" t="0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g2413940cfce_0_17"/>
          <p:cNvPicPr preferRelativeResize="0"/>
          <p:nvPr/>
        </p:nvPicPr>
        <p:blipFill rotWithShape="1">
          <a:blip r:embed="rId5">
            <a:alphaModFix/>
          </a:blip>
          <a:srcRect b="27236" l="16798" r="16249" t="22887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g2413940cfce_0_17"/>
          <p:cNvSpPr/>
          <p:nvPr/>
        </p:nvSpPr>
        <p:spPr>
          <a:xfrm>
            <a:off x="0" y="-12950"/>
            <a:ext cx="12192000" cy="94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g2413940cfce_0_17"/>
          <p:cNvGrpSpPr/>
          <p:nvPr/>
        </p:nvGrpSpPr>
        <p:grpSpPr>
          <a:xfrm>
            <a:off x="-3450" y="-3224"/>
            <a:ext cx="12198900" cy="1184348"/>
            <a:chOff x="0" y="-27077"/>
            <a:chExt cx="12198900" cy="1184348"/>
          </a:xfrm>
        </p:grpSpPr>
        <p:sp>
          <p:nvSpPr>
            <p:cNvPr id="36" name="Google Shape;36;g2413940cfce_0_17"/>
            <p:cNvSpPr/>
            <p:nvPr/>
          </p:nvSpPr>
          <p:spPr>
            <a:xfrm>
              <a:off x="0" y="675503"/>
              <a:ext cx="12198900" cy="478500"/>
            </a:xfrm>
            <a:prstGeom prst="rect">
              <a:avLst/>
            </a:prstGeom>
            <a:solidFill>
              <a:srgbClr val="C80305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" name="Google Shape;37;g2413940cfce_0_17"/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descr="bien plus.jpg" id="38" name="Google Shape;38;g2413940cfce_0_1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0218678" y="158457"/>
                <a:ext cx="1289327" cy="3646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OGO ADRAR 300dpi.jpg" id="39" name="Google Shape;39;g2413940cfce_0_17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Une image contenant texte, signe&#10;&#10;Description générée automatiquement" id="40" name="Google Shape;40;g2413940cfce_0_17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1" name="Google Shape;41;g2413940cfce_0_1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2" name="Google Shape;42;g2413940cfce_0_17"/>
          <p:cNvPicPr preferRelativeResize="0"/>
          <p:nvPr/>
        </p:nvPicPr>
        <p:blipFill rotWithShape="1">
          <a:blip r:embed="rId10">
            <a:alphaModFix/>
          </a:blip>
          <a:srcRect b="34659" l="0" r="0" t="35728"/>
          <a:stretch/>
        </p:blipFill>
        <p:spPr>
          <a:xfrm>
            <a:off x="2119154" y="6565262"/>
            <a:ext cx="911444" cy="269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e de garde">
  <p:cSld name="CUSTOM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g2413940cfce_0_34"/>
          <p:cNvPicPr preferRelativeResize="0"/>
          <p:nvPr/>
        </p:nvPicPr>
        <p:blipFill rotWithShape="1">
          <a:blip r:embed="rId2">
            <a:alphaModFix/>
          </a:blip>
          <a:srcRect b="22657" l="12695" r="52" t="17419"/>
          <a:stretch/>
        </p:blipFill>
        <p:spPr>
          <a:xfrm>
            <a:off x="0" y="940780"/>
            <a:ext cx="12192943" cy="5917221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g2413940cfce_0_34"/>
          <p:cNvSpPr/>
          <p:nvPr/>
        </p:nvSpPr>
        <p:spPr>
          <a:xfrm>
            <a:off x="4267230" y="5002085"/>
            <a:ext cx="54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800" u="none" cap="none" strike="noStrike">
                <a:solidFill>
                  <a:srgbClr val="62C2EF"/>
                </a:solidFill>
                <a:latin typeface="Calibri"/>
                <a:ea typeface="Calibri"/>
                <a:cs typeface="Calibri"/>
                <a:sym typeface="Calibri"/>
              </a:rPr>
              <a:t>www.adrar-numerique.com</a:t>
            </a:r>
            <a:endParaRPr b="0" i="0" sz="2400" u="none" cap="none" strike="noStrike">
              <a:solidFill>
                <a:srgbClr val="62C2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" name="Google Shape;46;g2413940cfce_0_34"/>
          <p:cNvGrpSpPr/>
          <p:nvPr/>
        </p:nvGrpSpPr>
        <p:grpSpPr>
          <a:xfrm>
            <a:off x="0" y="6480855"/>
            <a:ext cx="12198900" cy="406597"/>
            <a:chOff x="0" y="6480855"/>
            <a:chExt cx="12198900" cy="406597"/>
          </a:xfrm>
        </p:grpSpPr>
        <p:sp>
          <p:nvSpPr>
            <p:cNvPr id="47" name="Google Shape;47;g2413940cfce_0_34"/>
            <p:cNvSpPr/>
            <p:nvPr/>
          </p:nvSpPr>
          <p:spPr>
            <a:xfrm>
              <a:off x="0" y="6511996"/>
              <a:ext cx="12198900" cy="360000"/>
            </a:xfrm>
            <a:prstGeom prst="rect">
              <a:avLst/>
            </a:pr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" name="Google Shape;48;g2413940cfce_0_34"/>
            <p:cNvGrpSpPr/>
            <p:nvPr/>
          </p:nvGrpSpPr>
          <p:grpSpPr>
            <a:xfrm>
              <a:off x="7331819" y="6511997"/>
              <a:ext cx="4794864" cy="344314"/>
              <a:chOff x="7331819" y="6511997"/>
              <a:chExt cx="4794864" cy="344314"/>
            </a:xfrm>
          </p:grpSpPr>
          <p:pic>
            <p:nvPicPr>
              <p:cNvPr id="49" name="Google Shape;49;g2413940cfce_0_3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67005"/>
              <a:stretch/>
            </p:blipFill>
            <p:spPr>
              <a:xfrm>
                <a:off x="8695372" y="6511997"/>
                <a:ext cx="3431311" cy="3443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" name="Google Shape;50;g2413940cfce_0_3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331819" y="6561405"/>
                <a:ext cx="1180585" cy="2675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LOGO-ERN-GEN2017-1.png" id="51" name="Google Shape;51;g2413940cfce_0_34"/>
            <p:cNvPicPr preferRelativeResize="0"/>
            <p:nvPr/>
          </p:nvPicPr>
          <p:blipFill rotWithShape="1">
            <a:blip r:embed="rId5">
              <a:alphaModFix/>
            </a:blip>
            <a:srcRect b="0" l="23716" r="19244" t="0"/>
            <a:stretch/>
          </p:blipFill>
          <p:spPr>
            <a:xfrm>
              <a:off x="65317" y="6529945"/>
              <a:ext cx="817649" cy="3405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Google Shape;52;g2413940cfce_0_34"/>
            <p:cNvPicPr preferRelativeResize="0"/>
            <p:nvPr/>
          </p:nvPicPr>
          <p:blipFill rotWithShape="1">
            <a:blip r:embed="rId6">
              <a:alphaModFix/>
            </a:blip>
            <a:srcRect b="27236" l="16798" r="16249" t="22887"/>
            <a:stretch/>
          </p:blipFill>
          <p:spPr>
            <a:xfrm>
              <a:off x="948283" y="6480855"/>
              <a:ext cx="818276" cy="40659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" name="Google Shape;53;g2413940cfce_0_34"/>
          <p:cNvSpPr/>
          <p:nvPr/>
        </p:nvSpPr>
        <p:spPr>
          <a:xfrm>
            <a:off x="-150" y="0"/>
            <a:ext cx="12192000" cy="94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" name="Google Shape;54;g2413940cfce_0_34"/>
          <p:cNvGrpSpPr/>
          <p:nvPr/>
        </p:nvGrpSpPr>
        <p:grpSpPr>
          <a:xfrm>
            <a:off x="-3600" y="-2"/>
            <a:ext cx="12198900" cy="1190892"/>
            <a:chOff x="0" y="-27077"/>
            <a:chExt cx="12198900" cy="1190892"/>
          </a:xfrm>
        </p:grpSpPr>
        <p:sp>
          <p:nvSpPr>
            <p:cNvPr id="55" name="Google Shape;55;g2413940cfce_0_34"/>
            <p:cNvSpPr/>
            <p:nvPr/>
          </p:nvSpPr>
          <p:spPr>
            <a:xfrm>
              <a:off x="0" y="675503"/>
              <a:ext cx="12198900" cy="478500"/>
            </a:xfrm>
            <a:prstGeom prst="rect">
              <a:avLst/>
            </a:prstGeom>
            <a:solidFill>
              <a:srgbClr val="C80305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g2413940cfce_0_34"/>
            <p:cNvSpPr txBox="1"/>
            <p:nvPr/>
          </p:nvSpPr>
          <p:spPr>
            <a:xfrm>
              <a:off x="5581086" y="810832"/>
              <a:ext cx="41520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-FR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Suivez-nous…         www.linkedin.com/school/</a:t>
              </a:r>
              <a:r>
                <a:rPr b="1" i="0" lang="fr-FR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adrarnumerique</a:t>
              </a:r>
              <a:endParaRPr b="1" sz="10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ogo-linkedin.png" id="57" name="Google Shape;57;g2413940cfce_0_3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424262" y="845083"/>
              <a:ext cx="169371" cy="16937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8" name="Google Shape;58;g2413940cfce_0_34"/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descr="bien plus.jpg" id="59" name="Google Shape;59;g2413940cfce_0_3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0218678" y="158457"/>
                <a:ext cx="1289327" cy="3646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OGO ADRAR 300dpi.jpg" id="60" name="Google Shape;60;g2413940cfce_0_34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Une image contenant texte, signe&#10;&#10;Description générée automatiquement" id="61" name="Google Shape;61;g2413940cfce_0_34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2" name="Google Shape;62;g2413940cfce_0_3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g2413940cfce_0_34"/>
            <p:cNvSpPr txBox="1"/>
            <p:nvPr/>
          </p:nvSpPr>
          <p:spPr>
            <a:xfrm>
              <a:off x="0" y="686815"/>
              <a:ext cx="23406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REUNION D’INFORMATION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PRF </a:t>
              </a:r>
              <a:r>
                <a:rPr lang="fr-FR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RÉGION</a:t>
              </a:r>
              <a:r>
                <a:rPr lang="fr-F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OCCITANIE</a:t>
              </a:r>
              <a:endParaRPr sz="1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4" name="Google Shape;64;g2413940cfce_0_34"/>
          <p:cNvPicPr preferRelativeResize="0"/>
          <p:nvPr/>
        </p:nvPicPr>
        <p:blipFill rotWithShape="1">
          <a:blip r:embed="rId12">
            <a:alphaModFix/>
          </a:blip>
          <a:srcRect b="34659" l="0" r="0" t="35728"/>
          <a:stretch/>
        </p:blipFill>
        <p:spPr>
          <a:xfrm>
            <a:off x="2119154" y="6565262"/>
            <a:ext cx="911444" cy="269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showMasterSp="0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6" name="Google Shape;66;g2413940cfce_0_5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5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" name="Google Shape;67;g2413940cfce_0_56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68" name="Google Shape;68;g2413940cfce_0_56"/>
            <p:cNvSpPr/>
            <p:nvPr/>
          </p:nvSpPr>
          <p:spPr>
            <a:xfrm>
              <a:off x="1209675" y="4763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g2413940cfce_0_56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g2413940cfce_0_56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g2413940cfce_0_56"/>
            <p:cNvSpPr/>
            <p:nvPr/>
          </p:nvSpPr>
          <p:spPr>
            <a:xfrm>
              <a:off x="414338" y="9525"/>
              <a:ext cx="28500" cy="44814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g2413940cfce_0_56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g2413940cfce_0_56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4" name="Google Shape;74;g2413940cfce_0_56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5" name="Google Shape;75;g2413940cfce_0_56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2413940cfce_0_56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7" name="Google Shape;77;g2413940cfce_0_56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8" name="Google Shape;78;g2413940cfce_0_56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g2413940cfce_0_56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2413940cfce_0_56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1" name="Google Shape;81;g2413940cfce_0_56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2413940cfce_0_56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3" name="Google Shape;83;g2413940cfce_0_56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g2413940cfce_0_56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g2413940cfce_0_56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6" name="Google Shape;86;g2413940cfce_0_56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2413940cfce_0_56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2413940cfce_0_56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9" name="Google Shape;89;g2413940cfce_0_56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g2413940cfce_0_56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1" name="Google Shape;91;g2413940cfce_0_56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g2413940cfce_0_56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3" name="Google Shape;93;g2413940cfce_0_56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2413940cfce_0_56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5" name="Google Shape;95;g2413940cfce_0_56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g2413940cfce_0_56"/>
            <p:cNvSpPr/>
            <p:nvPr/>
          </p:nvSpPr>
          <p:spPr>
            <a:xfrm>
              <a:off x="642938" y="6610350"/>
              <a:ext cx="23700" cy="2430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g2413940cfce_0_56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g2413940cfce_0_56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9" name="Google Shape;99;g2413940cfce_0_56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0" name="Google Shape;100;g2413940cfce_0_56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g2413940cfce_0_56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2" name="Google Shape;102;g2413940cfce_0_56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3" name="Google Shape;103;g2413940cfce_0_56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g2413940cfce_0_56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5" name="Google Shape;105;g2413940cfce_0_56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g2413940cfce_0_56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7" name="Google Shape;107;g2413940cfce_0_56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2413940cfce_0_56"/>
            <p:cNvSpPr/>
            <p:nvPr/>
          </p:nvSpPr>
          <p:spPr>
            <a:xfrm>
              <a:off x="1228725" y="4662488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g2413940cfce_0_56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0" name="Google Shape;110;g2413940cfce_0_56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g2413940cfce_0_56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2" name="Google Shape;112;g2413940cfce_0_56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2413940cfce_0_56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2413940cfce_0_56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5" name="Google Shape;115;g2413940cfce_0_56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6" name="Google Shape;116;g2413940cfce_0_56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2413940cfce_0_56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2413940cfce_0_56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9" name="Google Shape;119;g2413940cfce_0_56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g2413940cfce_0_56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21" name="Google Shape;121;g2413940cfce_0_56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g2413940cfce_0_56"/>
          <p:cNvSpPr txBox="1"/>
          <p:nvPr>
            <p:ph type="ctrTitle"/>
          </p:nvPr>
        </p:nvSpPr>
        <p:spPr>
          <a:xfrm>
            <a:off x="1876424" y="1122363"/>
            <a:ext cx="8791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Char char="●"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2413940cfce_0_56"/>
          <p:cNvSpPr txBox="1"/>
          <p:nvPr>
            <p:ph idx="1" type="subTitle"/>
          </p:nvPr>
        </p:nvSpPr>
        <p:spPr>
          <a:xfrm>
            <a:off x="1876424" y="3602038"/>
            <a:ext cx="87915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24" name="Google Shape;124;g2413940cfce_0_56"/>
          <p:cNvSpPr txBox="1"/>
          <p:nvPr>
            <p:ph idx="10" type="dt"/>
          </p:nvPr>
        </p:nvSpPr>
        <p:spPr>
          <a:xfrm>
            <a:off x="7077511" y="541020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g2413940cfce_0_56"/>
          <p:cNvSpPr txBox="1"/>
          <p:nvPr>
            <p:ph idx="11" type="ftr"/>
          </p:nvPr>
        </p:nvSpPr>
        <p:spPr>
          <a:xfrm>
            <a:off x="1876424" y="5410201"/>
            <a:ext cx="512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2413940cfce_0_56"/>
          <p:cNvSpPr txBox="1"/>
          <p:nvPr>
            <p:ph idx="12" type="sldNum"/>
          </p:nvPr>
        </p:nvSpPr>
        <p:spPr>
          <a:xfrm>
            <a:off x="9896911" y="54101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13940cfce_0_118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2413940cfce_0_118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9pPr>
          </a:lstStyle>
          <a:p/>
        </p:txBody>
      </p:sp>
      <p:sp>
        <p:nvSpPr>
          <p:cNvPr id="130" name="Google Shape;130;g2413940cfce_0_118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2413940cfce_0_118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2413940cfce_0_118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2.png"/><Relationship Id="rId1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2.xml"/><Relationship Id="rId1" Type="http://schemas.openxmlformats.org/officeDocument/2006/relationships/image" Target="../media/image5.png"/><Relationship Id="rId2" Type="http://schemas.openxmlformats.org/officeDocument/2006/relationships/image" Target="../media/image4.png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22.png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6" Type="http://schemas.openxmlformats.org/officeDocument/2006/relationships/image" Target="../media/image15.jpg"/><Relationship Id="rId7" Type="http://schemas.openxmlformats.org/officeDocument/2006/relationships/image" Target="../media/image3.jpg"/><Relationship Id="rId8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413940cfce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" name="Google Shape;11;g2413940cfce_0_0"/>
          <p:cNvSpPr/>
          <p:nvPr/>
        </p:nvSpPr>
        <p:spPr>
          <a:xfrm>
            <a:off x="0" y="6511996"/>
            <a:ext cx="12198900" cy="360000"/>
          </a:xfrm>
          <a:prstGeom prst="rect">
            <a:avLst/>
          </a:prstGeom>
          <a:solidFill>
            <a:srgbClr val="D0CECE">
              <a:alpha val="2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" name="Google Shape;12;g2413940cfce_0_0"/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13" name="Google Shape;13;g2413940cfce_0_0"/>
            <p:cNvPicPr preferRelativeResize="0"/>
            <p:nvPr/>
          </p:nvPicPr>
          <p:blipFill rotWithShape="1">
            <a:blip r:embed="rId2">
              <a:alphaModFix/>
            </a:blip>
            <a:srcRect b="0" l="0" r="0"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g2413940cfce_0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LOGO-ERN-GEN2017-1.png" id="15" name="Google Shape;15;g2413940cfce_0_0"/>
          <p:cNvPicPr preferRelativeResize="0"/>
          <p:nvPr/>
        </p:nvPicPr>
        <p:blipFill rotWithShape="1">
          <a:blip r:embed="rId4">
            <a:alphaModFix/>
          </a:blip>
          <a:srcRect b="0" l="23716" r="19244" t="0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g2413940cfce_0_0"/>
          <p:cNvPicPr preferRelativeResize="0"/>
          <p:nvPr/>
        </p:nvPicPr>
        <p:blipFill rotWithShape="1">
          <a:blip r:embed="rId5">
            <a:alphaModFix/>
          </a:blip>
          <a:srcRect b="27236" l="16798" r="16249" t="22887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g2413940cfce_0_0"/>
          <p:cNvSpPr/>
          <p:nvPr/>
        </p:nvSpPr>
        <p:spPr>
          <a:xfrm>
            <a:off x="0" y="-12950"/>
            <a:ext cx="12192000" cy="94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g2413940cfce_0_0"/>
          <p:cNvGrpSpPr/>
          <p:nvPr/>
        </p:nvGrpSpPr>
        <p:grpSpPr>
          <a:xfrm>
            <a:off x="-3450" y="-3224"/>
            <a:ext cx="12198900" cy="1184348"/>
            <a:chOff x="0" y="-27077"/>
            <a:chExt cx="12198900" cy="1184348"/>
          </a:xfrm>
        </p:grpSpPr>
        <p:sp>
          <p:nvSpPr>
            <p:cNvPr id="19" name="Google Shape;19;g2413940cfce_0_0"/>
            <p:cNvSpPr/>
            <p:nvPr/>
          </p:nvSpPr>
          <p:spPr>
            <a:xfrm>
              <a:off x="0" y="675503"/>
              <a:ext cx="12198900" cy="478500"/>
            </a:xfrm>
            <a:prstGeom prst="rect">
              <a:avLst/>
            </a:prstGeom>
            <a:solidFill>
              <a:srgbClr val="C80305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" name="Google Shape;20;g2413940cfce_0_0"/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descr="bien plus.jpg" id="21" name="Google Shape;21;g2413940cfce_0_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0218678" y="158457"/>
                <a:ext cx="1289327" cy="3646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OGO ADRAR 300dpi.jpg" id="22" name="Google Shape;22;g2413940cfce_0_0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Une image contenant texte, signe&#10;&#10;Description générée automatiquement" id="23" name="Google Shape;23;g2413940cfce_0_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4" name="Google Shape;24;g2413940cfce_0_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" name="Google Shape;25;g2413940cfce_0_0"/>
          <p:cNvPicPr preferRelativeResize="0"/>
          <p:nvPr/>
        </p:nvPicPr>
        <p:blipFill rotWithShape="1">
          <a:blip r:embed="rId10">
            <a:alphaModFix/>
          </a:blip>
          <a:srcRect b="34659" l="0" r="0" t="35728"/>
          <a:stretch/>
        </p:blipFill>
        <p:spPr>
          <a:xfrm>
            <a:off x="2119154" y="6565262"/>
            <a:ext cx="911444" cy="26990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1"/>
    <p:sldLayoutId id="2147483650" r:id="rId12"/>
    <p:sldLayoutId id="2147483651" r:id="rId13"/>
    <p:sldLayoutId id="214748365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Relationship Id="rId4" Type="http://schemas.openxmlformats.org/officeDocument/2006/relationships/image" Target="../media/image16.png"/><Relationship Id="rId5" Type="http://schemas.openxmlformats.org/officeDocument/2006/relationships/hyperlink" Target="http://www.csszengarden.com/208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24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 txBox="1"/>
          <p:nvPr>
            <p:ph idx="1" type="body"/>
          </p:nvPr>
        </p:nvSpPr>
        <p:spPr>
          <a:xfrm>
            <a:off x="1119999" y="1274176"/>
            <a:ext cx="10233900" cy="3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0337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-FR" sz="2000">
                <a:solidFill>
                  <a:schemeClr val="lt1"/>
                </a:solidFill>
              </a:rPr>
              <a:t>On déclare de préférence notre CSS dans un fichier séparé que l’on lie à notre page grâce à la balise &lt;link&gt; qui se situe dans le &lt;head&gt; de la page.</a:t>
            </a:r>
            <a:endParaRPr sz="2000">
              <a:solidFill>
                <a:schemeClr val="lt1"/>
              </a:solidFill>
            </a:endParaRPr>
          </a:p>
          <a:p>
            <a:pPr indent="-16033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fr-FR" sz="2000">
                <a:solidFill>
                  <a:schemeClr val="lt1"/>
                </a:solidFill>
              </a:rPr>
              <a:t>Notre fichier CSS contient des </a:t>
            </a:r>
            <a:r>
              <a:rPr lang="fr-FR" sz="2000" u="sng">
                <a:solidFill>
                  <a:schemeClr val="lt1"/>
                </a:solidFill>
              </a:rPr>
              <a:t>règles CSS</a:t>
            </a:r>
            <a:endParaRPr sz="2000">
              <a:solidFill>
                <a:schemeClr val="lt1"/>
              </a:solidFill>
            </a:endParaRPr>
          </a:p>
          <a:p>
            <a:pPr indent="-16033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fr-FR" sz="2000">
                <a:solidFill>
                  <a:schemeClr val="lt1"/>
                </a:solidFill>
              </a:rPr>
              <a:t>Chaque règles CSS contient </a:t>
            </a:r>
            <a:r>
              <a:rPr lang="fr-FR" sz="2000" u="sng">
                <a:solidFill>
                  <a:schemeClr val="lt1"/>
                </a:solidFill>
              </a:rPr>
              <a:t>une ou plusieurs déclarations</a:t>
            </a:r>
            <a:r>
              <a:rPr lang="fr-FR" sz="2000">
                <a:solidFill>
                  <a:schemeClr val="lt1"/>
                </a:solidFill>
              </a:rPr>
              <a:t> qui sont composées </a:t>
            </a:r>
            <a:r>
              <a:rPr lang="fr-FR" sz="2000" u="sng">
                <a:solidFill>
                  <a:schemeClr val="lt1"/>
                </a:solidFill>
              </a:rPr>
              <a:t>d’une propriété et de sa valeur</a:t>
            </a:r>
            <a:endParaRPr sz="2000">
              <a:solidFill>
                <a:schemeClr val="lt1"/>
              </a:solidFill>
            </a:endParaRPr>
          </a:p>
          <a:p>
            <a:pPr indent="-16033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fr-FR" sz="2000">
                <a:solidFill>
                  <a:schemeClr val="lt1"/>
                </a:solidFill>
              </a:rPr>
              <a:t>On utilise le « : » pour séparer la propriété de sa valeur</a:t>
            </a:r>
            <a:endParaRPr sz="2000">
              <a:solidFill>
                <a:schemeClr val="lt1"/>
              </a:solidFill>
            </a:endParaRPr>
          </a:p>
          <a:p>
            <a:pPr indent="-16033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fr-FR" sz="2000">
                <a:solidFill>
                  <a:schemeClr val="lt1"/>
                </a:solidFill>
              </a:rPr>
              <a:t>On utilise le « ; » pour séparer les déclarations entre elles</a:t>
            </a:r>
            <a:endParaRPr sz="2000">
              <a:solidFill>
                <a:schemeClr val="lt1"/>
              </a:solidFill>
            </a:endParaRPr>
          </a:p>
          <a:p>
            <a:pPr indent="-16033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fr-FR" sz="2000">
                <a:solidFill>
                  <a:schemeClr val="lt1"/>
                </a:solidFill>
              </a:rPr>
              <a:t>On utilise les accolades « { } » pour séparer les règles entre elles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13" name="Google Shape;213;p14"/>
          <p:cNvSpPr txBox="1"/>
          <p:nvPr/>
        </p:nvSpPr>
        <p:spPr>
          <a:xfrm>
            <a:off x="3562120" y="4874700"/>
            <a:ext cx="2622600" cy="14775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0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lang="fr-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fr-FR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lang="fr-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b="0" lang="fr-FR" sz="10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blue</a:t>
            </a:r>
            <a:r>
              <a:rPr b="0" lang="fr-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fr-FR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b="0" lang="fr-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b="0" lang="fr-FR" sz="10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large</a:t>
            </a:r>
            <a:r>
              <a:rPr b="0" lang="fr-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0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/*Je suis un commentaire*/</a:t>
            </a:r>
            <a:br>
              <a:rPr b="0" lang="fr-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fr-FR" sz="10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lang="fr-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fr-FR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lang="fr-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b="0" lang="fr-FR" sz="10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magenta</a:t>
            </a:r>
            <a:r>
              <a:rPr b="0" lang="fr-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fr-FR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b="0" lang="fr-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b="0" lang="fr-FR" sz="10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black</a:t>
            </a:r>
            <a:r>
              <a:rPr b="0" lang="fr-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/>
          </a:p>
        </p:txBody>
      </p:sp>
      <p:sp>
        <p:nvSpPr>
          <p:cNvPr id="214" name="Google Shape;214;p14"/>
          <p:cNvSpPr txBox="1"/>
          <p:nvPr/>
        </p:nvSpPr>
        <p:spPr>
          <a:xfrm>
            <a:off x="-38850" y="625950"/>
            <a:ext cx="1768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Vocabulaire et résumé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/>
          <p:nvPr>
            <p:ph idx="1" type="body"/>
          </p:nvPr>
        </p:nvSpPr>
        <p:spPr>
          <a:xfrm>
            <a:off x="1120000" y="1572953"/>
            <a:ext cx="10233900" cy="3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Le CSS est un langage interprété par le navigateur qui sert à </a:t>
            </a:r>
            <a:r>
              <a:rPr lang="fr-FR" u="sng">
                <a:solidFill>
                  <a:schemeClr val="lt1"/>
                </a:solidFill>
              </a:rPr>
              <a:t>mettre en forme </a:t>
            </a:r>
            <a:r>
              <a:rPr lang="fr-FR">
                <a:solidFill>
                  <a:schemeClr val="lt1"/>
                </a:solidFill>
              </a:rPr>
              <a:t>une page web.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Le navigateur va « lire » les instructions et appliquer notre « style », une </a:t>
            </a:r>
            <a:r>
              <a:rPr lang="fr-FR" u="sng">
                <a:solidFill>
                  <a:schemeClr val="lt1"/>
                </a:solidFill>
              </a:rPr>
              <a:t>esthétique</a:t>
            </a:r>
            <a:r>
              <a:rPr lang="fr-FR">
                <a:solidFill>
                  <a:schemeClr val="lt1"/>
                </a:solidFill>
              </a:rPr>
              <a:t>, à notre page.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Avec le CSS, nous pouvons agir par exemple sur:</a:t>
            </a:r>
            <a:endParaRPr>
              <a:solidFill>
                <a:schemeClr val="lt1"/>
              </a:solidFill>
            </a:endParaRPr>
          </a:p>
          <a:p>
            <a:pPr indent="-189706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Les couleurs</a:t>
            </a:r>
            <a:endParaRPr>
              <a:solidFill>
                <a:schemeClr val="lt1"/>
              </a:solidFill>
            </a:endParaRPr>
          </a:p>
          <a:p>
            <a:pPr indent="-189706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Les tailles</a:t>
            </a:r>
            <a:endParaRPr>
              <a:solidFill>
                <a:schemeClr val="lt1"/>
              </a:solidFill>
            </a:endParaRPr>
          </a:p>
          <a:p>
            <a:pPr indent="-189706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Le placement des éléments sur la page</a:t>
            </a:r>
            <a:endParaRPr>
              <a:solidFill>
                <a:schemeClr val="lt1"/>
              </a:solidFill>
            </a:endParaRPr>
          </a:p>
          <a:p>
            <a:pPr indent="-189706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Les polices de caractères (font)</a:t>
            </a:r>
            <a:endParaRPr>
              <a:solidFill>
                <a:schemeClr val="lt1"/>
              </a:solidFill>
            </a:endParaRPr>
          </a:p>
          <a:p>
            <a:pPr indent="-189706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etc…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3" name="Google Shape;143;p6"/>
          <p:cNvSpPr txBox="1"/>
          <p:nvPr/>
        </p:nvSpPr>
        <p:spPr>
          <a:xfrm>
            <a:off x="-38850" y="625950"/>
            <a:ext cx="1665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Introduction au CSS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idx="1" type="body"/>
          </p:nvPr>
        </p:nvSpPr>
        <p:spPr>
          <a:xfrm>
            <a:off x="1120000" y="1350378"/>
            <a:ext cx="1023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Que </a:t>
            </a:r>
            <a:r>
              <a:rPr lang="fr-FR">
                <a:solidFill>
                  <a:schemeClr val="lt1"/>
                </a:solidFill>
              </a:rPr>
              <a:t>peut-on</a:t>
            </a:r>
            <a:r>
              <a:rPr lang="fr-FR">
                <a:solidFill>
                  <a:schemeClr val="lt1"/>
                </a:solidFill>
              </a:rPr>
              <a:t> faire concrètement avec le CSS ?</a:t>
            </a:r>
            <a:endParaRPr>
              <a:solidFill>
                <a:schemeClr val="lt1"/>
              </a:solidFill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9" name="Google Shape;14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852" y="2704188"/>
            <a:ext cx="6809127" cy="327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96624" y="1303923"/>
            <a:ext cx="4472528" cy="468311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7"/>
          <p:cNvSpPr txBox="1"/>
          <p:nvPr/>
        </p:nvSpPr>
        <p:spPr>
          <a:xfrm>
            <a:off x="4742447" y="5973679"/>
            <a:ext cx="248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Source: </a:t>
            </a:r>
            <a:r>
              <a:rPr lang="fr-FR" sz="1800" u="sng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CSS Zen Garden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2" name="Google Shape;152;p7"/>
          <p:cNvSpPr txBox="1"/>
          <p:nvPr/>
        </p:nvSpPr>
        <p:spPr>
          <a:xfrm>
            <a:off x="-38850" y="625950"/>
            <a:ext cx="1665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Comparatif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/>
          <p:nvPr>
            <p:ph idx="1" type="body"/>
          </p:nvPr>
        </p:nvSpPr>
        <p:spPr>
          <a:xfrm>
            <a:off x="1120000" y="1230053"/>
            <a:ext cx="10233900" cy="3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 sz="2000">
                <a:solidFill>
                  <a:schemeClr val="lt1"/>
                </a:solidFill>
              </a:rPr>
              <a:t>Avant toute chose, où place </a:t>
            </a:r>
            <a:r>
              <a:rPr lang="fr-FR" sz="2000">
                <a:solidFill>
                  <a:schemeClr val="lt1"/>
                </a:solidFill>
              </a:rPr>
              <a:t>t-on</a:t>
            </a:r>
            <a:r>
              <a:rPr lang="fr-FR" sz="2000">
                <a:solidFill>
                  <a:schemeClr val="lt1"/>
                </a:solidFill>
              </a:rPr>
              <a:t> notre code CSS ?</a:t>
            </a:r>
            <a:endParaRPr sz="2000"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 sz="2000">
                <a:solidFill>
                  <a:schemeClr val="lt1"/>
                </a:solidFill>
              </a:rPr>
              <a:t>Dans une balise directement grâce à l’attribut « style »:</a:t>
            </a:r>
            <a:endParaRPr>
              <a:solidFill>
                <a:schemeClr val="lt1"/>
              </a:solidFill>
            </a:endParaRPr>
          </a:p>
          <a:p>
            <a:pPr indent="0" lvl="1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1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1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 sz="2000">
                <a:solidFill>
                  <a:schemeClr val="lt1"/>
                </a:solidFill>
              </a:rPr>
              <a:t>Dans le &lt;head&gt; grâce à une balise &lt;style&gt;:</a:t>
            </a:r>
            <a:endParaRPr>
              <a:solidFill>
                <a:schemeClr val="lt1"/>
              </a:solidFill>
            </a:endParaRPr>
          </a:p>
          <a:p>
            <a:pPr indent="-6985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 sz="2000">
                <a:solidFill>
                  <a:schemeClr val="lt1"/>
                </a:solidFill>
              </a:rPr>
              <a:t>Dans un fichier « .css » à part:</a:t>
            </a:r>
            <a:endParaRPr>
              <a:solidFill>
                <a:schemeClr val="lt1"/>
              </a:solidFill>
            </a:endParaRPr>
          </a:p>
          <a:p>
            <a:pPr indent="-6985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6985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6985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8" name="Google Shape;158;p8"/>
          <p:cNvSpPr txBox="1"/>
          <p:nvPr/>
        </p:nvSpPr>
        <p:spPr>
          <a:xfrm>
            <a:off x="1896504" y="2113755"/>
            <a:ext cx="5275200" cy="7695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"color: red;"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Lorem ipsum dolor sit amet, consectetur adipiscing elit.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Mauris commodo lacus placerat, ultrices quam vitae, luctus odio.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9" name="Google Shape;15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4546" y="2332258"/>
            <a:ext cx="3727784" cy="467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57346" y="3715996"/>
            <a:ext cx="3727784" cy="41419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8"/>
          <p:cNvSpPr txBox="1"/>
          <p:nvPr/>
        </p:nvSpPr>
        <p:spPr>
          <a:xfrm>
            <a:off x="1882000" y="3444799"/>
            <a:ext cx="5115000" cy="12774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		p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			color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b="0" lang="fr-FR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blue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p8"/>
          <p:cNvSpPr txBox="1"/>
          <p:nvPr/>
        </p:nvSpPr>
        <p:spPr>
          <a:xfrm>
            <a:off x="300604" y="5230657"/>
            <a:ext cx="5275200" cy="6003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"stylesheet"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"monCSS.css"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3" name="Google Shape;163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56303" y="5608923"/>
            <a:ext cx="407670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65367" y="5388321"/>
            <a:ext cx="1701369" cy="91746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8"/>
          <p:cNvSpPr txBox="1"/>
          <p:nvPr/>
        </p:nvSpPr>
        <p:spPr>
          <a:xfrm>
            <a:off x="300604" y="5868827"/>
            <a:ext cx="5275200" cy="6003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fr-FR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b="0" lang="fr-FR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magenta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66" name="Google Shape;166;p8"/>
          <p:cNvSpPr txBox="1"/>
          <p:nvPr/>
        </p:nvSpPr>
        <p:spPr>
          <a:xfrm>
            <a:off x="-38850" y="625950"/>
            <a:ext cx="1665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bonnes pratiques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/>
          <p:nvPr>
            <p:ph idx="1" type="body"/>
          </p:nvPr>
        </p:nvSpPr>
        <p:spPr>
          <a:xfrm>
            <a:off x="1120000" y="1458654"/>
            <a:ext cx="10233900" cy="3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605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-FR" sz="2000">
                <a:solidFill>
                  <a:schemeClr val="lt1"/>
                </a:solidFill>
              </a:rPr>
              <a:t>Que choisir ?</a:t>
            </a:r>
            <a:endParaRPr sz="2000">
              <a:solidFill>
                <a:schemeClr val="lt1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fr-FR" sz="2000">
                <a:solidFill>
                  <a:schemeClr val="lt1"/>
                </a:solidFill>
              </a:rPr>
              <a:t>Dans un fichier à part ! Car cela à de nombreux avantages :</a:t>
            </a:r>
            <a:endParaRPr b="1" sz="2000">
              <a:solidFill>
                <a:schemeClr val="lt1"/>
              </a:solidFill>
            </a:endParaRPr>
          </a:p>
          <a:p>
            <a:pPr indent="-355600" lvl="0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b="1" lang="fr-FR" sz="2000">
                <a:solidFill>
                  <a:schemeClr val="lt1"/>
                </a:solidFill>
              </a:rPr>
              <a:t>Permet une maintenance du code plus simple</a:t>
            </a:r>
            <a:endParaRPr b="1" sz="2000">
              <a:solidFill>
                <a:schemeClr val="lt1"/>
              </a:solidFill>
            </a:endParaRPr>
          </a:p>
          <a:p>
            <a:pPr indent="-35560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b="1" lang="fr-FR" sz="2000">
                <a:solidFill>
                  <a:schemeClr val="lt1"/>
                </a:solidFill>
              </a:rPr>
              <a:t>Permet d’utiliser le même fichier sur plusieurs pages HTML</a:t>
            </a:r>
            <a:endParaRPr b="1" sz="2000">
              <a:solidFill>
                <a:schemeClr val="lt1"/>
              </a:solidFill>
            </a:endParaRPr>
          </a:p>
          <a:p>
            <a:pPr indent="0" lvl="2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-1460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fr-FR" sz="2000">
                <a:solidFill>
                  <a:schemeClr val="lt1"/>
                </a:solidFill>
              </a:rPr>
              <a:t>Comment ça marche ?</a:t>
            </a:r>
            <a:endParaRPr sz="2000">
              <a:solidFill>
                <a:schemeClr val="lt1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fr-FR" sz="2000">
                <a:solidFill>
                  <a:schemeClr val="lt1"/>
                </a:solidFill>
              </a:rPr>
              <a:t>Il suffit de lier notre page CSS avec notre page HTML grâce à la balise &lt;link&gt; dans le &lt;head&gt;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72" name="Google Shape;172;p9"/>
          <p:cNvSpPr txBox="1"/>
          <p:nvPr/>
        </p:nvSpPr>
        <p:spPr>
          <a:xfrm>
            <a:off x="1658788" y="5171219"/>
            <a:ext cx="5275200" cy="6003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"stylesheet"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"monCSS.css"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9"/>
          <p:cNvSpPr txBox="1"/>
          <p:nvPr/>
        </p:nvSpPr>
        <p:spPr>
          <a:xfrm>
            <a:off x="-38850" y="625950"/>
            <a:ext cx="1665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bonnes pratiques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 txBox="1"/>
          <p:nvPr>
            <p:ph idx="1" type="body"/>
          </p:nvPr>
        </p:nvSpPr>
        <p:spPr>
          <a:xfrm>
            <a:off x="1120000" y="1230062"/>
            <a:ext cx="10233800" cy="51165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7659"/>
              <a:buNone/>
            </a:pPr>
            <a:r>
              <a:rPr lang="fr-FR" sz="2350">
                <a:solidFill>
                  <a:schemeClr val="lt1"/>
                </a:solidFill>
              </a:rPr>
              <a:t>Regardons notre code en détail:</a:t>
            </a:r>
            <a:endParaRPr sz="235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r>
              <a:rPr lang="fr-FR" sz="2400">
                <a:solidFill>
                  <a:schemeClr val="lt1"/>
                </a:solidFill>
              </a:rPr>
              <a:t>Nous avons: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r>
              <a:rPr lang="fr-FR" sz="2400">
                <a:solidFill>
                  <a:schemeClr val="lt1"/>
                </a:solidFill>
              </a:rPr>
              <a:t>	- </a:t>
            </a:r>
            <a:r>
              <a:rPr b="1" lang="fr-FR" sz="2400">
                <a:solidFill>
                  <a:srgbClr val="FF0000"/>
                </a:solidFill>
              </a:rPr>
              <a:t>En rouge</a:t>
            </a:r>
            <a:r>
              <a:rPr lang="fr-FR" sz="2400">
                <a:solidFill>
                  <a:schemeClr val="lt1"/>
                </a:solidFill>
              </a:rPr>
              <a:t>: </a:t>
            </a:r>
            <a:r>
              <a:rPr b="1" lang="fr-FR" sz="2400" u="sng">
                <a:solidFill>
                  <a:schemeClr val="lt1"/>
                </a:solidFill>
              </a:rPr>
              <a:t>Le sélecteur </a:t>
            </a:r>
            <a:r>
              <a:rPr lang="fr-FR" sz="2400">
                <a:solidFill>
                  <a:schemeClr val="lt1"/>
                </a:solidFill>
              </a:rPr>
              <a:t>=&gt; Permet de choisir sur qui s’applique le style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r>
              <a:rPr lang="fr-FR" sz="2400">
                <a:solidFill>
                  <a:schemeClr val="lt1"/>
                </a:solidFill>
              </a:rPr>
              <a:t>	- </a:t>
            </a:r>
            <a:r>
              <a:rPr b="1" lang="fr-FR" sz="2400">
                <a:solidFill>
                  <a:schemeClr val="accent1"/>
                </a:solidFill>
              </a:rPr>
              <a:t>En vert</a:t>
            </a:r>
            <a:r>
              <a:rPr lang="fr-FR" sz="2400">
                <a:solidFill>
                  <a:schemeClr val="lt1"/>
                </a:solidFill>
              </a:rPr>
              <a:t>: </a:t>
            </a:r>
            <a:r>
              <a:rPr b="1" lang="fr-FR" sz="2400" u="sng">
                <a:solidFill>
                  <a:schemeClr val="lt1"/>
                </a:solidFill>
              </a:rPr>
              <a:t>Les accolades </a:t>
            </a:r>
            <a:r>
              <a:rPr lang="fr-FR" sz="2400">
                <a:solidFill>
                  <a:schemeClr val="lt1"/>
                </a:solidFill>
              </a:rPr>
              <a:t>=&gt; Délimite les propriétés pour un élément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r>
              <a:rPr lang="fr-FR" sz="2400">
                <a:solidFill>
                  <a:schemeClr val="lt1"/>
                </a:solidFill>
              </a:rPr>
              <a:t>	- </a:t>
            </a:r>
            <a:r>
              <a:rPr b="1" lang="fr-FR" sz="2400">
                <a:solidFill>
                  <a:srgbClr val="9CDCFE"/>
                </a:solidFill>
              </a:rPr>
              <a:t>En bleu</a:t>
            </a:r>
            <a:r>
              <a:rPr lang="fr-FR" sz="2400">
                <a:solidFill>
                  <a:schemeClr val="lt1"/>
                </a:solidFill>
              </a:rPr>
              <a:t>: </a:t>
            </a:r>
            <a:r>
              <a:rPr b="1" lang="fr-FR" sz="2400" u="sng">
                <a:solidFill>
                  <a:schemeClr val="lt1"/>
                </a:solidFill>
              </a:rPr>
              <a:t>La propriété </a:t>
            </a:r>
            <a:r>
              <a:rPr lang="fr-FR" sz="2400">
                <a:solidFill>
                  <a:schemeClr val="lt1"/>
                </a:solidFill>
              </a:rPr>
              <a:t>=&gt; Les effets graphique qui vont être appliqués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r>
              <a:rPr lang="fr-FR" sz="2400">
                <a:solidFill>
                  <a:schemeClr val="lt1"/>
                </a:solidFill>
              </a:rPr>
              <a:t>	- </a:t>
            </a:r>
            <a:r>
              <a:rPr b="1" lang="fr-FR" sz="2400">
                <a:solidFill>
                  <a:srgbClr val="FFC000"/>
                </a:solidFill>
              </a:rPr>
              <a:t>En jaune</a:t>
            </a:r>
            <a:r>
              <a:rPr lang="fr-FR" sz="2400">
                <a:solidFill>
                  <a:schemeClr val="lt1"/>
                </a:solidFill>
              </a:rPr>
              <a:t>: </a:t>
            </a:r>
            <a:r>
              <a:rPr b="1" lang="fr-FR" sz="2400" u="sng">
                <a:solidFill>
                  <a:schemeClr val="lt1"/>
                </a:solidFill>
              </a:rPr>
              <a:t>La valeur </a:t>
            </a:r>
            <a:r>
              <a:rPr lang="fr-FR" sz="2400">
                <a:solidFill>
                  <a:schemeClr val="lt1"/>
                </a:solidFill>
              </a:rPr>
              <a:t>=&gt; La valeur (un nombre, une couleur, …)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r>
              <a:rPr lang="fr-FR" sz="2400">
                <a:solidFill>
                  <a:schemeClr val="lt1"/>
                </a:solidFill>
              </a:rPr>
              <a:t>	- </a:t>
            </a:r>
            <a:r>
              <a:rPr b="1" lang="fr-FR" sz="2400">
                <a:solidFill>
                  <a:srgbClr val="DC0EB0"/>
                </a:solidFill>
              </a:rPr>
              <a:t>En rose</a:t>
            </a:r>
            <a:r>
              <a:rPr lang="fr-FR" sz="2400">
                <a:solidFill>
                  <a:schemeClr val="lt1"/>
                </a:solidFill>
              </a:rPr>
              <a:t>: </a:t>
            </a:r>
            <a:r>
              <a:rPr b="1" lang="fr-FR" sz="2400" u="sng">
                <a:solidFill>
                  <a:schemeClr val="lt1"/>
                </a:solidFill>
              </a:rPr>
              <a:t>Le séparateur </a:t>
            </a:r>
            <a:r>
              <a:rPr lang="fr-FR" sz="2400">
                <a:solidFill>
                  <a:schemeClr val="lt1"/>
                </a:solidFill>
              </a:rPr>
              <a:t>=&gt; Le point virgule « ; » sert à séparer les propriétés entre elles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r>
              <a:rPr lang="fr-FR" sz="2400">
                <a:solidFill>
                  <a:schemeClr val="lt1"/>
                </a:solidFill>
              </a:rPr>
              <a:t>Ici, nous appliquons donc la couleur « magenta » au texte de nos balises &lt;p&gt;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10"/>
          <p:cNvSpPr txBox="1"/>
          <p:nvPr/>
        </p:nvSpPr>
        <p:spPr>
          <a:xfrm>
            <a:off x="4691844" y="1667473"/>
            <a:ext cx="2808300" cy="8310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lang="fr-FR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fr-FR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lang="fr-FR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b="0" lang="fr-FR" sz="16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magenta</a:t>
            </a:r>
            <a:r>
              <a:rPr b="0" lang="fr-FR" sz="1600">
                <a:solidFill>
                  <a:srgbClr val="DC0EB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80" name="Google Shape;180;p10"/>
          <p:cNvSpPr txBox="1"/>
          <p:nvPr/>
        </p:nvSpPr>
        <p:spPr>
          <a:xfrm>
            <a:off x="-38850" y="625950"/>
            <a:ext cx="1665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 détail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 txBox="1"/>
          <p:nvPr>
            <p:ph idx="1" type="body"/>
          </p:nvPr>
        </p:nvSpPr>
        <p:spPr>
          <a:xfrm>
            <a:off x="1119999" y="1350378"/>
            <a:ext cx="10233800" cy="51165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 sz="2000">
                <a:solidFill>
                  <a:schemeClr val="lt1"/>
                </a:solidFill>
              </a:rPr>
              <a:t>Comme pour le HTML, nous pouvons mettre des commentaires dans notre code qui ne seront </a:t>
            </a:r>
            <a:r>
              <a:rPr lang="fr-FR" sz="2000" u="sng">
                <a:solidFill>
                  <a:schemeClr val="lt1"/>
                </a:solidFill>
              </a:rPr>
              <a:t>pas interprétés par le navigateur</a:t>
            </a:r>
            <a:r>
              <a:rPr lang="fr-FR" sz="2000">
                <a:solidFill>
                  <a:schemeClr val="lt1"/>
                </a:solidFill>
              </a:rPr>
              <a:t>, et qui </a:t>
            </a:r>
            <a:r>
              <a:rPr lang="fr-FR" sz="2000" u="sng">
                <a:solidFill>
                  <a:schemeClr val="lt1"/>
                </a:solidFill>
              </a:rPr>
              <a:t>n'apparaîtront</a:t>
            </a:r>
            <a:r>
              <a:rPr lang="fr-FR" sz="2000" u="sng">
                <a:solidFill>
                  <a:schemeClr val="lt1"/>
                </a:solidFill>
              </a:rPr>
              <a:t> pas </a:t>
            </a:r>
            <a:r>
              <a:rPr lang="fr-FR" sz="2000">
                <a:solidFill>
                  <a:schemeClr val="lt1"/>
                </a:solidFill>
              </a:rPr>
              <a:t>sur la page.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3000"/>
              <a:buNone/>
            </a:pPr>
            <a:r>
              <a:rPr b="1" lang="fr-FR" sz="2000">
                <a:solidFill>
                  <a:srgbClr val="C00000"/>
                </a:solidFill>
              </a:rPr>
              <a:t>Attention</a:t>
            </a:r>
            <a:r>
              <a:rPr lang="fr-FR" sz="2000">
                <a:solidFill>
                  <a:schemeClr val="lt1"/>
                </a:solidFill>
              </a:rPr>
              <a:t>:</a:t>
            </a:r>
            <a:r>
              <a:rPr lang="fr-FR" sz="2000">
                <a:solidFill>
                  <a:schemeClr val="lt1"/>
                </a:solidFill>
              </a:rPr>
              <a:t> tout ce que vous écrivez en commentaire pourra aussi </a:t>
            </a:r>
            <a:r>
              <a:rPr lang="fr-FR" sz="2000" u="sng">
                <a:solidFill>
                  <a:schemeClr val="lt1"/>
                </a:solidFill>
              </a:rPr>
              <a:t>être lu par n’importe qui</a:t>
            </a:r>
            <a:r>
              <a:rPr lang="fr-FR" sz="2000">
                <a:solidFill>
                  <a:schemeClr val="lt1"/>
                </a:solidFill>
              </a:rPr>
              <a:t> !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 sz="2000">
                <a:solidFill>
                  <a:schemeClr val="lt1"/>
                </a:solidFill>
              </a:rPr>
              <a:t>Pour écrire un commentaire, il faut le mettre entre « /* » ouvrante et « */ » fermante comme ceci: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86" name="Google Shape;186;p11"/>
          <p:cNvSpPr txBox="1"/>
          <p:nvPr/>
        </p:nvSpPr>
        <p:spPr>
          <a:xfrm>
            <a:off x="3893514" y="4848953"/>
            <a:ext cx="4686771" cy="1077218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600">
                <a:solidFill>
                  <a:srgbClr val="FCCB87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lang="fr-FR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fr-FR" sz="16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/*J'applique la couleur magenta*/</a:t>
            </a:r>
            <a:endParaRPr b="0"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fr-FR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lang="fr-FR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b="0" lang="fr-FR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magenta</a:t>
            </a:r>
            <a:r>
              <a:rPr b="0" lang="fr-FR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87" name="Google Shape;187;p11"/>
          <p:cNvSpPr txBox="1"/>
          <p:nvPr/>
        </p:nvSpPr>
        <p:spPr>
          <a:xfrm>
            <a:off x="-38850" y="625950"/>
            <a:ext cx="1665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commentaires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/>
          <p:nvPr>
            <p:ph idx="1" type="body"/>
          </p:nvPr>
        </p:nvSpPr>
        <p:spPr>
          <a:xfrm>
            <a:off x="1119999" y="1350378"/>
            <a:ext cx="10233800" cy="51165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 sz="2000">
                <a:solidFill>
                  <a:schemeClr val="lt1"/>
                </a:solidFill>
              </a:rPr>
              <a:t>Mais pourquoi « cascade » dans </a:t>
            </a:r>
            <a:r>
              <a:rPr b="1" i="1" lang="fr-FR" sz="2000">
                <a:solidFill>
                  <a:schemeClr val="lt1"/>
                </a:solidFill>
              </a:rPr>
              <a:t>C</a:t>
            </a:r>
            <a:r>
              <a:rPr lang="fr-FR" sz="2000">
                <a:solidFill>
                  <a:schemeClr val="lt1"/>
                </a:solidFill>
              </a:rPr>
              <a:t>ascading </a:t>
            </a:r>
            <a:r>
              <a:rPr b="1" i="1" lang="fr-FR" sz="2000">
                <a:solidFill>
                  <a:schemeClr val="lt1"/>
                </a:solidFill>
              </a:rPr>
              <a:t>S</a:t>
            </a:r>
            <a:r>
              <a:rPr lang="fr-FR" sz="2000">
                <a:solidFill>
                  <a:schemeClr val="lt1"/>
                </a:solidFill>
              </a:rPr>
              <a:t>tyle </a:t>
            </a:r>
            <a:r>
              <a:rPr b="1" i="1" lang="fr-FR" sz="2000">
                <a:solidFill>
                  <a:schemeClr val="lt1"/>
                </a:solidFill>
              </a:rPr>
              <a:t>S</a:t>
            </a:r>
            <a:r>
              <a:rPr lang="fr-FR" sz="2000">
                <a:solidFill>
                  <a:schemeClr val="lt1"/>
                </a:solidFill>
              </a:rPr>
              <a:t>heets ?</a:t>
            </a:r>
            <a:endParaRPr sz="2000"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 sz="2000">
                <a:solidFill>
                  <a:schemeClr val="lt1"/>
                </a:solidFill>
              </a:rPr>
              <a:t>Les feuilles de style sont exécutées dans l’ordre de déclaration: </a:t>
            </a:r>
            <a:endParaRPr sz="20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wentieth Century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wentieth Century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wentieth Century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wentieth Century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 sz="2000">
                <a:solidFill>
                  <a:schemeClr val="lt1"/>
                </a:solidFill>
              </a:rPr>
              <a:t>Les déclarations sont aussi exécutées dans l’ordre d’écriture: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93" name="Google Shape;193;p12"/>
          <p:cNvSpPr txBox="1"/>
          <p:nvPr/>
        </p:nvSpPr>
        <p:spPr>
          <a:xfrm>
            <a:off x="3404583" y="2352009"/>
            <a:ext cx="6810300" cy="12006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"stylesheet"</a:t>
            </a:r>
            <a:r>
              <a:rPr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"monCSS.css"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"stylesheet"</a:t>
            </a:r>
            <a:r>
              <a:rPr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"monCSS2.css"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/* Les propriétés de monCSS2 écraserons celle de monCSS si elles sont déclarées */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Google Shape;194;p12"/>
          <p:cNvSpPr txBox="1"/>
          <p:nvPr/>
        </p:nvSpPr>
        <p:spPr>
          <a:xfrm>
            <a:off x="3404578" y="4652050"/>
            <a:ext cx="4468800" cy="1569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blue</a:t>
            </a:r>
            <a:r>
              <a:rPr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-FR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magenta</a:t>
            </a:r>
            <a:r>
              <a:rPr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/* La couleur du paragraphe sera donc magenta */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" name="Google Shape;195;p12"/>
          <p:cNvSpPr txBox="1"/>
          <p:nvPr/>
        </p:nvSpPr>
        <p:spPr>
          <a:xfrm>
            <a:off x="-38850" y="625950"/>
            <a:ext cx="1665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Cascade et héritage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/>
          <p:nvPr>
            <p:ph idx="1" type="body"/>
          </p:nvPr>
        </p:nvSpPr>
        <p:spPr>
          <a:xfrm>
            <a:off x="1120000" y="1350376"/>
            <a:ext cx="10233900" cy="30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 sz="2000">
                <a:solidFill>
                  <a:schemeClr val="lt1"/>
                </a:solidFill>
              </a:rPr>
              <a:t>Mais pourquoi</a:t>
            </a:r>
            <a:r>
              <a:rPr lang="fr-FR" sz="2000">
                <a:solidFill>
                  <a:schemeClr val="lt1"/>
                </a:solidFill>
              </a:rPr>
              <a:t> « cascade »</a:t>
            </a:r>
            <a:r>
              <a:rPr lang="fr-FR" sz="2000">
                <a:solidFill>
                  <a:schemeClr val="lt1"/>
                </a:solidFill>
              </a:rPr>
              <a:t> dans </a:t>
            </a:r>
            <a:r>
              <a:rPr b="1" i="1" lang="fr-FR" sz="2000">
                <a:solidFill>
                  <a:schemeClr val="lt1"/>
                </a:solidFill>
              </a:rPr>
              <a:t>C</a:t>
            </a:r>
            <a:r>
              <a:rPr lang="fr-FR" sz="2000">
                <a:solidFill>
                  <a:schemeClr val="lt1"/>
                </a:solidFill>
              </a:rPr>
              <a:t>ascading </a:t>
            </a:r>
            <a:r>
              <a:rPr b="1" i="1" lang="fr-FR" sz="2000">
                <a:solidFill>
                  <a:schemeClr val="lt1"/>
                </a:solidFill>
              </a:rPr>
              <a:t>S</a:t>
            </a:r>
            <a:r>
              <a:rPr lang="fr-FR" sz="2000">
                <a:solidFill>
                  <a:schemeClr val="lt1"/>
                </a:solidFill>
              </a:rPr>
              <a:t>tyle </a:t>
            </a:r>
            <a:r>
              <a:rPr b="1" i="1" lang="fr-FR" sz="2000">
                <a:solidFill>
                  <a:schemeClr val="lt1"/>
                </a:solidFill>
              </a:rPr>
              <a:t>S</a:t>
            </a:r>
            <a:r>
              <a:rPr lang="fr-FR" sz="2000">
                <a:solidFill>
                  <a:schemeClr val="lt1"/>
                </a:solidFill>
              </a:rPr>
              <a:t>heets ?</a:t>
            </a:r>
            <a:endParaRPr sz="2000"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 sz="2000">
                <a:solidFill>
                  <a:schemeClr val="lt1"/>
                </a:solidFill>
              </a:rPr>
              <a:t>L’instruction la plus précise sera celle qui sera prioritaire: </a:t>
            </a:r>
            <a:endParaRPr sz="20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wentieth Century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wentieth Century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wentieth Century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wentieth Century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 sz="2000">
                <a:solidFill>
                  <a:schemeClr val="lt1"/>
                </a:solidFill>
              </a:rPr>
              <a:t>Certaines propriétés héritent du parent vers l’enfant: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5082162" y="2455183"/>
            <a:ext cx="2027700" cy="12006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#monId</a:t>
            </a:r>
            <a:r>
              <a:rPr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blue</a:t>
            </a:r>
            <a:r>
              <a:rPr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02" name="Google Shape;202;p13"/>
          <p:cNvSpPr txBox="1"/>
          <p:nvPr/>
        </p:nvSpPr>
        <p:spPr>
          <a:xfrm>
            <a:off x="872880" y="2650796"/>
            <a:ext cx="3818374" cy="830997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"monId"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Lorem ipsum dolor sit amet, consectetur adipiscing elit.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3" name="Google Shape;20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0745" y="2896692"/>
            <a:ext cx="3173094" cy="31730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3"/>
          <p:cNvSpPr txBox="1"/>
          <p:nvPr/>
        </p:nvSpPr>
        <p:spPr>
          <a:xfrm>
            <a:off x="1276173" y="5233295"/>
            <a:ext cx="5833800" cy="10158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		Lorem ipsum dolor sit amet, consectetur adipiscing elit.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3147084" y="4414732"/>
            <a:ext cx="2091900" cy="6465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magenta</a:t>
            </a:r>
            <a:r>
              <a:rPr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pic>
        <p:nvPicPr>
          <p:cNvPr id="206" name="Google Shape;20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0745" y="5634137"/>
            <a:ext cx="3173094" cy="305432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3"/>
          <p:cNvSpPr txBox="1"/>
          <p:nvPr/>
        </p:nvSpPr>
        <p:spPr>
          <a:xfrm>
            <a:off x="-38850" y="625950"/>
            <a:ext cx="1665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Cascade et héritage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DRAR_2023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2017-03-22T10:02:42Z</dcterms:created>
  <dc:creator>Florence Calmettes</dc:creator>
</cp:coreProperties>
</file>