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6vD/knFTLNjDzdztrjXGqeQMh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remplir les dossiers vert.</a:t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0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4.jpg"/><Relationship Id="rId7" Type="http://schemas.openxmlformats.org/officeDocument/2006/relationships/image" Target="../media/image3.jpg"/><Relationship Id="rId8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1" Type="http://schemas.openxmlformats.org/officeDocument/2006/relationships/image" Target="../media/image2.png"/><Relationship Id="rId10" Type="http://schemas.openxmlformats.org/officeDocument/2006/relationships/image" Target="../media/image4.png"/><Relationship Id="rId12" Type="http://schemas.openxmlformats.org/officeDocument/2006/relationships/image" Target="../media/image1.png"/><Relationship Id="rId9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413eb0a9a2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g2413eb0a9a2_0_17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g2413eb0a9a2_0_17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g2413eb0a9a2_0_17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g2413eb0a9a2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g2413eb0a9a2_0_17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2413eb0a9a2_0_17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413eb0a9a2_0_17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g2413eb0a9a2_0_17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g2413eb0a9a2_0_17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g2413eb0a9a2_0_17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g2413eb0a9a2_0_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g2413eb0a9a2_0_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g2413eb0a9a2_0_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g2413eb0a9a2_0_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2413eb0a9a2_0_17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2413eb0a9a2_0_34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413eb0a9a2_0_34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g2413eb0a9a2_0_34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g2413eb0a9a2_0_34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g2413eb0a9a2_0_34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g2413eb0a9a2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g2413eb0a9a2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g2413eb0a9a2_0_34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g2413eb0a9a2_0_34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g2413eb0a9a2_0_34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2413eb0a9a2_0_34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g2413eb0a9a2_0_34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2413eb0a9a2_0_34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g2413eb0a9a2_0_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g2413eb0a9a2_0_34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g2413eb0a9a2_0_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g2413eb0a9a2_0_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g2413eb0a9a2_0_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2413eb0a9a2_0_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13eb0a9a2_0_34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g2413eb0a9a2_0_34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6" name="Google Shape;66;g2413eb0a9a2_0_5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g2413eb0a9a2_0_5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8" name="Google Shape;68;g2413eb0a9a2_0_5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13eb0a9a2_0_5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2413eb0a9a2_0_5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2413eb0a9a2_0_5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413eb0a9a2_0_5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413eb0a9a2_0_5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g2413eb0a9a2_0_5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5" name="Google Shape;75;g2413eb0a9a2_0_5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413eb0a9a2_0_5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" name="Google Shape;77;g2413eb0a9a2_0_5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g2413eb0a9a2_0_5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413eb0a9a2_0_5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13eb0a9a2_0_5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" name="Google Shape;81;g2413eb0a9a2_0_5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13eb0a9a2_0_5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3" name="Google Shape;83;g2413eb0a9a2_0_5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413eb0a9a2_0_5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413eb0a9a2_0_5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g2413eb0a9a2_0_5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13eb0a9a2_0_5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13eb0a9a2_0_5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g2413eb0a9a2_0_5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413eb0a9a2_0_5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g2413eb0a9a2_0_5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13eb0a9a2_0_5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g2413eb0a9a2_0_5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413eb0a9a2_0_5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g2413eb0a9a2_0_5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413eb0a9a2_0_5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2413eb0a9a2_0_5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13eb0a9a2_0_5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g2413eb0a9a2_0_5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g2413eb0a9a2_0_5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2413eb0a9a2_0_5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g2413eb0a9a2_0_5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g2413eb0a9a2_0_5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2413eb0a9a2_0_5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g2413eb0a9a2_0_5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13eb0a9a2_0_5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g2413eb0a9a2_0_5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413eb0a9a2_0_5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413eb0a9a2_0_5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2413eb0a9a2_0_5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413eb0a9a2_0_5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g2413eb0a9a2_0_5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13eb0a9a2_0_5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13eb0a9a2_0_5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g2413eb0a9a2_0_5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g2413eb0a9a2_0_5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13eb0a9a2_0_5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13eb0a9a2_0_5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g2413eb0a9a2_0_5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413eb0a9a2_0_5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g2413eb0a9a2_0_5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2413eb0a9a2_0_5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413eb0a9a2_0_5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4" name="Google Shape;124;g2413eb0a9a2_0_56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13eb0a9a2_0_56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413eb0a9a2_0_56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3eb0a9a2_0_1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413eb0a9a2_0_11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30" name="Google Shape;130;g2413eb0a9a2_0_1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413eb0a9a2_0_1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413eb0a9a2_0_1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6" Type="http://schemas.openxmlformats.org/officeDocument/2006/relationships/image" Target="../media/image14.jpg"/><Relationship Id="rId7" Type="http://schemas.openxmlformats.org/officeDocument/2006/relationships/image" Target="../media/image3.jpg"/><Relationship Id="rId8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13eb0a9a2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g2413eb0a9a2_0_0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2413eb0a9a2_0_0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g2413eb0a9a2_0_0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2413eb0a9a2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g2413eb0a9a2_0_0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2413eb0a9a2_0_0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413eb0a9a2_0_0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2413eb0a9a2_0_0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g2413eb0a9a2_0_0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g2413eb0a9a2_0_0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g2413eb0a9a2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g2413eb0a9a2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g2413eb0a9a2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g2413eb0a9a2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g2413eb0a9a2_0_0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1"/>
    <p:sldLayoutId id="2147483650" r:id="rId12"/>
    <p:sldLayoutId id="2147483651" r:id="rId13"/>
    <p:sldLayoutId id="214748365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icsum.photo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icsum.photo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cssref/css_selectors.asp" TargetMode="External"/><Relationship Id="rId4" Type="http://schemas.openxmlformats.org/officeDocument/2006/relationships/hyperlink" Target="https://flukeout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1120000" y="1825625"/>
            <a:ext cx="102339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>
                <a:solidFill>
                  <a:schemeClr val="lt1"/>
                </a:solidFill>
              </a:rPr>
              <a:t>Pour pouvoir appliquer du « style » à nos pages HTML, et plus précisément à nos balises, nous avons besoin de les sélectionnées.</a:t>
            </a:r>
            <a:endParaRPr>
              <a:solidFill>
                <a:schemeClr val="lt1"/>
              </a:solidFill>
            </a:endParaRPr>
          </a:p>
          <a:p>
            <a:pPr indent="-952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841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-FR">
                <a:solidFill>
                  <a:schemeClr val="lt1"/>
                </a:solidFill>
              </a:rPr>
              <a:t>Pour cela plusieurs solutions:</a:t>
            </a:r>
            <a:endParaRPr>
              <a:solidFill>
                <a:schemeClr val="lt1"/>
              </a:solidFill>
            </a:endParaRPr>
          </a:p>
          <a:p>
            <a:pPr indent="-2063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fr-FR">
                <a:solidFill>
                  <a:schemeClr val="lt1"/>
                </a:solidFill>
              </a:rPr>
              <a:t>La sélection par type de balise </a:t>
            </a:r>
            <a:endParaRPr>
              <a:solidFill>
                <a:schemeClr val="lt1"/>
              </a:solidFill>
            </a:endParaRPr>
          </a:p>
          <a:p>
            <a:pPr indent="-1174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174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174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063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fr-FR">
                <a:solidFill>
                  <a:schemeClr val="lt1"/>
                </a:solidFill>
              </a:rPr>
              <a:t>La sélection par l’attribut identifiant « id » </a:t>
            </a:r>
            <a:endParaRPr>
              <a:solidFill>
                <a:schemeClr val="lt1"/>
              </a:solidFill>
            </a:endParaRPr>
          </a:p>
          <a:p>
            <a:pPr indent="-1174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174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174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063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fr-FR">
                <a:solidFill>
                  <a:schemeClr val="lt1"/>
                </a:solidFill>
              </a:rPr>
              <a:t>La sélection par l’attribut de classe « class »</a:t>
            </a:r>
            <a:endParaRPr>
              <a:solidFill>
                <a:schemeClr val="lt1"/>
              </a:solidFill>
            </a:endParaRPr>
          </a:p>
          <a:p>
            <a:pPr indent="-1174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174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174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174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6943521" y="3518357"/>
            <a:ext cx="2477207" cy="600164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100" u="none" cap="none" strike="noStrike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b="0" i="0" lang="fr-FR" sz="1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magenta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6943520" y="4610484"/>
            <a:ext cx="2477207" cy="600164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#monIdentifiant 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magenta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6943519" y="5709067"/>
            <a:ext cx="2477207" cy="600164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.maClasse 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magenta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sélecteurs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1120000" y="1520824"/>
            <a:ext cx="10233900" cy="4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Comme vu précédemment, nous avons deux sélecteurs qui peuvent utiliser les attributs que voici en détail:</a:t>
            </a:r>
            <a:endParaRPr>
              <a:solidFill>
                <a:schemeClr val="lt1"/>
              </a:solidFill>
            </a:endParaRPr>
          </a:p>
          <a:p>
            <a:pPr indent="0" lvl="0" marL="176212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L’identifiant « id » =&gt; </a:t>
            </a:r>
            <a:endParaRPr>
              <a:solidFill>
                <a:schemeClr val="lt1"/>
              </a:solidFill>
            </a:endParaRPr>
          </a:p>
          <a:p>
            <a:pPr indent="-20439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Il </a:t>
            </a:r>
            <a:r>
              <a:rPr b="1" lang="fr-FR" u="sng">
                <a:solidFill>
                  <a:schemeClr val="lt1"/>
                </a:solidFill>
              </a:rPr>
              <a:t>doit être unique</a:t>
            </a:r>
            <a:r>
              <a:rPr lang="fr-FR">
                <a:solidFill>
                  <a:schemeClr val="lt1"/>
                </a:solidFill>
              </a:rPr>
              <a:t> sur la page (voire au projet)</a:t>
            </a:r>
            <a:endParaRPr>
              <a:solidFill>
                <a:schemeClr val="lt1"/>
              </a:solidFill>
            </a:endParaRPr>
          </a:p>
          <a:p>
            <a:pPr indent="-20439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Il ne peut y avoir </a:t>
            </a:r>
            <a:r>
              <a:rPr b="1" lang="fr-FR" u="sng">
                <a:solidFill>
                  <a:schemeClr val="lt1"/>
                </a:solidFill>
              </a:rPr>
              <a:t>qu’un seul id par balise</a:t>
            </a:r>
            <a:endParaRPr>
              <a:solidFill>
                <a:schemeClr val="lt1"/>
              </a:solidFill>
            </a:endParaRPr>
          </a:p>
          <a:p>
            <a:pPr indent="-20439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Il peut être attribué à </a:t>
            </a:r>
            <a:r>
              <a:rPr b="1" lang="fr-FR" u="sng">
                <a:solidFill>
                  <a:schemeClr val="lt1"/>
                </a:solidFill>
              </a:rPr>
              <a:t>n’importe quelle balise </a:t>
            </a:r>
            <a:endParaRPr>
              <a:solidFill>
                <a:schemeClr val="lt1"/>
              </a:solidFill>
            </a:endParaRPr>
          </a:p>
          <a:p>
            <a:pPr indent="-9644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La classe « class » =&gt;</a:t>
            </a:r>
            <a:endParaRPr>
              <a:solidFill>
                <a:schemeClr val="lt1"/>
              </a:solidFill>
            </a:endParaRPr>
          </a:p>
          <a:p>
            <a:pPr indent="-20439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Il peut y avoir </a:t>
            </a:r>
            <a:r>
              <a:rPr b="1" lang="fr-FR" u="sng">
                <a:solidFill>
                  <a:schemeClr val="lt1"/>
                </a:solidFill>
              </a:rPr>
              <a:t>plusieurs fois la même classe sur la page</a:t>
            </a:r>
            <a:endParaRPr>
              <a:solidFill>
                <a:schemeClr val="lt1"/>
              </a:solidFill>
            </a:endParaRPr>
          </a:p>
          <a:p>
            <a:pPr indent="-20439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Il peut y avoir </a:t>
            </a:r>
            <a:r>
              <a:rPr b="1" lang="fr-FR" u="sng">
                <a:solidFill>
                  <a:schemeClr val="lt1"/>
                </a:solidFill>
              </a:rPr>
              <a:t>plusieurs classes par balise</a:t>
            </a:r>
            <a:endParaRPr>
              <a:solidFill>
                <a:schemeClr val="lt1"/>
              </a:solidFill>
            </a:endParaRPr>
          </a:p>
          <a:p>
            <a:pPr indent="-20439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Il peut être attribué à </a:t>
            </a:r>
            <a:r>
              <a:rPr b="1" lang="fr-FR" u="sng">
                <a:solidFill>
                  <a:schemeClr val="lt1"/>
                </a:solidFill>
              </a:rPr>
              <a:t>n’importe quelle balise</a:t>
            </a:r>
            <a:endParaRPr>
              <a:solidFill>
                <a:schemeClr val="lt1"/>
              </a:solidFill>
            </a:endParaRPr>
          </a:p>
          <a:p>
            <a:pPr indent="-8175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7251604" y="3113259"/>
            <a:ext cx="3657000" cy="939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"monId"</a:t>
            </a:r>
            <a:r>
              <a:rPr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Lorem ipsum dolor sit amet, consectetur 	adipiscing elit.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7239648" y="4835920"/>
            <a:ext cx="3657000" cy="939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"maSuperClass maClass2 etEncoreUne"</a:t>
            </a:r>
            <a:r>
              <a:rPr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Lorem ipsum dolor sit amet, consectetur 	adipiscing elit.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attributs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sélecteurs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idx="1" type="body"/>
          </p:nvPr>
        </p:nvSpPr>
        <p:spPr>
          <a:xfrm>
            <a:off x="982500" y="1337950"/>
            <a:ext cx="10233900" cy="27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48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sélecteurs, que ce soit par « id », « class » ou type de balise, peuvent se cumuler pour faire des sélections multiples:</a:t>
            </a:r>
            <a:endParaRPr>
              <a:solidFill>
                <a:schemeClr val="lt1"/>
              </a:solidFill>
            </a:endParaRPr>
          </a:p>
          <a:p>
            <a:pPr indent="-1095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95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174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sélecteurs peuvent aussi être imbriqués, pour sélectionner une balise enfant:</a:t>
            </a:r>
            <a:endParaRPr>
              <a:solidFill>
                <a:schemeClr val="lt1"/>
              </a:solidFill>
            </a:endParaRPr>
          </a:p>
          <a:p>
            <a:pPr indent="-1095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174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Nous pouvons aussi sélectionner une balise par un attribut: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1295728" y="1712400"/>
            <a:ext cx="5074200" cy="769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h1,h2,p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magenta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 Applique la couleur magenta aux balises &lt;h1&gt;, &lt;h2&gt; et &lt;p&gt; */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1295722" y="2937148"/>
            <a:ext cx="6248100" cy="769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magenta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 Applique la couleur magenta aux balises &lt;span&gt; enfant des balises &lt;p&gt; */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1295722" y="4128837"/>
            <a:ext cx="6248100" cy="769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[alt]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 Applique la largeur 100px aux balises &lt;img&gt; qui ont un attribut « alt » */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sélection avancée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sélecteurs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1122475" y="1414961"/>
            <a:ext cx="102339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Nous pouvons aussi sélectionner une balise qui en suit une autre directement: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952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03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Ou encore nous pouvons sélectionner une balise qui à un attribut avec une valeur exacte: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952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03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Enfin, nous pouvons tout combiner pour faire des sélecteurs très complexe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1448121" y="1800460"/>
            <a:ext cx="6248100" cy="769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 + p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magenta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 Applique la couleur magenta à la balise &lt;p&gt; qui suit une balise &lt;h1&gt;*/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1448120" y="4183961"/>
            <a:ext cx="6248100" cy="1616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span, .maClass, #monId, p img[alt=“miniature”]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 Applique la largeur 100px aux: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	- balises &lt;span&gt; enfant de balises &lt;p&gt;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	- class « maClass 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	- à l’id « monId 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	- balises &lt;img&gt; qui ont l’attribut « alt » avec la valeur « miniature 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1448121" y="2942557"/>
            <a:ext cx="6248100" cy="939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img[alt=“logo”]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 Applique la largeur 100px aux balises &lt;img&gt; qui ont un attribut « alt » avec la valeur « logo » */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sélection avancée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sélecteurs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1120000" y="1597025"/>
            <a:ext cx="10233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-FR">
                <a:solidFill>
                  <a:schemeClr val="lt1"/>
                </a:solidFill>
              </a:rPr>
              <a:t>Créez un nouveau répertoire de travail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Char char="●"/>
            </a:pPr>
            <a:r>
              <a:rPr lang="fr-FR">
                <a:solidFill>
                  <a:schemeClr val="lt1"/>
                </a:solidFill>
              </a:rPr>
              <a:t>Créez un fichier HTML avec le HTML de base </a:t>
            </a:r>
            <a:endParaRPr>
              <a:solidFill>
                <a:schemeClr val="lt1"/>
              </a:solidFill>
            </a:endParaRPr>
          </a:p>
          <a:p>
            <a:pPr indent="-4572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Ajoutez un gros titre </a:t>
            </a:r>
            <a:endParaRPr>
              <a:solidFill>
                <a:schemeClr val="lt1"/>
              </a:solidFill>
            </a:endParaRPr>
          </a:p>
          <a:p>
            <a:pPr indent="-4572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Ajoutez une &lt;div&gt; avec l’id « contenu »</a:t>
            </a:r>
            <a:endParaRPr>
              <a:solidFill>
                <a:schemeClr val="lt1"/>
              </a:solidFill>
            </a:endParaRPr>
          </a:p>
          <a:p>
            <a:pPr indent="-4572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Dans la &lt;div&gt;, ajoutez une image, un paragraphe contenant du texte, un lien menant sur le site de votre choix et un second paragraphe contenant lui aussi du texte</a:t>
            </a:r>
            <a:endParaRPr>
              <a:solidFill>
                <a:schemeClr val="lt1"/>
              </a:solidFill>
            </a:endParaRPr>
          </a:p>
          <a:p>
            <a:pPr indent="-4572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Ajoutez une seconde &lt;div&gt; après la première</a:t>
            </a:r>
            <a:endParaRPr>
              <a:solidFill>
                <a:schemeClr val="lt1"/>
              </a:solidFill>
            </a:endParaRPr>
          </a:p>
          <a:p>
            <a:pPr indent="-4572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Dans cette &lt;div&gt;, ajoutez une image et un paragraphe contenant du texte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1120002" y="5692591"/>
            <a:ext cx="591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Lien utile pour des images aléatoires: </a:t>
            </a:r>
            <a:r>
              <a:rPr lang="fr-FR" sz="1800" u="sng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https://picsum.photos/</a:t>
            </a:r>
            <a:endParaRPr sz="1800">
              <a:solidFill>
                <a:schemeClr val="accent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-38850" y="625950"/>
            <a:ext cx="2058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(40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sélecteurs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1120000" y="1825625"/>
            <a:ext cx="10233900" cy="2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-FR">
                <a:solidFill>
                  <a:schemeClr val="lt1"/>
                </a:solidFill>
              </a:rPr>
              <a:t>A l’aide des sélecteurs:</a:t>
            </a:r>
            <a:endParaRPr>
              <a:solidFill>
                <a:schemeClr val="lt1"/>
              </a:solidFill>
            </a:endParaRPr>
          </a:p>
          <a:p>
            <a:pPr indent="-4572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Mettez le titre en rouge avec la propriété « color: red; »</a:t>
            </a:r>
            <a:endParaRPr>
              <a:solidFill>
                <a:schemeClr val="lt1"/>
              </a:solidFill>
            </a:endParaRPr>
          </a:p>
          <a:p>
            <a:pPr indent="-4572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Mettez le lien en jaune avec la propriété « color: yellowgreen; »</a:t>
            </a:r>
            <a:endParaRPr>
              <a:solidFill>
                <a:schemeClr val="lt1"/>
              </a:solidFill>
            </a:endParaRPr>
          </a:p>
          <a:p>
            <a:pPr indent="-4572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Mettez le fond de la première &lt;div&gt; en gris « background-color: lightgray; »</a:t>
            </a:r>
            <a:endParaRPr>
              <a:solidFill>
                <a:schemeClr val="lt1"/>
              </a:solidFill>
            </a:endParaRPr>
          </a:p>
          <a:p>
            <a:pPr indent="-4572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Alignez</a:t>
            </a:r>
            <a:r>
              <a:rPr lang="fr-FR">
                <a:solidFill>
                  <a:schemeClr val="lt1"/>
                </a:solidFill>
              </a:rPr>
              <a:t> tout le contenu de la seconde &lt;div&gt; sur la droite « text-align: right; »</a:t>
            </a:r>
            <a:endParaRPr>
              <a:solidFill>
                <a:schemeClr val="lt1"/>
              </a:solidFill>
            </a:endParaRPr>
          </a:p>
          <a:p>
            <a:pPr indent="-4572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Changer la taille du texte du paragraphe de la seconde &lt;div&gt; avec la propriété « font-size: 2em; »</a:t>
            </a:r>
            <a:endParaRPr>
              <a:solidFill>
                <a:schemeClr val="lt1"/>
              </a:solidFill>
            </a:endParaRPr>
          </a:p>
          <a:p>
            <a:pPr indent="-31432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Twentieth Century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1120002" y="5655066"/>
            <a:ext cx="591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Lien utile pour des images aléatoires: </a:t>
            </a:r>
            <a:r>
              <a:rPr lang="fr-FR" sz="1800" u="sng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https://picsum.photos/</a:t>
            </a:r>
            <a:endParaRPr sz="1800">
              <a:solidFill>
                <a:schemeClr val="accent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-38850" y="625950"/>
            <a:ext cx="1934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(40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sélecteurs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1120000" y="1488741"/>
            <a:ext cx="10233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Aperçu du résultat attendu: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788577"/>
            <a:ext cx="11353802" cy="466327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 txBox="1"/>
          <p:nvPr/>
        </p:nvSpPr>
        <p:spPr>
          <a:xfrm>
            <a:off x="-38850" y="625950"/>
            <a:ext cx="2131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(40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sélecteurs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1120000" y="1825624"/>
            <a:ext cx="102339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existe encore plus de sélecteurs CSS que vous trouverez ici :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https://www.w3schools.com/cssref/css_selectors.asp</a:t>
            </a:r>
            <a:endParaRPr u="sng">
              <a:solidFill>
                <a:schemeClr val="accent6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Exercice complémentaire: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/>
              <a:t>	</a:t>
            </a:r>
            <a:r>
              <a:rPr lang="fr-FR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https://flukeout.github.io/</a:t>
            </a:r>
            <a:endParaRPr>
              <a:solidFill>
                <a:schemeClr val="accent6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b="1" u="sng"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b="1" u="sng"/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Aller plus loin !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sélecteurs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2017-03-22T10:02:42Z</dcterms:created>
  <dc:creator>Florence Calmettes</dc:creator>
</cp:coreProperties>
</file>