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EwpO2D4y3y5QPdTiCO4NznPU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57BA6-8A57-4293-A14B-5CDC22882C30}">
  <a:tblStyle styleId="{E6957BA6-8A57-4293-A14B-5CDC22882C3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fill>
          <a:solidFill>
            <a:srgbClr val="DDEDCE"/>
          </a:solidFill>
        </a:fill>
      </a:tcStyle>
    </a:band1H>
    <a:band2H>
      <a:tcTxStyle/>
    </a:band2H>
    <a:band1V>
      <a:tcTxStyle/>
      <a:tcStyle>
        <a:fill>
          <a:solidFill>
            <a:srgbClr val="DDEDC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8.jp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2" Type="http://schemas.openxmlformats.org/officeDocument/2006/relationships/image" Target="../media/image5.png"/><Relationship Id="rId9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dbd7bbc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dbd7bbc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dbd7bbc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dbd7bbc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dbd7bbc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dbd7bbc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dbd7bbc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dbd7bbc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dbd7bbc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dbd7bbc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dbd7bbc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dbd7bbc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dbd7bbc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dbd7bbc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dbd7bbc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dbd7bbc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dbd7bbc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dbd7bbc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dbd7bbc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dbd7bbc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dbd7bbc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dbd7bbc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dbd7bbc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dbd7bbc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dbd7bbc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dbd7bbc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dbd7bbc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dbd7bbc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dbd7bbc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dbd7bbc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dbd7bbc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dbd7bbc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dbd7bbc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dbd7bbc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dbd7bbc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dbd7bbc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dbd7bbc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dbd7bbc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dbd7bbc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dbd7bbc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dbd7bbc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dbd7bbc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dbd7bbc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dbd7bbc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dbd7bbc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dbd7bbc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dbd7bbc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dbd7bbc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dbd7bbc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dbd7bbc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dbd7bbc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dbd7bbc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dbd7bbc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dbd7bbc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dbd7bbc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dbd7bbc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dbd7bbc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dbd7bbc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dbd7bbc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dbd7bbc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dbd7bbc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dbd7bbc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dbd7bbc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dbd7bbc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dbd7bbc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dbd7bbc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dbd7bbc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dbd7bbc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dbd7bbc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dbd7bbc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dbd7bbc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dbd7bbc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dbd7bbc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dbd7bbc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dbd7bbc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dbd7bbc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dbd7bbc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dbd7bbc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dbd7bbc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dbd7bbc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dbd7bbc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dbd7bbc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dbd7bbc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dbd7bbc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dbd7bbc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dbd7bbc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dbd7bbc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dbd7bbc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dbd7bbc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dbd7bbc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dbd7bbc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dbd7bbc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dbd7bbc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dbd7bbc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dbd7bbc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dbd7bbc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dbd7bbc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dbd7bbc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dbd7bbc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dbd7bbc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dbd7bbc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dbd7bbc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dbd7bbc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6" Type="http://schemas.openxmlformats.org/officeDocument/2006/relationships/image" Target="../media/image18.jp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dbd7bbc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dbd7bbc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dbd7bbc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dbd7bbc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dbd7bbc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dbd7bbc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dbd7bbc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dbd7bbc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dbd7bbc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dbd7bbc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dbd7bbc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dbd7bbc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dbd7bbc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dbd7bbc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dbd7bbc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dbd7bbc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CSS/Refere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Learn/CSS/Building_blocks/Values_and_uni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tmlcolorcodes.com/fr/noms-de-couleu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"/>
          <p:cNvGraphicFramePr/>
          <p:nvPr/>
        </p:nvGraphicFramePr>
        <p:xfrm>
          <a:off x="1120776" y="2508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{E6957BA6-8A57-4293-A14B-5CDC22882C30}</a:tableStyleId>
              </a:tblPr>
              <a:tblGrid>
                <a:gridCol w="3411000"/>
                <a:gridCol w="3411000"/>
                <a:gridCol w="3411000"/>
              </a:tblGrid>
              <a:tr h="3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Propriétés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Valeurs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Détail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color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red, #ffffff, rgb(200,0,0)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la couleur du texte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font-size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12px, 2.3em, large….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la taille du texte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font-weight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bold, normal, 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Poids du texte (gras)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font-family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Arial, Impact, Verdana…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la police d’écriture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font-style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italic, normal, oblique…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le style (italique)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text-decoration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underline, none, overline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Ajoute de la décoration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text-align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center, right, left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 le texte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3" name="Google Shape;143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textes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3"/>
          <p:cNvGraphicFramePr/>
          <p:nvPr/>
        </p:nvGraphicFramePr>
        <p:xfrm>
          <a:off x="1120776" y="2508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{E6957BA6-8A57-4293-A14B-5CDC22882C30}</a:tableStyleId>
              </a:tblPr>
              <a:tblGrid>
                <a:gridCol w="3411000"/>
                <a:gridCol w="3411000"/>
                <a:gridCol w="3411000"/>
              </a:tblGrid>
              <a:tr h="3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Propriétés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Valeurs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Détail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background-color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red, #ffffff, rgb(200,0,0)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la couleur de fond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background-image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url("maSuperUrl.jpeg")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une image de fond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background-repeat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repeat-x, repeat-y, no-repeat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Répétition du fond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background-position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top, left, 30px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Choisir la position du fond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" name="Google Shape;149;p3"/>
          <p:cNvSpPr txBox="1"/>
          <p:nvPr/>
        </p:nvSpPr>
        <p:spPr>
          <a:xfrm>
            <a:off x="1004637" y="4618121"/>
            <a:ext cx="1040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existe aussi la super-propriété « background » qui permet de cumuler les effets des autres propriété en une seule: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2971962" y="5506186"/>
            <a:ext cx="6248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1120000" y="1825624"/>
            <a:ext cx="10233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existe encore plus de propriétés CSS que vous trouverez par exemple ici 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https://developer.mozilla.org/en-US/docs/Web/CSS/Reference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5"/>
          <p:cNvGraphicFramePr/>
          <p:nvPr/>
        </p:nvGraphicFramePr>
        <p:xfrm>
          <a:off x="1435099" y="137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{E6957BA6-8A57-4293-A14B-5CDC22882C30}</a:tableStyleId>
              </a:tblPr>
              <a:tblGrid>
                <a:gridCol w="3107275"/>
                <a:gridCol w="3107275"/>
                <a:gridCol w="3107275"/>
              </a:tblGrid>
              <a:tr h="38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Unités absolues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Unités relatives au texte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Unités relatives au viewport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px =&gt; Pixels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em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Proportionnelle à la police de l’élément parent 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vh =&gt; Hauteur du viewport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in =&gt; Pouces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rem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Proportionnelle à la police de l’élément racine 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fr-FR" sz="1700"/>
                        <a:t>vw =&gt; Largeur du viewport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cm =&gt; Centimètres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ex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Relative à la hauteur de la police actuelle en minuscule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fr-FR" sz="1700"/>
                        <a:t>vmin =&gt; Viewport minimum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mm =&gt; Millimètres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ch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Relative à la largeur du caractère zéro « 0 »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fr-FR" sz="1700"/>
                        <a:t>vmax =&gt; Viewport maximum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pt =&gt; Point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/>
                        <a:t>pc =&gt; Picas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5"/>
          <p:cNvSpPr txBox="1"/>
          <p:nvPr/>
        </p:nvSpPr>
        <p:spPr>
          <a:xfrm>
            <a:off x="1335505" y="6034842"/>
            <a:ext cx="97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b="1"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Il existe aussi le pourcentage « % », qui est bien sur une valeur relative au parent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dimensions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1128625" y="1345425"/>
            <a:ext cx="10361700" cy="5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fr-FR" sz="1400">
                <a:solidFill>
                  <a:schemeClr val="lt1"/>
                </a:solidFill>
              </a:rPr>
              <a:t>Les unités recommandées pour les écrans: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em</a:t>
            </a:r>
            <a:endParaRPr sz="1200"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px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vh</a:t>
            </a:r>
            <a:endParaRPr sz="1200"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vw</a:t>
            </a:r>
            <a:endParaRPr sz="12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fr-FR" sz="1400">
                <a:solidFill>
                  <a:schemeClr val="lt1"/>
                </a:solidFill>
              </a:rPr>
              <a:t>Les unités recommandées pour l’impression: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em</a:t>
            </a:r>
            <a:endParaRPr sz="1200"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cm	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mm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In</a:t>
            </a:r>
            <a:endParaRPr sz="12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fr-FR" sz="1400">
                <a:solidFill>
                  <a:schemeClr val="lt1"/>
                </a:solidFill>
              </a:rPr>
              <a:t>Les rapports entres les unités: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</a:pPr>
            <a:r>
              <a:rPr lang="fr-FR" sz="1200">
                <a:solidFill>
                  <a:schemeClr val="lt1"/>
                </a:solidFill>
              </a:rPr>
              <a:t>1 in = 2.54cm = 25.4mm = 72pt = 6pc</a:t>
            </a:r>
            <a:endParaRPr sz="12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fr-FR" sz="1400" u="sng">
                <a:solidFill>
                  <a:schemeClr val="lt1"/>
                </a:solidFill>
              </a:rPr>
              <a:t>Attention</a:t>
            </a:r>
            <a:r>
              <a:rPr lang="fr-FR" sz="1400">
                <a:solidFill>
                  <a:schemeClr val="lt1"/>
                </a:solidFill>
              </a:rPr>
              <a:t>, le px est fonction de la résolution de votre écran. Une taille de 50px sur un écran 4k ne donne pas la même impression que sur un écran HD.</a:t>
            </a:r>
            <a:endParaRPr sz="1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fr-FR" sz="1400">
                <a:solidFill>
                  <a:schemeClr val="lt1"/>
                </a:solidFill>
              </a:rPr>
              <a:t>La doc =&gt; </a:t>
            </a:r>
            <a:r>
              <a:rPr lang="fr-FR" sz="14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https://developer.mozilla.org/en-US/docs/Learn/CSS/Building_blocks/Values_and_units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dimensions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1120000" y="1520824"/>
            <a:ext cx="102339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4285"/>
              <a:buNone/>
            </a:pPr>
            <a:r>
              <a:rPr lang="fr-FR">
                <a:solidFill>
                  <a:schemeClr val="lt1"/>
                </a:solidFill>
              </a:rPr>
              <a:t>Comme pour les dimensions, il y a plusieurs unités pour les couleurs:</a:t>
            </a:r>
            <a:endParaRPr>
              <a:solidFill>
                <a:schemeClr val="lt1"/>
              </a:solidFill>
            </a:endParaRPr>
          </a:p>
          <a:p>
            <a:pPr indent="-2405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●"/>
            </a:pPr>
            <a:r>
              <a:rPr lang="fr-FR">
                <a:solidFill>
                  <a:schemeClr val="lt1"/>
                </a:solidFill>
              </a:rPr>
              <a:t>Par leur nom en anglais (140 au total): red, blue, green, yellow…</a:t>
            </a:r>
            <a:endParaRPr>
              <a:solidFill>
                <a:schemeClr val="lt1"/>
              </a:solidFill>
            </a:endParaRPr>
          </a:p>
          <a:p>
            <a:pPr indent="-23931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60714"/>
              <a:buChar char="○"/>
            </a:pPr>
            <a:r>
              <a:rPr lang="fr-FR">
                <a:solidFill>
                  <a:schemeClr val="lt1"/>
                </a:solidFill>
              </a:rPr>
              <a:t>La liste =&gt; </a:t>
            </a:r>
            <a:r>
              <a:rPr lang="fr-FR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https://htmlcolorcodes.com/fr/noms-de-couleur/</a:t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7857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405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●"/>
            </a:pPr>
            <a:r>
              <a:rPr lang="fr-FR">
                <a:solidFill>
                  <a:schemeClr val="lt1"/>
                </a:solidFill>
              </a:rPr>
              <a:t>Par leur code hexadécimal: #</a:t>
            </a:r>
            <a:r>
              <a:rPr lang="fr-FR" sz="2000">
                <a:solidFill>
                  <a:srgbClr val="C33D3D"/>
                </a:solidFill>
              </a:rPr>
              <a:t>FF</a:t>
            </a:r>
            <a:r>
              <a:rPr lang="fr-FR" sz="2000">
                <a:solidFill>
                  <a:srgbClr val="F1C232"/>
                </a:solidFill>
              </a:rPr>
              <a:t>FF</a:t>
            </a:r>
            <a:r>
              <a:rPr lang="fr-FR" sz="2000">
                <a:solidFill>
                  <a:srgbClr val="1155CC"/>
                </a:solidFill>
              </a:rPr>
              <a:t>FF</a:t>
            </a:r>
            <a:r>
              <a:rPr lang="fr-FR">
                <a:solidFill>
                  <a:schemeClr val="lt1"/>
                </a:solidFill>
              </a:rPr>
              <a:t>,  #</a:t>
            </a:r>
            <a:r>
              <a:rPr lang="fr-FR" sz="2000">
                <a:solidFill>
                  <a:srgbClr val="C33D3D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fr-FR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fr-FR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>
              <a:solidFill>
                <a:srgbClr val="1155CC"/>
              </a:solidFill>
            </a:endParaRPr>
          </a:p>
          <a:p>
            <a:pPr indent="-23931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60714"/>
              <a:buChar char="○"/>
            </a:pPr>
            <a:r>
              <a:rPr lang="fr-FR">
                <a:solidFill>
                  <a:schemeClr val="lt1"/>
                </a:solidFill>
              </a:rPr>
              <a:t>Composé de trois segments: le rouge, le vert et le bleu sur une base chacun de </a:t>
            </a: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fr-FR">
                <a:solidFill>
                  <a:schemeClr val="lt1"/>
                </a:solidFill>
              </a:rPr>
              <a:t> caractères alphanumériques allant de </a:t>
            </a: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fr-FR">
                <a:solidFill>
                  <a:schemeClr val="lt1"/>
                </a:solidFill>
              </a:rPr>
              <a:t> à </a:t>
            </a:r>
            <a:r>
              <a:rPr lang="fr-FR" sz="1800">
                <a:solidFill>
                  <a:schemeClr val="lt1"/>
                </a:solidFill>
              </a:rPr>
              <a:t>FF</a:t>
            </a:r>
            <a:endParaRPr>
              <a:solidFill>
                <a:schemeClr val="lt1"/>
              </a:solidFill>
            </a:endParaRPr>
          </a:p>
          <a:p>
            <a:pPr indent="-107156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60714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405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●"/>
            </a:pPr>
            <a:r>
              <a:rPr lang="fr-FR">
                <a:solidFill>
                  <a:schemeClr val="lt1"/>
                </a:solidFill>
              </a:rPr>
              <a:t>Par leur code RGB: rgb(</a:t>
            </a:r>
            <a:r>
              <a:rPr lang="fr-FR" sz="2000">
                <a:solidFill>
                  <a:srgbClr val="C33D3D"/>
                </a:solidFill>
                <a:latin typeface="Arial"/>
                <a:ea typeface="Arial"/>
                <a:cs typeface="Arial"/>
                <a:sym typeface="Arial"/>
              </a:rPr>
              <a:t>232</a:t>
            </a:r>
            <a:r>
              <a:rPr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fr-FR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23931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60714"/>
              <a:buChar char="○"/>
            </a:pPr>
            <a:r>
              <a:rPr lang="fr-FR">
                <a:solidFill>
                  <a:schemeClr val="lt1"/>
                </a:solidFill>
              </a:rPr>
              <a:t>Composé de trois segments: le rouge, le vert et le bleu allant de </a:t>
            </a: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>
                <a:solidFill>
                  <a:schemeClr val="lt1"/>
                </a:solidFill>
              </a:rPr>
              <a:t> à </a:t>
            </a: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  <a:endParaRPr>
              <a:solidFill>
                <a:schemeClr val="lt1"/>
              </a:solidFill>
            </a:endParaRPr>
          </a:p>
          <a:p>
            <a:pPr indent="-107156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5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●"/>
            </a:pPr>
            <a:r>
              <a:rPr lang="fr-FR">
                <a:solidFill>
                  <a:schemeClr val="lt1"/>
                </a:solidFill>
              </a:rPr>
              <a:t>Par leur code RGBA: rgba(</a:t>
            </a:r>
            <a:r>
              <a:rPr lang="fr-FR" sz="2000">
                <a:solidFill>
                  <a:srgbClr val="C33D3D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r>
              <a:rPr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,0.5</a:t>
            </a:r>
            <a:r>
              <a:rPr lang="fr-FR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23931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60714"/>
              <a:buChar char="○"/>
            </a:pPr>
            <a:r>
              <a:rPr lang="fr-FR">
                <a:solidFill>
                  <a:schemeClr val="lt1"/>
                </a:solidFill>
              </a:rPr>
              <a:t>Composé de trois segments: le rouge, le vert et le bleu allant de </a:t>
            </a:r>
            <a:r>
              <a:rPr lang="fr-F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>
                <a:solidFill>
                  <a:schemeClr val="lt1"/>
                </a:solidFill>
              </a:rPr>
              <a:t> à </a:t>
            </a:r>
            <a:r>
              <a:rPr lang="fr-F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255 et l’alpha, la transparence qui va de 0 à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couleurs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1120000" y="1444624"/>
            <a:ext cx="102339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71487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14285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Créez un fichier HTML qui contiendra:</a:t>
            </a:r>
            <a:endParaRPr>
              <a:solidFill>
                <a:schemeClr val="lt1"/>
              </a:solidFill>
            </a:endParaRPr>
          </a:p>
          <a:p>
            <a:pPr indent="-421481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Un titre &lt;h1&gt; en haut de page</a:t>
            </a:r>
            <a:endParaRPr>
              <a:solidFill>
                <a:schemeClr val="lt1"/>
              </a:solidFill>
            </a:endParaRPr>
          </a:p>
          <a:p>
            <a:pPr indent="-421481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Trois articles &lt;article&gt; qui </a:t>
            </a:r>
            <a:r>
              <a:rPr lang="fr-FR">
                <a:solidFill>
                  <a:schemeClr val="lt1"/>
                </a:solidFill>
              </a:rPr>
              <a:t>contiendront</a:t>
            </a:r>
            <a:r>
              <a:rPr lang="fr-FR">
                <a:solidFill>
                  <a:schemeClr val="lt1"/>
                </a:solidFill>
              </a:rPr>
              <a:t> chacun un titre &lt;h3&gt; ainsi qu’un paragraphe &lt;p&gt; et du texte</a:t>
            </a:r>
            <a:endParaRPr>
              <a:solidFill>
                <a:schemeClr val="lt1"/>
              </a:solidFill>
            </a:endParaRPr>
          </a:p>
          <a:p>
            <a:pPr indent="-421481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Un mot du paragraphe du premier article sera mis en avant avec la balise &lt;em&gt;</a:t>
            </a:r>
            <a:endParaRPr>
              <a:solidFill>
                <a:schemeClr val="lt1"/>
              </a:solidFill>
            </a:endParaRPr>
          </a:p>
          <a:p>
            <a:pPr indent="-421481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Un mot du paragraphe du second article sera mis en avant avec la balise &lt;strong&gt;</a:t>
            </a:r>
            <a:endParaRPr>
              <a:solidFill>
                <a:schemeClr val="lt1"/>
              </a:solidFill>
            </a:endParaRPr>
          </a:p>
          <a:p>
            <a:pPr indent="-322262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78571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71487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14285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Créez un fichier CSS qui sera à remplir pour faire en sorte que: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Le titre de la page &lt;h1&gt; soit rouge, au centre et qu’il soit plus gros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Les </a:t>
            </a:r>
            <a:r>
              <a:rPr lang="fr-FR">
                <a:solidFill>
                  <a:schemeClr val="lt1"/>
                </a:solidFill>
              </a:rPr>
              <a:t>titres</a:t>
            </a:r>
            <a:r>
              <a:rPr lang="fr-FR">
                <a:solidFill>
                  <a:schemeClr val="lt1"/>
                </a:solidFill>
              </a:rPr>
              <a:t> &lt;h3&gt; des articles soient bleus et plus gros (mais moins que notre titre principal !)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Les paragraphes aient tous un fond gris sauf le dernier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La balise &lt;strong&gt; ne sois plus en gras, et qu’elle soit de couleur jaune-verte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La balise &lt;em&gt; ne sois plus en italique, </a:t>
            </a:r>
            <a:r>
              <a:rPr lang="fr-FR">
                <a:solidFill>
                  <a:schemeClr val="lt1"/>
                </a:solidFill>
              </a:rPr>
              <a:t>soit</a:t>
            </a:r>
            <a:r>
              <a:rPr lang="fr-FR">
                <a:solidFill>
                  <a:schemeClr val="lt1"/>
                </a:solidFill>
              </a:rPr>
              <a:t> soulignée, d’une taille plus importante et en orange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Le dernier paragraphe ai un fond rose</a:t>
            </a:r>
            <a:endParaRPr>
              <a:solidFill>
                <a:schemeClr val="lt1"/>
              </a:solidFill>
            </a:endParaRPr>
          </a:p>
          <a:p>
            <a:pPr indent="-478631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Font typeface="Twentieth Century"/>
              <a:buAutoNum type="alphaLcPeriod"/>
            </a:pPr>
            <a:r>
              <a:rPr lang="fr-FR">
                <a:solidFill>
                  <a:schemeClr val="lt1"/>
                </a:solidFill>
              </a:rPr>
              <a:t>Le titre de l’article 2 soit en vert, à droite et souligné</a:t>
            </a:r>
            <a:endParaRPr>
              <a:solidFill>
                <a:schemeClr val="lt1"/>
              </a:solidFill>
            </a:endParaRPr>
          </a:p>
          <a:p>
            <a:pPr indent="-379412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78571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(1 heure)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247025" y="3631600"/>
            <a:ext cx="1679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Résultat attendu:</a:t>
            </a:r>
            <a:endParaRPr>
              <a:solidFill>
                <a:schemeClr val="lt1"/>
              </a:solidFill>
            </a:endParaRPr>
          </a:p>
          <a:p>
            <a:pPr indent="-355600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3" y="1257155"/>
            <a:ext cx="8872421" cy="511099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propriétés courantes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