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8kdpumbtHvtE0ov57+UmmWbkV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Faire remplir les dossiers vert.</a:t>
            </a:r>
            <a:endParaRPr/>
          </a:p>
        </p:txBody>
      </p:sp>
      <p:sp>
        <p:nvSpPr>
          <p:cNvPr id="136" name="Google Shape;13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0" Type="http://schemas.openxmlformats.org/officeDocument/2006/relationships/image" Target="../media/image6.png"/><Relationship Id="rId9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8.jpg"/><Relationship Id="rId7" Type="http://schemas.openxmlformats.org/officeDocument/2006/relationships/image" Target="../media/image2.jpg"/><Relationship Id="rId8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1" Type="http://schemas.openxmlformats.org/officeDocument/2006/relationships/image" Target="../media/image5.png"/><Relationship Id="rId10" Type="http://schemas.openxmlformats.org/officeDocument/2006/relationships/image" Target="../media/image7.png"/><Relationship Id="rId12" Type="http://schemas.openxmlformats.org/officeDocument/2006/relationships/image" Target="../media/image6.png"/><Relationship Id="rId9" Type="http://schemas.openxmlformats.org/officeDocument/2006/relationships/image" Target="../media/image2.jp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22.png"/><Relationship Id="rId8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vierge de base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4139d5f32e_0_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" name="Google Shape;28;g24139d5f32e_0_17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oogle Shape;29;g24139d5f32e_0_17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0" name="Google Shape;30;g24139d5f32e_0_17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g24139d5f32e_0_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32" name="Google Shape;32;g24139d5f32e_0_17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g24139d5f32e_0_17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24139d5f32e_0_17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g24139d5f32e_0_17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36" name="Google Shape;36;g24139d5f32e_0_17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" name="Google Shape;37;g24139d5f32e_0_17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38" name="Google Shape;38;g24139d5f32e_0_1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39" name="Google Shape;39;g24139d5f32e_0_1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40" name="Google Shape;40;g24139d5f32e_0_1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" name="Google Shape;41;g24139d5f32e_0_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" name="Google Shape;42;g24139d5f32e_0_17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gard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24139d5f32e_0_34"/>
          <p:cNvPicPr preferRelativeResize="0"/>
          <p:nvPr/>
        </p:nvPicPr>
        <p:blipFill rotWithShape="1">
          <a:blip r:embed="rId2">
            <a:alphaModFix/>
          </a:blip>
          <a:srcRect b="22657" l="12695" r="52" t="17419"/>
          <a:stretch/>
        </p:blipFill>
        <p:spPr>
          <a:xfrm>
            <a:off x="0" y="940780"/>
            <a:ext cx="12192943" cy="591722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24139d5f32e_0_34"/>
          <p:cNvSpPr/>
          <p:nvPr/>
        </p:nvSpPr>
        <p:spPr>
          <a:xfrm>
            <a:off x="4267230" y="5002085"/>
            <a:ext cx="54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62C2EF"/>
                </a:solidFill>
                <a:latin typeface="Calibri"/>
                <a:ea typeface="Calibri"/>
                <a:cs typeface="Calibri"/>
                <a:sym typeface="Calibri"/>
              </a:rPr>
              <a:t>www.adrar-numerique.com</a:t>
            </a:r>
            <a:endParaRPr b="0" i="0" sz="2400" u="none" cap="none" strike="noStrike">
              <a:solidFill>
                <a:srgbClr val="62C2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g24139d5f32e_0_34"/>
          <p:cNvGrpSpPr/>
          <p:nvPr/>
        </p:nvGrpSpPr>
        <p:grpSpPr>
          <a:xfrm>
            <a:off x="0" y="6480855"/>
            <a:ext cx="12198900" cy="406597"/>
            <a:chOff x="0" y="6480855"/>
            <a:chExt cx="12198900" cy="406597"/>
          </a:xfrm>
        </p:grpSpPr>
        <p:sp>
          <p:nvSpPr>
            <p:cNvPr id="47" name="Google Shape;47;g24139d5f32e_0_34"/>
            <p:cNvSpPr/>
            <p:nvPr/>
          </p:nvSpPr>
          <p:spPr>
            <a:xfrm>
              <a:off x="0" y="6511996"/>
              <a:ext cx="12198900" cy="360000"/>
            </a:xfrm>
            <a:prstGeom prst="rect">
              <a:avLst/>
            </a:pr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" name="Google Shape;48;g24139d5f32e_0_34"/>
            <p:cNvGrpSpPr/>
            <p:nvPr/>
          </p:nvGrpSpPr>
          <p:grpSpPr>
            <a:xfrm>
              <a:off x="7331819" y="6511997"/>
              <a:ext cx="4794864" cy="344314"/>
              <a:chOff x="7331819" y="6511997"/>
              <a:chExt cx="4794864" cy="344314"/>
            </a:xfrm>
          </p:grpSpPr>
          <p:pic>
            <p:nvPicPr>
              <p:cNvPr id="49" name="Google Shape;49;g24139d5f32e_0_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67005"/>
              <a:stretch/>
            </p:blipFill>
            <p:spPr>
              <a:xfrm>
                <a:off x="8695372" y="6511997"/>
                <a:ext cx="3431311" cy="3443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50;g24139d5f32e_0_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331819" y="6561405"/>
                <a:ext cx="1180585" cy="267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LOGO-ERN-GEN2017-1.png" id="51" name="Google Shape;51;g24139d5f32e_0_34"/>
            <p:cNvPicPr preferRelativeResize="0"/>
            <p:nvPr/>
          </p:nvPicPr>
          <p:blipFill rotWithShape="1">
            <a:blip r:embed="rId5">
              <a:alphaModFix/>
            </a:blip>
            <a:srcRect b="0" l="23716" r="19244" t="0"/>
            <a:stretch/>
          </p:blipFill>
          <p:spPr>
            <a:xfrm>
              <a:off x="65317" y="6529945"/>
              <a:ext cx="817649" cy="340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g24139d5f32e_0_34"/>
            <p:cNvPicPr preferRelativeResize="0"/>
            <p:nvPr/>
          </p:nvPicPr>
          <p:blipFill rotWithShape="1">
            <a:blip r:embed="rId6">
              <a:alphaModFix/>
            </a:blip>
            <a:srcRect b="27236" l="16798" r="16249" t="22887"/>
            <a:stretch/>
          </p:blipFill>
          <p:spPr>
            <a:xfrm>
              <a:off x="948283" y="6480855"/>
              <a:ext cx="818276" cy="4065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g24139d5f32e_0_34"/>
          <p:cNvSpPr/>
          <p:nvPr/>
        </p:nvSpPr>
        <p:spPr>
          <a:xfrm>
            <a:off x="-150" y="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g24139d5f32e_0_34"/>
          <p:cNvGrpSpPr/>
          <p:nvPr/>
        </p:nvGrpSpPr>
        <p:grpSpPr>
          <a:xfrm>
            <a:off x="-3600" y="-2"/>
            <a:ext cx="12198900" cy="1190892"/>
            <a:chOff x="0" y="-27077"/>
            <a:chExt cx="12198900" cy="1190892"/>
          </a:xfrm>
        </p:grpSpPr>
        <p:sp>
          <p:nvSpPr>
            <p:cNvPr id="55" name="Google Shape;55;g24139d5f32e_0_34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g24139d5f32e_0_34"/>
            <p:cNvSpPr txBox="1"/>
            <p:nvPr/>
          </p:nvSpPr>
          <p:spPr>
            <a:xfrm>
              <a:off x="5581086" y="810832"/>
              <a:ext cx="4152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Suivez-nous…         www.linkedin.com/school/</a:t>
              </a:r>
              <a:r>
                <a:rPr b="1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adrarnumerique</a:t>
              </a:r>
              <a:endParaRPr b="1" sz="1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-linkedin.png" id="57" name="Google Shape;57;g24139d5f32e_0_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24262" y="845083"/>
              <a:ext cx="169371" cy="1693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" name="Google Shape;58;g24139d5f32e_0_34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59" name="Google Shape;59;g24139d5f32e_0_3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60" name="Google Shape;60;g24139d5f32e_0_3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61" name="Google Shape;61;g24139d5f32e_0_3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" name="Google Shape;62;g24139d5f32e_0_3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g24139d5f32e_0_34"/>
            <p:cNvSpPr txBox="1"/>
            <p:nvPr/>
          </p:nvSpPr>
          <p:spPr>
            <a:xfrm>
              <a:off x="0" y="686815"/>
              <a:ext cx="23406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REUNION D’INFORMATION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PRF </a:t>
              </a:r>
              <a:r>
                <a:rPr lang="fr-FR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RÉGION</a:t>
              </a: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OCCITANIE</a:t>
              </a:r>
              <a:endParaRPr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4" name="Google Shape;64;g24139d5f32e_0_34"/>
          <p:cNvPicPr preferRelativeResize="0"/>
          <p:nvPr/>
        </p:nvPicPr>
        <p:blipFill rotWithShape="1">
          <a:blip r:embed="rId12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6" name="Google Shape;66;g24139d5f32e_0_5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g24139d5f32e_0_5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8" name="Google Shape;68;g24139d5f32e_0_56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24139d5f32e_0_5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g24139d5f32e_0_5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g24139d5f32e_0_56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24139d5f32e_0_5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24139d5f32e_0_5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4" name="Google Shape;74;g24139d5f32e_0_5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5" name="Google Shape;75;g24139d5f32e_0_5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4139d5f32e_0_5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7" name="Google Shape;77;g24139d5f32e_0_5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8" name="Google Shape;78;g24139d5f32e_0_5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24139d5f32e_0_5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24139d5f32e_0_5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1" name="Google Shape;81;g24139d5f32e_0_5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24139d5f32e_0_5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3" name="Google Shape;83;g24139d5f32e_0_5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24139d5f32e_0_5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24139d5f32e_0_5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6" name="Google Shape;86;g24139d5f32e_0_5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4139d5f32e_0_5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4139d5f32e_0_5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" name="Google Shape;89;g24139d5f32e_0_5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24139d5f32e_0_5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1" name="Google Shape;91;g24139d5f32e_0_5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24139d5f32e_0_5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3" name="Google Shape;93;g24139d5f32e_0_5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24139d5f32e_0_5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5" name="Google Shape;95;g24139d5f32e_0_5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24139d5f32e_0_56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g24139d5f32e_0_5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24139d5f32e_0_5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9" name="Google Shape;99;g24139d5f32e_0_5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0" name="Google Shape;100;g24139d5f32e_0_5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g24139d5f32e_0_5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2" name="Google Shape;102;g24139d5f32e_0_5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3" name="Google Shape;103;g24139d5f32e_0_5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24139d5f32e_0_5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5" name="Google Shape;105;g24139d5f32e_0_5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24139d5f32e_0_5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7" name="Google Shape;107;g24139d5f32e_0_5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4139d5f32e_0_56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24139d5f32e_0_5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0" name="Google Shape;110;g24139d5f32e_0_5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24139d5f32e_0_5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2" name="Google Shape;112;g24139d5f32e_0_5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24139d5f32e_0_5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4139d5f32e_0_5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5" name="Google Shape;115;g24139d5f32e_0_5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6" name="Google Shape;116;g24139d5f32e_0_5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4139d5f32e_0_5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24139d5f32e_0_5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9" name="Google Shape;119;g24139d5f32e_0_5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24139d5f32e_0_5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1" name="Google Shape;121;g24139d5f32e_0_5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g24139d5f32e_0_56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4139d5f32e_0_56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24" name="Google Shape;124;g24139d5f32e_0_56"/>
          <p:cNvSpPr txBox="1"/>
          <p:nvPr>
            <p:ph idx="10" type="dt"/>
          </p:nvPr>
        </p:nvSpPr>
        <p:spPr>
          <a:xfrm>
            <a:off x="7077511" y="54102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24139d5f32e_0_56"/>
          <p:cNvSpPr txBox="1"/>
          <p:nvPr>
            <p:ph idx="11" type="ftr"/>
          </p:nvPr>
        </p:nvSpPr>
        <p:spPr>
          <a:xfrm>
            <a:off x="1876424" y="5410201"/>
            <a:ext cx="512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24139d5f32e_0_56"/>
          <p:cNvSpPr txBox="1"/>
          <p:nvPr>
            <p:ph idx="12" type="sldNum"/>
          </p:nvPr>
        </p:nvSpPr>
        <p:spPr>
          <a:xfrm>
            <a:off x="9896911" y="54101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139d5f32e_0_11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24139d5f32e_0_118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130" name="Google Shape;130;g24139d5f32e_0_11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4139d5f32e_0_11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24139d5f32e_0_11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6.png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5.png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6" Type="http://schemas.openxmlformats.org/officeDocument/2006/relationships/image" Target="../media/image8.jpg"/><Relationship Id="rId7" Type="http://schemas.openxmlformats.org/officeDocument/2006/relationships/image" Target="../media/image2.jpg"/><Relationship Id="rId8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139d5f32e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" name="Google Shape;11;g24139d5f32e_0_0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g24139d5f32e_0_0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13" name="Google Shape;13;g24139d5f32e_0_0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g24139d5f32e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15" name="Google Shape;15;g24139d5f32e_0_0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g24139d5f32e_0_0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24139d5f32e_0_0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g24139d5f32e_0_0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19" name="Google Shape;19;g24139d5f32e_0_0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" name="Google Shape;20;g24139d5f32e_0_0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21" name="Google Shape;21;g24139d5f32e_0_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22" name="Google Shape;22;g24139d5f32e_0_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23" name="Google Shape;23;g24139d5f32e_0_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" name="Google Shape;24;g24139d5f32e_0_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Google Shape;25;g24139d5f32e_0_0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1"/>
    <p:sldLayoutId id="2147483650" r:id="rId12"/>
    <p:sldLayoutId id="2147483651" r:id="rId13"/>
    <p:sldLayoutId id="214748365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mozilla.org/en-US/docs/Web/CSS/Pseudo-classes" TargetMode="External"/><Relationship Id="rId4" Type="http://schemas.openxmlformats.org/officeDocument/2006/relationships/hyperlink" Target="https://css-tricks.com/examples/nth-child-teste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/>
          <p:nvPr>
            <p:ph idx="1" type="body"/>
          </p:nvPr>
        </p:nvSpPr>
        <p:spPr>
          <a:xfrm>
            <a:off x="1084225" y="1552417"/>
            <a:ext cx="9906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Cette pseudo-classe peut aller plus loin, en ajoutant des mots clés: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1120000" y="3290844"/>
            <a:ext cx="2581500" cy="17856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1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2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3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4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5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6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7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8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4946099" y="2981427"/>
            <a:ext cx="2581500" cy="939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li:nth-child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odd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/*Sélectionne les éléments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enfants im</a:t>
            </a:r>
            <a:r>
              <a:rPr lang="fr-FR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paires</a:t>
            </a:r>
            <a:r>
              <a:rPr b="0" lang="fr-FR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4946099" y="5075948"/>
            <a:ext cx="2581500" cy="939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li:nth-child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even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/*Sélectionne les éléments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enfants paires */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4" name="Google Shape;2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98" y="2543128"/>
            <a:ext cx="1675649" cy="1771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2198" y="4659435"/>
            <a:ext cx="1681873" cy="177174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nth-child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pseudo-classe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>
            <p:ph idx="1" type="body"/>
          </p:nvPr>
        </p:nvSpPr>
        <p:spPr>
          <a:xfrm>
            <a:off x="1073575" y="1596635"/>
            <a:ext cx="99060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Cette pseudo-classe peut aller encore plus loin, avec une notation fonctionnelle. Je vous donne quelques exemples, mais c’est plutôt complexe: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1120000" y="3290844"/>
            <a:ext cx="2581599" cy="1785104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1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2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3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4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5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6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7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8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4946099" y="2981427"/>
            <a:ext cx="2581500" cy="939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li:nth-child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3n+4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/*Sélectionne les éléments enfants 4,7,10...*/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4" name="Google Shape;2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1401" y="2816567"/>
            <a:ext cx="1259008" cy="122486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1"/>
          <p:cNvSpPr txBox="1"/>
          <p:nvPr/>
        </p:nvSpPr>
        <p:spPr>
          <a:xfrm>
            <a:off x="4946099" y="5075948"/>
            <a:ext cx="2581500" cy="11082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li:nth-child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2n+3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/*Sélectionne les éléments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enfants impaire en commençant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par 3*/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6" name="Google Shape;22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8430" y="5032374"/>
            <a:ext cx="1201979" cy="120197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1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nth-child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pseudo-classe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 txBox="1"/>
          <p:nvPr>
            <p:ph idx="1" type="body"/>
          </p:nvPr>
        </p:nvSpPr>
        <p:spPr>
          <a:xfrm>
            <a:off x="1141400" y="1792279"/>
            <a:ext cx="9906000" cy="24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Dans un nouveau dossier, créez une fichier HTML avec le HTML minimum</a:t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Créez ensuite un fichier CSS et liez-le avec votre fichier HTML</a:t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Dans le fichier HTML ajoutez une liste non ordonnée de dix éléments &lt;li&gt;</a:t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A l’aide du CSS et des pseudo-classes:</a:t>
            </a:r>
            <a:endParaRPr>
              <a:solidFill>
                <a:schemeClr val="lt1"/>
              </a:solidFill>
            </a:endParaRPr>
          </a:p>
          <a:p>
            <a:pPr indent="-4064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Mettez en bleu un élément sur deux de manière paire</a:t>
            </a:r>
            <a:endParaRPr>
              <a:solidFill>
                <a:schemeClr val="lt1"/>
              </a:solidFill>
            </a:endParaRPr>
          </a:p>
          <a:p>
            <a:pPr indent="-4064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Inversez la sélection au passage de la souris (le bleu devient noir et le noir devient bleu)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3" name="Google Shape;233;p12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(30 min)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pseudo-classe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/>
          <p:nvPr>
            <p:ph idx="1" type="body"/>
          </p:nvPr>
        </p:nvSpPr>
        <p:spPr>
          <a:xfrm>
            <a:off x="1141400" y="2249479"/>
            <a:ext cx="99060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Encore une fois, la doc sur toutes les pseudo-classes =&gt;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https://developer.mozilla.org/en-US/docs/Web/CSS/Pseudo-classes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Et un site sympa pour tester les « :nth-child() » =&gt;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 u="sng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https://css-tricks.com/examples/nth-child-tester/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/>
              <a:t>	</a:t>
            </a:r>
            <a:endParaRPr/>
          </a:p>
        </p:txBody>
      </p:sp>
      <p:sp>
        <p:nvSpPr>
          <p:cNvPr id="239" name="Google Shape;239;p13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Aller plus loin !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pseudo-classe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1141400" y="1561377"/>
            <a:ext cx="9906000" cy="26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C’est quoi une pseudo-classe 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	C’est un mot-clé qui, ajouté à un sélecteur, permettra de cibler un élément dans un état particulier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Pourquoi faire 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	Mettre en forme de manière dynamique des pages. Permet aussi des sélections encore plus précises et complexes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Syntaxe 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4747907" y="5023032"/>
            <a:ext cx="2477207" cy="600164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100" u="none" cap="none" strike="noStrike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Sélecteur:Pseudo-classe </a:t>
            </a:r>
            <a:r>
              <a:rPr b="0" i="0" lang="fr-FR" sz="1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propriété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valeur</a:t>
            </a: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pseudo-classe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idx="1" type="body"/>
          </p:nvPr>
        </p:nvSpPr>
        <p:spPr>
          <a:xfrm>
            <a:off x="1146400" y="2043051"/>
            <a:ext cx="9906000" cy="2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Prenons la plus connue des pseudo-classes, le « :hover ». Elle permet d’appliquer du style au survol d’un élément par une souris: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Prenons maintenant la pseudo-classe « :visited » qui permet, quand à elle, de changer le style d’un lien déjà visité. Par défaut le navigateur les mets en violet: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1257615" y="2652994"/>
            <a:ext cx="2477100" cy="6003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p:hover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628" y="1406409"/>
            <a:ext cx="7525753" cy="516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2403" y="2652989"/>
            <a:ext cx="7525753" cy="447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89370" y="2838171"/>
            <a:ext cx="212267" cy="22995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"/>
          <p:cNvSpPr txBox="1"/>
          <p:nvPr/>
        </p:nvSpPr>
        <p:spPr>
          <a:xfrm>
            <a:off x="1257615" y="4135586"/>
            <a:ext cx="2477100" cy="6003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a:visited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grey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155" name="Google Shape;15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62946" y="4242034"/>
            <a:ext cx="1549072" cy="387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85926" y="4215495"/>
            <a:ext cx="1549073" cy="44034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Exemples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pseudo-classe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idx="1" type="body"/>
          </p:nvPr>
        </p:nvSpPr>
        <p:spPr>
          <a:xfrm>
            <a:off x="1181275" y="1768675"/>
            <a:ext cx="9906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Pour rester dans les liens, nous pouvons par exemple utiliser la pseudo-classe « :link » qui permet de sélectionner les liens qui n’ont pas encore été visités: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4847596" y="2572083"/>
            <a:ext cx="2477100" cy="6003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a:link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64" name="Google Shape;164;p4"/>
          <p:cNvSpPr txBox="1"/>
          <p:nvPr/>
        </p:nvSpPr>
        <p:spPr>
          <a:xfrm>
            <a:off x="2147505" y="3652862"/>
            <a:ext cx="8178900" cy="120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Concrètement: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Le sélecteur « a » seul permet de sélectionner </a:t>
            </a:r>
            <a:r>
              <a:rPr lang="fr-FR" sz="18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tous les liens qu’importe leur état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Le sélecteur « a:link » que les </a:t>
            </a:r>
            <a:r>
              <a:rPr lang="fr-FR" sz="18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liens non visités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Le sélecteur « a:visited » que les </a:t>
            </a:r>
            <a:r>
              <a:rPr lang="fr-FR" sz="18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liens déjà visités</a:t>
            </a:r>
            <a:endParaRPr/>
          </a:p>
        </p:txBody>
      </p:sp>
      <p:sp>
        <p:nvSpPr>
          <p:cNvPr id="165" name="Google Shape;165;p4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Exemples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pseudo-classe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1142999" y="2031628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Voyons une autre pseudo-classe qui est particulière, « :active », qui permet de changer le style d’un élément sur lequel on clique. Pour visualiser cet état, il faut </a:t>
            </a:r>
            <a:r>
              <a:rPr lang="fr-FR">
                <a:solidFill>
                  <a:schemeClr val="lt1"/>
                </a:solidFill>
              </a:rPr>
              <a:t>rester</a:t>
            </a:r>
            <a:r>
              <a:rPr lang="fr-FR">
                <a:solidFill>
                  <a:schemeClr val="lt1"/>
                </a:solidFill>
              </a:rPr>
              <a:t> appuyé sur le clic de la souris: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Enfin, terminons avec la pseudo-classe « :focus » qui permet de sélectionner un élément qui est « </a:t>
            </a:r>
            <a:r>
              <a:rPr i="1" lang="fr-FR">
                <a:solidFill>
                  <a:schemeClr val="lt1"/>
                </a:solidFill>
              </a:rPr>
              <a:t>sélectionné</a:t>
            </a:r>
            <a:r>
              <a:rPr lang="fr-FR">
                <a:solidFill>
                  <a:schemeClr val="lt1"/>
                </a:solidFill>
              </a:rPr>
              <a:t> » justement. Par exemple un champ de renseignement d’un formulaire (que nous verrons plus tard):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4857396" y="2668921"/>
            <a:ext cx="2477100" cy="6003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p:active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72" name="Google Shape;172;p5"/>
          <p:cNvSpPr txBox="1"/>
          <p:nvPr/>
        </p:nvSpPr>
        <p:spPr>
          <a:xfrm>
            <a:off x="4857396" y="4030495"/>
            <a:ext cx="2477100" cy="6003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input:focus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73" name="Google Shape;173;p5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Exemples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pseudo-classe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1141412" y="1400355"/>
            <a:ext cx="9906000" cy="4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0337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Dans un nouveau dossier, créez une fichier HTML avec le HTML minimum</a:t>
            </a:r>
            <a:endParaRPr>
              <a:solidFill>
                <a:schemeClr val="lt1"/>
              </a:solidFill>
            </a:endParaRPr>
          </a:p>
          <a:p>
            <a:pPr indent="-16033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Créez ensuite un fichier CSS et liez-le avec votre fichier HTML</a:t>
            </a:r>
            <a:endParaRPr>
              <a:solidFill>
                <a:schemeClr val="lt1"/>
              </a:solidFill>
            </a:endParaRPr>
          </a:p>
          <a:p>
            <a:pPr indent="-16033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Dans le fichier HTML ajoutez:</a:t>
            </a:r>
            <a:endParaRPr>
              <a:solidFill>
                <a:schemeClr val="lt1"/>
              </a:solidFill>
            </a:endParaRPr>
          </a:p>
          <a:p>
            <a:pPr indent="-418306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Un gros titre</a:t>
            </a:r>
            <a:endParaRPr>
              <a:solidFill>
                <a:schemeClr val="lt1"/>
              </a:solidFill>
            </a:endParaRPr>
          </a:p>
          <a:p>
            <a:pPr indent="-418306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Un paragraphe contenant du texte (lorem ipsum)</a:t>
            </a:r>
            <a:endParaRPr>
              <a:solidFill>
                <a:schemeClr val="lt1"/>
              </a:solidFill>
            </a:endParaRPr>
          </a:p>
          <a:p>
            <a:pPr indent="-418306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Un lien</a:t>
            </a:r>
            <a:endParaRPr>
              <a:solidFill>
                <a:schemeClr val="lt1"/>
              </a:solidFill>
            </a:endParaRPr>
          </a:p>
          <a:p>
            <a:pPr indent="-418306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Une image (lorem picsum)</a:t>
            </a:r>
            <a:endParaRPr>
              <a:solidFill>
                <a:schemeClr val="lt1"/>
              </a:solidFill>
            </a:endParaRPr>
          </a:p>
          <a:p>
            <a:pPr indent="-16033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A l’aide du CSS et des pseudo-classes:</a:t>
            </a:r>
            <a:endParaRPr>
              <a:solidFill>
                <a:schemeClr val="lt1"/>
              </a:solidFill>
            </a:endParaRPr>
          </a:p>
          <a:p>
            <a:pPr indent="-418306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Mettez le gros titre en bleu qui deviendra vert au passage de la souris</a:t>
            </a:r>
            <a:endParaRPr>
              <a:solidFill>
                <a:schemeClr val="lt1"/>
              </a:solidFill>
            </a:endParaRPr>
          </a:p>
          <a:p>
            <a:pPr indent="-418306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Mettez le fond du paragraphe en gris lorsque l’on maintiens le clic de la souris dessus</a:t>
            </a:r>
            <a:endParaRPr>
              <a:solidFill>
                <a:schemeClr val="lt1"/>
              </a:solidFill>
            </a:endParaRPr>
          </a:p>
          <a:p>
            <a:pPr indent="-418306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Mettez le lien visité en gris clair et le liens non visité en orange</a:t>
            </a:r>
            <a:endParaRPr>
              <a:solidFill>
                <a:schemeClr val="lt1"/>
              </a:solidFill>
            </a:endParaRPr>
          </a:p>
          <a:p>
            <a:pPr indent="-418306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Faites </a:t>
            </a:r>
            <a:r>
              <a:rPr lang="fr-FR">
                <a:solidFill>
                  <a:schemeClr val="lt1"/>
                </a:solidFill>
              </a:rPr>
              <a:t>disparaître</a:t>
            </a:r>
            <a:r>
              <a:rPr lang="fr-FR">
                <a:solidFill>
                  <a:schemeClr val="lt1"/>
                </a:solidFill>
              </a:rPr>
              <a:t> l’image au survol de la souris (indice, </a:t>
            </a:r>
            <a:r>
              <a:rPr lang="fr-FR">
                <a:solidFill>
                  <a:schemeClr val="lt1"/>
                </a:solidFill>
              </a:rPr>
              <a:t>cherchez</a:t>
            </a:r>
            <a:r>
              <a:rPr lang="fr-FR">
                <a:solidFill>
                  <a:schemeClr val="lt1"/>
                </a:solidFill>
              </a:rPr>
              <a:t> la propriété « display » 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(30 min)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pseudo-classe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775" y="2113408"/>
            <a:ext cx="10233025" cy="337517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7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(30 min)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pseudo-classe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idx="1" type="body"/>
          </p:nvPr>
        </p:nvSpPr>
        <p:spPr>
          <a:xfrm>
            <a:off x="1146400" y="1333475"/>
            <a:ext cx="9906000" cy="28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 sz="2000">
                <a:solidFill>
                  <a:schemeClr val="lt1"/>
                </a:solidFill>
              </a:rPr>
              <a:t>Les pseudo-classes « :first-child » et « :last-child » permettent respectivement de sélectionner le premier et le dernier enfant de son parent.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 sz="2000">
                <a:solidFill>
                  <a:schemeClr val="lt1"/>
                </a:solidFill>
              </a:rPr>
              <a:t>Ici, cela s’appliquera à tous les &lt;li&gt; qui seront les premiers et derniers enfants de leur parent, dans toute la page 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258008" y="2118973"/>
            <a:ext cx="2581500" cy="11082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1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2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3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4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4865358" y="2084686"/>
            <a:ext cx="2581500" cy="12774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li:first-child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li:last-child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chartreuse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4344" y="2057353"/>
            <a:ext cx="2403841" cy="123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5139" y="4097406"/>
            <a:ext cx="3030045" cy="219536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8"/>
          <p:cNvSpPr txBox="1"/>
          <p:nvPr/>
        </p:nvSpPr>
        <p:spPr>
          <a:xfrm>
            <a:off x="4447700" y="3810043"/>
            <a:ext cx="2581500" cy="26322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1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2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3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4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Lorem ipsum dolor, ………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1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2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3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4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First-child / Last-child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pseudo-classe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>
            <p:ph idx="1" type="body"/>
          </p:nvPr>
        </p:nvSpPr>
        <p:spPr>
          <a:xfrm>
            <a:off x="1141400" y="2249480"/>
            <a:ext cx="9906000" cy="21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La pseudo-classe « :nth-child » fonctionne un peu comme les pseudo-classes précédente, sauf qu’ici, nous pouvons sélectionner l’élément de notre choix:</a:t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Ici aussi, cela s’applique à tous les éléments &lt;li&gt; de la page, qui sont les deuxième enfants d’un parent.</a:t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1241321" y="2814800"/>
            <a:ext cx="2581500" cy="11082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1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2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3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Elément numéro 4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4614173" y="3068716"/>
            <a:ext cx="2581500" cy="6003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li:nth-child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204" name="Google Shape;2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3958" y="2814800"/>
            <a:ext cx="1814763" cy="105861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9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nth-child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pseudo-classe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RAR_202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2017-03-22T10:02:42Z</dcterms:created>
  <dc:creator>Florence Calmettes</dc:creator>
</cp:coreProperties>
</file>