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JFuqATuNx55P9WScsLo2VEqae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6027A5-6D27-4442-8D3A-42E3D5EF018D}">
  <a:tblStyle styleId="{586027A5-6D27-4442-8D3A-42E3D5EF018D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fill>
          <a:solidFill>
            <a:srgbClr val="DDEDCE"/>
          </a:solidFill>
        </a:fill>
      </a:tcStyle>
    </a:band1H>
    <a:band2H>
      <a:tcTxStyle/>
    </a:band2H>
    <a:band1V>
      <a:tcTxStyle/>
      <a:tcStyle>
        <a:fill>
          <a:solidFill>
            <a:srgbClr val="DDEDCE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2.jpg"/><Relationship Id="rId7" Type="http://schemas.openxmlformats.org/officeDocument/2006/relationships/image" Target="../media/image10.jpg"/><Relationship Id="rId8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1" Type="http://schemas.openxmlformats.org/officeDocument/2006/relationships/image" Target="../media/image14.png"/><Relationship Id="rId10" Type="http://schemas.openxmlformats.org/officeDocument/2006/relationships/image" Target="../media/image16.png"/><Relationship Id="rId12" Type="http://schemas.openxmlformats.org/officeDocument/2006/relationships/image" Target="../media/image5.png"/><Relationship Id="rId9" Type="http://schemas.openxmlformats.org/officeDocument/2006/relationships/image" Target="../media/image10.jp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3a68e841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3a68e841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3a68e841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3a68e841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3a68e841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3a68e841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3a68e841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3a68e841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3a68e841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3a68e841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3a68e841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3a68e841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3a68e841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3a68e841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3a68e841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3a68e841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3a68e841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3a68e841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3a68e841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3a68e841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3a68e841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3a68e841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3a68e841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3a68e841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3a68e841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3a68e841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3a68e841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3a68e841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3a68e841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3a68e841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3a68e841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3a68e841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3a68e841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3a68e841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3a68e841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3a68e841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3a68e841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3a68e841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3a68e841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3a68e841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3a68e841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3a68e841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3a68e841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3a68e841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3a68e841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3a68e841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3a68e841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3a68e841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3a68e841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3a68e841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3a68e841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3a68e841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3a68e841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3a68e841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3a68e841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3a68e841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3a68e841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3a68e841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3a68e841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3a68e841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3a68e841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3a68e841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3a68e841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3a68e841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3a68e841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3a68e841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3a68e841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3a68e841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3a68e841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3a68e841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3a68e841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3a68e841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3a68e841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3a68e841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3a68e841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3a68e841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3a68e841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3a68e841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3a68e841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3a68e841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3a68e841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3a68e841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3a68e841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3a68e841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3a68e841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3a68e841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3a68e841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3a68e841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3a68e841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3a68e841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3a68e841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3a68e841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3a68e841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3a68e841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3a68e841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3a68e841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3a68e841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3a68e841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3a68e841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3a68e841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3a68e841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3a68e841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3a68e841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6" Type="http://schemas.openxmlformats.org/officeDocument/2006/relationships/image" Target="../media/image2.jpg"/><Relationship Id="rId7" Type="http://schemas.openxmlformats.org/officeDocument/2006/relationships/image" Target="../media/image10.jpg"/><Relationship Id="rId8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3a68e841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3a68e841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3a68e841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3a68e841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3a68e841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3a68e841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3a68e841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3a68e841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3a68e841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3a68e841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3a68e841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3a68e841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3a68e841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3a68e841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3a68e841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3a68e841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CSS/grid" TargetMode="External"/><Relationship Id="rId4" Type="http://schemas.openxmlformats.org/officeDocument/2006/relationships/hyperlink" Target="https://css-tricks.com/snippets/css/complete-guide-grid/" TargetMode="External"/><Relationship Id="rId5" Type="http://schemas.openxmlformats.org/officeDocument/2006/relationships/hyperlink" Target="https://cssgridgarden.com/#f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10"/>
          <p:cNvGraphicFramePr/>
          <p:nvPr/>
        </p:nvGraphicFramePr>
        <p:xfrm>
          <a:off x="1120776" y="1233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{586027A5-6D27-4442-8D3A-42E3D5EF018D}</a:tableStyleId>
              </a:tblPr>
              <a:tblGrid>
                <a:gridCol w="5116500"/>
                <a:gridCol w="511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Propriété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justify-items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Aligne les éléments de l’axe principal dans leurs cellules (</a:t>
                      </a:r>
                      <a:r>
                        <a:rPr b="1" i="1" lang="fr-FR" sz="1800"/>
                        <a:t>container</a:t>
                      </a:r>
                      <a:r>
                        <a:rPr lang="fr-FR" sz="18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align-items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Aligne les éléments de l’axe secondaire dans leurs cellules (</a:t>
                      </a:r>
                      <a:r>
                        <a:rPr b="1" i="1" lang="fr-FR" sz="1800"/>
                        <a:t>container</a:t>
                      </a:r>
                      <a:r>
                        <a:rPr lang="fr-FR" sz="18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justify-self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Aligne un </a:t>
                      </a:r>
                      <a:r>
                        <a:rPr b="1" i="1" lang="fr-FR" sz="1800"/>
                        <a:t>grid-item</a:t>
                      </a:r>
                      <a:r>
                        <a:rPr lang="fr-FR" sz="1800"/>
                        <a:t> dans sa cellule (axe principal)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align-self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Aligne un </a:t>
                      </a:r>
                      <a:r>
                        <a:rPr b="1" i="1" lang="fr-FR" sz="1800"/>
                        <a:t>grid-item</a:t>
                      </a:r>
                      <a:r>
                        <a:rPr lang="fr-FR" sz="1800"/>
                        <a:t> dans sa cellule (axe secondaire)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0" name="Google Shape;210;p10"/>
          <p:cNvGraphicFramePr/>
          <p:nvPr/>
        </p:nvGraphicFramePr>
        <p:xfrm>
          <a:off x="1120776" y="4321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{586027A5-6D27-4442-8D3A-42E3D5EF018D}</a:tableStyleId>
              </a:tblPr>
              <a:tblGrid>
                <a:gridCol w="5116500"/>
                <a:gridCol w="511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Valeur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start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Alignement au début de la cellule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Alignement à la fin de la cellule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center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Alignement au centre de la cellule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stretch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Etire l’élément pour remplir l’espace de la cellule. </a:t>
                      </a:r>
                      <a:r>
                        <a:rPr b="1" lang="fr-FR" sz="1800"/>
                        <a:t>Par défaut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" name="Google Shape;211;p10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Centrage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1181275" y="1596399"/>
            <a:ext cx="931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pouvons aussi utiliser la valeur « span » pour occuper plusieurs emplacements (lignes ou colonnes) avec nos éléments: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638" y="2452856"/>
            <a:ext cx="3091010" cy="292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6070" y="2452856"/>
            <a:ext cx="5897730" cy="127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6070" y="4143928"/>
            <a:ext cx="5897731" cy="12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Emplacements multiples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979100" y="1455821"/>
            <a:ext cx="10733642" cy="5083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La doc technique: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https://developer.mozilla.org/en-US/docs/Web/CSS/grid</a:t>
            </a:r>
            <a:endParaRPr sz="2000" u="sng">
              <a:solidFill>
                <a:schemeClr val="accent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Un site explicatif sur les propriétés des grid: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https://css-tricks.com/snippets/css/complete-guide-grid/</a:t>
            </a:r>
            <a:endParaRPr sz="2000">
              <a:solidFill>
                <a:schemeClr val="accent6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>
                <a:solidFill>
                  <a:schemeClr val="lt1"/>
                </a:solidFill>
              </a:rPr>
              <a:t>CSS Grid Garden: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sz="20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https://cssgridgarden.com/#fr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Aller plus loin 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927434" y="1255295"/>
            <a:ext cx="10641900" cy="4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Dans un nouveau dossier, créez un fichier HTML « gridSite.html » et un fichier CSS « gridSite.css »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Remplissez le fichier « gridSite.html » avec le HTML minimum et liez la feuille de style « gridSite.css » avec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50"/>
              <a:buFont typeface="Twentieth Century"/>
              <a:buAutoNum type="arabi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Créez dans le &lt;body&gt; :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lphaL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titre &lt;h1&gt;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lphaL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menu &lt;nav&gt; qui contiendra : 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romanL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Une liste à puce non numérotée &lt;ul&gt;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romanL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Cinq lignes &lt;li&gt; 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lphaL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Trois articles, chacun dans une &lt;div&gt;, qui 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contiendront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: 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romanL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titre &lt;h2&gt;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romanL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paragraphe &lt;p&gt; avec du faux texte dedans (lorem ipsum) sur plusieurs lignes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Twentieth Century"/>
              <a:buAutoNum type="alphaL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Une balise &lt;footer&gt; qui sera notre pied de page et qui contiendra un titre &lt;h3&gt;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Twentieth Century"/>
              <a:buAutoNum type="arabicPeriod"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Utilisez la grille pour mettre les éléments en place selon le visuel de la page suivante.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(30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952" y="1397501"/>
            <a:ext cx="10346094" cy="4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(30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066" l="8455" r="13133" t="6583"/>
          <a:stretch/>
        </p:blipFill>
        <p:spPr>
          <a:xfrm>
            <a:off x="8938953" y="2409305"/>
            <a:ext cx="2599112" cy="20393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 txBox="1"/>
          <p:nvPr/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</a:t>
            </a:r>
            <a:r>
              <a:rPr b="0" i="0" lang="fr-FR" sz="2800" u="none" cap="none" strike="noStrike">
                <a:solidFill>
                  <a:srgbClr val="AD805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margin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L’espace entre la balise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et ce qu’il y a autour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</a:t>
            </a:r>
            <a:r>
              <a:rPr b="0" i="0" lang="fr-FR" sz="2800" u="none" cap="none" strike="noStrike">
                <a:solidFill>
                  <a:srgbClr val="FDDCA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border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La zone entre le </a:t>
            </a:r>
            <a:r>
              <a:rPr b="0" i="0" lang="fr-FR" sz="2800" u="none" cap="none" strike="noStrike">
                <a:solidFill>
                  <a:srgbClr val="AD805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margin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et le </a:t>
            </a:r>
            <a:r>
              <a:rPr b="0" i="0" lang="fr-FR" sz="2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padding</a:t>
            </a:r>
            <a:endParaRPr b="0" i="0" sz="2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</a:t>
            </a:r>
            <a:r>
              <a:rPr b="0" i="0" lang="fr-FR" sz="2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padding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L’espace entre le </a:t>
            </a:r>
            <a:r>
              <a:rPr b="0" i="0" lang="fr-FR" sz="28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contenu</a:t>
            </a: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EDEDE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et le </a:t>
            </a:r>
            <a:r>
              <a:rPr b="0" i="0" lang="fr-FR" sz="2800" u="none" cap="none" strike="noStrike">
                <a:solidFill>
                  <a:srgbClr val="FDDCA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border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DEDE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4" name="Google Shape;144;p2"/>
          <p:cNvCxnSpPr/>
          <p:nvPr/>
        </p:nvCxnSpPr>
        <p:spPr>
          <a:xfrm>
            <a:off x="8938953" y="4734426"/>
            <a:ext cx="25200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5" name="Google Shape;145;p2"/>
          <p:cNvCxnSpPr/>
          <p:nvPr/>
        </p:nvCxnSpPr>
        <p:spPr>
          <a:xfrm>
            <a:off x="8680784" y="2409305"/>
            <a:ext cx="0" cy="2039389"/>
          </a:xfrm>
          <a:prstGeom prst="straightConnector1">
            <a:avLst/>
          </a:prstGeom>
          <a:noFill/>
          <a:ln cap="flat" cmpd="sng" w="22225">
            <a:solidFill>
              <a:schemeClr val="accent3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6" name="Google Shape;146;p2"/>
          <p:cNvSpPr txBox="1"/>
          <p:nvPr/>
        </p:nvSpPr>
        <p:spPr>
          <a:xfrm>
            <a:off x="7855729" y="3158290"/>
            <a:ext cx="905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height</a:t>
            </a:r>
            <a:endParaRPr sz="1800">
              <a:solidFill>
                <a:schemeClr val="accent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9841832" y="4797979"/>
            <a:ext cx="968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width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Rappels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1120000" y="1690688"/>
            <a:ext cx="10233800" cy="3955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Quels sont les moyens de placer du contenu dans une page ?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b="1" lang="fr-FR" u="sng">
                <a:solidFill>
                  <a:schemeClr val="lt1"/>
                </a:solidFill>
              </a:rPr>
              <a:t>Les tableaux </a:t>
            </a:r>
            <a:r>
              <a:rPr lang="fr-FR">
                <a:solidFill>
                  <a:schemeClr val="lt1"/>
                </a:solidFill>
              </a:rPr>
              <a:t>-&gt; Méthode la plus ancienne, dépassée et difficile à mettre en place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b="1" lang="fr-FR" u="sng">
                <a:solidFill>
                  <a:schemeClr val="lt1"/>
                </a:solidFill>
              </a:rPr>
              <a:t>Les boîtes flottantes </a:t>
            </a:r>
            <a:r>
              <a:rPr lang="fr-FR">
                <a:solidFill>
                  <a:schemeClr val="lt1"/>
                </a:solidFill>
              </a:rPr>
              <a:t>-&gt; Méthode à l’aide de « float », très moyenne et dépassée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b="1" lang="fr-FR" u="sng">
                <a:solidFill>
                  <a:schemeClr val="lt1"/>
                </a:solidFill>
              </a:rPr>
              <a:t>Les flexbox </a:t>
            </a:r>
            <a:r>
              <a:rPr lang="fr-FR">
                <a:solidFill>
                  <a:schemeClr val="lt1"/>
                </a:solidFill>
              </a:rPr>
              <a:t>-&gt; Méthode récente, boîtes modulaires pratiques et plus simple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b="1" lang="fr-FR" u="sng">
                <a:solidFill>
                  <a:schemeClr val="lt1"/>
                </a:solidFill>
              </a:rPr>
              <a:t>Les grid </a:t>
            </a:r>
            <a:r>
              <a:rPr lang="fr-FR">
                <a:solidFill>
                  <a:schemeClr val="lt1"/>
                </a:solidFill>
              </a:rPr>
              <a:t>-&gt; Disposition en grille, inspirée des tableaux mais modernisée et simplifiée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1120000" y="5529095"/>
            <a:ext cx="920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rPr b="1" i="1" lang="fr-FR" sz="1800" u="sng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Précision: </a:t>
            </a:r>
            <a:r>
              <a:rPr b="0" i="0" lang="fr-FR" sz="18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Ces méthodes bien que « concurrentes » ne sont pas incompatibles. Une page peut à la fois utiliser des flexbox et des grid.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1141400" y="2249482"/>
            <a:ext cx="99060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Le concept général de Grid est de diviser l’espace en zones. Concrètement, il s’agit de découper l’espace en lignes et en colonnes comme le ferait un tableau.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Mais à la différence des tableaux, la grille est une construction schématique abstraite, elle ne nécessite aucun éléments HTML ni de balises.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1143000" y="1488279"/>
            <a:ext cx="99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Prenons un conteneur (div) et mettons y trois conteneurs (div) à l’intérieur pour l’exemple: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15349" r="0" t="0"/>
          <a:stretch/>
        </p:blipFill>
        <p:spPr>
          <a:xfrm>
            <a:off x="3806009" y="4274585"/>
            <a:ext cx="4531393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7294" y="1874164"/>
            <a:ext cx="96488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division de l’espace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146400" y="1738147"/>
            <a:ext cx="9906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Nous devons initialiser notre grille dans le conteneur parent (fond gris et bordure rouge) en y appliquant la propriété « display: grid »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7117" y="2723417"/>
            <a:ext cx="2764757" cy="133655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 txBox="1"/>
          <p:nvPr/>
        </p:nvSpPr>
        <p:spPr>
          <a:xfrm>
            <a:off x="1120000" y="5253633"/>
            <a:ext cx="914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Note: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 conteneur parent devient maintenant le </a:t>
            </a:r>
            <a:r>
              <a:rPr b="1"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conteneur de grille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« box » à l’intérieur elles, deviennent les </a:t>
            </a:r>
            <a:r>
              <a:rPr b="1"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éléments de grille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200" y="2643481"/>
            <a:ext cx="7270241" cy="156556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division de l’espace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1181274" y="1481725"/>
            <a:ext cx="10038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Grâce aux propriétés « grid-template-columns » et « grid-template-rows » nous allons pouvoir définir la segmentation de l’espace.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630" y="2214635"/>
            <a:ext cx="3040731" cy="164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9064" y="4241106"/>
            <a:ext cx="7693864" cy="164216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 txBox="1"/>
          <p:nvPr/>
        </p:nvSpPr>
        <p:spPr>
          <a:xfrm>
            <a:off x="-38850" y="625950"/>
            <a:ext cx="2680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Conteneur de grille (grid-container)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1181275" y="1617916"/>
            <a:ext cx="91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Grâce aux propriétés « grid-column » et « grid-row » nous allons pouvoir placer chaque éléments où l’on souhaite.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39163"/>
            <a:ext cx="3058094" cy="297255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/>
          <p:nvPr/>
        </p:nvSpPr>
        <p:spPr>
          <a:xfrm>
            <a:off x="7416254" y="2169831"/>
            <a:ext cx="19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Affichage normal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7416253" y="3884854"/>
            <a:ext cx="21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Affichage inspecteur</a:t>
            </a:r>
            <a:endParaRPr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846" y="2511411"/>
            <a:ext cx="5917954" cy="123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5844" y="4269531"/>
            <a:ext cx="5917956" cy="124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Éléments de grille (grid-items)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9"/>
          <p:cNvGraphicFramePr/>
          <p:nvPr/>
        </p:nvGraphicFramePr>
        <p:xfrm>
          <a:off x="1103493" y="16583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{586027A5-6D27-4442-8D3A-42E3D5EF018D}</a:tableStyleId>
              </a:tblPr>
              <a:tblGrid>
                <a:gridCol w="5116500"/>
                <a:gridCol w="511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Unités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px, em, rem, %,vh, …..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Les unités classiques absolues et relatives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Fraction de l’espace restant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max-content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Taille de l’élément le plus grand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min-content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Taille de l’élément le plus petit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minmax(min, max)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Taille avec un minimum et un maximum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auto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S’adapte automatiquement au contenu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p9"/>
          <p:cNvSpPr txBox="1"/>
          <p:nvPr/>
        </p:nvSpPr>
        <p:spPr>
          <a:xfrm>
            <a:off x="1103493" y="4827500"/>
            <a:ext cx="977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u="sng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Note: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Il existe aussi la fonctionnalité «</a:t>
            </a:r>
            <a:r>
              <a:rPr b="1"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repeat(</a:t>
            </a:r>
            <a:r>
              <a:rPr lang="fr-FR" sz="18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nombre de fois</a:t>
            </a:r>
            <a:r>
              <a:rPr b="1"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fr-FR" sz="1800">
                <a:solidFill>
                  <a:srgbClr val="A4C2F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unités</a:t>
            </a:r>
            <a:r>
              <a:rPr b="1"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 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» qui permet de créer un motif de répétition de colonnes ou de lignes. (appelés « patterns »)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Ex: « repeat(</a:t>
            </a:r>
            <a:r>
              <a:rPr lang="fr-FR" sz="18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fr-FR" sz="1800">
                <a:solidFill>
                  <a:srgbClr val="A4C2F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1fr</a:t>
            </a:r>
            <a:r>
              <a:rPr lang="fr-FR" sz="1800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 » répète 1 fraction d’espace (1fr) 3 fois</a:t>
            </a:r>
            <a:endParaRPr sz="1800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-38850" y="625950"/>
            <a:ext cx="236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Unités de mesure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