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embeddings/oleObject1.docx" ContentType="application/vnd.openxmlformats-officedocument.wordprocessingml.document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  <Override PartName="/ppt/media/image12.wmf" ContentType="image/x-wmf"/>
  <Override PartName="/ppt/media/image1.png" ContentType="image/png"/>
  <Override PartName="/ppt/media/image13.png" ContentType="image/png"/>
  <Override PartName="/ppt/media/image3.bmp" ContentType="image/bmp"/>
  <Override PartName="/ppt/media/image2.bmp" ContentType="image/bmp"/>
  <Override PartName="/ppt/media/image19.wmf" ContentType="image/x-wmf"/>
  <Override PartName="/ppt/media/image8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wmf" ContentType="image/x-wmf"/>
  <Override PartName="/ppt/media/image11.png" ContentType="image/png"/>
  <Override PartName="/ppt/media/image14.wmf" ContentType="image/x-wmf"/>
  <Override PartName="/ppt/media/image15.bmp" ContentType="image/bmp"/>
  <Override PartName="/ppt/media/image16.png" ContentType="image/png"/>
  <Override PartName="/ppt/media/image17.bmp" ContentType="image/bmp"/>
  <Override PartName="/ppt/media/image18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1.emf" ContentType="image/x-emf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package" Target="../embeddings/oleObject1.docx"/><Relationship Id="rId3" Type="http://schemas.openxmlformats.org/officeDocument/2006/relationships/image" Target="../media/image14.wmf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bmp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bmp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19.wmf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package" Target="../embeddings/oleObject1.docx"/><Relationship Id="rId3" Type="http://schemas.openxmlformats.org/officeDocument/2006/relationships/image" Target="../media/image1.emf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bmp"/><Relationship Id="rId2" Type="http://schemas.openxmlformats.org/officeDocument/2006/relationships/image" Target="../media/image3.bmp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package" Target="../embeddings/oleObject1.docx"/><Relationship Id="rId3" Type="http://schemas.openxmlformats.org/officeDocument/2006/relationships/image" Target="../media/image10.wmf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package" Target="../embeddings/oleObject1.docx"/><Relationship Id="rId3" Type="http://schemas.openxmlformats.org/officeDocument/2006/relationships/image" Target="../media/image12.wmf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2160000" y="582840"/>
            <a:ext cx="6119640" cy="4782240"/>
          </a:xfrm>
          <a:prstGeom prst="rect">
            <a:avLst/>
          </a:prstGeom>
          <a:ln w="0">
            <a:noFill/>
          </a:ln>
        </p:spPr>
      </p:pic>
      <p:sp>
        <p:nvSpPr>
          <p:cNvPr id="77" name=""/>
          <p:cNvSpPr/>
          <p:nvPr/>
        </p:nvSpPr>
        <p:spPr>
          <a:xfrm>
            <a:off x="0" y="-42480"/>
            <a:ext cx="10079640" cy="62496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"/>
          <p:cNvSpPr/>
          <p:nvPr/>
        </p:nvSpPr>
        <p:spPr>
          <a:xfrm>
            <a:off x="0" y="5130360"/>
            <a:ext cx="10079640" cy="53928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"/>
          <p:cNvSpPr/>
          <p:nvPr/>
        </p:nvSpPr>
        <p:spPr>
          <a:xfrm>
            <a:off x="720000" y="1620000"/>
            <a:ext cx="359640" cy="233964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"/>
          <p:cNvSpPr/>
          <p:nvPr/>
        </p:nvSpPr>
        <p:spPr>
          <a:xfrm>
            <a:off x="9180000" y="1584000"/>
            <a:ext cx="359640" cy="233964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"/>
          <p:cNvSpPr/>
          <p:nvPr/>
        </p:nvSpPr>
        <p:spPr>
          <a:xfrm>
            <a:off x="0" y="360"/>
            <a:ext cx="10079640" cy="124992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</a:rPr>
              <a:t>User Case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0" y="1250640"/>
            <a:ext cx="10079640" cy="441936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9332640" y="4972680"/>
            <a:ext cx="56700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50AE0D01-D187-479E-865E-BC2A7161F311}" type="slidenum">
              <a:rPr b="1" lang="fr-FR" sz="2400" spc="-1" strike="noStrike">
                <a:solidFill>
                  <a:srgbClr val="ffffff"/>
                </a:solidFill>
                <a:latin typeface="Times New Roman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620000" y="1383120"/>
            <a:ext cx="6839640" cy="38156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21" name=""/>
          <p:cNvGraphicFramePr/>
          <p:nvPr/>
        </p:nvGraphicFramePr>
        <p:xfrm>
          <a:off x="900720" y="4502160"/>
          <a:ext cx="6118920" cy="1077480"/>
        </p:xfrm>
        <a:graphic>
          <a:graphicData uri="http://schemas.openxmlformats.org/presentationml/2006/ole">
            <p:oleObj progId="Word.Document.12" r:id="rId2" spid="">
              <p:embed/>
              <p:pic>
                <p:nvPicPr>
                  <p:cNvPr id="122" name="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900720" y="4502160"/>
                    <a:ext cx="6118920" cy="10774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2020680" y="1250640"/>
            <a:ext cx="6078960" cy="4419000"/>
          </a:xfrm>
          <a:prstGeom prst="rect">
            <a:avLst/>
          </a:prstGeom>
          <a:ln w="0">
            <a:noFill/>
          </a:ln>
        </p:spPr>
      </p:pic>
      <p:sp>
        <p:nvSpPr>
          <p:cNvPr id="124" name=""/>
          <p:cNvSpPr/>
          <p:nvPr/>
        </p:nvSpPr>
        <p:spPr>
          <a:xfrm>
            <a:off x="0" y="360"/>
            <a:ext cx="10079640" cy="124992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</a:rPr>
              <a:t>Diagramme D’activité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9346320" y="4972680"/>
            <a:ext cx="55332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18AA646E-3475-4261-8355-45A17240A4C5}" type="slidenum">
              <a:rPr b="1" lang="fr-FR" sz="2400" spc="-1" strike="noStrike">
                <a:solidFill>
                  <a:srgbClr val="ffffff"/>
                </a:solidFill>
                <a:latin typeface="Times New Roman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"/>
          <p:cNvSpPr/>
          <p:nvPr/>
        </p:nvSpPr>
        <p:spPr>
          <a:xfrm>
            <a:off x="0" y="360"/>
            <a:ext cx="10079640" cy="124992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</a:rPr>
              <a:t>Diagramme de Séquence</a:t>
            </a:r>
            <a:endParaRPr b="0" lang="fr-FR" sz="32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1944000" y="1250640"/>
            <a:ext cx="6335640" cy="4419000"/>
          </a:xfrm>
          <a:prstGeom prst="rect">
            <a:avLst/>
          </a:prstGeom>
          <a:ln w="0">
            <a:noFill/>
          </a:ln>
        </p:spPr>
      </p:pic>
      <p:sp>
        <p:nvSpPr>
          <p:cNvPr id="128" name=""/>
          <p:cNvSpPr/>
          <p:nvPr/>
        </p:nvSpPr>
        <p:spPr>
          <a:xfrm>
            <a:off x="9297360" y="4972680"/>
            <a:ext cx="48528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A57473EE-A6BF-45D9-BA92-F70362424A81}" type="slidenum">
              <a:rPr b="1" lang="fr-FR" sz="2400" spc="-1" strike="noStrike">
                <a:solidFill>
                  <a:srgbClr val="ffffff"/>
                </a:solidFill>
                <a:latin typeface="Times New Roman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/>
          <p:nvPr/>
        </p:nvSpPr>
        <p:spPr>
          <a:xfrm>
            <a:off x="0" y="360"/>
            <a:ext cx="10079640" cy="124992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</a:rPr>
              <a:t>Zoning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0" y="1250640"/>
            <a:ext cx="10079640" cy="441936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9332640" y="4972680"/>
            <a:ext cx="56700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B44B02DC-3393-461E-9696-2E8104680AFE}" type="slidenum">
              <a:rPr b="1" lang="fr-FR" sz="1800" spc="-1" strike="noStrike">
                <a:solidFill>
                  <a:srgbClr val="ffffff"/>
                </a:solidFill>
                <a:latin typeface="Times New Roman"/>
              </a:rPr>
              <a:t>&lt;numéro&gt;</a:t>
            </a:fld>
            <a:endParaRPr b="0" lang="fr-FR" sz="1800" spc="-1" strike="noStrike">
              <a:latin typeface="Arial"/>
            </a:endParaRPr>
          </a:p>
        </p:txBody>
      </p:sp>
      <p:graphicFrame>
        <p:nvGraphicFramePr>
          <p:cNvPr id="132" name=""/>
          <p:cNvGraphicFramePr/>
          <p:nvPr/>
        </p:nvGraphicFramePr>
        <p:xfrm>
          <a:off x="1980720" y="4502160"/>
          <a:ext cx="6118920" cy="107748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33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980720" y="4502160"/>
                    <a:ext cx="6118920" cy="10774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pic>
        <p:nvPicPr>
          <p:cNvPr id="134" name="" descr=""/>
          <p:cNvPicPr/>
          <p:nvPr/>
        </p:nvPicPr>
        <p:blipFill>
          <a:blip r:embed="rId3"/>
          <a:stretch/>
        </p:blipFill>
        <p:spPr>
          <a:xfrm>
            <a:off x="2700000" y="1440000"/>
            <a:ext cx="4452840" cy="346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"/>
          <p:cNvSpPr/>
          <p:nvPr/>
        </p:nvSpPr>
        <p:spPr>
          <a:xfrm>
            <a:off x="0" y="360"/>
            <a:ext cx="10079640" cy="124992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</a:rPr>
              <a:t>Mock-up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0" y="1250640"/>
            <a:ext cx="10079640" cy="441936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9332640" y="4972680"/>
            <a:ext cx="56700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1AB2EDE4-519F-4A9F-B30A-99E3FED1AFD1}" type="slidenum">
              <a:rPr b="1" lang="fr-FR" sz="1800" spc="-1" strike="noStrike">
                <a:solidFill>
                  <a:srgbClr val="ffffff"/>
                </a:solidFill>
                <a:latin typeface="Times New Roman"/>
              </a:rPr>
              <a:t>&lt;numéro&gt;</a:t>
            </a:fld>
            <a:endParaRPr b="0" lang="fr-FR" sz="18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2028600" y="1440000"/>
            <a:ext cx="6431040" cy="41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"/>
          <p:cNvSpPr/>
          <p:nvPr/>
        </p:nvSpPr>
        <p:spPr>
          <a:xfrm>
            <a:off x="0" y="360"/>
            <a:ext cx="10079640" cy="124992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</a:rPr>
              <a:t>Prototype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0" y="1250640"/>
            <a:ext cx="10079640" cy="441936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9332640" y="4972680"/>
            <a:ext cx="56700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00DCCCC8-D0D1-4A8E-B1FE-925C8EC877B4}" type="slidenum">
              <a:rPr b="1" lang="fr-FR" sz="1800" spc="-1" strike="noStrike">
                <a:solidFill>
                  <a:srgbClr val="ffffff"/>
                </a:solidFill>
                <a:latin typeface="Times New Roman"/>
              </a:rPr>
              <a:t>&lt;numéro&gt;</a:t>
            </a:fld>
            <a:endParaRPr b="0" lang="fr-FR" sz="18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2340000" y="1410120"/>
            <a:ext cx="5579640" cy="416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"/>
          <p:cNvSpPr/>
          <p:nvPr/>
        </p:nvSpPr>
        <p:spPr>
          <a:xfrm>
            <a:off x="0" y="360"/>
            <a:ext cx="10079640" cy="124992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</a:rPr>
              <a:t>Prototype - Mobile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0" y="1250640"/>
            <a:ext cx="10079640" cy="441936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9332640" y="4972680"/>
            <a:ext cx="56700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D809D5C4-E2FB-4FCB-A4B9-9887B0926E01}" type="slidenum">
              <a:rPr b="1" lang="fr-FR" sz="1800" spc="-1" strike="noStrike">
                <a:solidFill>
                  <a:srgbClr val="ffffff"/>
                </a:solidFill>
                <a:latin typeface="Times New Roman"/>
              </a:rPr>
              <a:t>&lt;numéro&gt;</a:t>
            </a:fld>
            <a:endParaRPr b="0" lang="fr-FR" sz="18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4140000" y="1365840"/>
            <a:ext cx="2032200" cy="42138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47" name=""/>
          <p:cNvGraphicFramePr/>
          <p:nvPr/>
        </p:nvGraphicFramePr>
        <p:xfrm>
          <a:off x="-180000" y="4680000"/>
          <a:ext cx="3780000" cy="720000"/>
        </p:xfrm>
        <a:graphic>
          <a:graphicData uri="http://schemas.openxmlformats.org/presentationml/2006/ole">
            <p:oleObj progId="Word.Document.12" r:id="rId2" spid="">
              <p:embed/>
              <p:pic>
                <p:nvPicPr>
                  <p:cNvPr id="148" name="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-180000" y="4680000"/>
                    <a:ext cx="3780000" cy="7200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124992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</a:rPr>
              <a:t>Présentation du site web </a:t>
            </a:r>
            <a:br/>
            <a:r>
              <a:rPr b="0" lang="fr-FR" sz="3200" spc="-1" strike="noStrike">
                <a:solidFill>
                  <a:srgbClr val="ffffff"/>
                </a:solidFill>
                <a:latin typeface="Arial"/>
              </a:rPr>
              <a:t>HerOut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0" y="1250280"/>
            <a:ext cx="5399640" cy="441936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03 – Présentation du site web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04 – Contexte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07 – SWOT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08 – Design graphique et fonctionnel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12 – Maquettes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5400000" y="1260000"/>
            <a:ext cx="4679640" cy="4409640"/>
          </a:xfrm>
          <a:prstGeom prst="rect">
            <a:avLst/>
          </a:prstGeom>
          <a:ln w="0">
            <a:noFill/>
          </a:ln>
        </p:spPr>
      </p:pic>
      <p:sp>
        <p:nvSpPr>
          <p:cNvPr id="84" name=""/>
          <p:cNvSpPr/>
          <p:nvPr/>
        </p:nvSpPr>
        <p:spPr>
          <a:xfrm>
            <a:off x="9224640" y="4972680"/>
            <a:ext cx="49500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32FF1F9F-4049-45C6-B0ED-C1E2646C760D}" type="slidenum">
              <a:rPr b="1" lang="fr-FR" sz="2400" spc="-1" strike="noStrike">
                <a:solidFill>
                  <a:srgbClr val="ffffff"/>
                </a:solidFill>
                <a:latin typeface="Times New Roman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0" y="360"/>
            <a:ext cx="10079640" cy="124992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</a:rPr>
              <a:t>Présentation du site web </a:t>
            </a:r>
            <a:br/>
            <a:r>
              <a:rPr b="0" lang="fr-FR" sz="3200" spc="-1" strike="noStrike">
                <a:solidFill>
                  <a:srgbClr val="ffffff"/>
                </a:solidFill>
                <a:latin typeface="Arial"/>
              </a:rPr>
              <a:t>HerOut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0" y="1250640"/>
            <a:ext cx="10079640" cy="441936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Qui sommes-nous ?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Un fournisseur de cartes et de trajets de randonnée.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Un site inspiré des sites de randonnée les plus connus :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Visorando, Alltrails, Wikiloc.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Pour qui ?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Résidents désirant découvrir la région, touristes.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Avec qui ?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Offices de tourisme, collectivités territoriales de l’Hérault.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9332640" y="4973040"/>
            <a:ext cx="56700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F3319DD3-6C03-4154-97D6-DF44986FD9A3}" type="slidenum">
              <a:rPr b="1" lang="fr-FR" sz="2400" spc="-1" strike="noStrike">
                <a:solidFill>
                  <a:srgbClr val="ffffff"/>
                </a:solidFill>
                <a:latin typeface="Times New Roman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0" y="360"/>
            <a:ext cx="10079640" cy="124992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</a:rPr>
              <a:t>Personae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0" y="1250640"/>
            <a:ext cx="10079640" cy="441936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160000" y="1440000"/>
            <a:ext cx="5579640" cy="4121280"/>
          </a:xfrm>
          <a:prstGeom prst="rect">
            <a:avLst/>
          </a:prstGeom>
          <a:ln w="0">
            <a:noFill/>
          </a:ln>
        </p:spPr>
      </p:pic>
      <p:sp>
        <p:nvSpPr>
          <p:cNvPr id="91" name=""/>
          <p:cNvSpPr/>
          <p:nvPr/>
        </p:nvSpPr>
        <p:spPr>
          <a:xfrm>
            <a:off x="9332640" y="4973040"/>
            <a:ext cx="56700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B528F3D0-E994-4D30-AB65-A208D6D7DE8C}" type="slidenum">
              <a:rPr b="1" lang="fr-FR" sz="2400" spc="-1" strike="noStrike">
                <a:solidFill>
                  <a:srgbClr val="ffffff"/>
                </a:solidFill>
                <a:latin typeface="Times New Roman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/>
          <p:nvPr/>
        </p:nvSpPr>
        <p:spPr>
          <a:xfrm>
            <a:off x="0" y="360"/>
            <a:ext cx="10079640" cy="124992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</a:rPr>
              <a:t>Personae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0" y="1250640"/>
            <a:ext cx="10079640" cy="441936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160000" y="1385640"/>
            <a:ext cx="5579640" cy="4188960"/>
          </a:xfrm>
          <a:prstGeom prst="rect">
            <a:avLst/>
          </a:prstGeom>
          <a:ln w="0">
            <a:noFill/>
          </a:ln>
        </p:spPr>
      </p:pic>
      <p:sp>
        <p:nvSpPr>
          <p:cNvPr id="95" name=""/>
          <p:cNvSpPr/>
          <p:nvPr/>
        </p:nvSpPr>
        <p:spPr>
          <a:xfrm>
            <a:off x="9332640" y="4973040"/>
            <a:ext cx="56700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BD48FBD4-1BDD-4C37-9C87-DE2C02C5DBD7}" type="slidenum">
              <a:rPr b="1" lang="fr-FR" sz="2400" spc="-1" strike="noStrike">
                <a:solidFill>
                  <a:srgbClr val="ffffff"/>
                </a:solidFill>
                <a:latin typeface="Times New Roman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"/>
          <p:cNvSpPr/>
          <p:nvPr/>
        </p:nvSpPr>
        <p:spPr>
          <a:xfrm>
            <a:off x="0" y="360"/>
            <a:ext cx="10079640" cy="124992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</a:rPr>
              <a:t>Personae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0" y="1250640"/>
            <a:ext cx="10079640" cy="441936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160000" y="1385640"/>
            <a:ext cx="5579640" cy="418896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2160000" y="1381680"/>
            <a:ext cx="5579640" cy="4192920"/>
          </a:xfrm>
          <a:prstGeom prst="rect">
            <a:avLst/>
          </a:prstGeom>
          <a:ln w="0">
            <a:noFill/>
          </a:ln>
        </p:spPr>
      </p:pic>
      <p:sp>
        <p:nvSpPr>
          <p:cNvPr id="100" name=""/>
          <p:cNvSpPr/>
          <p:nvPr/>
        </p:nvSpPr>
        <p:spPr>
          <a:xfrm>
            <a:off x="9332640" y="4973040"/>
            <a:ext cx="56700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B451C39D-DFD4-4EEE-AD6C-F4F975B73C31}" type="slidenum">
              <a:rPr b="1" lang="fr-FR" sz="2400" spc="-1" strike="noStrike">
                <a:solidFill>
                  <a:srgbClr val="ffffff"/>
                </a:solidFill>
                <a:latin typeface="Times New Roman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"/>
          <p:cNvSpPr/>
          <p:nvPr/>
        </p:nvSpPr>
        <p:spPr>
          <a:xfrm>
            <a:off x="0" y="360"/>
            <a:ext cx="10079640" cy="124992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</a:rPr>
              <a:t>SWOT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0" y="1250640"/>
            <a:ext cx="10079640" cy="441936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2163600" y="1365120"/>
            <a:ext cx="5756040" cy="4214520"/>
          </a:xfrm>
          <a:prstGeom prst="rect">
            <a:avLst/>
          </a:prstGeom>
          <a:ln w="0">
            <a:noFill/>
          </a:ln>
        </p:spPr>
      </p:pic>
      <p:sp>
        <p:nvSpPr>
          <p:cNvPr id="104" name=""/>
          <p:cNvSpPr/>
          <p:nvPr/>
        </p:nvSpPr>
        <p:spPr>
          <a:xfrm>
            <a:off x="9332640" y="4973040"/>
            <a:ext cx="56700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C076308D-8BF4-4561-9A94-28598DC38169}" type="slidenum">
              <a:rPr b="1" lang="fr-FR" sz="2400" spc="-1" strike="noStrike">
                <a:solidFill>
                  <a:srgbClr val="ffffff"/>
                </a:solidFill>
                <a:latin typeface="Times New Roman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"/>
          <p:cNvSpPr/>
          <p:nvPr/>
        </p:nvSpPr>
        <p:spPr>
          <a:xfrm>
            <a:off x="0" y="360"/>
            <a:ext cx="10079640" cy="124992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</a:rPr>
              <a:t>Style Tile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0" y="1250640"/>
            <a:ext cx="10079640" cy="441936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620000" y="1275480"/>
            <a:ext cx="7013520" cy="3944160"/>
          </a:xfrm>
          <a:prstGeom prst="rect">
            <a:avLst/>
          </a:prstGeom>
          <a:ln w="0">
            <a:noFill/>
          </a:ln>
        </p:spPr>
      </p:pic>
      <p:sp>
        <p:nvSpPr>
          <p:cNvPr id="108" name=""/>
          <p:cNvSpPr/>
          <p:nvPr/>
        </p:nvSpPr>
        <p:spPr>
          <a:xfrm>
            <a:off x="9332640" y="4972680"/>
            <a:ext cx="56700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289C585B-E9C3-4340-A42B-9E94E58FDBFE}" type="slidenum">
              <a:rPr b="1" lang="fr-FR" sz="2400" spc="-1" strike="noStrike">
                <a:solidFill>
                  <a:srgbClr val="ffffff"/>
                </a:solidFill>
                <a:latin typeface="Times New Roman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  <p:graphicFrame>
        <p:nvGraphicFramePr>
          <p:cNvPr id="109" name=""/>
          <p:cNvGraphicFramePr/>
          <p:nvPr/>
        </p:nvGraphicFramePr>
        <p:xfrm>
          <a:off x="1080720" y="4502160"/>
          <a:ext cx="6118920" cy="1077480"/>
        </p:xfrm>
        <a:graphic>
          <a:graphicData uri="http://schemas.openxmlformats.org/presentationml/2006/ole">
            <p:oleObj progId="Word.Document.12" r:id="rId2" spid="">
              <p:embed/>
              <p:pic>
                <p:nvPicPr>
                  <p:cNvPr id="110" name="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1080720" y="4502160"/>
                    <a:ext cx="6118920" cy="10774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"/>
          <p:cNvSpPr/>
          <p:nvPr/>
        </p:nvSpPr>
        <p:spPr>
          <a:xfrm>
            <a:off x="0" y="360"/>
            <a:ext cx="10079640" cy="124992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</a:rPr>
              <a:t>Arborescence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0" y="1250640"/>
            <a:ext cx="10079640" cy="4419360"/>
          </a:xfrm>
          <a:prstGeom prst="rect">
            <a:avLst/>
          </a:pr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9332640" y="4972680"/>
            <a:ext cx="56700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54A791D0-89DE-4708-AFE6-692BD4C25CFF}" type="slidenum">
              <a:rPr b="1" lang="fr-FR" sz="2400" spc="-1" strike="noStrike">
                <a:solidFill>
                  <a:srgbClr val="ffffff"/>
                </a:solidFill>
                <a:latin typeface="Times New Roman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429480" y="1412280"/>
            <a:ext cx="9290160" cy="34473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15" name=""/>
          <p:cNvGraphicFramePr/>
          <p:nvPr/>
        </p:nvGraphicFramePr>
        <p:xfrm>
          <a:off x="-180000" y="4500000"/>
          <a:ext cx="6118920" cy="1077480"/>
        </p:xfrm>
        <a:graphic>
          <a:graphicData uri="http://schemas.openxmlformats.org/presentationml/2006/ole">
            <p:oleObj progId="Word.Document.12" r:id="rId2" spid="">
              <p:embed/>
              <p:pic>
                <p:nvPicPr>
                  <p:cNvPr id="116" name="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-180000" y="4500000"/>
                    <a:ext cx="6118920" cy="10774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Application>LibreOffice/7.2.3.2$Windows_X86_64 LibreOffice_project/d166454616c1632304285822f9c83ce2e660fd92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2023-08-02T08:25:51Z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