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51160030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51160030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51160030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51160030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51160030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51160030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51160030b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51160030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51160030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51160030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51160030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51160030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51160030b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51160030b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51160030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51160030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51160030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51160030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51160030b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51160030b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5116003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5116003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51160030b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51160030b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51160030b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51160030b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b30289c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b30289c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51160030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51160030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51160030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51160030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51160030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51160030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51160030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51160030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51160030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51160030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51160030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51160030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51160030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51160030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hubspot.fr/make-my-person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UI / UX</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User Interface / User Experience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hiérarchie visuelle</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La hiérarchie visuelle aide les utilisateurs à comprendre la structure d'une page et l'importance relative des éléments.</a:t>
            </a:r>
            <a:endParaRPr sz="1400"/>
          </a:p>
          <a:p>
            <a:pPr indent="0" lvl="0" marL="0" rtl="0" algn="l">
              <a:spcBef>
                <a:spcPts val="1200"/>
              </a:spcBef>
              <a:spcAft>
                <a:spcPts val="0"/>
              </a:spcAft>
              <a:buNone/>
            </a:pPr>
            <a:r>
              <a:rPr lang="fr" sz="1400"/>
              <a:t>Les éléments importants doivent être mis en évidence par la taille, la couleur ou la position pour attirer l'attention de l'utilisateur.</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L'accessibilité</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L'accessibilité signifie que le produit doit être utilisable par toutes les personnes, y compris celles ayant des handicaps visuels, auditifs ou moteurs.</a:t>
            </a:r>
            <a:endParaRPr sz="1400"/>
          </a:p>
          <a:p>
            <a:pPr indent="0" lvl="0" marL="0" rtl="0" algn="l">
              <a:spcBef>
                <a:spcPts val="1200"/>
              </a:spcBef>
              <a:spcAft>
                <a:spcPts val="0"/>
              </a:spcAft>
              <a:buNone/>
            </a:pPr>
            <a:r>
              <a:rPr lang="fr" sz="1400"/>
              <a:t>Des pratiques d'accessibilité telles que des contrastes élevés, des alternatives textuelles pour les images et une navigation claire sont essentielles pour inclure tous les utilisateurs.</a:t>
            </a:r>
            <a:endParaRPr sz="1400"/>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23850" y="142305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 processus de conception de l'UI/UX</a:t>
            </a:r>
            <a:endParaRPr/>
          </a:p>
        </p:txBody>
      </p:sp>
      <p:sp>
        <p:nvSpPr>
          <p:cNvPr id="201" name="Google Shape;201;p24"/>
          <p:cNvSpPr txBox="1"/>
          <p:nvPr/>
        </p:nvSpPr>
        <p:spPr>
          <a:xfrm>
            <a:off x="920650" y="2510875"/>
            <a:ext cx="4763100" cy="239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Comprendre l'utilisateur</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Créer des personas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Concevoir des wireframes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Prototyper</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Test utilisateur</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Comprendre l'utilisateur</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La première étape de la conception est de comprendre les besoins, les motivations et les comportements des utilisateurs cibles.</a:t>
            </a:r>
            <a:endParaRPr sz="1400"/>
          </a:p>
          <a:p>
            <a:pPr indent="0" lvl="0" marL="0" rtl="0" algn="l">
              <a:spcBef>
                <a:spcPts val="1200"/>
              </a:spcBef>
              <a:spcAft>
                <a:spcPts val="0"/>
              </a:spcAft>
              <a:buNone/>
            </a:pPr>
            <a:r>
              <a:rPr lang="fr" sz="1400"/>
              <a:t>Les enquêtes, les entretiens utilisateur et les analyses de données peuvent aider à obtenir des informations précieuses.</a:t>
            </a:r>
            <a:endParaRPr sz="1400"/>
          </a:p>
          <a:p>
            <a:pPr indent="0" lvl="0" marL="0" rtl="0" algn="l">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des personas</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Les personas sont des personnages fictifs représentant les différents profils d'utilisateurs.</a:t>
            </a:r>
            <a:endParaRPr sz="1400"/>
          </a:p>
          <a:p>
            <a:pPr indent="0" lvl="0" marL="0" rtl="0" algn="l">
              <a:spcBef>
                <a:spcPts val="1200"/>
              </a:spcBef>
              <a:spcAft>
                <a:spcPts val="1200"/>
              </a:spcAft>
              <a:buNone/>
            </a:pPr>
            <a:r>
              <a:rPr lang="fr" sz="1400"/>
              <a:t>Ils aident les concepteurs à mieux comprendre les attentes et les objectifs des utilisateurs et à concevoir en fonction de leurs besoins.</a:t>
            </a:r>
            <a:br>
              <a:rPr lang="fr" sz="1400"/>
            </a:br>
            <a:br>
              <a:rPr lang="fr" sz="1400"/>
            </a:br>
            <a:r>
              <a:rPr lang="fr" sz="1400"/>
              <a:t>Pour créer des personas, rendez vous sur ce site : </a:t>
            </a:r>
            <a:r>
              <a:rPr lang="fr" sz="1400" u="sng">
                <a:solidFill>
                  <a:schemeClr val="hlink"/>
                </a:solidFill>
                <a:hlinkClick r:id="rId3"/>
              </a:rPr>
              <a:t>https://www.hubspot.fr/make-my-persona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Concevoir des wireframes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Les wireframes sont des maquettes basiques en noir et blanc qui définissent la structure et la mise en page de l'interface sans les détails visuels.</a:t>
            </a:r>
            <a:endParaRPr sz="1400"/>
          </a:p>
          <a:p>
            <a:pPr indent="0" lvl="0" marL="0" rtl="0" algn="l">
              <a:spcBef>
                <a:spcPts val="1200"/>
              </a:spcBef>
              <a:spcAft>
                <a:spcPts val="0"/>
              </a:spcAft>
              <a:buNone/>
            </a:pPr>
            <a:r>
              <a:rPr lang="fr" sz="1400"/>
              <a:t>Ils permettent de planifier la disposition des éléments et de tester les flux de navigation.</a:t>
            </a:r>
            <a:endParaRPr sz="1400"/>
          </a:p>
          <a:p>
            <a:pPr indent="0" lvl="0" marL="0" rtl="0" algn="l">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Prototyper</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Les prototypes sont des versions interactives du produit qui permettent aux concepteurs de tester les interactions et les fonctionnalités avant la mise en œuvre complète.</a:t>
            </a:r>
            <a:endParaRPr sz="1400"/>
          </a:p>
          <a:p>
            <a:pPr indent="0" lvl="0" marL="0" rtl="0" algn="l">
              <a:spcBef>
                <a:spcPts val="1200"/>
              </a:spcBef>
              <a:spcAft>
                <a:spcPts val="0"/>
              </a:spcAft>
              <a:buNone/>
            </a:pPr>
            <a:r>
              <a:rPr lang="fr" sz="1400"/>
              <a:t>Les prototypes peuvent être simples ou avancés selon les besoins.</a:t>
            </a:r>
            <a:endParaRPr sz="1400"/>
          </a:p>
          <a:p>
            <a:pPr indent="0" lvl="0" marL="0" rtl="0" algn="l">
              <a:spcBef>
                <a:spcPts val="120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Test utilisateur</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Les tests utilisateurs consistent à faire tester le prototype par de vrais utilisateurs.</a:t>
            </a:r>
            <a:endParaRPr sz="1400"/>
          </a:p>
          <a:p>
            <a:pPr indent="0" lvl="0" marL="0" rtl="0" algn="l">
              <a:spcBef>
                <a:spcPts val="1200"/>
              </a:spcBef>
              <a:spcAft>
                <a:spcPts val="0"/>
              </a:spcAft>
              <a:buNone/>
            </a:pPr>
            <a:r>
              <a:rPr lang="fr" sz="1400"/>
              <a:t>Les retours d'utilisateurs aident à identifier les problèmes et à apporter des améliorations avant le lancement final du produit.</a:t>
            </a:r>
            <a:endParaRPr sz="1400"/>
          </a:p>
          <a:p>
            <a:pPr indent="0" lvl="0" marL="0" rtl="0" algn="l">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Outils populaires d'UI/UX</a:t>
            </a:r>
            <a:endParaRPr/>
          </a:p>
        </p:txBody>
      </p:sp>
      <p:sp>
        <p:nvSpPr>
          <p:cNvPr id="237" name="Google Shape;237;p30"/>
          <p:cNvSpPr txBox="1"/>
          <p:nvPr/>
        </p:nvSpPr>
        <p:spPr>
          <a:xfrm>
            <a:off x="951100" y="3203275"/>
            <a:ext cx="4459800" cy="149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Outils de conception</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Outils de prototypage</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Outils de conception</a:t>
            </a:r>
            <a:endParaRPr/>
          </a:p>
        </p:txBody>
      </p:sp>
      <p:sp>
        <p:nvSpPr>
          <p:cNvPr id="243" name="Google Shape;243;p31"/>
          <p:cNvSpPr txBox="1"/>
          <p:nvPr>
            <p:ph idx="1" type="body"/>
          </p:nvPr>
        </p:nvSpPr>
        <p:spPr>
          <a:xfrm>
            <a:off x="1297500" y="1567550"/>
            <a:ext cx="7038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Adobe XD, Sketch, Figma : ces outils permettent de créer des maquettes et des interfaces graphiques.</a:t>
            </a:r>
            <a:endParaRPr/>
          </a:p>
        </p:txBody>
      </p:sp>
      <p:sp>
        <p:nvSpPr>
          <p:cNvPr id="244" name="Google Shape;244;p31"/>
          <p:cNvSpPr txBox="1"/>
          <p:nvPr>
            <p:ph type="title"/>
          </p:nvPr>
        </p:nvSpPr>
        <p:spPr>
          <a:xfrm>
            <a:off x="1297500" y="2785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Outils de prototypage</a:t>
            </a:r>
            <a:endParaRPr/>
          </a:p>
        </p:txBody>
      </p:sp>
      <p:sp>
        <p:nvSpPr>
          <p:cNvPr id="245" name="Google Shape;245;p31"/>
          <p:cNvSpPr txBox="1"/>
          <p:nvPr>
            <p:ph idx="1" type="body"/>
          </p:nvPr>
        </p:nvSpPr>
        <p:spPr>
          <a:xfrm>
            <a:off x="1297500" y="3699825"/>
            <a:ext cx="7038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InVision, Marvel : ces outils aident à réaliser des prototypes interactifs pour tester les interactions.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1 - </a:t>
            </a:r>
            <a:r>
              <a:rPr lang="fr"/>
              <a:t>Introduction à l'UI/UX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2 - Principes de conception de l'UI/UX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3 - Le processus de conception de l'UI/UX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4 - Outils populaires d'UI/UX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256" name="Google Shape;256;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Comprendre l'UI/UX est essentiel pour créer des produits conviviaux et réussis. </a:t>
            </a:r>
            <a:br>
              <a:rPr lang="fr"/>
            </a:br>
            <a:r>
              <a:rPr lang="fr"/>
              <a:t>En suivant les principes de conception, en comprenant les besoins des utilisateurs et en utilisant les bons outils, les concepteurs peuvent créer des interfaces esthétiques et intuitives qui offrent une expérience utilisateur agréable et satisfaisante. </a:t>
            </a:r>
            <a:endParaRPr/>
          </a:p>
          <a:p>
            <a:pPr indent="0" lvl="0" marL="0" rtl="0" algn="l">
              <a:spcBef>
                <a:spcPts val="1200"/>
              </a:spcBef>
              <a:spcAft>
                <a:spcPts val="1200"/>
              </a:spcAft>
              <a:buNone/>
            </a:pPr>
            <a:r>
              <a:rPr lang="fr"/>
              <a:t>La recherche continue et les tests avec de vrais utilisateurs sont des éléments clés pour optimiser constamment l'UI/UX d'un produit.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TP de groupe</a:t>
            </a:r>
            <a:endParaRPr/>
          </a:p>
        </p:txBody>
      </p:sp>
      <p:sp>
        <p:nvSpPr>
          <p:cNvPr id="262" name="Google Shape;262;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Par groupe de 3-4, réalisez un site avec 3 pages.</a:t>
            </a:r>
            <a:endParaRPr/>
          </a:p>
          <a:p>
            <a:pPr indent="-311150" lvl="0" marL="457200" rtl="0" algn="l">
              <a:spcBef>
                <a:spcPts val="1200"/>
              </a:spcBef>
              <a:spcAft>
                <a:spcPts val="0"/>
              </a:spcAft>
              <a:buSzPts val="1300"/>
              <a:buChar char="-"/>
            </a:pPr>
            <a:r>
              <a:rPr lang="fr"/>
              <a:t>Page d’accueil</a:t>
            </a:r>
            <a:endParaRPr/>
          </a:p>
          <a:p>
            <a:pPr indent="-311150" lvl="0" marL="457200" rtl="0" algn="l">
              <a:spcBef>
                <a:spcPts val="0"/>
              </a:spcBef>
              <a:spcAft>
                <a:spcPts val="0"/>
              </a:spcAft>
              <a:buSzPts val="1300"/>
              <a:buChar char="-"/>
            </a:pPr>
            <a:r>
              <a:rPr lang="fr"/>
              <a:t>Boutique</a:t>
            </a:r>
            <a:endParaRPr/>
          </a:p>
          <a:p>
            <a:pPr indent="-311150" lvl="0" marL="457200" rtl="0" algn="l">
              <a:spcBef>
                <a:spcPts val="0"/>
              </a:spcBef>
              <a:spcAft>
                <a:spcPts val="0"/>
              </a:spcAft>
              <a:buSzPts val="1300"/>
              <a:buChar char="-"/>
            </a:pPr>
            <a:r>
              <a:rPr lang="fr"/>
              <a:t>Formulaire de contact</a:t>
            </a:r>
            <a:endParaRPr/>
          </a:p>
          <a:p>
            <a:pPr indent="-311150" lvl="0" marL="457200" rtl="0" algn="l">
              <a:spcBef>
                <a:spcPts val="0"/>
              </a:spcBef>
              <a:spcAft>
                <a:spcPts val="0"/>
              </a:spcAft>
              <a:buSzPts val="1300"/>
              <a:buChar char="-"/>
            </a:pPr>
            <a:r>
              <a:rPr lang="fr"/>
              <a:t>( panier si vous avez du temps )</a:t>
            </a:r>
            <a:br>
              <a:rPr lang="fr"/>
            </a:br>
            <a:endParaRPr/>
          </a:p>
          <a:p>
            <a:pPr indent="0" lvl="0" marL="0" rtl="0" algn="l">
              <a:spcBef>
                <a:spcPts val="1200"/>
              </a:spcBef>
              <a:spcAft>
                <a:spcPts val="0"/>
              </a:spcAft>
              <a:buNone/>
            </a:pPr>
            <a:r>
              <a:rPr lang="fr"/>
              <a:t>Le site devra présenter une ou plusieurs boissons (sirop, boisson énergisante, vin, etc.).</a:t>
            </a:r>
            <a:endParaRPr/>
          </a:p>
          <a:p>
            <a:pPr indent="0" lvl="0" marL="0" rtl="0" algn="l">
              <a:spcBef>
                <a:spcPts val="1200"/>
              </a:spcBef>
              <a:spcAft>
                <a:spcPts val="1200"/>
              </a:spcAft>
              <a:buNone/>
            </a:pPr>
            <a:r>
              <a:rPr lang="fr"/>
              <a:t>À la fin de la création, chaque groupe devra présenter son site au reste de la classe. Chacun d'entre vous devra noter le groupe sur l'UI/UX.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Introduction à l'UI/UX</a:t>
            </a:r>
            <a:endParaRPr/>
          </a:p>
        </p:txBody>
      </p:sp>
      <p:sp>
        <p:nvSpPr>
          <p:cNvPr id="147" name="Google Shape;147;p15"/>
          <p:cNvSpPr txBox="1"/>
          <p:nvPr/>
        </p:nvSpPr>
        <p:spPr>
          <a:xfrm>
            <a:off x="920650" y="3340225"/>
            <a:ext cx="5151000" cy="141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Qu'est-ce que l'UI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Qu'est-ce que l'UX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La différence entre UI et UX</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Qu'est-ce que l'UI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L'UI (</a:t>
            </a:r>
            <a:r>
              <a:rPr b="1" lang="fr" sz="1400"/>
              <a:t>Interface Utilisateur</a:t>
            </a:r>
            <a:r>
              <a:rPr lang="fr" sz="1400"/>
              <a:t>), se réfère à l'ensemble des éléments visuels et interactifs d'une application ou d'un site web.</a:t>
            </a:r>
            <a:endParaRPr sz="1400"/>
          </a:p>
          <a:p>
            <a:pPr indent="0" lvl="0" marL="0" rtl="0" algn="l">
              <a:spcBef>
                <a:spcPts val="1200"/>
              </a:spcBef>
              <a:spcAft>
                <a:spcPts val="0"/>
              </a:spcAft>
              <a:buNone/>
            </a:pPr>
            <a:r>
              <a:rPr lang="fr" sz="1400"/>
              <a:t>Elle est responsable de la présentation graphique et de la mise en page des éléments pour offrir une expérience visuelle </a:t>
            </a:r>
            <a:r>
              <a:rPr b="1" lang="fr" sz="1400"/>
              <a:t>agréable</a:t>
            </a:r>
            <a:r>
              <a:rPr lang="fr" sz="1400"/>
              <a:t> et </a:t>
            </a:r>
            <a:r>
              <a:rPr b="1" lang="fr" sz="1400"/>
              <a:t>intuitive </a:t>
            </a:r>
            <a:r>
              <a:rPr lang="fr" sz="1400"/>
              <a:t>aux utilisateurs.</a:t>
            </a:r>
            <a:endParaRPr sz="1400"/>
          </a:p>
          <a:p>
            <a:pPr indent="0" lvl="0" marL="0" rtl="0" algn="l">
              <a:spcBef>
                <a:spcPts val="1200"/>
              </a:spcBef>
              <a:spcAft>
                <a:spcPts val="0"/>
              </a:spcAft>
              <a:buNone/>
            </a:pPr>
            <a:r>
              <a:rPr lang="fr" sz="1400"/>
              <a:t>L'objectif principal de l'UI est de créer une interface esthétique, conviviale et intuitive pour faciliter la navigation et l'utilisation du produit.</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Qu'est-ce que l'UX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L'UX (</a:t>
            </a:r>
            <a:r>
              <a:rPr b="1" lang="fr" sz="1400"/>
              <a:t>Expérience Utilisateur</a:t>
            </a:r>
            <a:r>
              <a:rPr lang="fr" sz="1400"/>
              <a:t>), représente l'ensemble des </a:t>
            </a:r>
            <a:r>
              <a:rPr b="1" lang="fr" sz="1400"/>
              <a:t>émotions</a:t>
            </a:r>
            <a:r>
              <a:rPr lang="fr" sz="1400"/>
              <a:t>, des </a:t>
            </a:r>
            <a:r>
              <a:rPr b="1" lang="fr" sz="1400"/>
              <a:t>perceptions </a:t>
            </a:r>
            <a:r>
              <a:rPr lang="fr" sz="1400"/>
              <a:t>et des </a:t>
            </a:r>
            <a:r>
              <a:rPr b="1" lang="fr" sz="1400"/>
              <a:t>interactions </a:t>
            </a:r>
            <a:r>
              <a:rPr lang="fr" sz="1400"/>
              <a:t>que les utilisateurs </a:t>
            </a:r>
            <a:r>
              <a:rPr b="1" lang="fr" sz="1400"/>
              <a:t>ressentent </a:t>
            </a:r>
            <a:r>
              <a:rPr lang="fr" sz="1400"/>
              <a:t>lorsqu'ils utilisent un produit. Cela inclut la </a:t>
            </a:r>
            <a:r>
              <a:rPr b="1" lang="fr" sz="1400"/>
              <a:t>facilité d'utilisation</a:t>
            </a:r>
            <a:r>
              <a:rPr lang="fr" sz="1400"/>
              <a:t>, </a:t>
            </a:r>
            <a:r>
              <a:rPr b="1" lang="fr" sz="1400"/>
              <a:t>l'efficacité</a:t>
            </a:r>
            <a:r>
              <a:rPr lang="fr" sz="1400"/>
              <a:t>, la </a:t>
            </a:r>
            <a:r>
              <a:rPr b="1" lang="fr" sz="1400"/>
              <a:t>satisfaction </a:t>
            </a:r>
            <a:r>
              <a:rPr lang="fr" sz="1400"/>
              <a:t>et même les </a:t>
            </a:r>
            <a:r>
              <a:rPr b="1" lang="fr" sz="1400"/>
              <a:t>émotions </a:t>
            </a:r>
            <a:r>
              <a:rPr lang="fr" sz="1400"/>
              <a:t>positives ou négatives associées à l'interaction.</a:t>
            </a:r>
            <a:endParaRPr sz="1400"/>
          </a:p>
          <a:p>
            <a:pPr indent="0" lvl="0" marL="0" rtl="0" algn="l">
              <a:spcBef>
                <a:spcPts val="1200"/>
              </a:spcBef>
              <a:spcAft>
                <a:spcPts val="0"/>
              </a:spcAft>
              <a:buNone/>
            </a:pPr>
            <a:r>
              <a:rPr lang="fr" sz="1400"/>
              <a:t>L'UX vise à améliorer la qualité globale de l'expérience utilisateur en éliminant les obstacles, en offrant des solutions efficaces et en anticipant les besoins des utilisateurs.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différence entre UI et UX</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L'UI est responsable du design visuel (boutons, icônes, couleurs, typographie), tandis que l'UX concerne le flux de navigation, </a:t>
            </a:r>
            <a:r>
              <a:rPr b="1" lang="fr" sz="1400"/>
              <a:t>l'ergonomie </a:t>
            </a:r>
            <a:r>
              <a:rPr lang="fr" sz="1400"/>
              <a:t>et la </a:t>
            </a:r>
            <a:r>
              <a:rPr b="1" lang="fr" sz="1400"/>
              <a:t>satisfaction </a:t>
            </a:r>
            <a:r>
              <a:rPr lang="fr" sz="1400"/>
              <a:t>globale de l'utilisateur.</a:t>
            </a:r>
            <a:endParaRPr sz="1400"/>
          </a:p>
          <a:p>
            <a:pPr indent="0" lvl="0" marL="0" rtl="0" algn="l">
              <a:spcBef>
                <a:spcPts val="1200"/>
              </a:spcBef>
              <a:spcAft>
                <a:spcPts val="0"/>
              </a:spcAft>
              <a:buNone/>
            </a:pPr>
            <a:r>
              <a:rPr lang="fr" sz="1400"/>
              <a:t>En résumé, l'UI est ce que l'utilisateur </a:t>
            </a:r>
            <a:r>
              <a:rPr b="1" lang="fr" sz="1400"/>
              <a:t>voit</a:t>
            </a:r>
            <a:r>
              <a:rPr lang="fr" sz="1400"/>
              <a:t>, tandis que l'UX est ce que l'utilisateur </a:t>
            </a:r>
            <a:r>
              <a:rPr b="1" lang="fr" sz="1400"/>
              <a:t>ressent et vit</a:t>
            </a:r>
            <a:r>
              <a:rPr lang="fr" sz="1400"/>
              <a:t>.</a:t>
            </a:r>
            <a:endParaRPr sz="1400"/>
          </a:p>
          <a:p>
            <a:pPr indent="0" lvl="0" marL="0" rtl="0" algn="l">
              <a:spcBef>
                <a:spcPts val="1200"/>
              </a:spcBef>
              <a:spcAft>
                <a:spcPts val="0"/>
              </a:spcAft>
              <a:buNone/>
            </a:pPr>
            <a:r>
              <a:rPr lang="fr" sz="1400"/>
              <a:t>Une bonne UI peut rendre un produit attrayant, mais une mauvaise UX peut compromettre la satisfaction de l'utilisateur, et vice versa.</a:t>
            </a:r>
            <a:endParaRPr sz="14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Principes de conception de l'UI/UX</a:t>
            </a:r>
            <a:endParaRPr/>
          </a:p>
        </p:txBody>
      </p:sp>
      <p:sp>
        <p:nvSpPr>
          <p:cNvPr id="171" name="Google Shape;171;p19"/>
          <p:cNvSpPr txBox="1"/>
          <p:nvPr/>
        </p:nvSpPr>
        <p:spPr>
          <a:xfrm>
            <a:off x="943475" y="3195675"/>
            <a:ext cx="4550100" cy="154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La simplicité</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La cohérence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La hiérarchie visuelle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L'accessibilité</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simplicité</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Le principe de simplicité consiste à éviter la surcharge d'informations et à garder l'interface propre et épurée.</a:t>
            </a:r>
            <a:endParaRPr sz="1400"/>
          </a:p>
          <a:p>
            <a:pPr indent="0" lvl="0" marL="0" rtl="0" algn="l">
              <a:spcBef>
                <a:spcPts val="1200"/>
              </a:spcBef>
              <a:spcAft>
                <a:spcPts val="0"/>
              </a:spcAft>
              <a:buNone/>
            </a:pPr>
            <a:r>
              <a:rPr lang="fr" sz="1400"/>
              <a:t>Une conception simple permet aux utilisateurs de trouver rapidement ce qu'ils cherchent et réduit les risques de confusion ou d'erreurs.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cohérence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La cohérence assure que les éléments visuels et interactifs sont uniformes dans tout le produit.</a:t>
            </a:r>
            <a:endParaRPr sz="1400"/>
          </a:p>
          <a:p>
            <a:pPr indent="0" lvl="0" marL="0" rtl="0" algn="l">
              <a:spcBef>
                <a:spcPts val="1200"/>
              </a:spcBef>
              <a:spcAft>
                <a:spcPts val="0"/>
              </a:spcAft>
              <a:buNone/>
            </a:pPr>
            <a:r>
              <a:rPr lang="fr" sz="1400"/>
              <a:t>Les boutons, les menus, les icônes et les couleurs doivent être utilisés de manière cohérente pour créer une expérience fluide et familière pour les utilisateurs.</a:t>
            </a:r>
            <a:endParaRPr sz="1400"/>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