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4e0dd9dc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4e0dd9dc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a2ced2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a2ced2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e0dd9dc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4e0dd9dc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e0dd9dc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e0dd9dc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a12942a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a12942a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a2ced2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a2ced2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2ced26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a2ced26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e0dd9d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e0dd9d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e0dd9dc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e0dd9dc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e0dd9d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e0dd9d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e0dd9d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e0dd9d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e0dd9dc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4e0dd9dc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e0dd9dc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e0dd9dc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a09e84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a09e84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12942a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a12942a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cons.getbootstra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etbootstra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tbootstrap.com/docs/5.3/utilities/colo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BOOTSTRAP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Framework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</a:t>
            </a:r>
            <a:r>
              <a:rPr lang="fr"/>
              <a:t>cônes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Bootstrap propose aussi un large bibliothèque d'icônes possible d’ajouter à votre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https://icons.getbootstrap.com/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cela il faut ajouter un autre CDN à votre projet pour pouvoir intégrer une icône.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 y a plusieurs autres bibliothèques d’icones sur internet notamment </a:t>
            </a:r>
            <a:r>
              <a:rPr b="1" lang="fr"/>
              <a:t>font-awesome</a:t>
            </a:r>
            <a:r>
              <a:rPr lang="fr"/>
              <a:t> qui est une bonne bibliothèque gratuite.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Attention vous avez aussi des icônes payantes, si vous ne faites pas attention et que vous la mettez sur votre site, elle ne fonctionnera pas 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fonctionnalités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Bootstrap ne </a:t>
            </a:r>
            <a:r>
              <a:rPr lang="fr"/>
              <a:t>s'arrête</a:t>
            </a:r>
            <a:r>
              <a:rPr lang="fr"/>
              <a:t> pas seulement la, il propose encore de nombreuses fonctions qui </a:t>
            </a:r>
            <a:r>
              <a:rPr lang="fr"/>
              <a:t>permettent</a:t>
            </a:r>
            <a:r>
              <a:rPr lang="fr"/>
              <a:t> de créer votre site rapidement, de plus, la plupart des classes sont </a:t>
            </a:r>
            <a:r>
              <a:rPr lang="fr"/>
              <a:t>déjà</a:t>
            </a:r>
            <a:r>
              <a:rPr lang="fr"/>
              <a:t> à 70% responsive !</a:t>
            </a:r>
            <a:br>
              <a:rPr lang="fr"/>
            </a:br>
            <a:br>
              <a:rPr lang="fr"/>
            </a:br>
            <a:r>
              <a:rPr lang="fr"/>
              <a:t>Il y a la possibilité de faire des formulaires, des tableaux mais encore bien d’autres…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19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1 </a:t>
            </a:r>
            <a:r>
              <a:rPr lang="fr" sz="1400"/>
              <a:t>(reproduisez cette maquette </a:t>
            </a:r>
            <a:r>
              <a:rPr b="1" lang="fr" sz="1400"/>
              <a:t>sans CSS</a:t>
            </a:r>
            <a:r>
              <a:rPr lang="fr" sz="1400"/>
              <a:t>)</a:t>
            </a:r>
            <a:endParaRPr sz="14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5" y="871800"/>
            <a:ext cx="8459544" cy="42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052550" y="138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2 </a:t>
            </a:r>
            <a:r>
              <a:rPr lang="fr" sz="1400"/>
              <a:t>(reproduisez cette maquette avec des cards </a:t>
            </a:r>
            <a:r>
              <a:rPr b="1" lang="fr" sz="1400"/>
              <a:t>sans CSS</a:t>
            </a:r>
            <a:r>
              <a:rPr lang="fr" sz="1400"/>
              <a:t>)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5" y="741050"/>
            <a:ext cx="8759246" cy="44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3 </a:t>
            </a:r>
            <a:r>
              <a:rPr lang="fr" sz="1400"/>
              <a:t>(reproduisez cette maquette avec cols/rows </a:t>
            </a:r>
            <a:r>
              <a:rPr b="1" lang="fr" sz="1400"/>
              <a:t>sans CSS</a:t>
            </a:r>
            <a:r>
              <a:rPr lang="fr" sz="1400"/>
              <a:t>)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563"/>
            <a:ext cx="9144000" cy="445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4 </a:t>
            </a:r>
            <a:r>
              <a:rPr lang="fr" sz="1400"/>
              <a:t>(reproduisez cette maquette </a:t>
            </a:r>
            <a:r>
              <a:rPr b="1" lang="fr" sz="1400"/>
              <a:t>sans CSS</a:t>
            </a:r>
            <a:r>
              <a:rPr lang="fr" sz="1400"/>
              <a:t>)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50" y="973300"/>
            <a:ext cx="8541096" cy="41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827925" y="2114700"/>
            <a:ext cx="339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5 </a:t>
            </a:r>
            <a:r>
              <a:rPr lang="fr" sz="1400"/>
              <a:t>(css autorisé, mais </a:t>
            </a:r>
            <a:r>
              <a:rPr lang="fr" sz="1400"/>
              <a:t>principalement</a:t>
            </a:r>
            <a:r>
              <a:rPr lang="fr" sz="1400"/>
              <a:t> du bootstrap)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25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9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Qu'est-ce que Bootstrap ?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Pourquoi l’utiliser ?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Comment l’utiliser ?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Les classes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Les icônes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Les cols/rows</a:t>
            </a:r>
            <a:endParaRPr sz="369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/>
          </a:p>
          <a:p>
            <a:pPr indent="-3399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691"/>
              <a:t>TP</a:t>
            </a:r>
            <a:endParaRPr sz="369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que Bootstrap 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Bootstrap est un “</a:t>
            </a:r>
            <a:r>
              <a:rPr b="1" lang="fr"/>
              <a:t>framework</a:t>
            </a:r>
            <a:r>
              <a:rPr lang="fr"/>
              <a:t>” HTML open source crée par twitter.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programmation informatique, un framework est un ensemble de composants qui servent à créer les bases.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Ici, Bootstrap est un ensemble de classes prédéfinies pour rapidement et </a:t>
            </a:r>
            <a:r>
              <a:rPr lang="fr"/>
              <a:t>efficacement créer</a:t>
            </a:r>
            <a:r>
              <a:rPr lang="fr"/>
              <a:t> les bases d’un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Vous pouvez faire la </a:t>
            </a:r>
            <a:r>
              <a:rPr lang="fr"/>
              <a:t>même</a:t>
            </a:r>
            <a:r>
              <a:rPr lang="fr"/>
              <a:t> chose que le CSS mais sans pour autant avoir un fichier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Vous pouvez manipuler les couleurs, la dispositions des éléments, les tailles, polices etc…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l’utiliser 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L’utilisation de Bootstrap est </a:t>
            </a:r>
            <a:r>
              <a:rPr lang="fr"/>
              <a:t>particulièrement</a:t>
            </a:r>
            <a:r>
              <a:rPr lang="fr"/>
              <a:t> faite, pour développer rapidement les bases d’un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Grâce à lui, vous pouvez simplement ajouter  un style à un élément sans devoir forcément  lui créer un ID ou une classe en HTML et l’appeler en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r>
              <a:rPr lang="fr"/>
              <a:t>Forcément Bootstrap a aussi ses limites, c’est pour cela que vous pouvez aussi avoir un fichier CSS en </a:t>
            </a:r>
            <a:r>
              <a:rPr lang="fr"/>
              <a:t>parallèle pour pouvoir stylisé votre site comme vous le souhaitez.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l’utiliser 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21"/>
              <a:t>Avant de pouvoir l’utiliser vous devez soit l’installer sur votre machine ( en local ou global ) ou utiliser un CDN directement pour l’intégrer à votre page.</a:t>
            </a:r>
            <a:endParaRPr sz="45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521"/>
              <a:t>Une fois installé, il suffit d’ajouter une classe prédéfinie par Bootstrap pour ajouter un style à votre élément.</a:t>
            </a:r>
            <a:endParaRPr sz="45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521"/>
              <a:t>Vous </a:t>
            </a:r>
            <a:r>
              <a:rPr lang="fr" sz="4521"/>
              <a:t>pouvez</a:t>
            </a:r>
            <a:r>
              <a:rPr lang="fr" sz="4521"/>
              <a:t> trouver directement les installations possibles sur le site officiel :</a:t>
            </a:r>
            <a:br>
              <a:rPr lang="fr" sz="4521"/>
            </a:br>
            <a:r>
              <a:rPr lang="fr" sz="4521" u="sng">
                <a:solidFill>
                  <a:schemeClr val="hlink"/>
                </a:solidFill>
                <a:hlinkClick r:id="rId3"/>
              </a:rPr>
              <a:t>https://getbootstrap.com/</a:t>
            </a:r>
            <a:endParaRPr sz="45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521"/>
              <a:t>Maintenant il vous suffit simplement d’utiliser la classe qu’il vous faut dans la balise HTML :</a:t>
            </a:r>
            <a:br>
              <a:rPr lang="fr" sz="4521"/>
            </a:br>
            <a:r>
              <a:rPr b="1" lang="fr" sz="4521"/>
              <a:t>&lt;p class=”fs-2”&gt;Hello !&lt;/p&gt;</a:t>
            </a:r>
            <a:r>
              <a:rPr lang="fr" sz="4521"/>
              <a:t> //Ajoute une </a:t>
            </a:r>
            <a:r>
              <a:rPr lang="fr" sz="4521"/>
              <a:t>taille</a:t>
            </a:r>
            <a:r>
              <a:rPr lang="fr" sz="4521"/>
              <a:t> font-size au paragraphe</a:t>
            </a:r>
            <a:br>
              <a:rPr lang="fr" sz="4521"/>
            </a:br>
            <a:br>
              <a:rPr lang="fr" sz="4521"/>
            </a:br>
            <a:r>
              <a:rPr lang="fr" sz="4521"/>
              <a:t>Vous pouvez très bien </a:t>
            </a:r>
            <a:r>
              <a:rPr lang="fr" sz="4521"/>
              <a:t>concaténer</a:t>
            </a:r>
            <a:r>
              <a:rPr lang="fr" sz="4521"/>
              <a:t> plusieurs classes à la suite :</a:t>
            </a:r>
            <a:endParaRPr sz="45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521"/>
              <a:t>&lt;p class=”fs-2 text-success bg-dark”&gt;Hello !&lt;/p&gt;</a:t>
            </a:r>
            <a:r>
              <a:rPr lang="fr" sz="4521"/>
              <a:t> //Ajoute une taille font-size au paragraphe, la couleur verte prédéfinie de Bootstrap et une couleur de fond foncé.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classes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Voici un exemple de classe qui permet de rendre la couleur de fond du site en gris foncé, ainsi qu’un titre en blanc :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 qui nous donne ceci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800" y="2269313"/>
            <a:ext cx="3810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800" y="3744350"/>
            <a:ext cx="1165808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450425"/>
            <a:ext cx="7038900" cy="4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58"/>
              <a:t>Exemple de classes souvent utilisés</a:t>
            </a:r>
            <a:endParaRPr b="1" sz="45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346"/>
              <a:t>Margin </a:t>
            </a:r>
            <a:r>
              <a:rPr lang="fr" sz="3918"/>
              <a:t>: (0/5 = valeur attendue entre 0 et 5)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918"/>
              <a:t>ms-0/5 | (margin-left) | me-0/5 (margin-right) | mt-0/5 (margin-top) | mb-0/5 (margin-bottom) | m-0/5 (margin TRBL)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346"/>
              <a:t>Padding </a:t>
            </a:r>
            <a:r>
              <a:rPr lang="fr" sz="3918"/>
              <a:t>: </a:t>
            </a:r>
            <a:r>
              <a:rPr lang="fr" sz="3918"/>
              <a:t>(0/5 = valeur attendue entre 0 et 5)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918"/>
              <a:t>ps-0/5 (padding-left) | pe-0/5 (padding-right) | pt-0/5 (padding-top) | pb-0/5 (padding-bottom) | p-0/5 (padding TRBL) 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346"/>
              <a:t>Display </a:t>
            </a:r>
            <a:r>
              <a:rPr lang="fr" sz="3918"/>
              <a:t>: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918"/>
              <a:t>d-flex (display flex) | d-block (display block) | d-none (display none)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346"/>
              <a:t>Couleurs </a:t>
            </a:r>
            <a:r>
              <a:rPr lang="fr" sz="3918"/>
              <a:t>: </a:t>
            </a:r>
            <a:endParaRPr sz="3918"/>
          </a:p>
          <a:p>
            <a:pPr indent="-2908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 sz="3918"/>
              <a:t>Texte : text-white | </a:t>
            </a:r>
            <a:r>
              <a:rPr lang="fr" sz="3918">
                <a:solidFill>
                  <a:srgbClr val="E69138"/>
                </a:solidFill>
              </a:rPr>
              <a:t>text-warning</a:t>
            </a:r>
            <a:r>
              <a:rPr lang="fr" sz="3918"/>
              <a:t> | </a:t>
            </a:r>
            <a:r>
              <a:rPr lang="fr" sz="3918">
                <a:solidFill>
                  <a:srgbClr val="FF0000"/>
                </a:solidFill>
              </a:rPr>
              <a:t>text-danger</a:t>
            </a:r>
            <a:r>
              <a:rPr lang="fr" sz="3918"/>
              <a:t> | </a:t>
            </a:r>
            <a:r>
              <a:rPr lang="fr" sz="3918">
                <a:solidFill>
                  <a:srgbClr val="0000FF"/>
                </a:solidFill>
              </a:rPr>
              <a:t>text-primary</a:t>
            </a:r>
            <a:r>
              <a:rPr lang="fr" sz="3918"/>
              <a:t> | </a:t>
            </a:r>
            <a:r>
              <a:rPr lang="fr" sz="3918">
                <a:solidFill>
                  <a:srgbClr val="6AA84F"/>
                </a:solidFill>
              </a:rPr>
              <a:t>text-success</a:t>
            </a:r>
            <a:endParaRPr sz="3918">
              <a:solidFill>
                <a:srgbClr val="6AA84F"/>
              </a:solidFill>
            </a:endParaRPr>
          </a:p>
          <a:p>
            <a:pPr indent="-2908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3918"/>
              <a:t>background : bg-dark (gris foncé) | bg-light (clair) | bg-primary (bleu) | etc…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918"/>
              <a:t>Il existe encore de nombreuses classes qui permettent de styliser votre code, je vous invite donc à visualiser la documentation officielle de bootstrap ici : </a:t>
            </a:r>
            <a:r>
              <a:rPr lang="fr" sz="3918" u="sng">
                <a:solidFill>
                  <a:schemeClr val="hlink"/>
                </a:solidFill>
                <a:hlinkClick r:id="rId3"/>
              </a:rPr>
              <a:t>https://getbootstrap.com/docs/5.3/utilities/colors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cols / rows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31600"/>
            <a:ext cx="70389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Les Lignes (</a:t>
            </a:r>
            <a:r>
              <a:rPr b="1" lang="fr" sz="4800"/>
              <a:t>rows</a:t>
            </a:r>
            <a:r>
              <a:rPr lang="fr" sz="4800"/>
              <a:t>) :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Une ligne est un conteneur horizontal qui peut contenir une ou plusieurs colonnes.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Elle sert à regrouper des colonnes afin qu'elles s'alignent correctement et occupent ensemble l'espace horizontal de leur conteneur.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Par défaut, les lignes ont une largeur de 100% de la largeur de leur conteneur parent.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Les Colonnes</a:t>
            </a:r>
            <a:r>
              <a:rPr b="1" lang="fr" sz="4800"/>
              <a:t> </a:t>
            </a:r>
            <a:r>
              <a:rPr lang="fr" sz="4800"/>
              <a:t>(</a:t>
            </a:r>
            <a:r>
              <a:rPr b="1" lang="fr" sz="4800"/>
              <a:t>cols</a:t>
            </a:r>
            <a:r>
              <a:rPr lang="fr" sz="4800"/>
              <a:t>) :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Les colonnes sont des éléments contenant le contenu réel de votre mise en page.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Chaque ligne peut être divisée en un maximum de 12 colonnes, et vous pouvez combiner les colonnes pour créer des mises en page complexes et adaptatives.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Vous pouvez spécifier le nombre de colonnes qu'une colonne doit occuper en utilisant des classes prédéfinies, telles que "col-sm-6" ou "col-md-4".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/>
              <a:t>Les classes de colonnes doivent être contenues dans une div avec une classe "row" pour fonctionner correctement.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cols / rows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Voici un exemple :</a:t>
            </a:r>
            <a:br>
              <a:rPr lang="fr"/>
            </a:br>
            <a:br>
              <a:rPr lang="fr"/>
            </a:b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960848"/>
            <a:ext cx="3434425" cy="26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787525" y="1961500"/>
            <a:ext cx="35490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Ici nous avons un container qui englobe 1 ligne qui contient 3 colonnes.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Dans notre cas, la taille de chaque colonne est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définie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 sm ou md.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pour small et </a:t>
            </a: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pour médium ce qui correspond aux tailles d’écrans bootstrap.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Chaque colonne prend 4 de largeur. Le maximum de la largeur que peuvent occuper les colonnes est 12.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existe aussi d’autres tailles comme </a:t>
            </a: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lg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pour large ou </a:t>
            </a:r>
            <a:r>
              <a:rPr b="1"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xl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pour extra large.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