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08775" cy="9940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24638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92075" y="746125"/>
            <a:ext cx="6624638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 txBox="1"/>
          <p:nvPr>
            <p:ph idx="12" type="sldNum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5f9f76800_0_322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15f9f76800_0_322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215f9f76800_0_322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5f9f76800_0_347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15f9f76800_0_347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15f9f76800_0_347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5f9f76800_0_379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15f9f76800_0_379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15f9f76800_0_379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5f9f76800_0_220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15f9f76800_0_220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15f9f76800_0_220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5f9f76800_0_247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15f9f76800_0_247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215f9f76800_0_247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5f9f76800_0_417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15f9f76800_0_417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215f9f76800_0_417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5f9f76800_0_447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15f9f76800_0_447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215f9f76800_0_447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045027c81_0_0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4045027c81_0_0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24045027c81_0_0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5f9f76800_0_473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15f9f76800_0_473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15f9f76800_0_473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608148fd3_0_0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1608148fd3_0_0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21608148fd3_0_0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92075" y="746125"/>
            <a:ext cx="6624638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 txBox="1"/>
          <p:nvPr>
            <p:ph idx="12" type="sldNum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5f9f76800_0_22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5f9f76800_0_22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215f9f76800_0_22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5f9f76800_0_65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15f9f76800_0_65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215f9f76800_0_65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5f9f76800_0_95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15f9f76800_0_95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15f9f76800_0_95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5f9f76800_0_123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15f9f76800_0_123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15f9f76800_0_123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5f9f76800_0_152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15f9f76800_0_152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15f9f76800_0_152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5f9f76800_0_199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15f9f76800_0_199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15f9f76800_0_199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5f9f76800_0_288:notes"/>
          <p:cNvSpPr/>
          <p:nvPr>
            <p:ph idx="2" type="sldImg"/>
          </p:nvPr>
        </p:nvSpPr>
        <p:spPr>
          <a:xfrm>
            <a:off x="92075" y="746125"/>
            <a:ext cx="66246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15f9f76800_0_288:notes"/>
          <p:cNvSpPr txBox="1"/>
          <p:nvPr>
            <p:ph idx="1" type="body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15f9f76800_0_288:notes"/>
          <p:cNvSpPr txBox="1"/>
          <p:nvPr>
            <p:ph idx="12" type="sldNum"/>
          </p:nvPr>
        </p:nvSpPr>
        <p:spPr>
          <a:xfrm>
            <a:off x="3856737" y="9442154"/>
            <a:ext cx="2950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10" Type="http://schemas.openxmlformats.org/officeDocument/2006/relationships/image" Target="../media/image15.png"/><Relationship Id="rId9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0.jpg"/><Relationship Id="rId7" Type="http://schemas.openxmlformats.org/officeDocument/2006/relationships/image" Target="../media/image7.jpg"/><Relationship Id="rId8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11" Type="http://schemas.openxmlformats.org/officeDocument/2006/relationships/image" Target="../media/image2.png"/><Relationship Id="rId10" Type="http://schemas.openxmlformats.org/officeDocument/2006/relationships/image" Target="../media/image14.png"/><Relationship Id="rId12" Type="http://schemas.openxmlformats.org/officeDocument/2006/relationships/image" Target="../media/image15.png"/><Relationship Id="rId9" Type="http://schemas.openxmlformats.org/officeDocument/2006/relationships/image" Target="../media/image7.jp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p2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p2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p2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p2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p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p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p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p2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3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p3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p3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p3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3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3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p3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p3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p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p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3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p3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67" name="Google Shape;67;p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68" name="Google Shape;68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5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1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10.jpg"/><Relationship Id="rId7" Type="http://schemas.openxmlformats.org/officeDocument/2006/relationships/image" Target="../media/image7.jpg"/><Relationship Id="rId8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p1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1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p1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p1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p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p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p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p1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www.looping-mcd.fr" TargetMode="External"/><Relationship Id="rId5" Type="http://schemas.openxmlformats.org/officeDocument/2006/relationships/hyperlink" Target="http://www.jfreesoft.com/JMerise/index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document/d/1XreuDeKMMH1oKX2wWOprwZGAvVqKNQEYbcRFJict_-c/edit?usp=share_link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document/d/1z0DQDkwkGoMbRR1ABzNctn-KIwTQg2mwZxdHORdtTDQ/edit?usp=share_lin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document/d/1XklOk60sarwFo3a1R1TQ16Fa5Gr8NaE5AaHj3QFh6RA/edit?usp=shar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/>
        </p:nvSpPr>
        <p:spPr>
          <a:xfrm>
            <a:off x="1355425" y="1211475"/>
            <a:ext cx="9786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Plus communément connu sous le nom de l’héritage, c’est un autre élément qui vient de la POO et de l’UML. 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Pour les BDD relationnelles, cela consiste à regrouper les propriétés communes d’entités qui se ressemblent au sein d’une même entité appelée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entitée générique 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(ou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entité parente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). Les entités semblables sont appelées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entités spécialisées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(ou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entités filles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1" name="Google Shape;1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038" y="3012375"/>
            <a:ext cx="399097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4"/>
          <p:cNvSpPr txBox="1"/>
          <p:nvPr/>
        </p:nvSpPr>
        <p:spPr>
          <a:xfrm>
            <a:off x="0" y="698318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Spécialisation (1/3)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/>
        </p:nvSpPr>
        <p:spPr>
          <a:xfrm>
            <a:off x="1355425" y="12114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1355425" y="14400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partition (+ ou XT)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totalité + exclusion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1355425" y="1088600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Ci-après, retrouvez les différents types de spécialisation: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1" name="Google Shape;1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150" y="1850600"/>
            <a:ext cx="3950125" cy="18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5"/>
          <p:cNvSpPr txBox="1"/>
          <p:nvPr/>
        </p:nvSpPr>
        <p:spPr>
          <a:xfrm>
            <a:off x="1355425" y="35736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exclusivité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exclusion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3" name="Google Shape;1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3148" y="4027402"/>
            <a:ext cx="3950124" cy="182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/>
        </p:nvSpPr>
        <p:spPr>
          <a:xfrm>
            <a:off x="6482300" y="2093575"/>
            <a:ext cx="4794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Tous les éléments appartiennent à une entité spécialisée, il n’y a pas d’éléments hors d’une entité spécialisée.</a:t>
            </a:r>
            <a:endParaRPr i="1"/>
          </a:p>
        </p:txBody>
      </p:sp>
      <p:sp>
        <p:nvSpPr>
          <p:cNvPr id="175" name="Google Shape;175;p15"/>
          <p:cNvSpPr txBox="1"/>
          <p:nvPr/>
        </p:nvSpPr>
        <p:spPr>
          <a:xfrm>
            <a:off x="6482300" y="4150975"/>
            <a:ext cx="4794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éléments d’une entité spécialisée qui lui appartiennent, n’appartiennent qu’à elle et à aucune autre. Il y a des éléments qui n’appartiennent à aucune entité spécialisée.</a:t>
            </a:r>
            <a:endParaRPr i="1"/>
          </a:p>
        </p:txBody>
      </p:sp>
      <p:sp>
        <p:nvSpPr>
          <p:cNvPr id="176" name="Google Shape;176;p15"/>
          <p:cNvSpPr txBox="1"/>
          <p:nvPr/>
        </p:nvSpPr>
        <p:spPr>
          <a:xfrm>
            <a:off x="-3450" y="697393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Spécialisation (2/3)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/>
        </p:nvSpPr>
        <p:spPr>
          <a:xfrm>
            <a:off x="1355425" y="12114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1355425" y="11352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totalité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(T)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totalité 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355425" y="34212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pas de contrainte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6482300" y="1788775"/>
            <a:ext cx="479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éléments appartiennent toujours au moins à une entité spécialisée.</a:t>
            </a:r>
            <a:endParaRPr i="1"/>
          </a:p>
        </p:txBody>
      </p:sp>
      <p:sp>
        <p:nvSpPr>
          <p:cNvPr id="186" name="Google Shape;186;p16"/>
          <p:cNvSpPr txBox="1"/>
          <p:nvPr/>
        </p:nvSpPr>
        <p:spPr>
          <a:xfrm>
            <a:off x="6482300" y="3998575"/>
            <a:ext cx="4794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existe des éléments qui n’appartiennent à aucune sous entité et des éléments qui appartiennent à plusieurs sous entités.</a:t>
            </a:r>
            <a:endParaRPr i="1"/>
          </a:p>
        </p:txBody>
      </p:sp>
      <p:pic>
        <p:nvPicPr>
          <p:cNvPr id="187" name="Google Shape;1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998" y="1598448"/>
            <a:ext cx="3956865" cy="18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9000" y="3857625"/>
            <a:ext cx="3956876" cy="184975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 txBox="1"/>
          <p:nvPr/>
        </p:nvSpPr>
        <p:spPr>
          <a:xfrm>
            <a:off x="0" y="692818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Spécialisation (3/3)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1355425" y="1059075"/>
            <a:ext cx="9786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CIF et CIM ne sont pas les seules contraintes existantes sur les BDD relationnelles. 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 parle dans les autres cas de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contraintes d’intégrité fonctionnelle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Nous cherchons à stocker des données intègres et conformes à ce que l’on attend.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355425" y="1985546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NB: les contraintes d’association sont sans impact sur le schéma relationnel.</a:t>
            </a:r>
            <a:endParaRPr sz="2100">
              <a:solidFill>
                <a:schemeClr val="accent4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1355425" y="2583075"/>
            <a:ext cx="978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contrainte d’inclusion (I)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le nom de la contrainte est peu intuitif. La contrainte symbolise une 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"implication". Pour que la relation existe, elle doit apparaître dans l’autre relation ciblée. 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Autrement dit, on souhaite qu’une ligne n’apparaisse dans la table correspondant à une association que si une partie ou l'entièreté de sa clé primaire apparaît dans la table correspondant à une autre association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1355425" y="22782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Voici la liste des contraintes d’association: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938" y="4591551"/>
            <a:ext cx="45815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/>
        </p:nvSpPr>
        <p:spPr>
          <a:xfrm>
            <a:off x="7042075" y="5723300"/>
            <a:ext cx="502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Pour participer à un stage, le stagiaire doit nécessairement appartenir à une session.</a:t>
            </a:r>
            <a:endParaRPr i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-3450" y="698325"/>
            <a:ext cx="265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Notions de contraintes d’association (1/3)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/>
        </p:nvSpPr>
        <p:spPr>
          <a:xfrm>
            <a:off x="1355425" y="1135275"/>
            <a:ext cx="97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contrainte d’exclusion (X)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signifie qu’on ne peut pas participer aux deux relations à la fois. L’une, l’autre ou aucune.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7042075" y="1756100"/>
            <a:ext cx="502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stagiaires peuvent soit participer à un stage, soit appartenir à une session ou aucun des deux. </a:t>
            </a:r>
            <a:endParaRPr i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9" name="Google Shape;2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738" y="1908500"/>
            <a:ext cx="456247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 txBox="1"/>
          <p:nvPr/>
        </p:nvSpPr>
        <p:spPr>
          <a:xfrm>
            <a:off x="1355425" y="3649875"/>
            <a:ext cx="97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contrainte de totalité (T)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signifie qu’on doit absolument participer à l’une ou l’autre des deux associations. L’une, l’autre ou les deux.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750" y="4409338"/>
            <a:ext cx="4562475" cy="2069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7042075" y="4575500"/>
            <a:ext cx="502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stagiaires doivent participer à un stage ou appartenir à une session ou les deux. </a:t>
            </a:r>
            <a:endParaRPr i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0" y="667175"/>
            <a:ext cx="25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Notions de contraintes d’association (2/3)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/>
        </p:nvSpPr>
        <p:spPr>
          <a:xfrm>
            <a:off x="1355425" y="1135275"/>
            <a:ext cx="97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contrainte de partition (+ ou XT)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signifie qu’on ne peut pas ni participer aux deux relations, ni participer à aucune. L’une ou l’autre.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7042075" y="2365700"/>
            <a:ext cx="502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stagiaires peuvent soit participer à un stage, soit appartenir à une session. </a:t>
            </a:r>
            <a:endParaRPr i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1355425" y="3726075"/>
            <a:ext cx="97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contrainte de partition (= ou S)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signifie qu’on doit absolument participer à l’une et à l’autre des associations. L’une et l’autre.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7042075" y="4956500"/>
            <a:ext cx="502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stagiaires doivent participer à un stage et appartenir à une session.</a:t>
            </a:r>
            <a:endParaRPr i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3" name="Google Shape;2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750" y="1880725"/>
            <a:ext cx="4144750" cy="1864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750" y="4450575"/>
            <a:ext cx="4144750" cy="18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 txBox="1"/>
          <p:nvPr/>
        </p:nvSpPr>
        <p:spPr>
          <a:xfrm>
            <a:off x="-3450" y="698200"/>
            <a:ext cx="25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Notions de contraintes d’association (3/3)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/>
        </p:nvSpPr>
        <p:spPr>
          <a:xfrm>
            <a:off x="1355425" y="1516275"/>
            <a:ext cx="978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Dans ce cours, le logiciel </a:t>
            </a:r>
            <a:r>
              <a:rPr lang="fr-FR" sz="2100" u="sng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Looping</a:t>
            </a:r>
            <a:r>
              <a:rPr lang="fr-FR" sz="2100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été utilisé (permet la génération du MCD/MLD).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Vous pouvez cependant utiliser </a:t>
            </a:r>
            <a:r>
              <a:rPr lang="fr-FR" sz="2100" u="sng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JMerise</a:t>
            </a:r>
            <a:r>
              <a:rPr lang="fr-FR" sz="2100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 permet en plus de générer votre script SQL en lien avec le MLD.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355425" y="4488075"/>
            <a:ext cx="9709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Pour les TP, il vous est demandé de générer les MCD/MLD et SQL </a:t>
            </a:r>
            <a:r>
              <a:rPr b="1" lang="fr-FR" sz="2100" u="sng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MANUELLEMENT</a:t>
            </a: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sans passer par l’outil qui génère le tout. Mais à la fin, pour vos projets par exemple, vous pourrez vous en servir.</a:t>
            </a:r>
            <a:endParaRPr b="1" sz="21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0" y="698325"/>
            <a:ext cx="25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Installation d’un outil de schématisation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1355425" y="11352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Retrouvez sur </a:t>
            </a:r>
            <a:r>
              <a:rPr lang="fr-FR" sz="2100" u="sng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 lien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le TP Bedflix à réaliser pour valider vos acquis.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0" y="698325"/>
            <a:ext cx="25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TP 1: Bedflix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/>
        </p:nvSpPr>
        <p:spPr>
          <a:xfrm>
            <a:off x="1355425" y="11352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Retrouvez sur </a:t>
            </a:r>
            <a:r>
              <a:rPr lang="fr-FR" sz="2100" u="sng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 lien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le TP Adnum 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à réaliser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pour poursuivre la validation de vos acquis.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0" y="707675"/>
            <a:ext cx="25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TP 2: Adnum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/>
        </p:nvSpPr>
        <p:spPr>
          <a:xfrm>
            <a:off x="1355425" y="1135275"/>
            <a:ext cx="97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Retrouvez sur </a:t>
            </a:r>
            <a:r>
              <a:rPr lang="fr-FR" sz="2100" u="sng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 lien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le TP ADRAR Classrooms à réaliser pour poursuivre la validation de vos acquis.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0" y="698325"/>
            <a:ext cx="256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TP 3: ADRAR Classrooms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/>
        </p:nvSpPr>
        <p:spPr>
          <a:xfrm>
            <a:off x="1355425" y="1542675"/>
            <a:ext cx="97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Pour comprendre et concevoir un Modèle Conceptuel de Données, nous allons devoir apprendre à connaître l’environnement qui le concerne.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0" name="Google Shape;80;p6"/>
          <p:cNvSpPr txBox="1"/>
          <p:nvPr/>
        </p:nvSpPr>
        <p:spPr>
          <a:xfrm>
            <a:off x="1355425" y="2304675"/>
            <a:ext cx="978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MCD est un diagramme qui permet de représenter schématiquement tout ou partie d’une base de donnée relationnelle.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fait partie d’une méthode de conception d’origine française appelée MERISE.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MCD a pour but de modéliser des tables et les relations entre elles. Vous pouvez imager des tables comme des tableaux de manière grossière.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0" y="707693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/>
        </p:nvSpPr>
        <p:spPr>
          <a:xfrm>
            <a:off x="1355425" y="1542675"/>
            <a:ext cx="978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MCD possède un vocabulaire et une syntaxe qui lui est propre. On parle d’entités et d’associations. On peut aussi voir le MCD appelé 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"Modèle entités-associations".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1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entité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une entité correspond à une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table 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(un tableau, plus grossièrement)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L’entité possède un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nom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 des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propriétés 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aussi appelés des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attributs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Sur ces attributs, nous pouvons préciser le type de chaque propriété.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propriétés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soulignées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sont appelées des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clés primaires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8" name="Google Shape;8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488" y="3619500"/>
            <a:ext cx="149542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/>
          <p:nvPr/>
        </p:nvSpPr>
        <p:spPr>
          <a:xfrm>
            <a:off x="2269825" y="4564275"/>
            <a:ext cx="546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NB: une entité est représentée par un rectangle.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0" name="Google Shape;90;p7"/>
          <p:cNvSpPr txBox="1"/>
          <p:nvPr/>
        </p:nvSpPr>
        <p:spPr>
          <a:xfrm>
            <a:off x="0" y="718043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Mémo (1/5)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1355425" y="1211475"/>
            <a:ext cx="9786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association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elle décrit la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relation 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 existe entre plusieurs entités. 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Elle possède un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nom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 des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propriétés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en option, appelées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propriétés portées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(sous-entendu portée par l’association). 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Une association relie au moins deux entités. Si elle relie trois entités, on dira que c’est une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association ternaire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2346025" y="3497475"/>
            <a:ext cx="8719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NB: une association est représentée par un ovale. Le nom de l’association est généralement un verbe bien que ça ne soit pas obligatoire, cependant ça facilite la lecture du diagramme.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4">
            <a:alphaModFix/>
          </a:blip>
          <a:srcRect b="0" l="6672" r="0" t="0"/>
          <a:stretch/>
        </p:blipFill>
        <p:spPr>
          <a:xfrm>
            <a:off x="2399034" y="2938564"/>
            <a:ext cx="10134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8"/>
          <p:cNvPicPr preferRelativeResize="0"/>
          <p:nvPr/>
        </p:nvPicPr>
        <p:blipFill rotWithShape="1">
          <a:blip r:embed="rId5">
            <a:alphaModFix/>
          </a:blip>
          <a:srcRect b="0" l="5051" r="0" t="0"/>
          <a:stretch/>
        </p:blipFill>
        <p:spPr>
          <a:xfrm>
            <a:off x="3634434" y="2933802"/>
            <a:ext cx="14650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 txBox="1"/>
          <p:nvPr/>
        </p:nvSpPr>
        <p:spPr>
          <a:xfrm>
            <a:off x="2346025" y="4488075"/>
            <a:ext cx="871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NB2: si l’association correspond à une contrainte d’intégrité fonctionnelle (CIF), l’association ne correspond pas à une table mais à une clé étrangère.</a:t>
            </a:r>
            <a:endParaRPr b="1" sz="21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l’association correspond à une contrainte d’intégrité multiple (CIM), elle correspond à une table.</a:t>
            </a:r>
            <a:endParaRPr b="1" sz="21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8"/>
          <p:cNvSpPr txBox="1"/>
          <p:nvPr/>
        </p:nvSpPr>
        <p:spPr>
          <a:xfrm>
            <a:off x="0" y="686968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Mémo (2/5)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/>
        </p:nvSpPr>
        <p:spPr>
          <a:xfrm>
            <a:off x="1355425" y="1211475"/>
            <a:ext cx="978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clé primaire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elle correspond à l’identifiant de la ligne. 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Toute table possède un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clé primaire 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! Cet identifiant est </a:t>
            </a:r>
            <a:r>
              <a:rPr lang="fr-FR" sz="21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unique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Lorsque la clé primaire est constituée de plusieurs propriétés, on parle de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clé primaire composée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405" y="2615650"/>
            <a:ext cx="14668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"/>
          <p:cNvSpPr/>
          <p:nvPr/>
        </p:nvSpPr>
        <p:spPr>
          <a:xfrm>
            <a:off x="2415300" y="2954900"/>
            <a:ext cx="1259400" cy="201000"/>
          </a:xfrm>
          <a:prstGeom prst="rect">
            <a:avLst/>
          </a:prstGeom>
          <a:noFill/>
          <a:ln cap="flat" cmpd="sng" w="28575">
            <a:solidFill>
              <a:srgbClr val="C80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 txBox="1"/>
          <p:nvPr/>
        </p:nvSpPr>
        <p:spPr>
          <a:xfrm>
            <a:off x="2346025" y="3878475"/>
            <a:ext cx="8719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NB: la clé primaire d’une entité doit figurer dans les propriétés de celle-ci. La clé primaire correspondant à une association est sous-entendue mais elle est constituée de la clé primaire des entités qu’elle met en relation.</a:t>
            </a:r>
            <a:endParaRPr b="1" sz="21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2346025" y="4923125"/>
            <a:ext cx="871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NB2: une clé primaire peut être constituée de plusieurs champs et même de clés étrangères.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0" y="686968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Mémo (3/5)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/>
        </p:nvSpPr>
        <p:spPr>
          <a:xfrm>
            <a:off x="1355425" y="1059075"/>
            <a:ext cx="978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cardinalités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elles précisent le lien entre les entités reliées. Elles permettent de définir les quantités minimales et maximales qu’une entité a d’une autre entité. Dans le cas d’une ternaire, les cardinalités seront nécessairement des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0,n 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voire du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1,n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2346025" y="4030875"/>
            <a:ext cx="8719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X,n - Y,n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(ex: 0,n - 1,n) avec X et Y des nombres: on parlera de contrainte d’intégrité multiple (CIM). 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L’association va correspondre à une table.</a:t>
            </a:r>
            <a:endParaRPr b="1" sz="21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1355425" y="3573675"/>
            <a:ext cx="97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Comment savoir si mon association est une CIM ou une CIF ?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2346025" y="4972071"/>
            <a:ext cx="871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X,1 - Y,n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(ex: 1,1 - 0,n) avec X et Y des nombres: on parlera de contrainte d’intégrité fonctionnelle (CIF).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L’association va correspondre à une clé étrangère dans l’entité ayant la cardinalité de la forme X,1.</a:t>
            </a:r>
            <a:endParaRPr sz="21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2" name="Google Shape;12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950" y="2483225"/>
            <a:ext cx="55054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 txBox="1"/>
          <p:nvPr/>
        </p:nvSpPr>
        <p:spPr>
          <a:xfrm>
            <a:off x="-3450" y="697393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Mémo (4/5)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/>
        </p:nvSpPr>
        <p:spPr>
          <a:xfrm>
            <a:off x="1355425" y="1211475"/>
            <a:ext cx="978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-"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clé étrangère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elle est représentée par un CIF. Dans un schéma relationnel, la clé étrangère est représentée par un ou plusieurs champs. 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une clé étrangère est constituée de plusieurs propriétés, on parle de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clé étrangère composée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Pour faire simple, une clé étrangère correspond dans une table et pour chaque ligne à une valeur pointant sur l’identifiant d’une ligne d’une autre table.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0" y="698318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Mémo (5/5)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/>
        </p:nvSpPr>
        <p:spPr>
          <a:xfrm>
            <a:off x="1355425" y="1211475"/>
            <a:ext cx="9786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Une entité est faible lorsqu’elle n’existe que comme composante d’une autre entité, son entité mère. Lorsque l’entité mère est supprimée, elle doit l’être également.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Une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clé locale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aussi appelée 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identifiant relatif </a:t>
            </a: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identifie l’entité faible.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7" name="Google Shape;13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038" y="2924688"/>
            <a:ext cx="37814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2"/>
          <p:cNvSpPr txBox="1"/>
          <p:nvPr/>
        </p:nvSpPr>
        <p:spPr>
          <a:xfrm>
            <a:off x="5359525" y="2772300"/>
            <a:ext cx="6506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Une entité section a donc pour clé locale son numéro (attribut </a:t>
            </a:r>
            <a:r>
              <a:rPr i="1" lang="fr-FR" sz="21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numero</a:t>
            </a:r>
            <a:r>
              <a:rPr i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et pour clé son numéro et l'ISBN (attribut </a:t>
            </a:r>
            <a:r>
              <a:rPr i="1" lang="fr-FR" sz="21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isbn</a:t>
            </a:r>
            <a:r>
              <a:rPr i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du livre auquel cette section appartient.</a:t>
            </a:r>
            <a:endParaRPr i="1"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1355425" y="5643146"/>
            <a:ext cx="97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NB: la dépendance peut s’écrire (1,1) ou 1,1(R), c’est vraiment ce qui indique la présence d’une dépendance sur une autre entité.</a:t>
            </a:r>
            <a:endParaRPr sz="2100">
              <a:solidFill>
                <a:schemeClr val="accent4"/>
              </a:solidFill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4140325" y="2162700"/>
            <a:ext cx="104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Entité forte</a:t>
            </a:r>
            <a:endParaRPr sz="2100" u="sng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1397125" y="2162700"/>
            <a:ext cx="104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Entité faible</a:t>
            </a:r>
            <a:endParaRPr sz="2100" u="sng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2" name="Google Shape;142;p12"/>
          <p:cNvSpPr txBox="1"/>
          <p:nvPr/>
        </p:nvSpPr>
        <p:spPr>
          <a:xfrm>
            <a:off x="1355425" y="3726075"/>
            <a:ext cx="9786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Schéma relationnel: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Section(</a:t>
            </a:r>
            <a:r>
              <a:rPr lang="fr-FR" sz="21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#isbn, numero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Livre(</a:t>
            </a:r>
            <a:r>
              <a:rPr lang="fr-FR" sz="21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isbn</a:t>
            </a:r>
            <a:r>
              <a:rPr b="1"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1355425" y="4792875"/>
            <a:ext cx="978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Autre exemple: un appartement n’existe que si l’immeuble existe. Si l’immeuble est détruit, l’appartement le sera aussi. 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12"/>
          <p:cNvSpPr txBox="1"/>
          <p:nvPr/>
        </p:nvSpPr>
        <p:spPr>
          <a:xfrm>
            <a:off x="0" y="698318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Entité dépendante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/>
        </p:nvSpPr>
        <p:spPr>
          <a:xfrm>
            <a:off x="1355425" y="1211475"/>
            <a:ext cx="9786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Ce concept se rapproche de celui de l’entité dépendante. Sauf qu’ici, nous ne souhaitons plus qu’une entité se comporte comme une association mais qu’une association se comporte comme une entité.</a:t>
            </a:r>
            <a:endParaRPr sz="21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6192575" y="2161325"/>
            <a:ext cx="571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lt1"/>
                </a:solidFill>
              </a:rPr>
              <a:t>Dans l’entreprise X, les représentants vendent des produits dans différentes régions. Mais un produit pour une région donnée n’est vendu que par un seul représentant.</a:t>
            </a:r>
            <a:endParaRPr i="1" sz="1800">
              <a:solidFill>
                <a:schemeClr val="lt1"/>
              </a:solidFill>
            </a:endParaRPr>
          </a:p>
        </p:txBody>
      </p:sp>
      <p:pic>
        <p:nvPicPr>
          <p:cNvPr id="152" name="Google Shape;15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893" y="2262600"/>
            <a:ext cx="466725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3"/>
          <p:cNvSpPr txBox="1"/>
          <p:nvPr/>
        </p:nvSpPr>
        <p:spPr>
          <a:xfrm>
            <a:off x="6234575" y="4422150"/>
            <a:ext cx="563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L’association </a:t>
            </a: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couvrir</a:t>
            </a: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est </a:t>
            </a:r>
            <a:r>
              <a:rPr b="1" lang="fr-FR" sz="2100" u="sng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agrégée</a:t>
            </a:r>
            <a:r>
              <a:rPr b="1" lang="fr-FR" sz="21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et constitue une pseudo-entité.</a:t>
            </a:r>
            <a:endParaRPr sz="2100">
              <a:solidFill>
                <a:schemeClr val="accent4"/>
              </a:solidFill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0" y="686943"/>
            <a:ext cx="23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Pseudo-entités (agrégation)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MCD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