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6858000" cx="12192000"/>
  <p:notesSz cx="6808775" cy="9940925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50475" cy="4970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56737" y="0"/>
            <a:ext cx="2950475" cy="4970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92075" y="746125"/>
            <a:ext cx="6624638" cy="3727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0879" y="4721940"/>
            <a:ext cx="5447030" cy="44734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442154"/>
            <a:ext cx="2950475" cy="49704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56737" y="9442154"/>
            <a:ext cx="2950475" cy="49704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fr-F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merise.developpez.com/faq/?page=MLD" TargetMode="Externa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:notes"/>
          <p:cNvSpPr/>
          <p:nvPr>
            <p:ph idx="2" type="sldImg"/>
          </p:nvPr>
        </p:nvSpPr>
        <p:spPr>
          <a:xfrm>
            <a:off x="92075" y="746125"/>
            <a:ext cx="6624638" cy="3727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" name="Google Shape;71;p1:notes"/>
          <p:cNvSpPr txBox="1"/>
          <p:nvPr>
            <p:ph idx="1" type="body"/>
          </p:nvPr>
        </p:nvSpPr>
        <p:spPr>
          <a:xfrm>
            <a:off x="680879" y="4721940"/>
            <a:ext cx="5447030" cy="44734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-FR" u="sng">
                <a:solidFill>
                  <a:schemeClr val="hlink"/>
                </a:solidFill>
                <a:hlinkClick r:id="rId2"/>
              </a:rPr>
              <a:t>https://merise.developpez.com/faq/?page=MLD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2" name="Google Shape;72;p1:notes"/>
          <p:cNvSpPr txBox="1"/>
          <p:nvPr>
            <p:ph idx="12" type="sldNum"/>
          </p:nvPr>
        </p:nvSpPr>
        <p:spPr>
          <a:xfrm>
            <a:off x="3856737" y="9442154"/>
            <a:ext cx="2950475" cy="49704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163ec27682_0_390:notes"/>
          <p:cNvSpPr/>
          <p:nvPr>
            <p:ph idx="2" type="sldImg"/>
          </p:nvPr>
        </p:nvSpPr>
        <p:spPr>
          <a:xfrm>
            <a:off x="92075" y="746125"/>
            <a:ext cx="6624600" cy="3727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g2163ec27682_0_390:notes"/>
          <p:cNvSpPr txBox="1"/>
          <p:nvPr>
            <p:ph idx="1" type="body"/>
          </p:nvPr>
        </p:nvSpPr>
        <p:spPr>
          <a:xfrm>
            <a:off x="680879" y="4721940"/>
            <a:ext cx="5447100" cy="44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8" name="Google Shape;148;g2163ec27682_0_390:notes"/>
          <p:cNvSpPr txBox="1"/>
          <p:nvPr>
            <p:ph idx="12" type="sldNum"/>
          </p:nvPr>
        </p:nvSpPr>
        <p:spPr>
          <a:xfrm>
            <a:off x="3856737" y="9442154"/>
            <a:ext cx="2950500" cy="497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:notes"/>
          <p:cNvSpPr/>
          <p:nvPr>
            <p:ph idx="2" type="sldImg"/>
          </p:nvPr>
        </p:nvSpPr>
        <p:spPr>
          <a:xfrm>
            <a:off x="92075" y="746125"/>
            <a:ext cx="6624600" cy="3727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" name="Google Shape;76;p2:notes"/>
          <p:cNvSpPr txBox="1"/>
          <p:nvPr>
            <p:ph idx="1" type="body"/>
          </p:nvPr>
        </p:nvSpPr>
        <p:spPr>
          <a:xfrm>
            <a:off x="680879" y="4721940"/>
            <a:ext cx="5447100" cy="44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7" name="Google Shape;77;p2:notes"/>
          <p:cNvSpPr txBox="1"/>
          <p:nvPr>
            <p:ph idx="12" type="sldNum"/>
          </p:nvPr>
        </p:nvSpPr>
        <p:spPr>
          <a:xfrm>
            <a:off x="3856737" y="9442154"/>
            <a:ext cx="2950500" cy="497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163ec27682_0_1:notes"/>
          <p:cNvSpPr/>
          <p:nvPr>
            <p:ph idx="2" type="sldImg"/>
          </p:nvPr>
        </p:nvSpPr>
        <p:spPr>
          <a:xfrm>
            <a:off x="92075" y="746125"/>
            <a:ext cx="6624600" cy="3727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g2163ec27682_0_1:notes"/>
          <p:cNvSpPr txBox="1"/>
          <p:nvPr>
            <p:ph idx="1" type="body"/>
          </p:nvPr>
        </p:nvSpPr>
        <p:spPr>
          <a:xfrm>
            <a:off x="680879" y="4721940"/>
            <a:ext cx="5447100" cy="44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5" name="Google Shape;85;g2163ec27682_0_1:notes"/>
          <p:cNvSpPr txBox="1"/>
          <p:nvPr>
            <p:ph idx="12" type="sldNum"/>
          </p:nvPr>
        </p:nvSpPr>
        <p:spPr>
          <a:xfrm>
            <a:off x="3856737" y="9442154"/>
            <a:ext cx="2950500" cy="497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16b7f33d57_0_3:notes"/>
          <p:cNvSpPr/>
          <p:nvPr>
            <p:ph idx="2" type="sldImg"/>
          </p:nvPr>
        </p:nvSpPr>
        <p:spPr>
          <a:xfrm>
            <a:off x="92075" y="746125"/>
            <a:ext cx="6624600" cy="3727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" name="Google Shape;95;g216b7f33d57_0_3:notes"/>
          <p:cNvSpPr txBox="1"/>
          <p:nvPr>
            <p:ph idx="1" type="body"/>
          </p:nvPr>
        </p:nvSpPr>
        <p:spPr>
          <a:xfrm>
            <a:off x="680879" y="4721940"/>
            <a:ext cx="5447100" cy="44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6" name="Google Shape;96;g216b7f33d57_0_3:notes"/>
          <p:cNvSpPr txBox="1"/>
          <p:nvPr>
            <p:ph idx="12" type="sldNum"/>
          </p:nvPr>
        </p:nvSpPr>
        <p:spPr>
          <a:xfrm>
            <a:off x="3856737" y="9442154"/>
            <a:ext cx="2950500" cy="497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16b7f33d57_0_27:notes"/>
          <p:cNvSpPr/>
          <p:nvPr>
            <p:ph idx="2" type="sldImg"/>
          </p:nvPr>
        </p:nvSpPr>
        <p:spPr>
          <a:xfrm>
            <a:off x="92075" y="746125"/>
            <a:ext cx="6624600" cy="3727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g216b7f33d57_0_27:notes"/>
          <p:cNvSpPr txBox="1"/>
          <p:nvPr>
            <p:ph idx="1" type="body"/>
          </p:nvPr>
        </p:nvSpPr>
        <p:spPr>
          <a:xfrm>
            <a:off x="680879" y="4721940"/>
            <a:ext cx="5447100" cy="44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6" name="Google Shape;106;g216b7f33d57_0_27:notes"/>
          <p:cNvSpPr txBox="1"/>
          <p:nvPr>
            <p:ph idx="12" type="sldNum"/>
          </p:nvPr>
        </p:nvSpPr>
        <p:spPr>
          <a:xfrm>
            <a:off x="3856737" y="9442154"/>
            <a:ext cx="2950500" cy="497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16e4b6314a_0_0:notes"/>
          <p:cNvSpPr/>
          <p:nvPr>
            <p:ph idx="2" type="sldImg"/>
          </p:nvPr>
        </p:nvSpPr>
        <p:spPr>
          <a:xfrm>
            <a:off x="92075" y="746125"/>
            <a:ext cx="6624600" cy="3727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" name="Google Shape;115;g216e4b6314a_0_0:notes"/>
          <p:cNvSpPr txBox="1"/>
          <p:nvPr>
            <p:ph idx="1" type="body"/>
          </p:nvPr>
        </p:nvSpPr>
        <p:spPr>
          <a:xfrm>
            <a:off x="680879" y="4721940"/>
            <a:ext cx="5447100" cy="44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6" name="Google Shape;116;g216e4b6314a_0_0:notes"/>
          <p:cNvSpPr txBox="1"/>
          <p:nvPr>
            <p:ph idx="12" type="sldNum"/>
          </p:nvPr>
        </p:nvSpPr>
        <p:spPr>
          <a:xfrm>
            <a:off x="3856737" y="9442154"/>
            <a:ext cx="2950500" cy="497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d130318c63_15_0:notes"/>
          <p:cNvSpPr/>
          <p:nvPr>
            <p:ph idx="2" type="sldImg"/>
          </p:nvPr>
        </p:nvSpPr>
        <p:spPr>
          <a:xfrm>
            <a:off x="92075" y="746125"/>
            <a:ext cx="6624600" cy="3727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Google Shape;126;g1d130318c63_15_0:notes"/>
          <p:cNvSpPr txBox="1"/>
          <p:nvPr>
            <p:ph idx="1" type="body"/>
          </p:nvPr>
        </p:nvSpPr>
        <p:spPr>
          <a:xfrm>
            <a:off x="680879" y="4721940"/>
            <a:ext cx="5447100" cy="44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7" name="Google Shape;127;g1d130318c63_15_0:notes"/>
          <p:cNvSpPr txBox="1"/>
          <p:nvPr>
            <p:ph idx="12" type="sldNum"/>
          </p:nvPr>
        </p:nvSpPr>
        <p:spPr>
          <a:xfrm>
            <a:off x="3856737" y="9442154"/>
            <a:ext cx="2950500" cy="497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163ec27682_0_348:notes"/>
          <p:cNvSpPr/>
          <p:nvPr>
            <p:ph idx="2" type="sldImg"/>
          </p:nvPr>
        </p:nvSpPr>
        <p:spPr>
          <a:xfrm>
            <a:off x="92075" y="746125"/>
            <a:ext cx="6624600" cy="3727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" name="Google Shape;133;g2163ec27682_0_348:notes"/>
          <p:cNvSpPr txBox="1"/>
          <p:nvPr>
            <p:ph idx="1" type="body"/>
          </p:nvPr>
        </p:nvSpPr>
        <p:spPr>
          <a:xfrm>
            <a:off x="680879" y="4721940"/>
            <a:ext cx="5447100" cy="44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4" name="Google Shape;134;g2163ec27682_0_348:notes"/>
          <p:cNvSpPr txBox="1"/>
          <p:nvPr>
            <p:ph idx="12" type="sldNum"/>
          </p:nvPr>
        </p:nvSpPr>
        <p:spPr>
          <a:xfrm>
            <a:off x="3856737" y="9442154"/>
            <a:ext cx="2950500" cy="497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163ec27682_0_369:notes"/>
          <p:cNvSpPr/>
          <p:nvPr>
            <p:ph idx="2" type="sldImg"/>
          </p:nvPr>
        </p:nvSpPr>
        <p:spPr>
          <a:xfrm>
            <a:off x="92075" y="746125"/>
            <a:ext cx="6624600" cy="3727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" name="Google Shape;140;g2163ec27682_0_369:notes"/>
          <p:cNvSpPr txBox="1"/>
          <p:nvPr>
            <p:ph idx="1" type="body"/>
          </p:nvPr>
        </p:nvSpPr>
        <p:spPr>
          <a:xfrm>
            <a:off x="680879" y="4721940"/>
            <a:ext cx="5447100" cy="44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1" name="Google Shape;141;g2163ec27682_0_369:notes"/>
          <p:cNvSpPr txBox="1"/>
          <p:nvPr>
            <p:ph idx="12" type="sldNum"/>
          </p:nvPr>
        </p:nvSpPr>
        <p:spPr>
          <a:xfrm>
            <a:off x="3856737" y="9442154"/>
            <a:ext cx="2950500" cy="497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8.png"/><Relationship Id="rId4" Type="http://schemas.openxmlformats.org/officeDocument/2006/relationships/image" Target="../media/image2.png"/><Relationship Id="rId10" Type="http://schemas.openxmlformats.org/officeDocument/2006/relationships/image" Target="../media/image12.png"/><Relationship Id="rId9" Type="http://schemas.openxmlformats.org/officeDocument/2006/relationships/image" Target="../media/image7.png"/><Relationship Id="rId5" Type="http://schemas.openxmlformats.org/officeDocument/2006/relationships/image" Target="../media/image4.png"/><Relationship Id="rId6" Type="http://schemas.openxmlformats.org/officeDocument/2006/relationships/image" Target="../media/image24.jpg"/><Relationship Id="rId7" Type="http://schemas.openxmlformats.org/officeDocument/2006/relationships/image" Target="../media/image9.jpg"/><Relationship Id="rId8" Type="http://schemas.openxmlformats.org/officeDocument/2006/relationships/image" Target="../media/image15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1.png"/><Relationship Id="rId3" Type="http://schemas.openxmlformats.org/officeDocument/2006/relationships/image" Target="../media/image1.png"/><Relationship Id="rId4" Type="http://schemas.openxmlformats.org/officeDocument/2006/relationships/image" Target="../media/image8.png"/><Relationship Id="rId11" Type="http://schemas.openxmlformats.org/officeDocument/2006/relationships/image" Target="../media/image7.png"/><Relationship Id="rId10" Type="http://schemas.openxmlformats.org/officeDocument/2006/relationships/image" Target="../media/image15.png"/><Relationship Id="rId12" Type="http://schemas.openxmlformats.org/officeDocument/2006/relationships/image" Target="../media/image12.png"/><Relationship Id="rId9" Type="http://schemas.openxmlformats.org/officeDocument/2006/relationships/image" Target="../media/image9.jpg"/><Relationship Id="rId5" Type="http://schemas.openxmlformats.org/officeDocument/2006/relationships/image" Target="../media/image2.png"/><Relationship Id="rId6" Type="http://schemas.openxmlformats.org/officeDocument/2006/relationships/image" Target="../media/image4.png"/><Relationship Id="rId7" Type="http://schemas.openxmlformats.org/officeDocument/2006/relationships/image" Target="../media/image13.png"/><Relationship Id="rId8" Type="http://schemas.openxmlformats.org/officeDocument/2006/relationships/image" Target="../media/image24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ge vierge de base" type="blank">
  <p:cSld name="BLANK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0" y="6511996"/>
            <a:ext cx="12198900" cy="360000"/>
          </a:xfrm>
          <a:prstGeom prst="rect">
            <a:avLst/>
          </a:prstGeom>
          <a:solidFill>
            <a:srgbClr val="D0CECE">
              <a:alpha val="298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9" name="Google Shape;29;p2"/>
          <p:cNvGrpSpPr/>
          <p:nvPr/>
        </p:nvGrpSpPr>
        <p:grpSpPr>
          <a:xfrm>
            <a:off x="7331819" y="6511997"/>
            <a:ext cx="4794864" cy="344314"/>
            <a:chOff x="7331819" y="6511997"/>
            <a:chExt cx="4794864" cy="344314"/>
          </a:xfrm>
        </p:grpSpPr>
        <p:pic>
          <p:nvPicPr>
            <p:cNvPr id="30" name="Google Shape;30;p2"/>
            <p:cNvPicPr preferRelativeResize="0"/>
            <p:nvPr/>
          </p:nvPicPr>
          <p:blipFill rotWithShape="1">
            <a:blip r:embed="rId2">
              <a:alphaModFix/>
            </a:blip>
            <a:srcRect b="0" l="0" r="0" t="67005"/>
            <a:stretch/>
          </p:blipFill>
          <p:spPr>
            <a:xfrm>
              <a:off x="8695372" y="6511997"/>
              <a:ext cx="3431311" cy="34431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" name="Google Shape;31;p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331819" y="6561405"/>
              <a:ext cx="1180585" cy="267599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descr="LOGO-ERN-GEN2017-1.png" id="32" name="Google Shape;32;p2"/>
          <p:cNvPicPr preferRelativeResize="0"/>
          <p:nvPr/>
        </p:nvPicPr>
        <p:blipFill rotWithShape="1">
          <a:blip r:embed="rId4">
            <a:alphaModFix/>
          </a:blip>
          <a:srcRect b="0" l="23716" r="19244" t="0"/>
          <a:stretch/>
        </p:blipFill>
        <p:spPr>
          <a:xfrm>
            <a:off x="65317" y="6529945"/>
            <a:ext cx="817649" cy="340538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Google Shape;33;p2"/>
          <p:cNvPicPr preferRelativeResize="0"/>
          <p:nvPr/>
        </p:nvPicPr>
        <p:blipFill rotWithShape="1">
          <a:blip r:embed="rId5">
            <a:alphaModFix/>
          </a:blip>
          <a:srcRect b="27236" l="16798" r="16249" t="22887"/>
          <a:stretch/>
        </p:blipFill>
        <p:spPr>
          <a:xfrm>
            <a:off x="948283" y="6480855"/>
            <a:ext cx="818276" cy="406597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2"/>
          <p:cNvSpPr/>
          <p:nvPr/>
        </p:nvSpPr>
        <p:spPr>
          <a:xfrm>
            <a:off x="0" y="-12950"/>
            <a:ext cx="12192000" cy="940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5" name="Google Shape;35;p2"/>
          <p:cNvGrpSpPr/>
          <p:nvPr/>
        </p:nvGrpSpPr>
        <p:grpSpPr>
          <a:xfrm>
            <a:off x="-3450" y="-3224"/>
            <a:ext cx="12198900" cy="1184348"/>
            <a:chOff x="0" y="-27077"/>
            <a:chExt cx="12198900" cy="1184348"/>
          </a:xfrm>
        </p:grpSpPr>
        <p:sp>
          <p:nvSpPr>
            <p:cNvPr id="36" name="Google Shape;36;p2"/>
            <p:cNvSpPr/>
            <p:nvPr/>
          </p:nvSpPr>
          <p:spPr>
            <a:xfrm>
              <a:off x="0" y="675503"/>
              <a:ext cx="12198900" cy="478500"/>
            </a:xfrm>
            <a:prstGeom prst="rect">
              <a:avLst/>
            </a:prstGeom>
            <a:solidFill>
              <a:srgbClr val="C80305"/>
            </a:solidFill>
            <a:ln cap="flat" cmpd="sng" w="12700">
              <a:solidFill>
                <a:srgbClr val="C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65317" y="-27077"/>
              <a:ext cx="12053972" cy="665861"/>
              <a:chOff x="65317" y="-27077"/>
              <a:chExt cx="12053972" cy="665861"/>
            </a:xfrm>
          </p:grpSpPr>
          <p:pic>
            <p:nvPicPr>
              <p:cNvPr descr="bien plus.jpg" id="38" name="Google Shape;38;p2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10218678" y="158457"/>
                <a:ext cx="1289327" cy="36465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LOGO ADRAR 300dpi.jpg" id="39" name="Google Shape;39;p2"/>
              <p:cNvPicPr preferRelativeResize="0"/>
              <p:nvPr/>
            </p:nvPicPr>
            <p:blipFill rotWithShape="1">
              <a:blip r:embed="rId7">
                <a:alphaModFix/>
              </a:blip>
              <a:srcRect b="0" l="0" r="0" t="0"/>
              <a:stretch/>
            </p:blipFill>
            <p:spPr>
              <a:xfrm>
                <a:off x="11687028" y="43925"/>
                <a:ext cx="432261" cy="57481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Une image contenant texte, signe&#10;&#10;Description générée automatiquement" id="40" name="Google Shape;40;p2"/>
              <p:cNvPicPr preferRelativeResize="0"/>
              <p:nvPr/>
            </p:nvPicPr>
            <p:blipFill rotWithShape="1">
              <a:blip r:embed="rId8">
                <a:alphaModFix/>
              </a:blip>
              <a:srcRect b="0" l="0" r="0" t="0"/>
              <a:stretch/>
            </p:blipFill>
            <p:spPr>
              <a:xfrm>
                <a:off x="65317" y="-27077"/>
                <a:ext cx="2275425" cy="66586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41" name="Google Shape;41;p2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11660680" y="672316"/>
              <a:ext cx="484955" cy="48495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42" name="Google Shape;42;p2"/>
          <p:cNvPicPr preferRelativeResize="0"/>
          <p:nvPr/>
        </p:nvPicPr>
        <p:blipFill rotWithShape="1">
          <a:blip r:embed="rId10">
            <a:alphaModFix/>
          </a:blip>
          <a:srcRect b="34659" l="0" r="0" t="35728"/>
          <a:stretch/>
        </p:blipFill>
        <p:spPr>
          <a:xfrm>
            <a:off x="2119154" y="6565262"/>
            <a:ext cx="911444" cy="2699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ge de garde">
  <p:cSld name="CUSTOM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oogle Shape;44;p3"/>
          <p:cNvPicPr preferRelativeResize="0"/>
          <p:nvPr/>
        </p:nvPicPr>
        <p:blipFill rotWithShape="1">
          <a:blip r:embed="rId2">
            <a:alphaModFix/>
          </a:blip>
          <a:srcRect b="22657" l="12695" r="52" t="17419"/>
          <a:stretch/>
        </p:blipFill>
        <p:spPr>
          <a:xfrm>
            <a:off x="0" y="940780"/>
            <a:ext cx="12192943" cy="5917221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3"/>
          <p:cNvSpPr/>
          <p:nvPr/>
        </p:nvSpPr>
        <p:spPr>
          <a:xfrm>
            <a:off x="4267230" y="5002085"/>
            <a:ext cx="5400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2800" u="none" cap="none" strike="noStrike">
                <a:solidFill>
                  <a:srgbClr val="62C2EF"/>
                </a:solidFill>
                <a:latin typeface="Calibri"/>
                <a:ea typeface="Calibri"/>
                <a:cs typeface="Calibri"/>
                <a:sym typeface="Calibri"/>
              </a:rPr>
              <a:t>www.adrar-numerique.com</a:t>
            </a:r>
            <a:endParaRPr b="0" i="0" sz="2400" u="none" cap="none" strike="noStrike">
              <a:solidFill>
                <a:srgbClr val="62C2E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6" name="Google Shape;46;p3"/>
          <p:cNvGrpSpPr/>
          <p:nvPr/>
        </p:nvGrpSpPr>
        <p:grpSpPr>
          <a:xfrm>
            <a:off x="0" y="6480855"/>
            <a:ext cx="12198900" cy="406597"/>
            <a:chOff x="0" y="6480855"/>
            <a:chExt cx="12198900" cy="406597"/>
          </a:xfrm>
        </p:grpSpPr>
        <p:sp>
          <p:nvSpPr>
            <p:cNvPr id="47" name="Google Shape;47;p3"/>
            <p:cNvSpPr/>
            <p:nvPr/>
          </p:nvSpPr>
          <p:spPr>
            <a:xfrm>
              <a:off x="0" y="6511996"/>
              <a:ext cx="12198900" cy="360000"/>
            </a:xfrm>
            <a:prstGeom prst="rect">
              <a:avLst/>
            </a:prstGeom>
            <a:solidFill>
              <a:schemeClr val="lt1">
                <a:alpha val="298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8" name="Google Shape;48;p3"/>
            <p:cNvGrpSpPr/>
            <p:nvPr/>
          </p:nvGrpSpPr>
          <p:grpSpPr>
            <a:xfrm>
              <a:off x="7331819" y="6511997"/>
              <a:ext cx="4794864" cy="344314"/>
              <a:chOff x="7331819" y="6511997"/>
              <a:chExt cx="4794864" cy="344314"/>
            </a:xfrm>
          </p:grpSpPr>
          <p:pic>
            <p:nvPicPr>
              <p:cNvPr id="49" name="Google Shape;49;p3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67005"/>
              <a:stretch/>
            </p:blipFill>
            <p:spPr>
              <a:xfrm>
                <a:off x="8695372" y="6511997"/>
                <a:ext cx="3431311" cy="34431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0" name="Google Shape;50;p3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7331819" y="6561405"/>
                <a:ext cx="1180585" cy="2675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descr="LOGO-ERN-GEN2017-1.png" id="51" name="Google Shape;51;p3"/>
            <p:cNvPicPr preferRelativeResize="0"/>
            <p:nvPr/>
          </p:nvPicPr>
          <p:blipFill rotWithShape="1">
            <a:blip r:embed="rId5">
              <a:alphaModFix/>
            </a:blip>
            <a:srcRect b="0" l="23716" r="19244" t="0"/>
            <a:stretch/>
          </p:blipFill>
          <p:spPr>
            <a:xfrm>
              <a:off x="65317" y="6529945"/>
              <a:ext cx="817649" cy="34053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2" name="Google Shape;52;p3"/>
            <p:cNvPicPr preferRelativeResize="0"/>
            <p:nvPr/>
          </p:nvPicPr>
          <p:blipFill rotWithShape="1">
            <a:blip r:embed="rId6">
              <a:alphaModFix/>
            </a:blip>
            <a:srcRect b="27236" l="16798" r="16249" t="22887"/>
            <a:stretch/>
          </p:blipFill>
          <p:spPr>
            <a:xfrm>
              <a:off x="948283" y="6480855"/>
              <a:ext cx="818276" cy="40659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3" name="Google Shape;53;p3"/>
          <p:cNvSpPr/>
          <p:nvPr/>
        </p:nvSpPr>
        <p:spPr>
          <a:xfrm>
            <a:off x="-150" y="0"/>
            <a:ext cx="12192000" cy="940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4" name="Google Shape;54;p3"/>
          <p:cNvGrpSpPr/>
          <p:nvPr/>
        </p:nvGrpSpPr>
        <p:grpSpPr>
          <a:xfrm>
            <a:off x="-3600" y="-2"/>
            <a:ext cx="12198900" cy="1190892"/>
            <a:chOff x="0" y="-27077"/>
            <a:chExt cx="12198900" cy="1190892"/>
          </a:xfrm>
        </p:grpSpPr>
        <p:sp>
          <p:nvSpPr>
            <p:cNvPr id="55" name="Google Shape;55;p3"/>
            <p:cNvSpPr/>
            <p:nvPr/>
          </p:nvSpPr>
          <p:spPr>
            <a:xfrm>
              <a:off x="0" y="675503"/>
              <a:ext cx="12198900" cy="478500"/>
            </a:xfrm>
            <a:prstGeom prst="rect">
              <a:avLst/>
            </a:prstGeom>
            <a:solidFill>
              <a:srgbClr val="C80305"/>
            </a:solidFill>
            <a:ln cap="flat" cmpd="sng" w="12700">
              <a:solidFill>
                <a:srgbClr val="C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56;p3"/>
            <p:cNvSpPr txBox="1"/>
            <p:nvPr/>
          </p:nvSpPr>
          <p:spPr>
            <a:xfrm>
              <a:off x="5581086" y="810832"/>
              <a:ext cx="41520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fr-FR" sz="10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Suivez-nous…         www.linkedin.com/school/</a:t>
              </a:r>
              <a:r>
                <a:rPr b="1" i="0" lang="fr-FR" sz="10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adrarnumerique</a:t>
              </a:r>
              <a:endParaRPr b="1" sz="10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logo-linkedin.png" id="57" name="Google Shape;57;p3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6424262" y="845083"/>
              <a:ext cx="169371" cy="16937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58" name="Google Shape;58;p3"/>
            <p:cNvGrpSpPr/>
            <p:nvPr/>
          </p:nvGrpSpPr>
          <p:grpSpPr>
            <a:xfrm>
              <a:off x="65317" y="-27077"/>
              <a:ext cx="12053972" cy="665861"/>
              <a:chOff x="65317" y="-27077"/>
              <a:chExt cx="12053972" cy="665861"/>
            </a:xfrm>
          </p:grpSpPr>
          <p:pic>
            <p:nvPicPr>
              <p:cNvPr descr="bien plus.jpg" id="59" name="Google Shape;59;p3"/>
              <p:cNvPicPr preferRelativeResize="0"/>
              <p:nvPr/>
            </p:nvPicPr>
            <p:blipFill rotWithShape="1">
              <a:blip r:embed="rId8">
                <a:alphaModFix/>
              </a:blip>
              <a:srcRect b="0" l="0" r="0" t="0"/>
              <a:stretch/>
            </p:blipFill>
            <p:spPr>
              <a:xfrm>
                <a:off x="10218678" y="158457"/>
                <a:ext cx="1289327" cy="36465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LOGO ADRAR 300dpi.jpg" id="60" name="Google Shape;60;p3"/>
              <p:cNvPicPr preferRelativeResize="0"/>
              <p:nvPr/>
            </p:nvPicPr>
            <p:blipFill rotWithShape="1">
              <a:blip r:embed="rId9">
                <a:alphaModFix/>
              </a:blip>
              <a:srcRect b="0" l="0" r="0" t="0"/>
              <a:stretch/>
            </p:blipFill>
            <p:spPr>
              <a:xfrm>
                <a:off x="11687028" y="43925"/>
                <a:ext cx="432261" cy="57481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Une image contenant texte, signe&#10;&#10;Description générée automatiquement" id="61" name="Google Shape;61;p3"/>
              <p:cNvPicPr preferRelativeResize="0"/>
              <p:nvPr/>
            </p:nvPicPr>
            <p:blipFill rotWithShape="1">
              <a:blip r:embed="rId10">
                <a:alphaModFix/>
              </a:blip>
              <a:srcRect b="0" l="0" r="0" t="0"/>
              <a:stretch/>
            </p:blipFill>
            <p:spPr>
              <a:xfrm>
                <a:off x="65317" y="-27077"/>
                <a:ext cx="2275425" cy="66586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62" name="Google Shape;62;p3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11660680" y="672316"/>
              <a:ext cx="484955" cy="48495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3" name="Google Shape;63;p3"/>
            <p:cNvSpPr txBox="1"/>
            <p:nvPr/>
          </p:nvSpPr>
          <p:spPr>
            <a:xfrm>
              <a:off x="0" y="686815"/>
              <a:ext cx="2340600" cy="47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1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REUNION D’INFORMATION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PRF </a:t>
              </a:r>
              <a:r>
                <a:rPr lang="fr-FR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RÉGION</a:t>
              </a:r>
              <a:r>
                <a:rPr lang="fr-FR"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OCCITANIE</a:t>
              </a:r>
              <a:endParaRPr sz="18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64" name="Google Shape;64;p3"/>
          <p:cNvPicPr preferRelativeResize="0"/>
          <p:nvPr/>
        </p:nvPicPr>
        <p:blipFill rotWithShape="1">
          <a:blip r:embed="rId12">
            <a:alphaModFix/>
          </a:blip>
          <a:srcRect b="34659" l="0" r="0" t="35728"/>
          <a:stretch/>
        </p:blipFill>
        <p:spPr>
          <a:xfrm>
            <a:off x="2119154" y="6565262"/>
            <a:ext cx="911444" cy="2699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"/>
          <p:cNvSpPr txBox="1"/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/>
        </p:txBody>
      </p:sp>
      <p:sp>
        <p:nvSpPr>
          <p:cNvPr id="67" name="Google Shape;67;p4"/>
          <p:cNvSpPr txBox="1"/>
          <p:nvPr>
            <p:ph idx="1" type="subTitle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/>
        </p:txBody>
      </p:sp>
      <p:sp>
        <p:nvSpPr>
          <p:cNvPr id="68" name="Google Shape;68;p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.xml"/><Relationship Id="rId10" Type="http://schemas.openxmlformats.org/officeDocument/2006/relationships/image" Target="../media/image12.png"/><Relationship Id="rId1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2.xml"/><Relationship Id="rId1" Type="http://schemas.openxmlformats.org/officeDocument/2006/relationships/image" Target="../media/image10.png"/><Relationship Id="rId2" Type="http://schemas.openxmlformats.org/officeDocument/2006/relationships/image" Target="../media/image1.png"/><Relationship Id="rId3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theme" Target="../theme/theme2.xml"/><Relationship Id="rId5" Type="http://schemas.openxmlformats.org/officeDocument/2006/relationships/image" Target="../media/image4.png"/><Relationship Id="rId6" Type="http://schemas.openxmlformats.org/officeDocument/2006/relationships/image" Target="../media/image24.jpg"/><Relationship Id="rId7" Type="http://schemas.openxmlformats.org/officeDocument/2006/relationships/image" Target="../media/image9.jpg"/><Relationship Id="rId8" Type="http://schemas.openxmlformats.org/officeDocument/2006/relationships/image" Target="../media/image15.png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11" name="Google Shape;11;p1"/>
          <p:cNvSpPr/>
          <p:nvPr/>
        </p:nvSpPr>
        <p:spPr>
          <a:xfrm>
            <a:off x="0" y="6511996"/>
            <a:ext cx="12198900" cy="360000"/>
          </a:xfrm>
          <a:prstGeom prst="rect">
            <a:avLst/>
          </a:prstGeom>
          <a:solidFill>
            <a:srgbClr val="D0CECE">
              <a:alpha val="298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" name="Google Shape;12;p1"/>
          <p:cNvGrpSpPr/>
          <p:nvPr/>
        </p:nvGrpSpPr>
        <p:grpSpPr>
          <a:xfrm>
            <a:off x="7331819" y="6511997"/>
            <a:ext cx="4794864" cy="344314"/>
            <a:chOff x="7331819" y="6511997"/>
            <a:chExt cx="4794864" cy="344314"/>
          </a:xfrm>
        </p:grpSpPr>
        <p:pic>
          <p:nvPicPr>
            <p:cNvPr id="13" name="Google Shape;13;p1"/>
            <p:cNvPicPr preferRelativeResize="0"/>
            <p:nvPr/>
          </p:nvPicPr>
          <p:blipFill rotWithShape="1">
            <a:blip r:embed="rId2">
              <a:alphaModFix/>
            </a:blip>
            <a:srcRect b="0" l="0" r="0" t="67005"/>
            <a:stretch/>
          </p:blipFill>
          <p:spPr>
            <a:xfrm>
              <a:off x="8695372" y="6511997"/>
              <a:ext cx="3431311" cy="34431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" name="Google Shape;14;p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331819" y="6561405"/>
              <a:ext cx="1180585" cy="267599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descr="LOGO-ERN-GEN2017-1.png" id="15" name="Google Shape;15;p1"/>
          <p:cNvPicPr preferRelativeResize="0"/>
          <p:nvPr/>
        </p:nvPicPr>
        <p:blipFill rotWithShape="1">
          <a:blip r:embed="rId4">
            <a:alphaModFix/>
          </a:blip>
          <a:srcRect b="0" l="23716" r="19244" t="0"/>
          <a:stretch/>
        </p:blipFill>
        <p:spPr>
          <a:xfrm>
            <a:off x="65317" y="6529945"/>
            <a:ext cx="817649" cy="3405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1"/>
          <p:cNvPicPr preferRelativeResize="0"/>
          <p:nvPr/>
        </p:nvPicPr>
        <p:blipFill rotWithShape="1">
          <a:blip r:embed="rId5">
            <a:alphaModFix/>
          </a:blip>
          <a:srcRect b="27236" l="16798" r="16249" t="22887"/>
          <a:stretch/>
        </p:blipFill>
        <p:spPr>
          <a:xfrm>
            <a:off x="948283" y="6480855"/>
            <a:ext cx="818276" cy="406597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1"/>
          <p:cNvSpPr/>
          <p:nvPr/>
        </p:nvSpPr>
        <p:spPr>
          <a:xfrm>
            <a:off x="0" y="-12950"/>
            <a:ext cx="12192000" cy="940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" name="Google Shape;18;p1"/>
          <p:cNvGrpSpPr/>
          <p:nvPr/>
        </p:nvGrpSpPr>
        <p:grpSpPr>
          <a:xfrm>
            <a:off x="-3450" y="-3224"/>
            <a:ext cx="12198900" cy="1184348"/>
            <a:chOff x="0" y="-27077"/>
            <a:chExt cx="12198900" cy="1184348"/>
          </a:xfrm>
        </p:grpSpPr>
        <p:sp>
          <p:nvSpPr>
            <p:cNvPr id="19" name="Google Shape;19;p1"/>
            <p:cNvSpPr/>
            <p:nvPr/>
          </p:nvSpPr>
          <p:spPr>
            <a:xfrm>
              <a:off x="0" y="675503"/>
              <a:ext cx="12198900" cy="478500"/>
            </a:xfrm>
            <a:prstGeom prst="rect">
              <a:avLst/>
            </a:prstGeom>
            <a:solidFill>
              <a:srgbClr val="C80305"/>
            </a:solidFill>
            <a:ln cap="flat" cmpd="sng" w="12700">
              <a:solidFill>
                <a:srgbClr val="C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" name="Google Shape;20;p1"/>
            <p:cNvGrpSpPr/>
            <p:nvPr/>
          </p:nvGrpSpPr>
          <p:grpSpPr>
            <a:xfrm>
              <a:off x="65317" y="-27077"/>
              <a:ext cx="12053972" cy="665861"/>
              <a:chOff x="65317" y="-27077"/>
              <a:chExt cx="12053972" cy="665861"/>
            </a:xfrm>
          </p:grpSpPr>
          <p:pic>
            <p:nvPicPr>
              <p:cNvPr descr="bien plus.jpg" id="21" name="Google Shape;21;p1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10218678" y="158457"/>
                <a:ext cx="1289327" cy="36465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LOGO ADRAR 300dpi.jpg" id="22" name="Google Shape;22;p1"/>
              <p:cNvPicPr preferRelativeResize="0"/>
              <p:nvPr/>
            </p:nvPicPr>
            <p:blipFill rotWithShape="1">
              <a:blip r:embed="rId7">
                <a:alphaModFix/>
              </a:blip>
              <a:srcRect b="0" l="0" r="0" t="0"/>
              <a:stretch/>
            </p:blipFill>
            <p:spPr>
              <a:xfrm>
                <a:off x="11687028" y="43925"/>
                <a:ext cx="432261" cy="57481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Une image contenant texte, signe&#10;&#10;Description générée automatiquement" id="23" name="Google Shape;23;p1"/>
              <p:cNvPicPr preferRelativeResize="0"/>
              <p:nvPr/>
            </p:nvPicPr>
            <p:blipFill rotWithShape="1">
              <a:blip r:embed="rId8">
                <a:alphaModFix/>
              </a:blip>
              <a:srcRect b="0" l="0" r="0" t="0"/>
              <a:stretch/>
            </p:blipFill>
            <p:spPr>
              <a:xfrm>
                <a:off x="65317" y="-27077"/>
                <a:ext cx="2275425" cy="66586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24" name="Google Shape;24;p1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11660680" y="672316"/>
              <a:ext cx="484955" cy="48495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5" name="Google Shape;25;p1"/>
          <p:cNvPicPr preferRelativeResize="0"/>
          <p:nvPr/>
        </p:nvPicPr>
        <p:blipFill rotWithShape="1">
          <a:blip r:embed="rId10">
            <a:alphaModFix/>
          </a:blip>
          <a:srcRect b="34659" l="0" r="0" t="35728"/>
          <a:stretch/>
        </p:blipFill>
        <p:spPr>
          <a:xfrm>
            <a:off x="2119154" y="6565262"/>
            <a:ext cx="911444" cy="269903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1"/>
    <p:sldLayoutId id="2147483649" r:id="rId12"/>
    <p:sldLayoutId id="214748365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Relationship Id="rId4" Type="http://schemas.openxmlformats.org/officeDocument/2006/relationships/hyperlink" Target="https://docs.google.com/document/d/1C-f6gQyAp66MU9OKoR9ObGUt39W5C31AsU-5no4CTbA/edit?usp=share_link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Relationship Id="rId4" Type="http://schemas.openxmlformats.org/officeDocument/2006/relationships/image" Target="../media/image23.png"/><Relationship Id="rId5" Type="http://schemas.openxmlformats.org/officeDocument/2006/relationships/image" Target="../media/image1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Relationship Id="rId4" Type="http://schemas.openxmlformats.org/officeDocument/2006/relationships/image" Target="../media/image17.png"/><Relationship Id="rId5" Type="http://schemas.openxmlformats.org/officeDocument/2006/relationships/image" Target="../media/image2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image" Target="../media/image18.png"/><Relationship Id="rId5" Type="http://schemas.openxmlformats.org/officeDocument/2006/relationships/image" Target="../media/image1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19.png"/><Relationship Id="rId5" Type="http://schemas.openxmlformats.org/officeDocument/2006/relationships/image" Target="../media/image2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hyperlink" Target="https://docs.google.com/document/d/1jSFKkUo7K4km6IaqA7PU-HWj6oXRY8D5b8-VWrDFdDo/edit?usp=share_link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Relationship Id="rId4" Type="http://schemas.openxmlformats.org/officeDocument/2006/relationships/hyperlink" Target="https://docs.google.com/document/d/1aC5dUqNY095bf6MoFjexdPK8OZQFjKvXny73ghaGKQ8/edit?usp=share_link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4"/>
          <p:cNvSpPr txBox="1"/>
          <p:nvPr/>
        </p:nvSpPr>
        <p:spPr>
          <a:xfrm>
            <a:off x="1355425" y="1135275"/>
            <a:ext cx="9786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1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Retrouvez sur </a:t>
            </a:r>
            <a:r>
              <a:rPr lang="fr-FR" sz="2100" u="sng">
                <a:solidFill>
                  <a:schemeClr val="accent6"/>
                </a:solidFill>
                <a:latin typeface="Twentieth Century"/>
                <a:ea typeface="Twentieth Century"/>
                <a:cs typeface="Twentieth Century"/>
                <a:sym typeface="Twentieth Century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ce lien</a:t>
            </a:r>
            <a:r>
              <a:rPr lang="fr-FR" sz="21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le TP ADRAR Classrooms à réaliser pour poursuivre la validation de vos acquis.</a:t>
            </a:r>
            <a:endParaRPr sz="21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51" name="Google Shape;151;p14"/>
          <p:cNvSpPr txBox="1"/>
          <p:nvPr/>
        </p:nvSpPr>
        <p:spPr>
          <a:xfrm>
            <a:off x="0" y="707675"/>
            <a:ext cx="25626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TP 3: ADRAR Classrooms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fr-F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MLD</a:t>
            </a:r>
            <a:endParaRPr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6"/>
          <p:cNvSpPr txBox="1"/>
          <p:nvPr/>
        </p:nvSpPr>
        <p:spPr>
          <a:xfrm>
            <a:off x="1355425" y="1542675"/>
            <a:ext cx="9786000" cy="18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fr-FR" sz="21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Le Modèle Logique de Données (MLD) aussi appelé modèle relationnel est la phase de transition indispensable lorsque vous souhaitez modéliser votre BDD relationnelle.</a:t>
            </a:r>
            <a:endParaRPr sz="21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sz="21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fr-FR" sz="21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En effet, le MCD lui ne peut pas être utilisé tel quel dans une base de données, il faut le traduire.</a:t>
            </a:r>
            <a:endParaRPr sz="21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80" name="Google Shape;80;p6"/>
          <p:cNvSpPr txBox="1"/>
          <p:nvPr/>
        </p:nvSpPr>
        <p:spPr>
          <a:xfrm>
            <a:off x="1355425" y="5733675"/>
            <a:ext cx="9786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lang="fr-FR" sz="2100">
                <a:solidFill>
                  <a:schemeClr val="accent4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NB: le MLD représente donc ce que vous aurez réellement dans votre BDD.</a:t>
            </a:r>
            <a:endParaRPr b="1" sz="2100">
              <a:solidFill>
                <a:schemeClr val="accent4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81" name="Google Shape;81;p6"/>
          <p:cNvSpPr txBox="1"/>
          <p:nvPr/>
        </p:nvSpPr>
        <p:spPr>
          <a:xfrm>
            <a:off x="0" y="697318"/>
            <a:ext cx="23406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Définition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-FR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r>
              <a:rPr lang="fr-F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b="0" i="0" lang="fr-FR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 b="0" i="0" sz="11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7"/>
          <p:cNvSpPr txBox="1"/>
          <p:nvPr/>
        </p:nvSpPr>
        <p:spPr>
          <a:xfrm>
            <a:off x="1355425" y="1085475"/>
            <a:ext cx="9786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fr-FR" sz="21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Pour le changement d’un MCD en MLD, voici quelques règles à suivre:</a:t>
            </a:r>
            <a:endParaRPr sz="21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88" name="Google Shape;88;p7"/>
          <p:cNvSpPr txBox="1"/>
          <p:nvPr/>
        </p:nvSpPr>
        <p:spPr>
          <a:xfrm>
            <a:off x="1355425" y="1363875"/>
            <a:ext cx="9786000" cy="11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1950" lvl="0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Twentieth Century"/>
              <a:buChar char="-"/>
            </a:pPr>
            <a:r>
              <a:rPr lang="fr-FR" sz="2100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les entités deviennent des </a:t>
            </a:r>
            <a:r>
              <a:rPr b="1" lang="fr-FR" sz="2100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tables</a:t>
            </a:r>
            <a:endParaRPr b="1" sz="2100">
              <a:solidFill>
                <a:srgbClr val="FFFFF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61950" lvl="0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Twentieth Century"/>
              <a:buChar char="-"/>
            </a:pPr>
            <a:r>
              <a:rPr b="1" lang="fr-FR" sz="21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X,n - Y,n</a:t>
            </a:r>
            <a:r>
              <a:rPr lang="fr-FR" sz="21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(ex: 0,n - 1,n) avec X et Y des nombres: on crée une table ayant comme clé les identifiants des deux tables, cette table s’appelle une </a:t>
            </a:r>
            <a:r>
              <a:rPr b="1" lang="fr-FR" sz="21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table d’association</a:t>
            </a:r>
            <a:endParaRPr b="1" sz="21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89" name="Google Shape;89;p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56470" y="2711850"/>
            <a:ext cx="3825799" cy="61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24200" y="2467763"/>
            <a:ext cx="4303901" cy="1099875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7"/>
          <p:cNvSpPr/>
          <p:nvPr/>
        </p:nvSpPr>
        <p:spPr>
          <a:xfrm>
            <a:off x="6362488" y="2847463"/>
            <a:ext cx="481500" cy="340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7"/>
          <p:cNvSpPr txBox="1"/>
          <p:nvPr/>
        </p:nvSpPr>
        <p:spPr>
          <a:xfrm>
            <a:off x="0" y="707668"/>
            <a:ext cx="23406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Mémo (1/4)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-FR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r>
              <a:rPr lang="fr-F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b="0" i="0" lang="fr-FR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 b="0" i="0" sz="11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8"/>
          <p:cNvSpPr txBox="1"/>
          <p:nvPr/>
        </p:nvSpPr>
        <p:spPr>
          <a:xfrm>
            <a:off x="1355425" y="1135275"/>
            <a:ext cx="9786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1950" lvl="0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Twentieth Century"/>
              <a:buChar char="-"/>
            </a:pPr>
            <a:r>
              <a:rPr b="1" lang="fr-FR" sz="21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X,1 - Y,n</a:t>
            </a:r>
            <a:r>
              <a:rPr lang="fr-FR" sz="21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(ex: 1,1 - 0,n) avec X et Y des nombres: on duplique la clé de la table </a:t>
            </a:r>
            <a:r>
              <a:rPr b="1" lang="fr-FR" sz="21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Y,n</a:t>
            </a:r>
            <a:r>
              <a:rPr lang="fr-FR" sz="21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dans la table </a:t>
            </a:r>
            <a:r>
              <a:rPr b="1" lang="fr-FR" sz="21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X,1</a:t>
            </a:r>
            <a:r>
              <a:rPr lang="fr-FR" sz="21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, elle devient une clé étrangère</a:t>
            </a:r>
            <a:endParaRPr sz="21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99" name="Google Shape;99;p8"/>
          <p:cNvSpPr/>
          <p:nvPr/>
        </p:nvSpPr>
        <p:spPr>
          <a:xfrm>
            <a:off x="6237350" y="2237863"/>
            <a:ext cx="481500" cy="340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0" name="Google Shape;100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29000" y="1937721"/>
            <a:ext cx="4664799" cy="94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77275" y="2121050"/>
            <a:ext cx="3649951" cy="57415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8"/>
          <p:cNvSpPr txBox="1"/>
          <p:nvPr/>
        </p:nvSpPr>
        <p:spPr>
          <a:xfrm>
            <a:off x="0" y="718018"/>
            <a:ext cx="23406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Mémo (2/4)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-FR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r>
              <a:rPr lang="fr-F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b="0" i="0" lang="fr-FR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 b="0" i="0" sz="11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9"/>
          <p:cNvSpPr txBox="1"/>
          <p:nvPr/>
        </p:nvSpPr>
        <p:spPr>
          <a:xfrm>
            <a:off x="1355425" y="1135275"/>
            <a:ext cx="9786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1950" lvl="0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Twentieth Century"/>
              <a:buChar char="-"/>
            </a:pPr>
            <a:r>
              <a:rPr lang="fr-FR" sz="21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relation ternaire et plus: création d’une table qui possède comme </a:t>
            </a:r>
            <a:r>
              <a:rPr b="1" lang="fr-FR" sz="21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clés étrangères</a:t>
            </a:r>
            <a:r>
              <a:rPr lang="fr-FR" sz="21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toutes les </a:t>
            </a:r>
            <a:r>
              <a:rPr b="1" lang="fr-FR" sz="21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clés primaires</a:t>
            </a:r>
            <a:r>
              <a:rPr lang="fr-FR" sz="21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des tables qui sont en relation avec</a:t>
            </a:r>
            <a:endParaRPr sz="21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109" name="Google Shape;109;p9"/>
          <p:cNvPicPr preferRelativeResize="0"/>
          <p:nvPr/>
        </p:nvPicPr>
        <p:blipFill rotWithShape="1">
          <a:blip r:embed="rId4">
            <a:alphaModFix/>
          </a:blip>
          <a:srcRect b="0" l="0" r="1883" t="0"/>
          <a:stretch/>
        </p:blipFill>
        <p:spPr>
          <a:xfrm>
            <a:off x="7235975" y="2009163"/>
            <a:ext cx="3384676" cy="1902825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9"/>
          <p:cNvSpPr/>
          <p:nvPr/>
        </p:nvSpPr>
        <p:spPr>
          <a:xfrm>
            <a:off x="6416600" y="2790338"/>
            <a:ext cx="481500" cy="340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1" name="Google Shape;111;p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65475" y="2051775"/>
            <a:ext cx="3784072" cy="1817625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12" name="Google Shape;112;p9"/>
          <p:cNvSpPr txBox="1"/>
          <p:nvPr/>
        </p:nvSpPr>
        <p:spPr>
          <a:xfrm>
            <a:off x="0" y="718043"/>
            <a:ext cx="23406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Mémo (3/4)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-FR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r>
              <a:rPr lang="fr-F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b="0" i="0" lang="fr-FR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 b="0" i="0" sz="11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0"/>
          <p:cNvSpPr txBox="1"/>
          <p:nvPr/>
        </p:nvSpPr>
        <p:spPr>
          <a:xfrm>
            <a:off x="1355425" y="1135275"/>
            <a:ext cx="9786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1950" lvl="0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Twentieth Century"/>
              <a:buChar char="-"/>
            </a:pPr>
            <a:r>
              <a:rPr lang="fr-FR" sz="21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l’héritage: il faut placer dans les tables filles en tant que clé étrangère, la clé primaire de la classe mère et le triangle disparaît</a:t>
            </a:r>
            <a:endParaRPr sz="21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19" name="Google Shape;119;p10"/>
          <p:cNvSpPr/>
          <p:nvPr/>
        </p:nvSpPr>
        <p:spPr>
          <a:xfrm>
            <a:off x="4849575" y="2790338"/>
            <a:ext cx="481500" cy="340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0" name="Google Shape;120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72900" y="1908075"/>
            <a:ext cx="2162175" cy="2105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45575" y="1884275"/>
            <a:ext cx="2162175" cy="215265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0"/>
          <p:cNvSpPr txBox="1"/>
          <p:nvPr/>
        </p:nvSpPr>
        <p:spPr>
          <a:xfrm>
            <a:off x="1355425" y="3954675"/>
            <a:ext cx="9786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1950" lvl="0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Twentieth Century"/>
              <a:buChar char="-"/>
            </a:pPr>
            <a:r>
              <a:rPr lang="fr-FR" sz="21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les</a:t>
            </a:r>
            <a:r>
              <a:rPr lang="fr-FR" sz="21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attributs</a:t>
            </a:r>
            <a:r>
              <a:rPr lang="fr-FR" sz="21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: en MLD les attributs deviennent des colonnes de table</a:t>
            </a:r>
            <a:endParaRPr sz="21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23" name="Google Shape;123;p10"/>
          <p:cNvSpPr txBox="1"/>
          <p:nvPr/>
        </p:nvSpPr>
        <p:spPr>
          <a:xfrm>
            <a:off x="0" y="707668"/>
            <a:ext cx="23406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Mémo (4/4)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-FR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r>
              <a:rPr lang="fr-F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b="0" i="0" lang="fr-FR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 b="0" i="0" sz="11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1"/>
          <p:cNvSpPr txBox="1"/>
          <p:nvPr/>
        </p:nvSpPr>
        <p:spPr>
          <a:xfrm>
            <a:off x="1355425" y="1211475"/>
            <a:ext cx="97860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1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Le schéma relationnel (ou Modèle Physique de Données - MPD) est une autre représentation d’une BDD mais de façon moins conceptuelle.</a:t>
            </a:r>
            <a:endParaRPr sz="21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1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Il représente les tables telles qu’elles sont: le nom de la table, leurs clés primaires, leurs champs, leurs clés étrangères.</a:t>
            </a:r>
            <a:endParaRPr sz="21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1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Exemple: </a:t>
            </a:r>
            <a:r>
              <a:rPr b="1" lang="fr-FR" sz="21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Table</a:t>
            </a:r>
            <a:r>
              <a:rPr lang="fr-FR" sz="21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(</a:t>
            </a:r>
            <a:r>
              <a:rPr lang="fr-FR" sz="2100" u="sng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ClePrimaire</a:t>
            </a:r>
            <a:r>
              <a:rPr lang="fr-FR" sz="21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, #CleEtrangere, Champs1, Champs2, ...)</a:t>
            </a:r>
            <a:endParaRPr sz="21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30" name="Google Shape;130;p11"/>
          <p:cNvSpPr txBox="1"/>
          <p:nvPr/>
        </p:nvSpPr>
        <p:spPr>
          <a:xfrm>
            <a:off x="0" y="698318"/>
            <a:ext cx="23406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Schéma relationnel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fr-F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MLD</a:t>
            </a:r>
            <a:endParaRPr b="0" i="0" sz="11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2"/>
          <p:cNvSpPr txBox="1"/>
          <p:nvPr/>
        </p:nvSpPr>
        <p:spPr>
          <a:xfrm>
            <a:off x="1355425" y="1135275"/>
            <a:ext cx="9786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1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Retrouvez sur </a:t>
            </a:r>
            <a:r>
              <a:rPr lang="fr-FR" sz="2100" u="sng">
                <a:solidFill>
                  <a:schemeClr val="accent6"/>
                </a:solidFill>
                <a:latin typeface="Twentieth Century"/>
                <a:ea typeface="Twentieth Century"/>
                <a:cs typeface="Twentieth Century"/>
                <a:sym typeface="Twentieth Century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ce lien</a:t>
            </a:r>
            <a:r>
              <a:rPr lang="fr-FR" sz="21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le TP Bedflix à réaliser pour valider vos acquis.</a:t>
            </a:r>
            <a:endParaRPr sz="21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37" name="Google Shape;137;p12"/>
          <p:cNvSpPr txBox="1"/>
          <p:nvPr/>
        </p:nvSpPr>
        <p:spPr>
          <a:xfrm>
            <a:off x="0" y="707700"/>
            <a:ext cx="25626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TP 1: Bedflix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fr-F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MLD</a:t>
            </a:r>
            <a:endParaRPr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3"/>
          <p:cNvSpPr txBox="1"/>
          <p:nvPr/>
        </p:nvSpPr>
        <p:spPr>
          <a:xfrm>
            <a:off x="1355425" y="1135275"/>
            <a:ext cx="9786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1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Retrouvez sur </a:t>
            </a:r>
            <a:r>
              <a:rPr lang="fr-FR" sz="2100" u="sng">
                <a:solidFill>
                  <a:schemeClr val="accent6"/>
                </a:solidFill>
                <a:latin typeface="Twentieth Century"/>
                <a:ea typeface="Twentieth Century"/>
                <a:cs typeface="Twentieth Century"/>
                <a:sym typeface="Twentieth Century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ce lien</a:t>
            </a:r>
            <a:r>
              <a:rPr lang="fr-FR" sz="21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le TP Adnum à réaliser pour poursuivre la validation de vos acquis.</a:t>
            </a:r>
            <a:endParaRPr sz="21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44" name="Google Shape;144;p13"/>
          <p:cNvSpPr txBox="1"/>
          <p:nvPr/>
        </p:nvSpPr>
        <p:spPr>
          <a:xfrm>
            <a:off x="0" y="707700"/>
            <a:ext cx="25626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TP 2: Adnum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fr-F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MLD</a:t>
            </a:r>
            <a:endParaRPr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hème Office">
  <a:themeElements>
    <a:clrScheme name="Bureau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DRAR_2023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