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08775" cy="99409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50475" cy="49704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56737" y="0"/>
            <a:ext cx="2950475" cy="497046"/>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2075" y="746125"/>
            <a:ext cx="6624638" cy="3727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0879" y="4721940"/>
            <a:ext cx="5447030" cy="4473416"/>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42154"/>
            <a:ext cx="2950475" cy="497046"/>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56737" y="9442154"/>
            <a:ext cx="2950475" cy="497046"/>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1:notes"/>
          <p:cNvSpPr/>
          <p:nvPr>
            <p:ph idx="2" type="sldImg"/>
          </p:nvPr>
        </p:nvSpPr>
        <p:spPr>
          <a:xfrm>
            <a:off x="92075" y="746125"/>
            <a:ext cx="6624638" cy="3727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 name="Google Shape;67;p1:notes"/>
          <p:cNvSpPr txBox="1"/>
          <p:nvPr>
            <p:ph idx="1" type="body"/>
          </p:nvPr>
        </p:nvSpPr>
        <p:spPr>
          <a:xfrm>
            <a:off x="680879" y="4721940"/>
            <a:ext cx="5447030" cy="447341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1:notes"/>
          <p:cNvSpPr txBox="1"/>
          <p:nvPr>
            <p:ph idx="12" type="sldNum"/>
          </p:nvPr>
        </p:nvSpPr>
        <p:spPr>
          <a:xfrm>
            <a:off x="3856737" y="9442154"/>
            <a:ext cx="2950475" cy="49704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416690145d_0_221:notes"/>
          <p:cNvSpPr/>
          <p:nvPr>
            <p:ph idx="2" type="sldImg"/>
          </p:nvPr>
        </p:nvSpPr>
        <p:spPr>
          <a:xfrm>
            <a:off x="92075" y="746125"/>
            <a:ext cx="6624600" cy="3727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g2416690145d_0_221:notes"/>
          <p:cNvSpPr txBox="1"/>
          <p:nvPr>
            <p:ph idx="1" type="body"/>
          </p:nvPr>
        </p:nvSpPr>
        <p:spPr>
          <a:xfrm>
            <a:off x="680879" y="4721940"/>
            <a:ext cx="5447100" cy="4473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2416690145d_0_221:notes"/>
          <p:cNvSpPr txBox="1"/>
          <p:nvPr>
            <p:ph idx="12" type="sldNum"/>
          </p:nvPr>
        </p:nvSpPr>
        <p:spPr>
          <a:xfrm>
            <a:off x="3856737" y="9442154"/>
            <a:ext cx="2950500" cy="497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416690145d_0_242:notes"/>
          <p:cNvSpPr/>
          <p:nvPr>
            <p:ph idx="2" type="sldImg"/>
          </p:nvPr>
        </p:nvSpPr>
        <p:spPr>
          <a:xfrm>
            <a:off x="92075" y="746125"/>
            <a:ext cx="6624600" cy="3727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g2416690145d_0_242:notes"/>
          <p:cNvSpPr txBox="1"/>
          <p:nvPr>
            <p:ph idx="1" type="body"/>
          </p:nvPr>
        </p:nvSpPr>
        <p:spPr>
          <a:xfrm>
            <a:off x="680879" y="4721940"/>
            <a:ext cx="5447100" cy="4473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g2416690145d_0_242:notes"/>
          <p:cNvSpPr txBox="1"/>
          <p:nvPr>
            <p:ph idx="12" type="sldNum"/>
          </p:nvPr>
        </p:nvSpPr>
        <p:spPr>
          <a:xfrm>
            <a:off x="3856737" y="9442154"/>
            <a:ext cx="2950500" cy="497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416690145d_0_263:notes"/>
          <p:cNvSpPr/>
          <p:nvPr>
            <p:ph idx="2" type="sldImg"/>
          </p:nvPr>
        </p:nvSpPr>
        <p:spPr>
          <a:xfrm>
            <a:off x="92075" y="746125"/>
            <a:ext cx="6624600" cy="3727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g2416690145d_0_263:notes"/>
          <p:cNvSpPr txBox="1"/>
          <p:nvPr>
            <p:ph idx="1" type="body"/>
          </p:nvPr>
        </p:nvSpPr>
        <p:spPr>
          <a:xfrm>
            <a:off x="680879" y="4721940"/>
            <a:ext cx="5447100" cy="4473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g2416690145d_0_263:notes"/>
          <p:cNvSpPr txBox="1"/>
          <p:nvPr>
            <p:ph idx="12" type="sldNum"/>
          </p:nvPr>
        </p:nvSpPr>
        <p:spPr>
          <a:xfrm>
            <a:off x="3856737" y="9442154"/>
            <a:ext cx="2950500" cy="497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416690145d_0_284:notes"/>
          <p:cNvSpPr/>
          <p:nvPr>
            <p:ph idx="2" type="sldImg"/>
          </p:nvPr>
        </p:nvSpPr>
        <p:spPr>
          <a:xfrm>
            <a:off x="92075" y="746125"/>
            <a:ext cx="6624600" cy="3727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g2416690145d_0_284:notes"/>
          <p:cNvSpPr txBox="1"/>
          <p:nvPr>
            <p:ph idx="1" type="body"/>
          </p:nvPr>
        </p:nvSpPr>
        <p:spPr>
          <a:xfrm>
            <a:off x="680879" y="4721940"/>
            <a:ext cx="5447100" cy="4473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2416690145d_0_284:notes"/>
          <p:cNvSpPr txBox="1"/>
          <p:nvPr>
            <p:ph idx="12" type="sldNum"/>
          </p:nvPr>
        </p:nvSpPr>
        <p:spPr>
          <a:xfrm>
            <a:off x="3856737" y="9442154"/>
            <a:ext cx="2950500" cy="497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416690145d_0_301:notes"/>
          <p:cNvSpPr/>
          <p:nvPr>
            <p:ph idx="2" type="sldImg"/>
          </p:nvPr>
        </p:nvSpPr>
        <p:spPr>
          <a:xfrm>
            <a:off x="92075" y="746125"/>
            <a:ext cx="6624600" cy="3727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g2416690145d_0_301:notes"/>
          <p:cNvSpPr txBox="1"/>
          <p:nvPr>
            <p:ph idx="1" type="body"/>
          </p:nvPr>
        </p:nvSpPr>
        <p:spPr>
          <a:xfrm>
            <a:off x="680879" y="4721940"/>
            <a:ext cx="5447100" cy="4473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2416690145d_0_301:notes"/>
          <p:cNvSpPr txBox="1"/>
          <p:nvPr>
            <p:ph idx="12" type="sldNum"/>
          </p:nvPr>
        </p:nvSpPr>
        <p:spPr>
          <a:xfrm>
            <a:off x="3856737" y="9442154"/>
            <a:ext cx="2950500" cy="497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416690145d_0_315:notes"/>
          <p:cNvSpPr/>
          <p:nvPr>
            <p:ph idx="2" type="sldImg"/>
          </p:nvPr>
        </p:nvSpPr>
        <p:spPr>
          <a:xfrm>
            <a:off x="92075" y="746125"/>
            <a:ext cx="6624600" cy="3727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g2416690145d_0_315:notes"/>
          <p:cNvSpPr txBox="1"/>
          <p:nvPr>
            <p:ph idx="1" type="body"/>
          </p:nvPr>
        </p:nvSpPr>
        <p:spPr>
          <a:xfrm>
            <a:off x="680879" y="4721940"/>
            <a:ext cx="5447100" cy="4473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g2416690145d_0_315:notes"/>
          <p:cNvSpPr txBox="1"/>
          <p:nvPr>
            <p:ph idx="12" type="sldNum"/>
          </p:nvPr>
        </p:nvSpPr>
        <p:spPr>
          <a:xfrm>
            <a:off x="3856737" y="9442154"/>
            <a:ext cx="2950500" cy="497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416690145d_0_329:notes"/>
          <p:cNvSpPr/>
          <p:nvPr>
            <p:ph idx="2" type="sldImg"/>
          </p:nvPr>
        </p:nvSpPr>
        <p:spPr>
          <a:xfrm>
            <a:off x="92075" y="746125"/>
            <a:ext cx="6624600" cy="3727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g2416690145d_0_329:notes"/>
          <p:cNvSpPr txBox="1"/>
          <p:nvPr>
            <p:ph idx="1" type="body"/>
          </p:nvPr>
        </p:nvSpPr>
        <p:spPr>
          <a:xfrm>
            <a:off x="680879" y="4721940"/>
            <a:ext cx="5447100" cy="4473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2416690145d_0_329:notes"/>
          <p:cNvSpPr txBox="1"/>
          <p:nvPr>
            <p:ph idx="12" type="sldNum"/>
          </p:nvPr>
        </p:nvSpPr>
        <p:spPr>
          <a:xfrm>
            <a:off x="3856737" y="9442154"/>
            <a:ext cx="2950500" cy="497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2:notes"/>
          <p:cNvSpPr/>
          <p:nvPr>
            <p:ph idx="2" type="sldImg"/>
          </p:nvPr>
        </p:nvSpPr>
        <p:spPr>
          <a:xfrm>
            <a:off x="92075" y="746125"/>
            <a:ext cx="6624638" cy="3727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 name="Google Shape;72;p2:notes"/>
          <p:cNvSpPr txBox="1"/>
          <p:nvPr>
            <p:ph idx="1" type="body"/>
          </p:nvPr>
        </p:nvSpPr>
        <p:spPr>
          <a:xfrm>
            <a:off x="680879" y="4721940"/>
            <a:ext cx="5447030" cy="447341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p2:notes"/>
          <p:cNvSpPr txBox="1"/>
          <p:nvPr>
            <p:ph idx="12" type="sldNum"/>
          </p:nvPr>
        </p:nvSpPr>
        <p:spPr>
          <a:xfrm>
            <a:off x="3856737" y="9442154"/>
            <a:ext cx="2950475" cy="49704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416690145d_0_24:notes"/>
          <p:cNvSpPr/>
          <p:nvPr>
            <p:ph idx="2" type="sldImg"/>
          </p:nvPr>
        </p:nvSpPr>
        <p:spPr>
          <a:xfrm>
            <a:off x="92075" y="746125"/>
            <a:ext cx="6624600" cy="3727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 name="Google Shape;79;g2416690145d_0_24:notes"/>
          <p:cNvSpPr txBox="1"/>
          <p:nvPr>
            <p:ph idx="1" type="body"/>
          </p:nvPr>
        </p:nvSpPr>
        <p:spPr>
          <a:xfrm>
            <a:off x="680879" y="4721940"/>
            <a:ext cx="5447100" cy="4473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g2416690145d_0_24:notes"/>
          <p:cNvSpPr txBox="1"/>
          <p:nvPr>
            <p:ph idx="12" type="sldNum"/>
          </p:nvPr>
        </p:nvSpPr>
        <p:spPr>
          <a:xfrm>
            <a:off x="3856737" y="9442154"/>
            <a:ext cx="2950500" cy="497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416690145d_0_45:notes"/>
          <p:cNvSpPr/>
          <p:nvPr>
            <p:ph idx="2" type="sldImg"/>
          </p:nvPr>
        </p:nvSpPr>
        <p:spPr>
          <a:xfrm>
            <a:off x="92075" y="746125"/>
            <a:ext cx="6624600" cy="3727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g2416690145d_0_45:notes"/>
          <p:cNvSpPr txBox="1"/>
          <p:nvPr>
            <p:ph idx="1" type="body"/>
          </p:nvPr>
        </p:nvSpPr>
        <p:spPr>
          <a:xfrm>
            <a:off x="680879" y="4721940"/>
            <a:ext cx="5447100" cy="4473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g2416690145d_0_45:notes"/>
          <p:cNvSpPr txBox="1"/>
          <p:nvPr>
            <p:ph idx="12" type="sldNum"/>
          </p:nvPr>
        </p:nvSpPr>
        <p:spPr>
          <a:xfrm>
            <a:off x="3856737" y="9442154"/>
            <a:ext cx="2950500" cy="497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416690145d_0_66:notes"/>
          <p:cNvSpPr/>
          <p:nvPr>
            <p:ph idx="2" type="sldImg"/>
          </p:nvPr>
        </p:nvSpPr>
        <p:spPr>
          <a:xfrm>
            <a:off x="92075" y="746125"/>
            <a:ext cx="6624600" cy="3727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g2416690145d_0_66:notes"/>
          <p:cNvSpPr txBox="1"/>
          <p:nvPr>
            <p:ph idx="1" type="body"/>
          </p:nvPr>
        </p:nvSpPr>
        <p:spPr>
          <a:xfrm>
            <a:off x="680879" y="4721940"/>
            <a:ext cx="5447100" cy="4473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g2416690145d_0_66:notes"/>
          <p:cNvSpPr txBox="1"/>
          <p:nvPr>
            <p:ph idx="12" type="sldNum"/>
          </p:nvPr>
        </p:nvSpPr>
        <p:spPr>
          <a:xfrm>
            <a:off x="3856737" y="9442154"/>
            <a:ext cx="2950500" cy="497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416690145d_0_118:notes"/>
          <p:cNvSpPr/>
          <p:nvPr>
            <p:ph idx="2" type="sldImg"/>
          </p:nvPr>
        </p:nvSpPr>
        <p:spPr>
          <a:xfrm>
            <a:off x="92075" y="746125"/>
            <a:ext cx="6624600" cy="3727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g2416690145d_0_118:notes"/>
          <p:cNvSpPr txBox="1"/>
          <p:nvPr>
            <p:ph idx="1" type="body"/>
          </p:nvPr>
        </p:nvSpPr>
        <p:spPr>
          <a:xfrm>
            <a:off x="680879" y="4721940"/>
            <a:ext cx="5447100" cy="4473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g2416690145d_0_118:notes"/>
          <p:cNvSpPr txBox="1"/>
          <p:nvPr>
            <p:ph idx="12" type="sldNum"/>
          </p:nvPr>
        </p:nvSpPr>
        <p:spPr>
          <a:xfrm>
            <a:off x="3856737" y="9442154"/>
            <a:ext cx="2950500" cy="497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416690145d_0_154:notes"/>
          <p:cNvSpPr/>
          <p:nvPr>
            <p:ph idx="2" type="sldImg"/>
          </p:nvPr>
        </p:nvSpPr>
        <p:spPr>
          <a:xfrm>
            <a:off x="92075" y="746125"/>
            <a:ext cx="6624600" cy="3727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g2416690145d_0_154:notes"/>
          <p:cNvSpPr txBox="1"/>
          <p:nvPr>
            <p:ph idx="1" type="body"/>
          </p:nvPr>
        </p:nvSpPr>
        <p:spPr>
          <a:xfrm>
            <a:off x="680879" y="4721940"/>
            <a:ext cx="5447100" cy="4473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2416690145d_0_154:notes"/>
          <p:cNvSpPr txBox="1"/>
          <p:nvPr>
            <p:ph idx="12" type="sldNum"/>
          </p:nvPr>
        </p:nvSpPr>
        <p:spPr>
          <a:xfrm>
            <a:off x="3856737" y="9442154"/>
            <a:ext cx="2950500" cy="497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416690145d_0_176:notes"/>
          <p:cNvSpPr/>
          <p:nvPr>
            <p:ph idx="2" type="sldImg"/>
          </p:nvPr>
        </p:nvSpPr>
        <p:spPr>
          <a:xfrm>
            <a:off x="92075" y="746125"/>
            <a:ext cx="6624600" cy="3727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g2416690145d_0_176:notes"/>
          <p:cNvSpPr txBox="1"/>
          <p:nvPr>
            <p:ph idx="1" type="body"/>
          </p:nvPr>
        </p:nvSpPr>
        <p:spPr>
          <a:xfrm>
            <a:off x="680879" y="4721940"/>
            <a:ext cx="5447100" cy="4473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2416690145d_0_176:notes"/>
          <p:cNvSpPr txBox="1"/>
          <p:nvPr>
            <p:ph idx="12" type="sldNum"/>
          </p:nvPr>
        </p:nvSpPr>
        <p:spPr>
          <a:xfrm>
            <a:off x="3856737" y="9442154"/>
            <a:ext cx="2950500" cy="497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416690145d_0_199:notes"/>
          <p:cNvSpPr/>
          <p:nvPr>
            <p:ph idx="2" type="sldImg"/>
          </p:nvPr>
        </p:nvSpPr>
        <p:spPr>
          <a:xfrm>
            <a:off x="92075" y="746125"/>
            <a:ext cx="6624600" cy="3727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g2416690145d_0_199:notes"/>
          <p:cNvSpPr txBox="1"/>
          <p:nvPr>
            <p:ph idx="1" type="body"/>
          </p:nvPr>
        </p:nvSpPr>
        <p:spPr>
          <a:xfrm>
            <a:off x="680879" y="4721940"/>
            <a:ext cx="5447100" cy="4473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2416690145d_0_199:notes"/>
          <p:cNvSpPr txBox="1"/>
          <p:nvPr>
            <p:ph idx="12" type="sldNum"/>
          </p:nvPr>
        </p:nvSpPr>
        <p:spPr>
          <a:xfrm>
            <a:off x="3856737" y="9442154"/>
            <a:ext cx="2950500" cy="497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4.png"/><Relationship Id="rId4" Type="http://schemas.openxmlformats.org/officeDocument/2006/relationships/image" Target="../media/image2.png"/><Relationship Id="rId10" Type="http://schemas.openxmlformats.org/officeDocument/2006/relationships/image" Target="../media/image5.png"/><Relationship Id="rId9" Type="http://schemas.openxmlformats.org/officeDocument/2006/relationships/image" Target="../media/image1.png"/><Relationship Id="rId5" Type="http://schemas.openxmlformats.org/officeDocument/2006/relationships/image" Target="../media/image10.png"/><Relationship Id="rId6" Type="http://schemas.openxmlformats.org/officeDocument/2006/relationships/image" Target="../media/image7.jpg"/><Relationship Id="rId7" Type="http://schemas.openxmlformats.org/officeDocument/2006/relationships/image" Target="../media/image3.jpg"/><Relationship Id="rId8"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 Id="rId3" Type="http://schemas.openxmlformats.org/officeDocument/2006/relationships/image" Target="../media/image6.png"/><Relationship Id="rId4" Type="http://schemas.openxmlformats.org/officeDocument/2006/relationships/image" Target="../media/image4.png"/><Relationship Id="rId11" Type="http://schemas.openxmlformats.org/officeDocument/2006/relationships/image" Target="../media/image1.png"/><Relationship Id="rId10" Type="http://schemas.openxmlformats.org/officeDocument/2006/relationships/image" Target="../media/image8.png"/><Relationship Id="rId12" Type="http://schemas.openxmlformats.org/officeDocument/2006/relationships/image" Target="../media/image5.png"/><Relationship Id="rId9" Type="http://schemas.openxmlformats.org/officeDocument/2006/relationships/image" Target="../media/image3.jpg"/><Relationship Id="rId5" Type="http://schemas.openxmlformats.org/officeDocument/2006/relationships/image" Target="../media/image2.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7.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ge vierge de base" type="blank">
  <p:cSld name="BLANK">
    <p:spTree>
      <p:nvGrpSpPr>
        <p:cNvPr id="26" name="Shape 26"/>
        <p:cNvGrpSpPr/>
        <p:nvPr/>
      </p:nvGrpSpPr>
      <p:grpSpPr>
        <a:xfrm>
          <a:off x="0" y="0"/>
          <a:ext cx="0" cy="0"/>
          <a:chOff x="0" y="0"/>
          <a:chExt cx="0" cy="0"/>
        </a:xfrm>
      </p:grpSpPr>
      <p:sp>
        <p:nvSpPr>
          <p:cNvPr id="27" name="Google Shape;27;p2"/>
          <p:cNvSpPr txBox="1"/>
          <p:nvPr>
            <p:ph idx="12" type="sldNum"/>
          </p:nvPr>
        </p:nvSpPr>
        <p:spPr>
          <a:xfrm>
            <a:off x="11296610" y="6217622"/>
            <a:ext cx="731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fr-FR"/>
              <a:t>‹#›</a:t>
            </a:fld>
            <a:endParaRPr/>
          </a:p>
        </p:txBody>
      </p:sp>
      <p:sp>
        <p:nvSpPr>
          <p:cNvPr id="28" name="Google Shape;28;p2"/>
          <p:cNvSpPr/>
          <p:nvPr/>
        </p:nvSpPr>
        <p:spPr>
          <a:xfrm>
            <a:off x="0" y="6511996"/>
            <a:ext cx="12198900" cy="360000"/>
          </a:xfrm>
          <a:prstGeom prst="rect">
            <a:avLst/>
          </a:prstGeom>
          <a:solidFill>
            <a:srgbClr val="D0CECE">
              <a:alpha val="2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9" name="Google Shape;29;p2"/>
          <p:cNvGrpSpPr/>
          <p:nvPr/>
        </p:nvGrpSpPr>
        <p:grpSpPr>
          <a:xfrm>
            <a:off x="7331819" y="6511997"/>
            <a:ext cx="4794864" cy="344314"/>
            <a:chOff x="7331819" y="6511997"/>
            <a:chExt cx="4794864" cy="344314"/>
          </a:xfrm>
        </p:grpSpPr>
        <p:pic>
          <p:nvPicPr>
            <p:cNvPr id="30" name="Google Shape;30;p2"/>
            <p:cNvPicPr preferRelativeResize="0"/>
            <p:nvPr/>
          </p:nvPicPr>
          <p:blipFill rotWithShape="1">
            <a:blip r:embed="rId2">
              <a:alphaModFix/>
            </a:blip>
            <a:srcRect b="0" l="0" r="0" t="67005"/>
            <a:stretch/>
          </p:blipFill>
          <p:spPr>
            <a:xfrm>
              <a:off x="8695372" y="6511997"/>
              <a:ext cx="3431311" cy="344314"/>
            </a:xfrm>
            <a:prstGeom prst="rect">
              <a:avLst/>
            </a:prstGeom>
            <a:noFill/>
            <a:ln>
              <a:noFill/>
            </a:ln>
          </p:spPr>
        </p:pic>
        <p:pic>
          <p:nvPicPr>
            <p:cNvPr id="31" name="Google Shape;31;p2"/>
            <p:cNvPicPr preferRelativeResize="0"/>
            <p:nvPr/>
          </p:nvPicPr>
          <p:blipFill rotWithShape="1">
            <a:blip r:embed="rId3">
              <a:alphaModFix/>
            </a:blip>
            <a:srcRect b="0" l="0" r="0" t="0"/>
            <a:stretch/>
          </p:blipFill>
          <p:spPr>
            <a:xfrm>
              <a:off x="7331819" y="6561405"/>
              <a:ext cx="1180585" cy="267599"/>
            </a:xfrm>
            <a:prstGeom prst="rect">
              <a:avLst/>
            </a:prstGeom>
            <a:noFill/>
            <a:ln>
              <a:noFill/>
            </a:ln>
          </p:spPr>
        </p:pic>
      </p:grpSp>
      <p:pic>
        <p:nvPicPr>
          <p:cNvPr descr="LOGO-ERN-GEN2017-1.png" id="32" name="Google Shape;32;p2"/>
          <p:cNvPicPr preferRelativeResize="0"/>
          <p:nvPr/>
        </p:nvPicPr>
        <p:blipFill rotWithShape="1">
          <a:blip r:embed="rId4">
            <a:alphaModFix/>
          </a:blip>
          <a:srcRect b="0" l="23716" r="19244" t="0"/>
          <a:stretch/>
        </p:blipFill>
        <p:spPr>
          <a:xfrm>
            <a:off x="65317" y="6529945"/>
            <a:ext cx="817649" cy="340538"/>
          </a:xfrm>
          <a:prstGeom prst="rect">
            <a:avLst/>
          </a:prstGeom>
          <a:noFill/>
          <a:ln>
            <a:noFill/>
          </a:ln>
        </p:spPr>
      </p:pic>
      <p:pic>
        <p:nvPicPr>
          <p:cNvPr id="33" name="Google Shape;33;p2"/>
          <p:cNvPicPr preferRelativeResize="0"/>
          <p:nvPr/>
        </p:nvPicPr>
        <p:blipFill rotWithShape="1">
          <a:blip r:embed="rId5">
            <a:alphaModFix/>
          </a:blip>
          <a:srcRect b="27236" l="16798" r="16249" t="22887"/>
          <a:stretch/>
        </p:blipFill>
        <p:spPr>
          <a:xfrm>
            <a:off x="948283" y="6480855"/>
            <a:ext cx="818276" cy="406597"/>
          </a:xfrm>
          <a:prstGeom prst="rect">
            <a:avLst/>
          </a:prstGeom>
          <a:noFill/>
          <a:ln>
            <a:noFill/>
          </a:ln>
        </p:spPr>
      </p:pic>
      <p:sp>
        <p:nvSpPr>
          <p:cNvPr id="34" name="Google Shape;34;p2"/>
          <p:cNvSpPr/>
          <p:nvPr/>
        </p:nvSpPr>
        <p:spPr>
          <a:xfrm>
            <a:off x="0" y="-12950"/>
            <a:ext cx="12192000" cy="940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2"/>
          <p:cNvGrpSpPr/>
          <p:nvPr/>
        </p:nvGrpSpPr>
        <p:grpSpPr>
          <a:xfrm>
            <a:off x="-3450" y="-3224"/>
            <a:ext cx="12198900" cy="1184348"/>
            <a:chOff x="0" y="-27077"/>
            <a:chExt cx="12198900" cy="1184348"/>
          </a:xfrm>
        </p:grpSpPr>
        <p:sp>
          <p:nvSpPr>
            <p:cNvPr id="36" name="Google Shape;36;p2"/>
            <p:cNvSpPr/>
            <p:nvPr/>
          </p:nvSpPr>
          <p:spPr>
            <a:xfrm>
              <a:off x="0" y="675503"/>
              <a:ext cx="12198900" cy="478500"/>
            </a:xfrm>
            <a:prstGeom prst="rect">
              <a:avLst/>
            </a:prstGeom>
            <a:solidFill>
              <a:srgbClr val="C80305"/>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37" name="Google Shape;37;p2"/>
            <p:cNvGrpSpPr/>
            <p:nvPr/>
          </p:nvGrpSpPr>
          <p:grpSpPr>
            <a:xfrm>
              <a:off x="65317" y="-27077"/>
              <a:ext cx="12053972" cy="665861"/>
              <a:chOff x="65317" y="-27077"/>
              <a:chExt cx="12053972" cy="665861"/>
            </a:xfrm>
          </p:grpSpPr>
          <p:pic>
            <p:nvPicPr>
              <p:cNvPr descr="bien plus.jpg" id="38" name="Google Shape;38;p2"/>
              <p:cNvPicPr preferRelativeResize="0"/>
              <p:nvPr/>
            </p:nvPicPr>
            <p:blipFill rotWithShape="1">
              <a:blip r:embed="rId6">
                <a:alphaModFix/>
              </a:blip>
              <a:srcRect b="0" l="0" r="0" t="0"/>
              <a:stretch/>
            </p:blipFill>
            <p:spPr>
              <a:xfrm>
                <a:off x="10218678" y="158457"/>
                <a:ext cx="1289327" cy="364658"/>
              </a:xfrm>
              <a:prstGeom prst="rect">
                <a:avLst/>
              </a:prstGeom>
              <a:noFill/>
              <a:ln>
                <a:noFill/>
              </a:ln>
            </p:spPr>
          </p:pic>
          <p:pic>
            <p:nvPicPr>
              <p:cNvPr descr="LOGO ADRAR 300dpi.jpg" id="39" name="Google Shape;39;p2"/>
              <p:cNvPicPr preferRelativeResize="0"/>
              <p:nvPr/>
            </p:nvPicPr>
            <p:blipFill rotWithShape="1">
              <a:blip r:embed="rId7">
                <a:alphaModFix/>
              </a:blip>
              <a:srcRect b="0" l="0" r="0" t="0"/>
              <a:stretch/>
            </p:blipFill>
            <p:spPr>
              <a:xfrm>
                <a:off x="11687028" y="43925"/>
                <a:ext cx="432261" cy="574815"/>
              </a:xfrm>
              <a:prstGeom prst="rect">
                <a:avLst/>
              </a:prstGeom>
              <a:noFill/>
              <a:ln>
                <a:noFill/>
              </a:ln>
            </p:spPr>
          </p:pic>
          <p:pic>
            <p:nvPicPr>
              <p:cNvPr descr="Une image contenant texte, signe&#10;&#10;Description générée automatiquement" id="40" name="Google Shape;40;p2"/>
              <p:cNvPicPr preferRelativeResize="0"/>
              <p:nvPr/>
            </p:nvPicPr>
            <p:blipFill rotWithShape="1">
              <a:blip r:embed="rId8">
                <a:alphaModFix/>
              </a:blip>
              <a:srcRect b="0" l="0" r="0" t="0"/>
              <a:stretch/>
            </p:blipFill>
            <p:spPr>
              <a:xfrm>
                <a:off x="65317" y="-27077"/>
                <a:ext cx="2275425" cy="665861"/>
              </a:xfrm>
              <a:prstGeom prst="rect">
                <a:avLst/>
              </a:prstGeom>
              <a:noFill/>
              <a:ln>
                <a:noFill/>
              </a:ln>
            </p:spPr>
          </p:pic>
        </p:grpSp>
        <p:pic>
          <p:nvPicPr>
            <p:cNvPr id="41" name="Google Shape;41;p2"/>
            <p:cNvPicPr preferRelativeResize="0"/>
            <p:nvPr/>
          </p:nvPicPr>
          <p:blipFill rotWithShape="1">
            <a:blip r:embed="rId9">
              <a:alphaModFix/>
            </a:blip>
            <a:srcRect b="0" l="0" r="0" t="0"/>
            <a:stretch/>
          </p:blipFill>
          <p:spPr>
            <a:xfrm>
              <a:off x="11660680" y="672316"/>
              <a:ext cx="484955" cy="484955"/>
            </a:xfrm>
            <a:prstGeom prst="rect">
              <a:avLst/>
            </a:prstGeom>
            <a:noFill/>
            <a:ln>
              <a:noFill/>
            </a:ln>
          </p:spPr>
        </p:pic>
      </p:grpSp>
      <p:pic>
        <p:nvPicPr>
          <p:cNvPr id="42" name="Google Shape;42;p2"/>
          <p:cNvPicPr preferRelativeResize="0"/>
          <p:nvPr/>
        </p:nvPicPr>
        <p:blipFill rotWithShape="1">
          <a:blip r:embed="rId10">
            <a:alphaModFix/>
          </a:blip>
          <a:srcRect b="34659" l="0" r="0" t="35728"/>
          <a:stretch/>
        </p:blipFill>
        <p:spPr>
          <a:xfrm>
            <a:off x="2119154" y="6565262"/>
            <a:ext cx="911444" cy="26990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ge de garde">
  <p:cSld name="CUSTOM">
    <p:spTree>
      <p:nvGrpSpPr>
        <p:cNvPr id="43" name="Shape 43"/>
        <p:cNvGrpSpPr/>
        <p:nvPr/>
      </p:nvGrpSpPr>
      <p:grpSpPr>
        <a:xfrm>
          <a:off x="0" y="0"/>
          <a:ext cx="0" cy="0"/>
          <a:chOff x="0" y="0"/>
          <a:chExt cx="0" cy="0"/>
        </a:xfrm>
      </p:grpSpPr>
      <p:pic>
        <p:nvPicPr>
          <p:cNvPr id="44" name="Google Shape;44;p3"/>
          <p:cNvPicPr preferRelativeResize="0"/>
          <p:nvPr/>
        </p:nvPicPr>
        <p:blipFill rotWithShape="1">
          <a:blip r:embed="rId2">
            <a:alphaModFix/>
          </a:blip>
          <a:srcRect b="22657" l="12695" r="52" t="17419"/>
          <a:stretch/>
        </p:blipFill>
        <p:spPr>
          <a:xfrm>
            <a:off x="0" y="940780"/>
            <a:ext cx="12192943" cy="5917221"/>
          </a:xfrm>
          <a:prstGeom prst="rect">
            <a:avLst/>
          </a:prstGeom>
          <a:noFill/>
          <a:ln>
            <a:noFill/>
          </a:ln>
        </p:spPr>
      </p:pic>
      <p:sp>
        <p:nvSpPr>
          <p:cNvPr id="45" name="Google Shape;45;p3"/>
          <p:cNvSpPr/>
          <p:nvPr/>
        </p:nvSpPr>
        <p:spPr>
          <a:xfrm>
            <a:off x="4267230" y="5002085"/>
            <a:ext cx="5400000" cy="523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fr-FR" sz="2800" u="none" cap="none" strike="noStrike">
                <a:solidFill>
                  <a:srgbClr val="62C2EF"/>
                </a:solidFill>
                <a:latin typeface="Calibri"/>
                <a:ea typeface="Calibri"/>
                <a:cs typeface="Calibri"/>
                <a:sym typeface="Calibri"/>
              </a:rPr>
              <a:t>www.adrar-numerique.com</a:t>
            </a:r>
            <a:endParaRPr b="0" i="0" sz="2400" u="none" cap="none" strike="noStrike">
              <a:solidFill>
                <a:srgbClr val="62C2EF"/>
              </a:solidFill>
              <a:latin typeface="Calibri"/>
              <a:ea typeface="Calibri"/>
              <a:cs typeface="Calibri"/>
              <a:sym typeface="Calibri"/>
            </a:endParaRPr>
          </a:p>
        </p:txBody>
      </p:sp>
      <p:grpSp>
        <p:nvGrpSpPr>
          <p:cNvPr id="46" name="Google Shape;46;p3"/>
          <p:cNvGrpSpPr/>
          <p:nvPr/>
        </p:nvGrpSpPr>
        <p:grpSpPr>
          <a:xfrm>
            <a:off x="0" y="6480855"/>
            <a:ext cx="12198900" cy="406597"/>
            <a:chOff x="0" y="6480855"/>
            <a:chExt cx="12198900" cy="406597"/>
          </a:xfrm>
        </p:grpSpPr>
        <p:sp>
          <p:nvSpPr>
            <p:cNvPr id="47" name="Google Shape;47;p3"/>
            <p:cNvSpPr/>
            <p:nvPr/>
          </p:nvSpPr>
          <p:spPr>
            <a:xfrm>
              <a:off x="0" y="6511996"/>
              <a:ext cx="12198900" cy="360000"/>
            </a:xfrm>
            <a:prstGeom prst="rect">
              <a:avLst/>
            </a:prstGeom>
            <a:solidFill>
              <a:schemeClr val="lt1">
                <a:alpha val="2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48" name="Google Shape;48;p3"/>
            <p:cNvGrpSpPr/>
            <p:nvPr/>
          </p:nvGrpSpPr>
          <p:grpSpPr>
            <a:xfrm>
              <a:off x="7331819" y="6511997"/>
              <a:ext cx="4794864" cy="344314"/>
              <a:chOff x="7331819" y="6511997"/>
              <a:chExt cx="4794864" cy="344314"/>
            </a:xfrm>
          </p:grpSpPr>
          <p:pic>
            <p:nvPicPr>
              <p:cNvPr id="49" name="Google Shape;49;p3"/>
              <p:cNvPicPr preferRelativeResize="0"/>
              <p:nvPr/>
            </p:nvPicPr>
            <p:blipFill rotWithShape="1">
              <a:blip r:embed="rId3">
                <a:alphaModFix/>
              </a:blip>
              <a:srcRect b="0" l="0" r="0" t="67005"/>
              <a:stretch/>
            </p:blipFill>
            <p:spPr>
              <a:xfrm>
                <a:off x="8695372" y="6511997"/>
                <a:ext cx="3431311" cy="344314"/>
              </a:xfrm>
              <a:prstGeom prst="rect">
                <a:avLst/>
              </a:prstGeom>
              <a:noFill/>
              <a:ln>
                <a:noFill/>
              </a:ln>
            </p:spPr>
          </p:pic>
          <p:pic>
            <p:nvPicPr>
              <p:cNvPr id="50" name="Google Shape;50;p3"/>
              <p:cNvPicPr preferRelativeResize="0"/>
              <p:nvPr/>
            </p:nvPicPr>
            <p:blipFill rotWithShape="1">
              <a:blip r:embed="rId4">
                <a:alphaModFix/>
              </a:blip>
              <a:srcRect b="0" l="0" r="0" t="0"/>
              <a:stretch/>
            </p:blipFill>
            <p:spPr>
              <a:xfrm>
                <a:off x="7331819" y="6561405"/>
                <a:ext cx="1180585" cy="267599"/>
              </a:xfrm>
              <a:prstGeom prst="rect">
                <a:avLst/>
              </a:prstGeom>
              <a:noFill/>
              <a:ln>
                <a:noFill/>
              </a:ln>
            </p:spPr>
          </p:pic>
        </p:grpSp>
        <p:pic>
          <p:nvPicPr>
            <p:cNvPr descr="LOGO-ERN-GEN2017-1.png" id="51" name="Google Shape;51;p3"/>
            <p:cNvPicPr preferRelativeResize="0"/>
            <p:nvPr/>
          </p:nvPicPr>
          <p:blipFill rotWithShape="1">
            <a:blip r:embed="rId5">
              <a:alphaModFix/>
            </a:blip>
            <a:srcRect b="0" l="23716" r="19244" t="0"/>
            <a:stretch/>
          </p:blipFill>
          <p:spPr>
            <a:xfrm>
              <a:off x="65317" y="6529945"/>
              <a:ext cx="817649" cy="340538"/>
            </a:xfrm>
            <a:prstGeom prst="rect">
              <a:avLst/>
            </a:prstGeom>
            <a:noFill/>
            <a:ln>
              <a:noFill/>
            </a:ln>
          </p:spPr>
        </p:pic>
        <p:pic>
          <p:nvPicPr>
            <p:cNvPr id="52" name="Google Shape;52;p3"/>
            <p:cNvPicPr preferRelativeResize="0"/>
            <p:nvPr/>
          </p:nvPicPr>
          <p:blipFill rotWithShape="1">
            <a:blip r:embed="rId6">
              <a:alphaModFix/>
            </a:blip>
            <a:srcRect b="27236" l="16798" r="16249" t="22887"/>
            <a:stretch/>
          </p:blipFill>
          <p:spPr>
            <a:xfrm>
              <a:off x="948283" y="6480855"/>
              <a:ext cx="818276" cy="406597"/>
            </a:xfrm>
            <a:prstGeom prst="rect">
              <a:avLst/>
            </a:prstGeom>
            <a:noFill/>
            <a:ln>
              <a:noFill/>
            </a:ln>
          </p:spPr>
        </p:pic>
      </p:grpSp>
      <p:sp>
        <p:nvSpPr>
          <p:cNvPr id="53" name="Google Shape;53;p3"/>
          <p:cNvSpPr/>
          <p:nvPr/>
        </p:nvSpPr>
        <p:spPr>
          <a:xfrm>
            <a:off x="-150" y="0"/>
            <a:ext cx="12192000" cy="940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 name="Google Shape;54;p3"/>
          <p:cNvGrpSpPr/>
          <p:nvPr/>
        </p:nvGrpSpPr>
        <p:grpSpPr>
          <a:xfrm>
            <a:off x="-3600" y="-2"/>
            <a:ext cx="12198900" cy="1190892"/>
            <a:chOff x="0" y="-27077"/>
            <a:chExt cx="12198900" cy="1190892"/>
          </a:xfrm>
        </p:grpSpPr>
        <p:sp>
          <p:nvSpPr>
            <p:cNvPr id="55" name="Google Shape;55;p3"/>
            <p:cNvSpPr/>
            <p:nvPr/>
          </p:nvSpPr>
          <p:spPr>
            <a:xfrm>
              <a:off x="0" y="675503"/>
              <a:ext cx="12198900" cy="478500"/>
            </a:xfrm>
            <a:prstGeom prst="rect">
              <a:avLst/>
            </a:prstGeom>
            <a:solidFill>
              <a:srgbClr val="C80305"/>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6" name="Google Shape;56;p3"/>
            <p:cNvSpPr txBox="1"/>
            <p:nvPr/>
          </p:nvSpPr>
          <p:spPr>
            <a:xfrm>
              <a:off x="5581086" y="810832"/>
              <a:ext cx="4152000" cy="24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fr-FR" sz="1000" u="none" cap="none" strike="noStrike">
                  <a:solidFill>
                    <a:schemeClr val="lt1"/>
                  </a:solidFill>
                  <a:latin typeface="Calibri"/>
                  <a:ea typeface="Calibri"/>
                  <a:cs typeface="Calibri"/>
                  <a:sym typeface="Calibri"/>
                </a:rPr>
                <a:t>Suivez-nous…         www.linkedin.com/school/</a:t>
              </a:r>
              <a:r>
                <a:rPr b="1" i="0" lang="fr-FR" sz="1000" u="none" cap="none" strike="noStrike">
                  <a:solidFill>
                    <a:schemeClr val="lt1"/>
                  </a:solidFill>
                  <a:latin typeface="Calibri"/>
                  <a:ea typeface="Calibri"/>
                  <a:cs typeface="Calibri"/>
                  <a:sym typeface="Calibri"/>
                </a:rPr>
                <a:t>adrarnumerique</a:t>
              </a:r>
              <a:endParaRPr b="1" sz="1000">
                <a:solidFill>
                  <a:srgbClr val="F2F2F2"/>
                </a:solidFill>
                <a:latin typeface="Calibri"/>
                <a:ea typeface="Calibri"/>
                <a:cs typeface="Calibri"/>
                <a:sym typeface="Calibri"/>
              </a:endParaRPr>
            </a:p>
          </p:txBody>
        </p:sp>
        <p:pic>
          <p:nvPicPr>
            <p:cNvPr descr="logo-linkedin.png" id="57" name="Google Shape;57;p3"/>
            <p:cNvPicPr preferRelativeResize="0"/>
            <p:nvPr/>
          </p:nvPicPr>
          <p:blipFill rotWithShape="1">
            <a:blip r:embed="rId7">
              <a:alphaModFix/>
            </a:blip>
            <a:srcRect b="0" l="0" r="0" t="0"/>
            <a:stretch/>
          </p:blipFill>
          <p:spPr>
            <a:xfrm>
              <a:off x="6424262" y="845083"/>
              <a:ext cx="169371" cy="169371"/>
            </a:xfrm>
            <a:prstGeom prst="rect">
              <a:avLst/>
            </a:prstGeom>
            <a:noFill/>
            <a:ln>
              <a:noFill/>
            </a:ln>
          </p:spPr>
        </p:pic>
        <p:grpSp>
          <p:nvGrpSpPr>
            <p:cNvPr id="58" name="Google Shape;58;p3"/>
            <p:cNvGrpSpPr/>
            <p:nvPr/>
          </p:nvGrpSpPr>
          <p:grpSpPr>
            <a:xfrm>
              <a:off x="65317" y="-27077"/>
              <a:ext cx="12053972" cy="665861"/>
              <a:chOff x="65317" y="-27077"/>
              <a:chExt cx="12053972" cy="665861"/>
            </a:xfrm>
          </p:grpSpPr>
          <p:pic>
            <p:nvPicPr>
              <p:cNvPr descr="bien plus.jpg" id="59" name="Google Shape;59;p3"/>
              <p:cNvPicPr preferRelativeResize="0"/>
              <p:nvPr/>
            </p:nvPicPr>
            <p:blipFill rotWithShape="1">
              <a:blip r:embed="rId8">
                <a:alphaModFix/>
              </a:blip>
              <a:srcRect b="0" l="0" r="0" t="0"/>
              <a:stretch/>
            </p:blipFill>
            <p:spPr>
              <a:xfrm>
                <a:off x="10218678" y="158457"/>
                <a:ext cx="1289327" cy="364658"/>
              </a:xfrm>
              <a:prstGeom prst="rect">
                <a:avLst/>
              </a:prstGeom>
              <a:noFill/>
              <a:ln>
                <a:noFill/>
              </a:ln>
            </p:spPr>
          </p:pic>
          <p:pic>
            <p:nvPicPr>
              <p:cNvPr descr="LOGO ADRAR 300dpi.jpg" id="60" name="Google Shape;60;p3"/>
              <p:cNvPicPr preferRelativeResize="0"/>
              <p:nvPr/>
            </p:nvPicPr>
            <p:blipFill rotWithShape="1">
              <a:blip r:embed="rId9">
                <a:alphaModFix/>
              </a:blip>
              <a:srcRect b="0" l="0" r="0" t="0"/>
              <a:stretch/>
            </p:blipFill>
            <p:spPr>
              <a:xfrm>
                <a:off x="11687028" y="43925"/>
                <a:ext cx="432261" cy="574815"/>
              </a:xfrm>
              <a:prstGeom prst="rect">
                <a:avLst/>
              </a:prstGeom>
              <a:noFill/>
              <a:ln>
                <a:noFill/>
              </a:ln>
            </p:spPr>
          </p:pic>
          <p:pic>
            <p:nvPicPr>
              <p:cNvPr descr="Une image contenant texte, signe&#10;&#10;Description générée automatiquement" id="61" name="Google Shape;61;p3"/>
              <p:cNvPicPr preferRelativeResize="0"/>
              <p:nvPr/>
            </p:nvPicPr>
            <p:blipFill rotWithShape="1">
              <a:blip r:embed="rId10">
                <a:alphaModFix/>
              </a:blip>
              <a:srcRect b="0" l="0" r="0" t="0"/>
              <a:stretch/>
            </p:blipFill>
            <p:spPr>
              <a:xfrm>
                <a:off x="65317" y="-27077"/>
                <a:ext cx="2275425" cy="665861"/>
              </a:xfrm>
              <a:prstGeom prst="rect">
                <a:avLst/>
              </a:prstGeom>
              <a:noFill/>
              <a:ln>
                <a:noFill/>
              </a:ln>
            </p:spPr>
          </p:pic>
        </p:grpSp>
        <p:pic>
          <p:nvPicPr>
            <p:cNvPr id="62" name="Google Shape;62;p3"/>
            <p:cNvPicPr preferRelativeResize="0"/>
            <p:nvPr/>
          </p:nvPicPr>
          <p:blipFill rotWithShape="1">
            <a:blip r:embed="rId11">
              <a:alphaModFix/>
            </a:blip>
            <a:srcRect b="0" l="0" r="0" t="0"/>
            <a:stretch/>
          </p:blipFill>
          <p:spPr>
            <a:xfrm>
              <a:off x="11660680" y="672316"/>
              <a:ext cx="484955" cy="484955"/>
            </a:xfrm>
            <a:prstGeom prst="rect">
              <a:avLst/>
            </a:prstGeom>
            <a:noFill/>
            <a:ln>
              <a:noFill/>
            </a:ln>
          </p:spPr>
        </p:pic>
        <p:sp>
          <p:nvSpPr>
            <p:cNvPr id="63" name="Google Shape;63;p3"/>
            <p:cNvSpPr txBox="1"/>
            <p:nvPr/>
          </p:nvSpPr>
          <p:spPr>
            <a:xfrm>
              <a:off x="0" y="686815"/>
              <a:ext cx="2340600" cy="47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100">
                  <a:solidFill>
                    <a:schemeClr val="lt1"/>
                  </a:solidFill>
                  <a:latin typeface="Calibri"/>
                  <a:ea typeface="Calibri"/>
                  <a:cs typeface="Calibri"/>
                  <a:sym typeface="Calibri"/>
                </a:rPr>
                <a:t>REUNION D’INFORMATION</a:t>
              </a:r>
              <a:endParaRPr/>
            </a:p>
            <a:p>
              <a:pPr indent="0" lvl="0" marL="0" marR="0" rtl="0" algn="l">
                <a:spcBef>
                  <a:spcPts val="0"/>
                </a:spcBef>
                <a:spcAft>
                  <a:spcPts val="0"/>
                </a:spcAft>
                <a:buNone/>
              </a:pPr>
              <a:r>
                <a:rPr lang="fr-FR" sz="1400">
                  <a:solidFill>
                    <a:schemeClr val="lt1"/>
                  </a:solidFill>
                  <a:latin typeface="Calibri"/>
                  <a:ea typeface="Calibri"/>
                  <a:cs typeface="Calibri"/>
                  <a:sym typeface="Calibri"/>
                </a:rPr>
                <a:t>PRF </a:t>
              </a:r>
              <a:r>
                <a:rPr lang="fr-FR">
                  <a:solidFill>
                    <a:schemeClr val="lt1"/>
                  </a:solidFill>
                  <a:latin typeface="Calibri"/>
                  <a:ea typeface="Calibri"/>
                  <a:cs typeface="Calibri"/>
                  <a:sym typeface="Calibri"/>
                </a:rPr>
                <a:t>RÉGION</a:t>
              </a:r>
              <a:r>
                <a:rPr lang="fr-FR" sz="1400">
                  <a:solidFill>
                    <a:schemeClr val="lt1"/>
                  </a:solidFill>
                  <a:latin typeface="Calibri"/>
                  <a:ea typeface="Calibri"/>
                  <a:cs typeface="Calibri"/>
                  <a:sym typeface="Calibri"/>
                </a:rPr>
                <a:t> OCCITANIE</a:t>
              </a:r>
              <a:endParaRPr sz="1800">
                <a:solidFill>
                  <a:srgbClr val="F2F2F2"/>
                </a:solidFill>
                <a:latin typeface="Calibri"/>
                <a:ea typeface="Calibri"/>
                <a:cs typeface="Calibri"/>
                <a:sym typeface="Calibri"/>
              </a:endParaRPr>
            </a:p>
          </p:txBody>
        </p:sp>
      </p:grpSp>
      <p:pic>
        <p:nvPicPr>
          <p:cNvPr id="64" name="Google Shape;64;p3"/>
          <p:cNvPicPr preferRelativeResize="0"/>
          <p:nvPr/>
        </p:nvPicPr>
        <p:blipFill rotWithShape="1">
          <a:blip r:embed="rId12">
            <a:alphaModFix/>
          </a:blip>
          <a:srcRect b="34659" l="0" r="0" t="35728"/>
          <a:stretch/>
        </p:blipFill>
        <p:spPr>
          <a:xfrm>
            <a:off x="2119154" y="6565262"/>
            <a:ext cx="911444" cy="269903"/>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xml"/><Relationship Id="rId10" Type="http://schemas.openxmlformats.org/officeDocument/2006/relationships/image" Target="../media/image5.png"/><Relationship Id="rId13" Type="http://schemas.openxmlformats.org/officeDocument/2006/relationships/theme" Target="../theme/theme1.xml"/><Relationship Id="rId12" Type="http://schemas.openxmlformats.org/officeDocument/2006/relationships/slideLayout" Target="../slideLayouts/slideLayout2.xml"/><Relationship Id="rId1" Type="http://schemas.openxmlformats.org/officeDocument/2006/relationships/image" Target="../media/image9.png"/><Relationship Id="rId2" Type="http://schemas.openxmlformats.org/officeDocument/2006/relationships/image" Target="../media/image6.png"/><Relationship Id="rId3"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image" Target="../media/image1.png"/><Relationship Id="rId5" Type="http://schemas.openxmlformats.org/officeDocument/2006/relationships/image" Target="../media/image10.png"/><Relationship Id="rId6" Type="http://schemas.openxmlformats.org/officeDocument/2006/relationships/image" Target="../media/image7.jpg"/><Relationship Id="rId7" Type="http://schemas.openxmlformats.org/officeDocument/2006/relationships/image" Target="../media/image3.jpg"/><Relationship Id="rId8"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idx="12" type="sldNum"/>
          </p:nvPr>
        </p:nvSpPr>
        <p:spPr>
          <a:xfrm>
            <a:off x="11296610" y="6217622"/>
            <a:ext cx="731700" cy="5247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fr-FR"/>
              <a:t>‹#›</a:t>
            </a:fld>
            <a:endParaRPr/>
          </a:p>
        </p:txBody>
      </p:sp>
      <p:sp>
        <p:nvSpPr>
          <p:cNvPr id="11" name="Google Shape;11;p1"/>
          <p:cNvSpPr/>
          <p:nvPr/>
        </p:nvSpPr>
        <p:spPr>
          <a:xfrm>
            <a:off x="0" y="6511996"/>
            <a:ext cx="12198900" cy="360000"/>
          </a:xfrm>
          <a:prstGeom prst="rect">
            <a:avLst/>
          </a:prstGeom>
          <a:solidFill>
            <a:srgbClr val="D0CECE">
              <a:alpha val="2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2" name="Google Shape;12;p1"/>
          <p:cNvGrpSpPr/>
          <p:nvPr/>
        </p:nvGrpSpPr>
        <p:grpSpPr>
          <a:xfrm>
            <a:off x="7331819" y="6511997"/>
            <a:ext cx="4794864" cy="344314"/>
            <a:chOff x="7331819" y="6511997"/>
            <a:chExt cx="4794864" cy="344314"/>
          </a:xfrm>
        </p:grpSpPr>
        <p:pic>
          <p:nvPicPr>
            <p:cNvPr id="13" name="Google Shape;13;p1"/>
            <p:cNvPicPr preferRelativeResize="0"/>
            <p:nvPr/>
          </p:nvPicPr>
          <p:blipFill rotWithShape="1">
            <a:blip r:embed="rId2">
              <a:alphaModFix/>
            </a:blip>
            <a:srcRect b="0" l="0" r="0" t="67005"/>
            <a:stretch/>
          </p:blipFill>
          <p:spPr>
            <a:xfrm>
              <a:off x="8695372" y="6511997"/>
              <a:ext cx="3431311" cy="344314"/>
            </a:xfrm>
            <a:prstGeom prst="rect">
              <a:avLst/>
            </a:prstGeom>
            <a:noFill/>
            <a:ln>
              <a:noFill/>
            </a:ln>
          </p:spPr>
        </p:pic>
        <p:pic>
          <p:nvPicPr>
            <p:cNvPr id="14" name="Google Shape;14;p1"/>
            <p:cNvPicPr preferRelativeResize="0"/>
            <p:nvPr/>
          </p:nvPicPr>
          <p:blipFill rotWithShape="1">
            <a:blip r:embed="rId3">
              <a:alphaModFix/>
            </a:blip>
            <a:srcRect b="0" l="0" r="0" t="0"/>
            <a:stretch/>
          </p:blipFill>
          <p:spPr>
            <a:xfrm>
              <a:off x="7331819" y="6561405"/>
              <a:ext cx="1180585" cy="267599"/>
            </a:xfrm>
            <a:prstGeom prst="rect">
              <a:avLst/>
            </a:prstGeom>
            <a:noFill/>
            <a:ln>
              <a:noFill/>
            </a:ln>
          </p:spPr>
        </p:pic>
      </p:grpSp>
      <p:pic>
        <p:nvPicPr>
          <p:cNvPr descr="LOGO-ERN-GEN2017-1.png" id="15" name="Google Shape;15;p1"/>
          <p:cNvPicPr preferRelativeResize="0"/>
          <p:nvPr/>
        </p:nvPicPr>
        <p:blipFill rotWithShape="1">
          <a:blip r:embed="rId4">
            <a:alphaModFix/>
          </a:blip>
          <a:srcRect b="0" l="23716" r="19244" t="0"/>
          <a:stretch/>
        </p:blipFill>
        <p:spPr>
          <a:xfrm>
            <a:off x="65317" y="6529945"/>
            <a:ext cx="817649" cy="340538"/>
          </a:xfrm>
          <a:prstGeom prst="rect">
            <a:avLst/>
          </a:prstGeom>
          <a:noFill/>
          <a:ln>
            <a:noFill/>
          </a:ln>
        </p:spPr>
      </p:pic>
      <p:pic>
        <p:nvPicPr>
          <p:cNvPr id="16" name="Google Shape;16;p1"/>
          <p:cNvPicPr preferRelativeResize="0"/>
          <p:nvPr/>
        </p:nvPicPr>
        <p:blipFill rotWithShape="1">
          <a:blip r:embed="rId5">
            <a:alphaModFix/>
          </a:blip>
          <a:srcRect b="27236" l="16798" r="16249" t="22887"/>
          <a:stretch/>
        </p:blipFill>
        <p:spPr>
          <a:xfrm>
            <a:off x="948283" y="6480855"/>
            <a:ext cx="818276" cy="406597"/>
          </a:xfrm>
          <a:prstGeom prst="rect">
            <a:avLst/>
          </a:prstGeom>
          <a:noFill/>
          <a:ln>
            <a:noFill/>
          </a:ln>
        </p:spPr>
      </p:pic>
      <p:sp>
        <p:nvSpPr>
          <p:cNvPr id="17" name="Google Shape;17;p1"/>
          <p:cNvSpPr/>
          <p:nvPr/>
        </p:nvSpPr>
        <p:spPr>
          <a:xfrm>
            <a:off x="0" y="-12950"/>
            <a:ext cx="12192000" cy="940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 name="Google Shape;18;p1"/>
          <p:cNvGrpSpPr/>
          <p:nvPr/>
        </p:nvGrpSpPr>
        <p:grpSpPr>
          <a:xfrm>
            <a:off x="-3450" y="-3224"/>
            <a:ext cx="12198900" cy="1184348"/>
            <a:chOff x="0" y="-27077"/>
            <a:chExt cx="12198900" cy="1184348"/>
          </a:xfrm>
        </p:grpSpPr>
        <p:sp>
          <p:nvSpPr>
            <p:cNvPr id="19" name="Google Shape;19;p1"/>
            <p:cNvSpPr/>
            <p:nvPr/>
          </p:nvSpPr>
          <p:spPr>
            <a:xfrm>
              <a:off x="0" y="675503"/>
              <a:ext cx="12198900" cy="478500"/>
            </a:xfrm>
            <a:prstGeom prst="rect">
              <a:avLst/>
            </a:prstGeom>
            <a:solidFill>
              <a:srgbClr val="C80305"/>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20" name="Google Shape;20;p1"/>
            <p:cNvGrpSpPr/>
            <p:nvPr/>
          </p:nvGrpSpPr>
          <p:grpSpPr>
            <a:xfrm>
              <a:off x="65317" y="-27077"/>
              <a:ext cx="12053972" cy="665861"/>
              <a:chOff x="65317" y="-27077"/>
              <a:chExt cx="12053972" cy="665861"/>
            </a:xfrm>
          </p:grpSpPr>
          <p:pic>
            <p:nvPicPr>
              <p:cNvPr descr="bien plus.jpg" id="21" name="Google Shape;21;p1"/>
              <p:cNvPicPr preferRelativeResize="0"/>
              <p:nvPr/>
            </p:nvPicPr>
            <p:blipFill rotWithShape="1">
              <a:blip r:embed="rId6">
                <a:alphaModFix/>
              </a:blip>
              <a:srcRect b="0" l="0" r="0" t="0"/>
              <a:stretch/>
            </p:blipFill>
            <p:spPr>
              <a:xfrm>
                <a:off x="10218678" y="158457"/>
                <a:ext cx="1289327" cy="364658"/>
              </a:xfrm>
              <a:prstGeom prst="rect">
                <a:avLst/>
              </a:prstGeom>
              <a:noFill/>
              <a:ln>
                <a:noFill/>
              </a:ln>
            </p:spPr>
          </p:pic>
          <p:pic>
            <p:nvPicPr>
              <p:cNvPr descr="LOGO ADRAR 300dpi.jpg" id="22" name="Google Shape;22;p1"/>
              <p:cNvPicPr preferRelativeResize="0"/>
              <p:nvPr/>
            </p:nvPicPr>
            <p:blipFill rotWithShape="1">
              <a:blip r:embed="rId7">
                <a:alphaModFix/>
              </a:blip>
              <a:srcRect b="0" l="0" r="0" t="0"/>
              <a:stretch/>
            </p:blipFill>
            <p:spPr>
              <a:xfrm>
                <a:off x="11687028" y="43925"/>
                <a:ext cx="432261" cy="574815"/>
              </a:xfrm>
              <a:prstGeom prst="rect">
                <a:avLst/>
              </a:prstGeom>
              <a:noFill/>
              <a:ln>
                <a:noFill/>
              </a:ln>
            </p:spPr>
          </p:pic>
          <p:pic>
            <p:nvPicPr>
              <p:cNvPr descr="Une image contenant texte, signe&#10;&#10;Description générée automatiquement" id="23" name="Google Shape;23;p1"/>
              <p:cNvPicPr preferRelativeResize="0"/>
              <p:nvPr/>
            </p:nvPicPr>
            <p:blipFill rotWithShape="1">
              <a:blip r:embed="rId8">
                <a:alphaModFix/>
              </a:blip>
              <a:srcRect b="0" l="0" r="0" t="0"/>
              <a:stretch/>
            </p:blipFill>
            <p:spPr>
              <a:xfrm>
                <a:off x="65317" y="-27077"/>
                <a:ext cx="2275425" cy="665861"/>
              </a:xfrm>
              <a:prstGeom prst="rect">
                <a:avLst/>
              </a:prstGeom>
              <a:noFill/>
              <a:ln>
                <a:noFill/>
              </a:ln>
            </p:spPr>
          </p:pic>
        </p:grpSp>
        <p:pic>
          <p:nvPicPr>
            <p:cNvPr id="24" name="Google Shape;24;p1"/>
            <p:cNvPicPr preferRelativeResize="0"/>
            <p:nvPr/>
          </p:nvPicPr>
          <p:blipFill rotWithShape="1">
            <a:blip r:embed="rId9">
              <a:alphaModFix/>
            </a:blip>
            <a:srcRect b="0" l="0" r="0" t="0"/>
            <a:stretch/>
          </p:blipFill>
          <p:spPr>
            <a:xfrm>
              <a:off x="11660680" y="672316"/>
              <a:ext cx="484955" cy="484955"/>
            </a:xfrm>
            <a:prstGeom prst="rect">
              <a:avLst/>
            </a:prstGeom>
            <a:noFill/>
            <a:ln>
              <a:noFill/>
            </a:ln>
          </p:spPr>
        </p:pic>
      </p:grpSp>
      <p:pic>
        <p:nvPicPr>
          <p:cNvPr id="25" name="Google Shape;25;p1"/>
          <p:cNvPicPr preferRelativeResize="0"/>
          <p:nvPr/>
        </p:nvPicPr>
        <p:blipFill rotWithShape="1">
          <a:blip r:embed="rId10">
            <a:alphaModFix/>
          </a:blip>
          <a:srcRect b="34659" l="0" r="0" t="35728"/>
          <a:stretch/>
        </p:blipFill>
        <p:spPr>
          <a:xfrm>
            <a:off x="2119154" y="6565262"/>
            <a:ext cx="911444" cy="26990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11"/>
    <p:sldLayoutId id="214748364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defkey.com/fr/figma-raccourcis-clavier" TargetMode="External"/><Relationship Id="rId4" Type="http://schemas.openxmlformats.org/officeDocument/2006/relationships/hyperlink" Target="https://defkey.com/fr/figma-raccourcis-clavier"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s://defkey.com/fr/figma-raccourcis-clavier" TargetMode="External"/><Relationship Id="rId4" Type="http://schemas.openxmlformats.org/officeDocument/2006/relationships/hyperlink" Target="https://dribbble.com" TargetMode="External"/><Relationship Id="rId5" Type="http://schemas.openxmlformats.org/officeDocument/2006/relationships/hyperlink" Target="https://www.behance.net" TargetMode="External"/><Relationship Id="rId6" Type="http://schemas.openxmlformats.org/officeDocument/2006/relationships/hyperlink" Target="https://unsplash.com/fr" TargetMode="External"/><Relationship Id="rId7" Type="http://schemas.openxmlformats.org/officeDocument/2006/relationships/hyperlink" Target="https://undraw.c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3"/>
          <p:cNvSpPr txBox="1"/>
          <p:nvPr/>
        </p:nvSpPr>
        <p:spPr>
          <a:xfrm>
            <a:off x="1690675" y="1919500"/>
            <a:ext cx="9105600" cy="318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FR">
                <a:solidFill>
                  <a:schemeClr val="lt1"/>
                </a:solidFill>
              </a:rPr>
              <a:t>Cette dernière se base sur la maquette. </a:t>
            </a:r>
            <a:endParaRPr>
              <a:solidFill>
                <a:schemeClr val="lt1"/>
              </a:solidFill>
            </a:endParaRPr>
          </a:p>
          <a:p>
            <a:pPr indent="0" lvl="0" marL="0" rtl="0" algn="l">
              <a:lnSpc>
                <a:spcPct val="115000"/>
              </a:lnSpc>
              <a:spcBef>
                <a:spcPts val="0"/>
              </a:spcBef>
              <a:spcAft>
                <a:spcPts val="0"/>
              </a:spcAft>
              <a:buNone/>
            </a:pPr>
            <a:r>
              <a:rPr lang="fr-FR">
                <a:solidFill>
                  <a:schemeClr val="lt1"/>
                </a:solidFill>
              </a:rPr>
              <a:t>Elle vient ajouter </a:t>
            </a:r>
            <a:r>
              <a:rPr b="1" lang="fr-FR">
                <a:solidFill>
                  <a:schemeClr val="lt1"/>
                </a:solidFill>
              </a:rPr>
              <a:t>l'interactivité </a:t>
            </a:r>
            <a:r>
              <a:rPr lang="fr-FR">
                <a:solidFill>
                  <a:schemeClr val="lt1"/>
                </a:solidFill>
              </a:rPr>
              <a:t>à notre maquette. </a:t>
            </a:r>
            <a:endParaRPr>
              <a:solidFill>
                <a:schemeClr val="lt1"/>
              </a:solidFill>
            </a:endParaRPr>
          </a:p>
          <a:p>
            <a:pPr indent="0" lvl="0" marL="0" rtl="0" algn="l">
              <a:lnSpc>
                <a:spcPct val="115000"/>
              </a:lnSpc>
              <a:spcBef>
                <a:spcPts val="0"/>
              </a:spcBef>
              <a:spcAft>
                <a:spcPts val="0"/>
              </a:spcAft>
              <a:buNone/>
            </a:pPr>
            <a:r>
              <a:t/>
            </a:r>
            <a:endParaRPr>
              <a:solidFill>
                <a:schemeClr val="lt1"/>
              </a:solidFill>
            </a:endParaRPr>
          </a:p>
          <a:p>
            <a:pPr indent="0" lvl="0" marL="0" rtl="0" algn="l">
              <a:lnSpc>
                <a:spcPct val="115000"/>
              </a:lnSpc>
              <a:spcBef>
                <a:spcPts val="0"/>
              </a:spcBef>
              <a:spcAft>
                <a:spcPts val="0"/>
              </a:spcAft>
              <a:buNone/>
            </a:pPr>
            <a:r>
              <a:rPr lang="fr-FR">
                <a:solidFill>
                  <a:schemeClr val="lt1"/>
                </a:solidFill>
              </a:rPr>
              <a:t>La maquette devient donc </a:t>
            </a:r>
            <a:r>
              <a:rPr b="1" lang="fr-FR">
                <a:solidFill>
                  <a:schemeClr val="lt1"/>
                </a:solidFill>
              </a:rPr>
              <a:t>dynamique</a:t>
            </a:r>
            <a:r>
              <a:rPr lang="fr-FR">
                <a:solidFill>
                  <a:schemeClr val="lt1"/>
                </a:solidFill>
              </a:rPr>
              <a:t>, nous aurons donc une simulation de l’</a:t>
            </a:r>
            <a:r>
              <a:rPr b="1" lang="fr-FR">
                <a:solidFill>
                  <a:schemeClr val="lt1"/>
                </a:solidFill>
              </a:rPr>
              <a:t>expérience utilisateur</a:t>
            </a:r>
            <a:r>
              <a:rPr lang="fr-FR">
                <a:solidFill>
                  <a:schemeClr val="lt1"/>
                </a:solidFill>
              </a:rPr>
              <a:t>.</a:t>
            </a:r>
            <a:endParaRPr>
              <a:solidFill>
                <a:schemeClr val="lt1"/>
              </a:solidFill>
            </a:endParaRPr>
          </a:p>
          <a:p>
            <a:pPr indent="0" lvl="0" marL="0" rtl="0" algn="l">
              <a:lnSpc>
                <a:spcPct val="115000"/>
              </a:lnSpc>
              <a:spcBef>
                <a:spcPts val="0"/>
              </a:spcBef>
              <a:spcAft>
                <a:spcPts val="0"/>
              </a:spcAft>
              <a:buNone/>
            </a:pPr>
            <a:r>
              <a:t/>
            </a:r>
            <a:endParaRPr>
              <a:solidFill>
                <a:schemeClr val="lt1"/>
              </a:solidFill>
            </a:endParaRPr>
          </a:p>
          <a:p>
            <a:pPr indent="0" lvl="0" marL="0" rtl="0" algn="l">
              <a:lnSpc>
                <a:spcPct val="115000"/>
              </a:lnSpc>
              <a:spcBef>
                <a:spcPts val="1600"/>
              </a:spcBef>
              <a:spcAft>
                <a:spcPts val="0"/>
              </a:spcAft>
              <a:buNone/>
            </a:pPr>
            <a:r>
              <a:t/>
            </a:r>
            <a:endParaRPr>
              <a:solidFill>
                <a:schemeClr val="lt1"/>
              </a:solidFill>
            </a:endParaRPr>
          </a:p>
          <a:p>
            <a:pPr indent="0" lvl="0" marL="0" rtl="0" algn="l">
              <a:lnSpc>
                <a:spcPct val="115000"/>
              </a:lnSpc>
              <a:spcBef>
                <a:spcPts val="1600"/>
              </a:spcBef>
              <a:spcAft>
                <a:spcPts val="0"/>
              </a:spcAft>
              <a:buNone/>
            </a:pPr>
            <a:r>
              <a:t/>
            </a:r>
            <a:endParaRPr>
              <a:solidFill>
                <a:schemeClr val="lt1"/>
              </a:solidFill>
            </a:endParaRPr>
          </a:p>
          <a:p>
            <a:pPr indent="0" lvl="0" marL="0" rtl="0" algn="l">
              <a:lnSpc>
                <a:spcPct val="115000"/>
              </a:lnSpc>
              <a:spcBef>
                <a:spcPts val="1600"/>
              </a:spcBef>
              <a:spcAft>
                <a:spcPts val="0"/>
              </a:spcAft>
              <a:buNone/>
            </a:pPr>
            <a:r>
              <a:t/>
            </a:r>
            <a:endParaRPr>
              <a:solidFill>
                <a:schemeClr val="lt1"/>
              </a:solidFill>
            </a:endParaRPr>
          </a:p>
          <a:p>
            <a:pPr indent="0" lvl="0" marL="0" rtl="0" algn="l">
              <a:lnSpc>
                <a:spcPct val="115000"/>
              </a:lnSpc>
              <a:spcBef>
                <a:spcPts val="1600"/>
              </a:spcBef>
              <a:spcAft>
                <a:spcPts val="1600"/>
              </a:spcAft>
              <a:buNone/>
            </a:pPr>
            <a:r>
              <a:rPr lang="fr-FR">
                <a:solidFill>
                  <a:schemeClr val="accent4"/>
                </a:solidFill>
              </a:rPr>
              <a:t>Rappel: il s’agit de la représentation la plus haute du projet mais </a:t>
            </a:r>
            <a:r>
              <a:rPr b="1" lang="fr-FR">
                <a:solidFill>
                  <a:schemeClr val="accent4"/>
                </a:solidFill>
              </a:rPr>
              <a:t>avec interactivité</a:t>
            </a:r>
            <a:endParaRPr>
              <a:solidFill>
                <a:schemeClr val="accent4"/>
              </a:solidFill>
            </a:endParaRPr>
          </a:p>
        </p:txBody>
      </p:sp>
      <p:sp>
        <p:nvSpPr>
          <p:cNvPr id="176" name="Google Shape;176;p13"/>
          <p:cNvSpPr txBox="1"/>
          <p:nvPr/>
        </p:nvSpPr>
        <p:spPr>
          <a:xfrm>
            <a:off x="-38850" y="625950"/>
            <a:ext cx="21579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1300">
                <a:solidFill>
                  <a:srgbClr val="FFFFFF"/>
                </a:solidFill>
                <a:latin typeface="Calibri"/>
                <a:ea typeface="Calibri"/>
                <a:cs typeface="Calibri"/>
                <a:sym typeface="Calibri"/>
              </a:rPr>
              <a:t>Le prototypage</a:t>
            </a:r>
            <a:endParaRPr sz="1600">
              <a:solidFill>
                <a:srgbClr val="000000"/>
              </a:solidFill>
            </a:endParaRPr>
          </a:p>
          <a:p>
            <a:pPr indent="0" lvl="0" marL="0" rtl="0" algn="l">
              <a:spcBef>
                <a:spcPts val="0"/>
              </a:spcBef>
              <a:spcAft>
                <a:spcPts val="0"/>
              </a:spcAft>
              <a:buNone/>
            </a:pPr>
            <a:r>
              <a:rPr lang="fr-FR" sz="1600">
                <a:solidFill>
                  <a:srgbClr val="FFFFFF"/>
                </a:solidFill>
                <a:latin typeface="Calibri"/>
                <a:ea typeface="Calibri"/>
                <a:cs typeface="Calibri"/>
                <a:sym typeface="Calibri"/>
              </a:rPr>
              <a:t>Maquettage</a:t>
            </a:r>
            <a:endParaRPr sz="1300">
              <a:solidFill>
                <a:srgbClr val="FFFFF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4"/>
          <p:cNvSpPr txBox="1"/>
          <p:nvPr/>
        </p:nvSpPr>
        <p:spPr>
          <a:xfrm>
            <a:off x="1690675" y="1919500"/>
            <a:ext cx="9105600" cy="327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FR">
                <a:solidFill>
                  <a:schemeClr val="lt1"/>
                </a:solidFill>
              </a:rPr>
              <a:t>Figma est un outil de design à l’interface collaborative gratuit.</a:t>
            </a:r>
            <a:endParaRPr>
              <a:solidFill>
                <a:schemeClr val="lt1"/>
              </a:solidFill>
            </a:endParaRPr>
          </a:p>
          <a:p>
            <a:pPr indent="0" lvl="0" marL="0" rtl="0" algn="l">
              <a:lnSpc>
                <a:spcPct val="115000"/>
              </a:lnSpc>
              <a:spcBef>
                <a:spcPts val="1600"/>
              </a:spcBef>
              <a:spcAft>
                <a:spcPts val="0"/>
              </a:spcAft>
              <a:buNone/>
            </a:pPr>
            <a:r>
              <a:rPr lang="fr-FR">
                <a:solidFill>
                  <a:schemeClr val="lt1"/>
                </a:solidFill>
              </a:rPr>
              <a:t>Il permet facilement et rapidement de concevoir des prototypes et même d’apposer des commentaires.</a:t>
            </a:r>
            <a:endParaRPr>
              <a:solidFill>
                <a:schemeClr val="lt1"/>
              </a:solidFill>
            </a:endParaRPr>
          </a:p>
          <a:p>
            <a:pPr indent="0" lvl="0" marL="0" rtl="0" algn="l">
              <a:lnSpc>
                <a:spcPct val="115000"/>
              </a:lnSpc>
              <a:spcBef>
                <a:spcPts val="1600"/>
              </a:spcBef>
              <a:spcAft>
                <a:spcPts val="0"/>
              </a:spcAft>
              <a:buNone/>
            </a:pPr>
            <a:r>
              <a:t/>
            </a:r>
            <a:endParaRPr>
              <a:solidFill>
                <a:schemeClr val="lt1"/>
              </a:solidFill>
            </a:endParaRPr>
          </a:p>
          <a:p>
            <a:pPr indent="0" lvl="0" marL="0" rtl="0" algn="l">
              <a:lnSpc>
                <a:spcPct val="115000"/>
              </a:lnSpc>
              <a:spcBef>
                <a:spcPts val="1600"/>
              </a:spcBef>
              <a:spcAft>
                <a:spcPts val="0"/>
              </a:spcAft>
              <a:buNone/>
            </a:pPr>
            <a:r>
              <a:t/>
            </a:r>
            <a:endParaRPr>
              <a:solidFill>
                <a:schemeClr val="lt1"/>
              </a:solidFill>
            </a:endParaRPr>
          </a:p>
          <a:p>
            <a:pPr indent="0" lvl="0" marL="0" rtl="0" algn="l">
              <a:lnSpc>
                <a:spcPct val="115000"/>
              </a:lnSpc>
              <a:spcBef>
                <a:spcPts val="1600"/>
              </a:spcBef>
              <a:spcAft>
                <a:spcPts val="0"/>
              </a:spcAft>
              <a:buNone/>
            </a:pPr>
            <a:r>
              <a:rPr lang="fr-FR" sz="1300">
                <a:solidFill>
                  <a:schemeClr val="lt1"/>
                </a:solidFill>
                <a:latin typeface="Lato"/>
                <a:ea typeface="Lato"/>
                <a:cs typeface="Lato"/>
                <a:sym typeface="Lato"/>
              </a:rPr>
              <a:t>Vous avez deux choix pour débuter:</a:t>
            </a:r>
            <a:endParaRPr sz="1300">
              <a:solidFill>
                <a:schemeClr val="lt1"/>
              </a:solidFill>
              <a:latin typeface="Lato"/>
              <a:ea typeface="Lato"/>
              <a:cs typeface="Lato"/>
              <a:sym typeface="Lato"/>
            </a:endParaRPr>
          </a:p>
          <a:p>
            <a:pPr indent="-311150" lvl="0" marL="457200" rtl="0" algn="l">
              <a:lnSpc>
                <a:spcPct val="115000"/>
              </a:lnSpc>
              <a:spcBef>
                <a:spcPts val="1600"/>
              </a:spcBef>
              <a:spcAft>
                <a:spcPts val="0"/>
              </a:spcAft>
              <a:buClr>
                <a:schemeClr val="lt1"/>
              </a:buClr>
              <a:buSzPts val="1300"/>
              <a:buFont typeface="Lato"/>
              <a:buChar char="-"/>
            </a:pPr>
            <a:r>
              <a:rPr lang="fr-FR" sz="1300">
                <a:solidFill>
                  <a:schemeClr val="lt1"/>
                </a:solidFill>
                <a:latin typeface="Lato"/>
                <a:ea typeface="Lato"/>
                <a:cs typeface="Lato"/>
                <a:sym typeface="Lato"/>
              </a:rPr>
              <a:t>Créer un fichier dans la </a:t>
            </a:r>
            <a:r>
              <a:rPr b="1" lang="fr-FR" sz="1300">
                <a:solidFill>
                  <a:schemeClr val="lt1"/>
                </a:solidFill>
                <a:latin typeface="Lato"/>
                <a:ea typeface="Lato"/>
                <a:cs typeface="Lato"/>
                <a:sym typeface="Lato"/>
              </a:rPr>
              <a:t>draft</a:t>
            </a:r>
            <a:r>
              <a:rPr lang="fr-FR" sz="1300">
                <a:solidFill>
                  <a:schemeClr val="lt1"/>
                </a:solidFill>
                <a:latin typeface="Lato"/>
                <a:ea typeface="Lato"/>
                <a:cs typeface="Lato"/>
                <a:sym typeface="Lato"/>
              </a:rPr>
              <a:t> (brouillon): ne permet pas l’édition pour les autres utilisateurs, ils ne pourront que consulter si vous décidez de partager votre projet</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fr-FR" sz="1300">
                <a:solidFill>
                  <a:schemeClr val="lt1"/>
                </a:solidFill>
                <a:latin typeface="Lato"/>
                <a:ea typeface="Lato"/>
                <a:cs typeface="Lato"/>
                <a:sym typeface="Lato"/>
              </a:rPr>
              <a:t>Créer une </a:t>
            </a:r>
            <a:r>
              <a:rPr b="1" lang="fr-FR" sz="1300">
                <a:solidFill>
                  <a:schemeClr val="lt1"/>
                </a:solidFill>
                <a:latin typeface="Lato"/>
                <a:ea typeface="Lato"/>
                <a:cs typeface="Lato"/>
                <a:sym typeface="Lato"/>
              </a:rPr>
              <a:t>team </a:t>
            </a:r>
            <a:r>
              <a:rPr lang="fr-FR" sz="1300">
                <a:solidFill>
                  <a:schemeClr val="lt1"/>
                </a:solidFill>
                <a:latin typeface="Lato"/>
                <a:ea typeface="Lato"/>
                <a:cs typeface="Lato"/>
                <a:sym typeface="Lato"/>
              </a:rPr>
              <a:t>et rendre votre projet accessible à celle-ci: vous pourrez alors ajoutez n’importe quel utilisateur à cette team afin de rendre l’édition ou la consultation possible</a:t>
            </a:r>
            <a:endParaRPr>
              <a:solidFill>
                <a:schemeClr val="lt1"/>
              </a:solidFill>
            </a:endParaRPr>
          </a:p>
        </p:txBody>
      </p:sp>
      <p:sp>
        <p:nvSpPr>
          <p:cNvPr id="183" name="Google Shape;183;p14"/>
          <p:cNvSpPr txBox="1"/>
          <p:nvPr/>
        </p:nvSpPr>
        <p:spPr>
          <a:xfrm>
            <a:off x="-38850" y="625950"/>
            <a:ext cx="21579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1300">
                <a:solidFill>
                  <a:srgbClr val="FFFFFF"/>
                </a:solidFill>
                <a:latin typeface="Calibri"/>
                <a:ea typeface="Calibri"/>
                <a:cs typeface="Calibri"/>
                <a:sym typeface="Calibri"/>
              </a:rPr>
              <a:t>Prise en main de Figma</a:t>
            </a:r>
            <a:endParaRPr sz="1600">
              <a:solidFill>
                <a:srgbClr val="000000"/>
              </a:solidFill>
            </a:endParaRPr>
          </a:p>
          <a:p>
            <a:pPr indent="0" lvl="0" marL="0" rtl="0" algn="l">
              <a:spcBef>
                <a:spcPts val="0"/>
              </a:spcBef>
              <a:spcAft>
                <a:spcPts val="0"/>
              </a:spcAft>
              <a:buNone/>
            </a:pPr>
            <a:r>
              <a:rPr lang="fr-FR" sz="1600">
                <a:solidFill>
                  <a:srgbClr val="FFFFFF"/>
                </a:solidFill>
                <a:latin typeface="Calibri"/>
                <a:ea typeface="Calibri"/>
                <a:cs typeface="Calibri"/>
                <a:sym typeface="Calibri"/>
              </a:rPr>
              <a:t>Maquettage</a:t>
            </a:r>
            <a:endParaRPr sz="1300">
              <a:solidFill>
                <a:srgbClr val="FFFFFF"/>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5"/>
          <p:cNvSpPr txBox="1"/>
          <p:nvPr/>
        </p:nvSpPr>
        <p:spPr>
          <a:xfrm>
            <a:off x="1690675" y="1919500"/>
            <a:ext cx="9105600" cy="388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FR">
                <a:solidFill>
                  <a:schemeClr val="lt1"/>
                </a:solidFill>
              </a:rPr>
              <a:t>Il existe plusieurs éléments:</a:t>
            </a:r>
            <a:endParaRPr>
              <a:solidFill>
                <a:schemeClr val="lt1"/>
              </a:solidFill>
            </a:endParaRPr>
          </a:p>
          <a:p>
            <a:pPr indent="-317500" lvl="0" marL="457200" rtl="0" algn="l">
              <a:lnSpc>
                <a:spcPct val="115000"/>
              </a:lnSpc>
              <a:spcBef>
                <a:spcPts val="1600"/>
              </a:spcBef>
              <a:spcAft>
                <a:spcPts val="0"/>
              </a:spcAft>
              <a:buClr>
                <a:schemeClr val="lt1"/>
              </a:buClr>
              <a:buSzPts val="1400"/>
              <a:buFont typeface="Lato"/>
              <a:buChar char="-"/>
            </a:pPr>
            <a:r>
              <a:rPr lang="fr-FR">
                <a:solidFill>
                  <a:schemeClr val="lt1"/>
                </a:solidFill>
              </a:rPr>
              <a:t>les </a:t>
            </a:r>
            <a:r>
              <a:rPr b="1" lang="fr-FR">
                <a:solidFill>
                  <a:schemeClr val="lt1"/>
                </a:solidFill>
              </a:rPr>
              <a:t>sections</a:t>
            </a:r>
            <a:r>
              <a:rPr lang="fr-FR">
                <a:solidFill>
                  <a:schemeClr val="lt1"/>
                </a:solidFill>
              </a:rPr>
              <a:t>: elles vous permettent </a:t>
            </a:r>
            <a:endParaRPr>
              <a:solidFill>
                <a:schemeClr val="lt1"/>
              </a:solidFill>
            </a:endParaRPr>
          </a:p>
          <a:p>
            <a:pPr indent="-317500" lvl="0" marL="914400" rtl="0" algn="l">
              <a:lnSpc>
                <a:spcPct val="115000"/>
              </a:lnSpc>
              <a:spcBef>
                <a:spcPts val="0"/>
              </a:spcBef>
              <a:spcAft>
                <a:spcPts val="0"/>
              </a:spcAft>
              <a:buClr>
                <a:schemeClr val="lt1"/>
              </a:buClr>
              <a:buSzPts val="1400"/>
              <a:buFont typeface="Arial"/>
              <a:buAutoNum type="arabicPeriod"/>
            </a:pPr>
            <a:r>
              <a:rPr lang="fr-FR">
                <a:solidFill>
                  <a:schemeClr val="lt1"/>
                </a:solidFill>
              </a:rPr>
              <a:t>d’organiser votre vue</a:t>
            </a:r>
            <a:endParaRPr>
              <a:solidFill>
                <a:schemeClr val="lt1"/>
              </a:solidFill>
            </a:endParaRPr>
          </a:p>
          <a:p>
            <a:pPr indent="-317500" lvl="0" marL="914400" rtl="0" algn="l">
              <a:lnSpc>
                <a:spcPct val="115000"/>
              </a:lnSpc>
              <a:spcBef>
                <a:spcPts val="0"/>
              </a:spcBef>
              <a:spcAft>
                <a:spcPts val="0"/>
              </a:spcAft>
              <a:buClr>
                <a:schemeClr val="lt1"/>
              </a:buClr>
              <a:buSzPts val="1400"/>
              <a:buFont typeface="Arial"/>
              <a:buAutoNum type="arabicPeriod"/>
            </a:pPr>
            <a:r>
              <a:rPr lang="fr-FR">
                <a:solidFill>
                  <a:schemeClr val="lt1"/>
                </a:solidFill>
              </a:rPr>
              <a:t>de créer des espaces dédiés </a:t>
            </a:r>
            <a:endParaRPr>
              <a:solidFill>
                <a:schemeClr val="lt1"/>
              </a:solidFill>
            </a:endParaRPr>
          </a:p>
          <a:p>
            <a:pPr indent="-317500" lvl="0" marL="914400" rtl="0" algn="l">
              <a:lnSpc>
                <a:spcPct val="115000"/>
              </a:lnSpc>
              <a:spcBef>
                <a:spcPts val="0"/>
              </a:spcBef>
              <a:spcAft>
                <a:spcPts val="0"/>
              </a:spcAft>
              <a:buClr>
                <a:schemeClr val="lt1"/>
              </a:buClr>
              <a:buSzPts val="1400"/>
              <a:buFont typeface="Arial"/>
              <a:buAutoNum type="arabicPeriod"/>
            </a:pPr>
            <a:r>
              <a:rPr lang="fr-FR">
                <a:solidFill>
                  <a:schemeClr val="lt1"/>
                </a:solidFill>
              </a:rPr>
              <a:t>d’améliorer la visibilité ce qui est prêt pour le déploiement auprès des développeurs</a:t>
            </a:r>
            <a:endParaRPr>
              <a:solidFill>
                <a:schemeClr val="lt1"/>
              </a:solidFill>
            </a:endParaRPr>
          </a:p>
          <a:p>
            <a:pPr indent="-317500" lvl="0" marL="457200" rtl="0" algn="l">
              <a:lnSpc>
                <a:spcPct val="115000"/>
              </a:lnSpc>
              <a:spcBef>
                <a:spcPts val="0"/>
              </a:spcBef>
              <a:spcAft>
                <a:spcPts val="0"/>
              </a:spcAft>
              <a:buClr>
                <a:schemeClr val="lt1"/>
              </a:buClr>
              <a:buSzPts val="1400"/>
              <a:buFont typeface="Lato"/>
              <a:buChar char="-"/>
            </a:pPr>
            <a:r>
              <a:rPr lang="fr-FR">
                <a:solidFill>
                  <a:schemeClr val="lt1"/>
                </a:solidFill>
              </a:rPr>
              <a:t>les </a:t>
            </a:r>
            <a:r>
              <a:rPr b="1" lang="fr-FR">
                <a:solidFill>
                  <a:schemeClr val="lt1"/>
                </a:solidFill>
              </a:rPr>
              <a:t>frames</a:t>
            </a:r>
            <a:r>
              <a:rPr lang="fr-FR">
                <a:solidFill>
                  <a:schemeClr val="lt1"/>
                </a:solidFill>
              </a:rPr>
              <a:t> (ou </a:t>
            </a:r>
            <a:r>
              <a:rPr i="1" lang="fr-FR">
                <a:solidFill>
                  <a:schemeClr val="lt1"/>
                </a:solidFill>
              </a:rPr>
              <a:t>cadres</a:t>
            </a:r>
            <a:r>
              <a:rPr lang="fr-FR">
                <a:solidFill>
                  <a:schemeClr val="lt1"/>
                </a:solidFill>
              </a:rPr>
              <a:t>): il s’agit de conteneurs afin de créer votre maquette sur plusieurs types d’écrans (une frame pour chaque page)</a:t>
            </a:r>
            <a:endParaRPr>
              <a:solidFill>
                <a:schemeClr val="lt1"/>
              </a:solidFill>
            </a:endParaRPr>
          </a:p>
          <a:p>
            <a:pPr indent="-317500" lvl="0" marL="457200" rtl="0" algn="l">
              <a:lnSpc>
                <a:spcPct val="115000"/>
              </a:lnSpc>
              <a:spcBef>
                <a:spcPts val="0"/>
              </a:spcBef>
              <a:spcAft>
                <a:spcPts val="0"/>
              </a:spcAft>
              <a:buClr>
                <a:schemeClr val="lt1"/>
              </a:buClr>
              <a:buSzPts val="1400"/>
              <a:buFont typeface="Arial"/>
              <a:buChar char="-"/>
            </a:pPr>
            <a:r>
              <a:rPr lang="fr-FR">
                <a:solidFill>
                  <a:schemeClr val="lt1"/>
                </a:solidFill>
              </a:rPr>
              <a:t>les formes: c’est l’outil que vous allez utiliser le plus souvent</a:t>
            </a:r>
            <a:endParaRPr>
              <a:solidFill>
                <a:schemeClr val="lt1"/>
              </a:solidFill>
            </a:endParaRPr>
          </a:p>
          <a:p>
            <a:pPr indent="0" lvl="0" marL="0" rtl="0" algn="l">
              <a:lnSpc>
                <a:spcPct val="115000"/>
              </a:lnSpc>
              <a:spcBef>
                <a:spcPts val="1600"/>
              </a:spcBef>
              <a:spcAft>
                <a:spcPts val="0"/>
              </a:spcAft>
              <a:buNone/>
            </a:pPr>
            <a:r>
              <a:t/>
            </a:r>
            <a:endParaRPr>
              <a:solidFill>
                <a:schemeClr val="lt1"/>
              </a:solidFill>
            </a:endParaRPr>
          </a:p>
          <a:p>
            <a:pPr indent="0" lvl="0" marL="0" rtl="0" algn="l">
              <a:lnSpc>
                <a:spcPct val="115000"/>
              </a:lnSpc>
              <a:spcBef>
                <a:spcPts val="1600"/>
              </a:spcBef>
              <a:spcAft>
                <a:spcPts val="0"/>
              </a:spcAft>
              <a:buNone/>
            </a:pPr>
            <a:r>
              <a:rPr lang="fr-FR">
                <a:solidFill>
                  <a:schemeClr val="accent4"/>
                </a:solidFill>
              </a:rPr>
              <a:t>Pro tip: </a:t>
            </a:r>
            <a:endParaRPr>
              <a:solidFill>
                <a:schemeClr val="accent4"/>
              </a:solidFill>
            </a:endParaRPr>
          </a:p>
          <a:p>
            <a:pPr indent="-317500" lvl="0" marL="457200" rtl="0" algn="l">
              <a:lnSpc>
                <a:spcPct val="115000"/>
              </a:lnSpc>
              <a:spcBef>
                <a:spcPts val="1600"/>
              </a:spcBef>
              <a:spcAft>
                <a:spcPts val="0"/>
              </a:spcAft>
              <a:buClr>
                <a:schemeClr val="accent4"/>
              </a:buClr>
              <a:buSzPts val="1400"/>
              <a:buChar char="-"/>
            </a:pPr>
            <a:r>
              <a:rPr lang="fr-FR">
                <a:solidFill>
                  <a:schemeClr val="accent4"/>
                </a:solidFill>
              </a:rPr>
              <a:t>pour dupliquer des éléments: restez appuyés sur ALT gauche + déplacer l’élément/les éléments à dupliquer</a:t>
            </a:r>
            <a:endParaRPr>
              <a:solidFill>
                <a:schemeClr val="accent4"/>
              </a:solidFill>
            </a:endParaRPr>
          </a:p>
          <a:p>
            <a:pPr indent="-317500" lvl="0" marL="457200" rtl="0" algn="l">
              <a:lnSpc>
                <a:spcPct val="115000"/>
              </a:lnSpc>
              <a:spcBef>
                <a:spcPts val="0"/>
              </a:spcBef>
              <a:spcAft>
                <a:spcPts val="0"/>
              </a:spcAft>
              <a:buClr>
                <a:schemeClr val="accent4"/>
              </a:buClr>
              <a:buSzPts val="1400"/>
              <a:buChar char="-"/>
            </a:pPr>
            <a:r>
              <a:rPr lang="fr-FR">
                <a:solidFill>
                  <a:schemeClr val="accent4"/>
                </a:solidFill>
              </a:rPr>
              <a:t>pour avoir une notion d’héritage dans le comportement d’un de vos objets, utilisez les </a:t>
            </a:r>
            <a:r>
              <a:rPr b="1" i="1" lang="fr-FR">
                <a:solidFill>
                  <a:schemeClr val="accent4"/>
                </a:solidFill>
              </a:rPr>
              <a:t>components</a:t>
            </a:r>
            <a:endParaRPr>
              <a:solidFill>
                <a:schemeClr val="accent4"/>
              </a:solidFill>
            </a:endParaRPr>
          </a:p>
        </p:txBody>
      </p:sp>
      <p:sp>
        <p:nvSpPr>
          <p:cNvPr id="190" name="Google Shape;190;p15"/>
          <p:cNvSpPr txBox="1"/>
          <p:nvPr/>
        </p:nvSpPr>
        <p:spPr>
          <a:xfrm>
            <a:off x="-38850" y="625950"/>
            <a:ext cx="21579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1300">
                <a:solidFill>
                  <a:srgbClr val="FFFFFF"/>
                </a:solidFill>
                <a:latin typeface="Calibri"/>
                <a:ea typeface="Calibri"/>
                <a:cs typeface="Calibri"/>
                <a:sym typeface="Calibri"/>
              </a:rPr>
              <a:t>Prise en main de Figma</a:t>
            </a:r>
            <a:endParaRPr sz="1600">
              <a:solidFill>
                <a:srgbClr val="000000"/>
              </a:solidFill>
            </a:endParaRPr>
          </a:p>
          <a:p>
            <a:pPr indent="0" lvl="0" marL="0" rtl="0" algn="l">
              <a:spcBef>
                <a:spcPts val="0"/>
              </a:spcBef>
              <a:spcAft>
                <a:spcPts val="0"/>
              </a:spcAft>
              <a:buNone/>
            </a:pPr>
            <a:r>
              <a:rPr lang="fr-FR" sz="1600">
                <a:solidFill>
                  <a:srgbClr val="FFFFFF"/>
                </a:solidFill>
                <a:latin typeface="Calibri"/>
                <a:ea typeface="Calibri"/>
                <a:cs typeface="Calibri"/>
                <a:sym typeface="Calibri"/>
              </a:rPr>
              <a:t>Maquettage</a:t>
            </a:r>
            <a:endParaRPr sz="1300">
              <a:solidFill>
                <a:srgbClr val="FFFFFF"/>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6"/>
          <p:cNvSpPr txBox="1"/>
          <p:nvPr/>
        </p:nvSpPr>
        <p:spPr>
          <a:xfrm>
            <a:off x="1690675" y="1919500"/>
            <a:ext cx="9105600" cy="83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fr-FR">
                <a:solidFill>
                  <a:schemeClr val="lt1"/>
                </a:solidFill>
              </a:rPr>
              <a:t>Pour rendre votre page interactive, il faut créer un </a:t>
            </a:r>
            <a:r>
              <a:rPr b="1" lang="fr-FR">
                <a:solidFill>
                  <a:schemeClr val="lt1"/>
                </a:solidFill>
              </a:rPr>
              <a:t>flow</a:t>
            </a:r>
            <a:r>
              <a:rPr lang="fr-FR">
                <a:solidFill>
                  <a:schemeClr val="lt1"/>
                </a:solidFill>
              </a:rPr>
              <a:t> avec un point de départ:</a:t>
            </a:r>
            <a:endParaRPr>
              <a:solidFill>
                <a:schemeClr val="lt1"/>
              </a:solidFill>
            </a:endParaRPr>
          </a:p>
          <a:p>
            <a:pPr indent="0" lvl="0" marL="0" rtl="0" algn="l">
              <a:lnSpc>
                <a:spcPct val="115000"/>
              </a:lnSpc>
              <a:spcBef>
                <a:spcPts val="1600"/>
              </a:spcBef>
              <a:spcAft>
                <a:spcPts val="1600"/>
              </a:spcAft>
              <a:buNone/>
            </a:pPr>
            <a:r>
              <a:rPr lang="fr-FR">
                <a:solidFill>
                  <a:schemeClr val="lt1"/>
                </a:solidFill>
              </a:rPr>
              <a:t>Sur le panneau de droite, dans l’onglet “Prototype”, vous pouvez ajouter une interaction</a:t>
            </a:r>
            <a:endParaRPr>
              <a:solidFill>
                <a:schemeClr val="lt1"/>
              </a:solidFill>
            </a:endParaRPr>
          </a:p>
        </p:txBody>
      </p:sp>
      <p:pic>
        <p:nvPicPr>
          <p:cNvPr id="197" name="Google Shape;197;p16"/>
          <p:cNvPicPr preferRelativeResize="0"/>
          <p:nvPr/>
        </p:nvPicPr>
        <p:blipFill>
          <a:blip r:embed="rId3">
            <a:alphaModFix/>
          </a:blip>
          <a:stretch>
            <a:fillRect/>
          </a:stretch>
        </p:blipFill>
        <p:spPr>
          <a:xfrm>
            <a:off x="1800563" y="2929550"/>
            <a:ext cx="2324100" cy="1562100"/>
          </a:xfrm>
          <a:prstGeom prst="rect">
            <a:avLst/>
          </a:prstGeom>
          <a:noFill/>
          <a:ln>
            <a:noFill/>
          </a:ln>
        </p:spPr>
      </p:pic>
      <p:cxnSp>
        <p:nvCxnSpPr>
          <p:cNvPr id="198" name="Google Shape;198;p16"/>
          <p:cNvCxnSpPr>
            <a:stCxn id="197" idx="3"/>
          </p:cNvCxnSpPr>
          <p:nvPr/>
        </p:nvCxnSpPr>
        <p:spPr>
          <a:xfrm flipH="1" rot="10800000">
            <a:off x="4124663" y="3699500"/>
            <a:ext cx="675300" cy="11100"/>
          </a:xfrm>
          <a:prstGeom prst="straightConnector1">
            <a:avLst/>
          </a:prstGeom>
          <a:noFill/>
          <a:ln cap="flat" cmpd="sng" w="9525">
            <a:solidFill>
              <a:srgbClr val="D9D9D9"/>
            </a:solidFill>
            <a:prstDash val="solid"/>
            <a:round/>
            <a:headEnd len="med" w="med" type="none"/>
            <a:tailEnd len="med" w="med" type="triangle"/>
          </a:ln>
        </p:spPr>
      </p:cxnSp>
      <p:pic>
        <p:nvPicPr>
          <p:cNvPr id="199" name="Google Shape;199;p16"/>
          <p:cNvPicPr preferRelativeResize="0"/>
          <p:nvPr/>
        </p:nvPicPr>
        <p:blipFill>
          <a:blip r:embed="rId4">
            <a:alphaModFix/>
          </a:blip>
          <a:stretch>
            <a:fillRect/>
          </a:stretch>
        </p:blipFill>
        <p:spPr>
          <a:xfrm>
            <a:off x="4778050" y="2929550"/>
            <a:ext cx="4600575" cy="2705100"/>
          </a:xfrm>
          <a:prstGeom prst="rect">
            <a:avLst/>
          </a:prstGeom>
          <a:noFill/>
          <a:ln>
            <a:noFill/>
          </a:ln>
        </p:spPr>
      </p:pic>
      <p:sp>
        <p:nvSpPr>
          <p:cNvPr id="200" name="Google Shape;200;p16"/>
          <p:cNvSpPr txBox="1"/>
          <p:nvPr/>
        </p:nvSpPr>
        <p:spPr>
          <a:xfrm>
            <a:off x="-38850" y="625950"/>
            <a:ext cx="21579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1300">
                <a:solidFill>
                  <a:srgbClr val="FFFFFF"/>
                </a:solidFill>
                <a:latin typeface="Calibri"/>
                <a:ea typeface="Calibri"/>
                <a:cs typeface="Calibri"/>
                <a:sym typeface="Calibri"/>
              </a:rPr>
              <a:t>Prise en main de Figma</a:t>
            </a:r>
            <a:endParaRPr sz="1600">
              <a:solidFill>
                <a:srgbClr val="000000"/>
              </a:solidFill>
            </a:endParaRPr>
          </a:p>
          <a:p>
            <a:pPr indent="0" lvl="0" marL="0" rtl="0" algn="l">
              <a:spcBef>
                <a:spcPts val="0"/>
              </a:spcBef>
              <a:spcAft>
                <a:spcPts val="0"/>
              </a:spcAft>
              <a:buNone/>
            </a:pPr>
            <a:r>
              <a:rPr lang="fr-FR" sz="1600">
                <a:solidFill>
                  <a:srgbClr val="FFFFFF"/>
                </a:solidFill>
                <a:latin typeface="Calibri"/>
                <a:ea typeface="Calibri"/>
                <a:cs typeface="Calibri"/>
                <a:sym typeface="Calibri"/>
              </a:rPr>
              <a:t>Maquettage</a:t>
            </a:r>
            <a:endParaRPr sz="1300">
              <a:solidFill>
                <a:srgbClr val="FFFFFF"/>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7"/>
          <p:cNvSpPr txBox="1"/>
          <p:nvPr/>
        </p:nvSpPr>
        <p:spPr>
          <a:xfrm>
            <a:off x="1690675" y="1919500"/>
            <a:ext cx="9105600" cy="207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fr-FR">
                <a:solidFill>
                  <a:schemeClr val="lt1"/>
                </a:solidFill>
              </a:rPr>
              <a:t>Création de </a:t>
            </a:r>
            <a:r>
              <a:rPr b="1" i="1" lang="fr-FR">
                <a:solidFill>
                  <a:schemeClr val="lt1"/>
                </a:solidFill>
              </a:rPr>
              <a:t>components</a:t>
            </a:r>
            <a:r>
              <a:rPr lang="fr-FR">
                <a:solidFill>
                  <a:schemeClr val="lt1"/>
                </a:solidFill>
              </a:rPr>
              <a:t>, les </a:t>
            </a:r>
            <a:r>
              <a:rPr i="1" lang="fr-FR">
                <a:solidFill>
                  <a:schemeClr val="lt1"/>
                </a:solidFill>
              </a:rPr>
              <a:t>components</a:t>
            </a:r>
            <a:r>
              <a:rPr lang="fr-FR">
                <a:solidFill>
                  <a:schemeClr val="lt1"/>
                </a:solidFill>
              </a:rPr>
              <a:t> vous permettent de créer un modèle qui pourra être répété autant de fois que désiré.</a:t>
            </a:r>
            <a:endParaRPr>
              <a:solidFill>
                <a:schemeClr val="lt1"/>
              </a:solidFill>
            </a:endParaRPr>
          </a:p>
          <a:p>
            <a:pPr indent="0" lvl="0" marL="0" rtl="0" algn="l">
              <a:lnSpc>
                <a:spcPct val="115000"/>
              </a:lnSpc>
              <a:spcBef>
                <a:spcPts val="1600"/>
              </a:spcBef>
              <a:spcAft>
                <a:spcPts val="0"/>
              </a:spcAft>
              <a:buClr>
                <a:schemeClr val="dk1"/>
              </a:buClr>
              <a:buSzPts val="1100"/>
              <a:buFont typeface="Arial"/>
              <a:buNone/>
            </a:pPr>
            <a:r>
              <a:rPr lang="fr-FR">
                <a:solidFill>
                  <a:schemeClr val="lt1"/>
                </a:solidFill>
              </a:rPr>
              <a:t>La modification de ce modèle modifiera en cascade tous ceux qui ont été créés à partir de lui.</a:t>
            </a:r>
            <a:endParaRPr>
              <a:solidFill>
                <a:schemeClr val="lt1"/>
              </a:solidFill>
            </a:endParaRPr>
          </a:p>
          <a:p>
            <a:pPr indent="0" lvl="0" marL="0" rtl="0" algn="l">
              <a:lnSpc>
                <a:spcPct val="115000"/>
              </a:lnSpc>
              <a:spcBef>
                <a:spcPts val="1600"/>
              </a:spcBef>
              <a:spcAft>
                <a:spcPts val="0"/>
              </a:spcAft>
              <a:buClr>
                <a:schemeClr val="dk1"/>
              </a:buClr>
              <a:buSzPts val="1100"/>
              <a:buFont typeface="Arial"/>
              <a:buNone/>
            </a:pPr>
            <a:r>
              <a:t/>
            </a:r>
            <a:endParaRPr>
              <a:solidFill>
                <a:schemeClr val="lt1"/>
              </a:solidFill>
            </a:endParaRPr>
          </a:p>
          <a:p>
            <a:pPr indent="0" lvl="0" marL="0" rtl="0" algn="l">
              <a:lnSpc>
                <a:spcPct val="115000"/>
              </a:lnSpc>
              <a:spcBef>
                <a:spcPts val="1600"/>
              </a:spcBef>
              <a:spcAft>
                <a:spcPts val="1600"/>
              </a:spcAft>
              <a:buNone/>
            </a:pPr>
            <a:r>
              <a:rPr lang="fr-FR">
                <a:solidFill>
                  <a:schemeClr val="accent4"/>
                </a:solidFill>
              </a:rPr>
              <a:t>NB: Pensez à bien renommer tout ce que vous ajoutez dans l’écran, cela vous aidera à mieux vous repérer.</a:t>
            </a:r>
            <a:endParaRPr>
              <a:solidFill>
                <a:schemeClr val="accent4"/>
              </a:solidFill>
            </a:endParaRPr>
          </a:p>
        </p:txBody>
      </p:sp>
      <p:sp>
        <p:nvSpPr>
          <p:cNvPr id="207" name="Google Shape;207;p17"/>
          <p:cNvSpPr txBox="1"/>
          <p:nvPr/>
        </p:nvSpPr>
        <p:spPr>
          <a:xfrm>
            <a:off x="-38850" y="625950"/>
            <a:ext cx="21579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1300">
                <a:solidFill>
                  <a:srgbClr val="FFFFFF"/>
                </a:solidFill>
                <a:latin typeface="Calibri"/>
                <a:ea typeface="Calibri"/>
                <a:cs typeface="Calibri"/>
                <a:sym typeface="Calibri"/>
              </a:rPr>
              <a:t>Prise en main de Figma</a:t>
            </a:r>
            <a:endParaRPr sz="1600">
              <a:solidFill>
                <a:srgbClr val="000000"/>
              </a:solidFill>
            </a:endParaRPr>
          </a:p>
          <a:p>
            <a:pPr indent="0" lvl="0" marL="0" rtl="0" algn="l">
              <a:spcBef>
                <a:spcPts val="0"/>
              </a:spcBef>
              <a:spcAft>
                <a:spcPts val="0"/>
              </a:spcAft>
              <a:buNone/>
            </a:pPr>
            <a:r>
              <a:rPr lang="fr-FR" sz="1600">
                <a:solidFill>
                  <a:srgbClr val="FFFFFF"/>
                </a:solidFill>
                <a:latin typeface="Calibri"/>
                <a:ea typeface="Calibri"/>
                <a:cs typeface="Calibri"/>
                <a:sym typeface="Calibri"/>
              </a:rPr>
              <a:t>Maquettage</a:t>
            </a:r>
            <a:endParaRPr sz="1300">
              <a:solidFill>
                <a:srgbClr val="FFFFFF"/>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8"/>
          <p:cNvSpPr txBox="1"/>
          <p:nvPr/>
        </p:nvSpPr>
        <p:spPr>
          <a:xfrm>
            <a:off x="1690675" y="1919500"/>
            <a:ext cx="9105600" cy="247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FR">
                <a:solidFill>
                  <a:schemeClr val="lt1"/>
                </a:solidFill>
              </a:rPr>
              <a:t>L’emplacement des éléments dans la liste de gauche définit leur positionnement sur le plan de canevas.</a:t>
            </a:r>
            <a:endParaRPr>
              <a:solidFill>
                <a:schemeClr val="lt1"/>
              </a:solidFill>
            </a:endParaRPr>
          </a:p>
          <a:p>
            <a:pPr indent="0" lvl="0" marL="0" rtl="0" algn="l">
              <a:lnSpc>
                <a:spcPct val="115000"/>
              </a:lnSpc>
              <a:spcBef>
                <a:spcPts val="1600"/>
              </a:spcBef>
              <a:spcAft>
                <a:spcPts val="0"/>
              </a:spcAft>
              <a:buNone/>
            </a:pPr>
            <a:r>
              <a:rPr lang="fr-FR">
                <a:solidFill>
                  <a:schemeClr val="lt1"/>
                </a:solidFill>
              </a:rPr>
              <a:t>Si un élément ne se place pas comme vous le désirez, vous pouvez le glisser depuis la fenêtre de gauche au dessus de l’élément désiré ou alors, vous pouvez faire un clique droit dessus et sélectionner “Bring to front” pour le mettre au premier plan et “Send to back” pour le mettre en arrière plan.</a:t>
            </a:r>
            <a:endParaRPr>
              <a:solidFill>
                <a:schemeClr val="lt1"/>
              </a:solidFill>
            </a:endParaRPr>
          </a:p>
          <a:p>
            <a:pPr indent="0" lvl="0" marL="0" rtl="0" algn="l">
              <a:lnSpc>
                <a:spcPct val="115000"/>
              </a:lnSpc>
              <a:spcBef>
                <a:spcPts val="1600"/>
              </a:spcBef>
              <a:spcAft>
                <a:spcPts val="0"/>
              </a:spcAft>
              <a:buNone/>
            </a:pPr>
            <a:r>
              <a:t/>
            </a:r>
            <a:endParaRPr>
              <a:solidFill>
                <a:schemeClr val="lt1"/>
              </a:solidFill>
            </a:endParaRPr>
          </a:p>
          <a:p>
            <a:pPr indent="0" lvl="0" marL="0" rtl="0" algn="l">
              <a:lnSpc>
                <a:spcPct val="115000"/>
              </a:lnSpc>
              <a:spcBef>
                <a:spcPts val="1600"/>
              </a:spcBef>
              <a:spcAft>
                <a:spcPts val="1600"/>
              </a:spcAft>
              <a:buNone/>
            </a:pPr>
            <a:r>
              <a:rPr lang="fr-FR">
                <a:solidFill>
                  <a:schemeClr val="accent4"/>
                </a:solidFill>
              </a:rPr>
              <a:t>NB: il existe de nombreux raccourcis claviers que vous pouvez retrouver en face des intitulés, lorsque vous les manipulez beaucoup, c’est plus pratique de les utiliser, vous pouvez en retrouver la liste </a:t>
            </a:r>
            <a:r>
              <a:rPr lang="fr-FR" u="sng">
                <a:solidFill>
                  <a:schemeClr val="accent6"/>
                </a:solidFill>
                <a:hlinkClick r:id="rId3">
                  <a:extLst>
                    <a:ext uri="{A12FA001-AC4F-418D-AE19-62706E023703}">
                      <ahyp:hlinkClr val="tx"/>
                    </a:ext>
                  </a:extLst>
                </a:hlinkClick>
              </a:rPr>
              <a:t>ic</a:t>
            </a:r>
            <a:r>
              <a:rPr lang="fr-FR" u="sng">
                <a:solidFill>
                  <a:schemeClr val="accent6"/>
                </a:solidFill>
                <a:hlinkClick r:id="rId4">
                  <a:extLst>
                    <a:ext uri="{A12FA001-AC4F-418D-AE19-62706E023703}">
                      <ahyp:hlinkClr val="tx"/>
                    </a:ext>
                  </a:extLst>
                </a:hlinkClick>
              </a:rPr>
              <a:t>i</a:t>
            </a:r>
            <a:r>
              <a:rPr lang="fr-FR">
                <a:solidFill>
                  <a:schemeClr val="accent4"/>
                </a:solidFill>
              </a:rPr>
              <a:t>.</a:t>
            </a:r>
            <a:endParaRPr b="1">
              <a:solidFill>
                <a:schemeClr val="accent4"/>
              </a:solidFill>
            </a:endParaRPr>
          </a:p>
        </p:txBody>
      </p:sp>
      <p:sp>
        <p:nvSpPr>
          <p:cNvPr id="214" name="Google Shape;214;p18"/>
          <p:cNvSpPr txBox="1"/>
          <p:nvPr/>
        </p:nvSpPr>
        <p:spPr>
          <a:xfrm>
            <a:off x="-38850" y="625950"/>
            <a:ext cx="21579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1300">
                <a:solidFill>
                  <a:srgbClr val="FFFFFF"/>
                </a:solidFill>
                <a:latin typeface="Calibri"/>
                <a:ea typeface="Calibri"/>
                <a:cs typeface="Calibri"/>
                <a:sym typeface="Calibri"/>
              </a:rPr>
              <a:t>Prise en main de Figma</a:t>
            </a:r>
            <a:endParaRPr sz="1600">
              <a:solidFill>
                <a:srgbClr val="000000"/>
              </a:solidFill>
            </a:endParaRPr>
          </a:p>
          <a:p>
            <a:pPr indent="0" lvl="0" marL="0" rtl="0" algn="l">
              <a:spcBef>
                <a:spcPts val="0"/>
              </a:spcBef>
              <a:spcAft>
                <a:spcPts val="0"/>
              </a:spcAft>
              <a:buNone/>
            </a:pPr>
            <a:r>
              <a:rPr lang="fr-FR" sz="1600">
                <a:solidFill>
                  <a:srgbClr val="FFFFFF"/>
                </a:solidFill>
                <a:latin typeface="Calibri"/>
                <a:ea typeface="Calibri"/>
                <a:cs typeface="Calibri"/>
                <a:sym typeface="Calibri"/>
              </a:rPr>
              <a:t>Maquettage</a:t>
            </a:r>
            <a:endParaRPr sz="1300">
              <a:solidFill>
                <a:srgbClr val="FFFFFF"/>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9"/>
          <p:cNvSpPr txBox="1"/>
          <p:nvPr/>
        </p:nvSpPr>
        <p:spPr>
          <a:xfrm>
            <a:off x="1690675" y="1919500"/>
            <a:ext cx="9105600" cy="133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FR" u="sng">
                <a:solidFill>
                  <a:schemeClr val="accent6"/>
                </a:solidFill>
                <a:hlinkClick r:id="rId3">
                  <a:extLst>
                    <a:ext uri="{A12FA001-AC4F-418D-AE19-62706E023703}">
                      <ahyp:hlinkClr val="tx"/>
                    </a:ext>
                  </a:extLst>
                </a:hlinkClick>
              </a:rPr>
              <a:t>https://defkey.com/fr/figma-raccourcis-clavier</a:t>
            </a:r>
            <a:r>
              <a:rPr lang="fr-FR">
                <a:solidFill>
                  <a:schemeClr val="lt1"/>
                </a:solidFill>
              </a:rPr>
              <a:t> Raccourcis Figma</a:t>
            </a:r>
            <a:endParaRPr>
              <a:solidFill>
                <a:schemeClr val="lt1"/>
              </a:solidFill>
            </a:endParaRPr>
          </a:p>
          <a:p>
            <a:pPr indent="0" lvl="0" marL="0" rtl="0" algn="l">
              <a:lnSpc>
                <a:spcPct val="115000"/>
              </a:lnSpc>
              <a:spcBef>
                <a:spcPts val="0"/>
              </a:spcBef>
              <a:spcAft>
                <a:spcPts val="0"/>
              </a:spcAft>
              <a:buNone/>
            </a:pPr>
            <a:r>
              <a:rPr lang="fr-FR" u="sng">
                <a:solidFill>
                  <a:schemeClr val="accent6"/>
                </a:solidFill>
                <a:hlinkClick r:id="rId4">
                  <a:extLst>
                    <a:ext uri="{A12FA001-AC4F-418D-AE19-62706E023703}">
                      <ahyp:hlinkClr val="tx"/>
                    </a:ext>
                  </a:extLst>
                </a:hlinkClick>
              </a:rPr>
              <a:t>https://dribbble.com</a:t>
            </a:r>
            <a:r>
              <a:rPr lang="fr-FR">
                <a:solidFill>
                  <a:schemeClr val="lt1"/>
                </a:solidFill>
              </a:rPr>
              <a:t> Inspiration visuelle </a:t>
            </a:r>
            <a:endParaRPr>
              <a:solidFill>
                <a:schemeClr val="lt1"/>
              </a:solidFill>
            </a:endParaRPr>
          </a:p>
          <a:p>
            <a:pPr indent="0" lvl="0" marL="0" rtl="0" algn="l">
              <a:lnSpc>
                <a:spcPct val="115000"/>
              </a:lnSpc>
              <a:spcBef>
                <a:spcPts val="0"/>
              </a:spcBef>
              <a:spcAft>
                <a:spcPts val="0"/>
              </a:spcAft>
              <a:buNone/>
            </a:pPr>
            <a:r>
              <a:rPr lang="fr-FR" u="sng">
                <a:solidFill>
                  <a:schemeClr val="accent6"/>
                </a:solidFill>
                <a:hlinkClick r:id="rId5">
                  <a:extLst>
                    <a:ext uri="{A12FA001-AC4F-418D-AE19-62706E023703}">
                      <ahyp:hlinkClr val="tx"/>
                    </a:ext>
                  </a:extLst>
                </a:hlinkClick>
              </a:rPr>
              <a:t>https://www.behance.net</a:t>
            </a:r>
            <a:r>
              <a:rPr lang="fr-FR">
                <a:solidFill>
                  <a:schemeClr val="lt1"/>
                </a:solidFill>
              </a:rPr>
              <a:t> Inspiration visuelle</a:t>
            </a:r>
            <a:endParaRPr>
              <a:solidFill>
                <a:schemeClr val="lt1"/>
              </a:solidFill>
            </a:endParaRPr>
          </a:p>
          <a:p>
            <a:pPr indent="0" lvl="0" marL="0" rtl="0" algn="l">
              <a:lnSpc>
                <a:spcPct val="115000"/>
              </a:lnSpc>
              <a:spcBef>
                <a:spcPts val="0"/>
              </a:spcBef>
              <a:spcAft>
                <a:spcPts val="0"/>
              </a:spcAft>
              <a:buNone/>
            </a:pPr>
            <a:r>
              <a:rPr lang="fr-FR" u="sng">
                <a:solidFill>
                  <a:schemeClr val="accent6"/>
                </a:solidFill>
                <a:hlinkClick r:id="rId6">
                  <a:extLst>
                    <a:ext uri="{A12FA001-AC4F-418D-AE19-62706E023703}">
                      <ahyp:hlinkClr val="tx"/>
                    </a:ext>
                  </a:extLst>
                </a:hlinkClick>
              </a:rPr>
              <a:t>https://unsplash.com/fr</a:t>
            </a:r>
            <a:r>
              <a:rPr lang="fr-FR">
                <a:solidFill>
                  <a:schemeClr val="lt1"/>
                </a:solidFill>
              </a:rPr>
              <a:t> Inpiration visuelle</a:t>
            </a:r>
            <a:endParaRPr>
              <a:solidFill>
                <a:schemeClr val="lt1"/>
              </a:solidFill>
            </a:endParaRPr>
          </a:p>
          <a:p>
            <a:pPr indent="0" lvl="0" marL="0" rtl="0" algn="l">
              <a:lnSpc>
                <a:spcPct val="115000"/>
              </a:lnSpc>
              <a:spcBef>
                <a:spcPts val="0"/>
              </a:spcBef>
              <a:spcAft>
                <a:spcPts val="0"/>
              </a:spcAft>
              <a:buNone/>
            </a:pPr>
            <a:r>
              <a:rPr lang="fr-FR" u="sng">
                <a:solidFill>
                  <a:schemeClr val="accent6"/>
                </a:solidFill>
                <a:hlinkClick r:id="rId7">
                  <a:extLst>
                    <a:ext uri="{A12FA001-AC4F-418D-AE19-62706E023703}">
                      <ahyp:hlinkClr val="tx"/>
                    </a:ext>
                  </a:extLst>
                </a:hlinkClick>
              </a:rPr>
              <a:t>https://undraw.co</a:t>
            </a:r>
            <a:r>
              <a:rPr lang="fr-FR">
                <a:solidFill>
                  <a:schemeClr val="lt1"/>
                </a:solidFill>
              </a:rPr>
              <a:t> Bibliothèque de vecteurs</a:t>
            </a:r>
            <a:endParaRPr>
              <a:solidFill>
                <a:schemeClr val="lt1"/>
              </a:solidFill>
            </a:endParaRPr>
          </a:p>
        </p:txBody>
      </p:sp>
      <p:sp>
        <p:nvSpPr>
          <p:cNvPr id="221" name="Google Shape;221;p19"/>
          <p:cNvSpPr txBox="1"/>
          <p:nvPr/>
        </p:nvSpPr>
        <p:spPr>
          <a:xfrm>
            <a:off x="-38850" y="625950"/>
            <a:ext cx="21579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1300">
                <a:solidFill>
                  <a:srgbClr val="FFFFFF"/>
                </a:solidFill>
                <a:latin typeface="Calibri"/>
                <a:ea typeface="Calibri"/>
                <a:cs typeface="Calibri"/>
                <a:sym typeface="Calibri"/>
              </a:rPr>
              <a:t>Liens utiles</a:t>
            </a:r>
            <a:endParaRPr sz="1600">
              <a:solidFill>
                <a:srgbClr val="000000"/>
              </a:solidFill>
            </a:endParaRPr>
          </a:p>
          <a:p>
            <a:pPr indent="0" lvl="0" marL="0" rtl="0" algn="l">
              <a:spcBef>
                <a:spcPts val="0"/>
              </a:spcBef>
              <a:spcAft>
                <a:spcPts val="0"/>
              </a:spcAft>
              <a:buNone/>
            </a:pPr>
            <a:r>
              <a:rPr lang="fr-FR" sz="1600">
                <a:solidFill>
                  <a:srgbClr val="FFFFFF"/>
                </a:solidFill>
                <a:latin typeface="Calibri"/>
                <a:ea typeface="Calibri"/>
                <a:cs typeface="Calibri"/>
                <a:sym typeface="Calibri"/>
              </a:rPr>
              <a:t>Maquettage</a:t>
            </a:r>
            <a:endParaRPr sz="1300">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5"/>
          <p:cNvSpPr txBox="1"/>
          <p:nvPr/>
        </p:nvSpPr>
        <p:spPr>
          <a:xfrm>
            <a:off x="1690675" y="1919500"/>
            <a:ext cx="9105600" cy="134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fr-FR">
                <a:solidFill>
                  <a:schemeClr val="lt1"/>
                </a:solidFill>
              </a:rPr>
              <a:t>Le maquettage, c’est la réalisation graphique de votre produit.</a:t>
            </a:r>
            <a:endParaRPr>
              <a:solidFill>
                <a:schemeClr val="lt1"/>
              </a:solidFill>
            </a:endParaRPr>
          </a:p>
          <a:p>
            <a:pPr indent="0" lvl="0" marL="0" rtl="0" algn="l">
              <a:lnSpc>
                <a:spcPct val="115000"/>
              </a:lnSpc>
              <a:spcBef>
                <a:spcPts val="1600"/>
              </a:spcBef>
              <a:spcAft>
                <a:spcPts val="0"/>
              </a:spcAft>
              <a:buClr>
                <a:schemeClr val="dk1"/>
              </a:buClr>
              <a:buSzPts val="1100"/>
              <a:buFont typeface="Arial"/>
              <a:buNone/>
            </a:pPr>
            <a:r>
              <a:rPr lang="fr-FR">
                <a:solidFill>
                  <a:schemeClr val="lt1"/>
                </a:solidFill>
              </a:rPr>
              <a:t>Une </a:t>
            </a:r>
            <a:r>
              <a:rPr b="1" lang="fr-FR">
                <a:solidFill>
                  <a:schemeClr val="lt1"/>
                </a:solidFill>
              </a:rPr>
              <a:t>maquette </a:t>
            </a:r>
            <a:r>
              <a:rPr lang="fr-FR">
                <a:solidFill>
                  <a:schemeClr val="lt1"/>
                </a:solidFill>
              </a:rPr>
              <a:t>représente un </a:t>
            </a:r>
            <a:r>
              <a:rPr b="1" lang="fr-FR">
                <a:solidFill>
                  <a:schemeClr val="lt1"/>
                </a:solidFill>
              </a:rPr>
              <a:t>modèle à taille réelle</a:t>
            </a:r>
            <a:r>
              <a:rPr lang="fr-FR">
                <a:solidFill>
                  <a:schemeClr val="lt1"/>
                </a:solidFill>
              </a:rPr>
              <a:t>. </a:t>
            </a:r>
            <a:endParaRPr>
              <a:solidFill>
                <a:schemeClr val="lt1"/>
              </a:solidFill>
            </a:endParaRPr>
          </a:p>
          <a:p>
            <a:pPr indent="0" lvl="0" marL="0" rtl="0" algn="l">
              <a:lnSpc>
                <a:spcPct val="115000"/>
              </a:lnSpc>
              <a:spcBef>
                <a:spcPts val="0"/>
              </a:spcBef>
              <a:spcAft>
                <a:spcPts val="0"/>
              </a:spcAft>
              <a:buNone/>
            </a:pPr>
            <a:r>
              <a:rPr lang="fr-FR">
                <a:solidFill>
                  <a:schemeClr val="lt1"/>
                </a:solidFill>
              </a:rPr>
              <a:t>Dans l’informatique, ce processus est utilisé pour modéliser rapidement une interface web, logicielle ou applicative mais ce processus est bien entendu utilisé dans d’autres métiers.</a:t>
            </a:r>
            <a:endParaRPr>
              <a:solidFill>
                <a:schemeClr val="lt1"/>
              </a:solidFill>
            </a:endParaRPr>
          </a:p>
        </p:txBody>
      </p:sp>
      <p:sp>
        <p:nvSpPr>
          <p:cNvPr id="76" name="Google Shape;76;p5"/>
          <p:cNvSpPr txBox="1"/>
          <p:nvPr/>
        </p:nvSpPr>
        <p:spPr>
          <a:xfrm>
            <a:off x="-38850" y="625950"/>
            <a:ext cx="16653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1300">
                <a:solidFill>
                  <a:srgbClr val="FFFFFF"/>
                </a:solidFill>
                <a:latin typeface="Calibri"/>
                <a:ea typeface="Calibri"/>
                <a:cs typeface="Calibri"/>
                <a:sym typeface="Calibri"/>
              </a:rPr>
              <a:t>Les principes</a:t>
            </a:r>
            <a:endParaRPr sz="1600">
              <a:solidFill>
                <a:srgbClr val="000000"/>
              </a:solidFill>
            </a:endParaRPr>
          </a:p>
          <a:p>
            <a:pPr indent="0" lvl="0" marL="0" rtl="0" algn="l">
              <a:spcBef>
                <a:spcPts val="0"/>
              </a:spcBef>
              <a:spcAft>
                <a:spcPts val="0"/>
              </a:spcAft>
              <a:buNone/>
            </a:pPr>
            <a:r>
              <a:rPr lang="fr-FR" sz="1600">
                <a:solidFill>
                  <a:srgbClr val="FFFFFF"/>
                </a:solidFill>
                <a:latin typeface="Calibri"/>
                <a:ea typeface="Calibri"/>
                <a:cs typeface="Calibri"/>
                <a:sym typeface="Calibri"/>
              </a:rPr>
              <a:t>Maquettage</a:t>
            </a:r>
            <a:endParaRPr sz="1300">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6"/>
          <p:cNvSpPr txBox="1"/>
          <p:nvPr/>
        </p:nvSpPr>
        <p:spPr>
          <a:xfrm>
            <a:off x="1690675" y="1919500"/>
            <a:ext cx="9105600" cy="150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FR">
                <a:solidFill>
                  <a:schemeClr val="lt1"/>
                </a:solidFill>
              </a:rPr>
              <a:t>Le maquettage se découpe en 3 sections:</a:t>
            </a:r>
            <a:endParaRPr>
              <a:solidFill>
                <a:schemeClr val="lt1"/>
              </a:solidFill>
            </a:endParaRPr>
          </a:p>
          <a:p>
            <a:pPr indent="-336550" lvl="0" marL="457200" rtl="0" algn="l">
              <a:lnSpc>
                <a:spcPct val="115000"/>
              </a:lnSpc>
              <a:spcBef>
                <a:spcPts val="1600"/>
              </a:spcBef>
              <a:spcAft>
                <a:spcPts val="0"/>
              </a:spcAft>
              <a:buClr>
                <a:schemeClr val="lt1"/>
              </a:buClr>
              <a:buSzPts val="1700"/>
              <a:buAutoNum type="arabicPeriod"/>
            </a:pPr>
            <a:r>
              <a:rPr lang="fr-FR">
                <a:solidFill>
                  <a:schemeClr val="lt1"/>
                </a:solidFill>
              </a:rPr>
              <a:t>Conception de </a:t>
            </a:r>
            <a:r>
              <a:rPr b="1" lang="fr-FR" u="sng">
                <a:solidFill>
                  <a:schemeClr val="lt1"/>
                </a:solidFill>
              </a:rPr>
              <a:t>wireframes</a:t>
            </a:r>
            <a:r>
              <a:rPr lang="fr-FR">
                <a:solidFill>
                  <a:schemeClr val="lt1"/>
                </a:solidFill>
              </a:rPr>
              <a:t>: représentation avec la plus </a:t>
            </a:r>
            <a:r>
              <a:rPr b="1" lang="fr-FR">
                <a:solidFill>
                  <a:schemeClr val="lt1"/>
                </a:solidFill>
              </a:rPr>
              <a:t>basse fidélité </a:t>
            </a:r>
            <a:r>
              <a:rPr lang="fr-FR">
                <a:solidFill>
                  <a:schemeClr val="lt1"/>
                </a:solidFill>
              </a:rPr>
              <a:t>de votre projet</a:t>
            </a:r>
            <a:endParaRPr>
              <a:solidFill>
                <a:schemeClr val="lt1"/>
              </a:solidFill>
            </a:endParaRPr>
          </a:p>
          <a:p>
            <a:pPr indent="-336550" lvl="0" marL="457200" rtl="0" algn="l">
              <a:lnSpc>
                <a:spcPct val="115000"/>
              </a:lnSpc>
              <a:spcBef>
                <a:spcPts val="0"/>
              </a:spcBef>
              <a:spcAft>
                <a:spcPts val="0"/>
              </a:spcAft>
              <a:buClr>
                <a:schemeClr val="lt1"/>
              </a:buClr>
              <a:buSzPts val="1700"/>
              <a:buAutoNum type="arabicPeriod"/>
            </a:pPr>
            <a:r>
              <a:rPr lang="fr-FR">
                <a:solidFill>
                  <a:schemeClr val="lt1"/>
                </a:solidFill>
              </a:rPr>
              <a:t>Création de la </a:t>
            </a:r>
            <a:r>
              <a:rPr b="1" lang="fr-FR" u="sng">
                <a:solidFill>
                  <a:schemeClr val="lt1"/>
                </a:solidFill>
              </a:rPr>
              <a:t>maquette</a:t>
            </a:r>
            <a:r>
              <a:rPr lang="fr-FR">
                <a:solidFill>
                  <a:schemeClr val="lt1"/>
                </a:solidFill>
              </a:rPr>
              <a:t>: représentation </a:t>
            </a:r>
            <a:r>
              <a:rPr b="1" lang="fr-FR">
                <a:solidFill>
                  <a:schemeClr val="lt1"/>
                </a:solidFill>
              </a:rPr>
              <a:t>haute fidélité</a:t>
            </a:r>
            <a:endParaRPr b="1">
              <a:solidFill>
                <a:schemeClr val="lt1"/>
              </a:solidFill>
            </a:endParaRPr>
          </a:p>
          <a:p>
            <a:pPr indent="-336550" lvl="0" marL="457200" rtl="0" algn="l">
              <a:lnSpc>
                <a:spcPct val="115000"/>
              </a:lnSpc>
              <a:spcBef>
                <a:spcPts val="0"/>
              </a:spcBef>
              <a:spcAft>
                <a:spcPts val="0"/>
              </a:spcAft>
              <a:buClr>
                <a:schemeClr val="lt1"/>
              </a:buClr>
              <a:buSzPts val="1700"/>
              <a:buAutoNum type="arabicPeriod"/>
            </a:pPr>
            <a:r>
              <a:rPr lang="fr-FR">
                <a:solidFill>
                  <a:schemeClr val="lt1"/>
                </a:solidFill>
              </a:rPr>
              <a:t>Configuration de </a:t>
            </a:r>
            <a:r>
              <a:rPr b="1" lang="fr-FR" u="sng">
                <a:solidFill>
                  <a:schemeClr val="lt1"/>
                </a:solidFill>
              </a:rPr>
              <a:t>prototypes</a:t>
            </a:r>
            <a:r>
              <a:rPr lang="fr-FR">
                <a:solidFill>
                  <a:schemeClr val="lt1"/>
                </a:solidFill>
              </a:rPr>
              <a:t>: représentation </a:t>
            </a:r>
            <a:r>
              <a:rPr b="1" lang="fr-FR">
                <a:solidFill>
                  <a:schemeClr val="lt1"/>
                </a:solidFill>
              </a:rPr>
              <a:t>haute fidélité</a:t>
            </a:r>
            <a:r>
              <a:rPr lang="fr-FR">
                <a:solidFill>
                  <a:schemeClr val="lt1"/>
                </a:solidFill>
              </a:rPr>
              <a:t> avec </a:t>
            </a:r>
            <a:r>
              <a:rPr b="1" lang="fr-FR">
                <a:solidFill>
                  <a:schemeClr val="lt1"/>
                </a:solidFill>
              </a:rPr>
              <a:t>dynamism</a:t>
            </a:r>
            <a:r>
              <a:rPr b="1" lang="fr-FR">
                <a:solidFill>
                  <a:schemeClr val="lt1"/>
                </a:solidFill>
              </a:rPr>
              <a:t>e</a:t>
            </a:r>
            <a:endParaRPr>
              <a:solidFill>
                <a:schemeClr val="lt1"/>
              </a:solidFill>
            </a:endParaRPr>
          </a:p>
        </p:txBody>
      </p:sp>
      <p:sp>
        <p:nvSpPr>
          <p:cNvPr id="83" name="Google Shape;83;p6"/>
          <p:cNvSpPr txBox="1"/>
          <p:nvPr/>
        </p:nvSpPr>
        <p:spPr>
          <a:xfrm>
            <a:off x="-38850" y="625950"/>
            <a:ext cx="21579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1300">
                <a:solidFill>
                  <a:srgbClr val="FFFFFF"/>
                </a:solidFill>
                <a:latin typeface="Calibri"/>
                <a:ea typeface="Calibri"/>
                <a:cs typeface="Calibri"/>
                <a:sym typeface="Calibri"/>
              </a:rPr>
              <a:t>Découpage d’une maquette</a:t>
            </a:r>
            <a:endParaRPr sz="1600">
              <a:solidFill>
                <a:srgbClr val="000000"/>
              </a:solidFill>
            </a:endParaRPr>
          </a:p>
          <a:p>
            <a:pPr indent="0" lvl="0" marL="0" rtl="0" algn="l">
              <a:spcBef>
                <a:spcPts val="0"/>
              </a:spcBef>
              <a:spcAft>
                <a:spcPts val="0"/>
              </a:spcAft>
              <a:buNone/>
            </a:pPr>
            <a:r>
              <a:rPr lang="fr-FR" sz="1600">
                <a:solidFill>
                  <a:srgbClr val="FFFFFF"/>
                </a:solidFill>
                <a:latin typeface="Calibri"/>
                <a:ea typeface="Calibri"/>
                <a:cs typeface="Calibri"/>
                <a:sym typeface="Calibri"/>
              </a:rPr>
              <a:t>Maquettage</a:t>
            </a:r>
            <a:endParaRPr sz="1300">
              <a:solidFill>
                <a:srgbClr val="FFFFF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7"/>
          <p:cNvSpPr txBox="1"/>
          <p:nvPr/>
        </p:nvSpPr>
        <p:spPr>
          <a:xfrm>
            <a:off x="1690675" y="1919500"/>
            <a:ext cx="9105600" cy="232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fr-FR">
                <a:solidFill>
                  <a:schemeClr val="lt1"/>
                </a:solidFill>
              </a:rPr>
              <a:t>On pourrait se dire que le maquettage va faire perdre du temps, qu’il vaudrait mieux coder de suite.</a:t>
            </a:r>
            <a:endParaRPr>
              <a:solidFill>
                <a:schemeClr val="lt1"/>
              </a:solidFill>
            </a:endParaRPr>
          </a:p>
          <a:p>
            <a:pPr indent="0" lvl="0" marL="0" rtl="0" algn="l">
              <a:lnSpc>
                <a:spcPct val="115000"/>
              </a:lnSpc>
              <a:spcBef>
                <a:spcPts val="1600"/>
              </a:spcBef>
              <a:spcAft>
                <a:spcPts val="0"/>
              </a:spcAft>
              <a:buClr>
                <a:schemeClr val="dk1"/>
              </a:buClr>
              <a:buSzPts val="1100"/>
              <a:buFont typeface="Arial"/>
              <a:buNone/>
            </a:pPr>
            <a:r>
              <a:rPr lang="fr-FR">
                <a:solidFill>
                  <a:schemeClr val="lt1"/>
                </a:solidFill>
              </a:rPr>
              <a:t>Il permet :</a:t>
            </a:r>
            <a:endParaRPr>
              <a:solidFill>
                <a:schemeClr val="lt1"/>
              </a:solidFill>
            </a:endParaRPr>
          </a:p>
          <a:p>
            <a:pPr indent="-317500" lvl="0" marL="457200" rtl="0" algn="l">
              <a:lnSpc>
                <a:spcPct val="115000"/>
              </a:lnSpc>
              <a:spcBef>
                <a:spcPts val="1600"/>
              </a:spcBef>
              <a:spcAft>
                <a:spcPts val="0"/>
              </a:spcAft>
              <a:buClr>
                <a:schemeClr val="lt1"/>
              </a:buClr>
              <a:buSzPts val="1400"/>
              <a:buFont typeface="Arial"/>
              <a:buChar char="-"/>
            </a:pPr>
            <a:r>
              <a:rPr lang="fr-FR">
                <a:solidFill>
                  <a:schemeClr val="lt1"/>
                </a:solidFill>
              </a:rPr>
              <a:t>de visualiser le travail à effectuer et par découlement le temps et le budget</a:t>
            </a:r>
            <a:endParaRPr>
              <a:solidFill>
                <a:schemeClr val="lt1"/>
              </a:solidFill>
            </a:endParaRPr>
          </a:p>
          <a:p>
            <a:pPr indent="-317500" lvl="0" marL="457200" rtl="0" algn="l">
              <a:lnSpc>
                <a:spcPct val="115000"/>
              </a:lnSpc>
              <a:spcBef>
                <a:spcPts val="0"/>
              </a:spcBef>
              <a:spcAft>
                <a:spcPts val="0"/>
              </a:spcAft>
              <a:buClr>
                <a:schemeClr val="lt1"/>
              </a:buClr>
              <a:buSzPts val="1400"/>
              <a:buFont typeface="Arial"/>
              <a:buChar char="-"/>
            </a:pPr>
            <a:r>
              <a:rPr lang="fr-FR">
                <a:solidFill>
                  <a:schemeClr val="lt1"/>
                </a:solidFill>
              </a:rPr>
              <a:t>de réfléchir à l'esthétique et à la pratique en amont</a:t>
            </a:r>
            <a:endParaRPr>
              <a:solidFill>
                <a:schemeClr val="lt1"/>
              </a:solidFill>
            </a:endParaRPr>
          </a:p>
          <a:p>
            <a:pPr indent="-317500" lvl="0" marL="457200" rtl="0" algn="l">
              <a:lnSpc>
                <a:spcPct val="115000"/>
              </a:lnSpc>
              <a:spcBef>
                <a:spcPts val="0"/>
              </a:spcBef>
              <a:spcAft>
                <a:spcPts val="0"/>
              </a:spcAft>
              <a:buClr>
                <a:schemeClr val="lt1"/>
              </a:buClr>
              <a:buSzPts val="1400"/>
              <a:buFont typeface="Arial"/>
              <a:buChar char="-"/>
            </a:pPr>
            <a:r>
              <a:rPr lang="fr-FR">
                <a:solidFill>
                  <a:schemeClr val="lt1"/>
                </a:solidFill>
              </a:rPr>
              <a:t>de constituer un support de collaboration entre les différentes parties (le product manager, l’UX designer et le développeur)</a:t>
            </a:r>
            <a:endParaRPr>
              <a:solidFill>
                <a:schemeClr val="lt1"/>
              </a:solidFill>
            </a:endParaRPr>
          </a:p>
          <a:p>
            <a:pPr indent="-317500" lvl="0" marL="457200" rtl="0" algn="l">
              <a:lnSpc>
                <a:spcPct val="115000"/>
              </a:lnSpc>
              <a:spcBef>
                <a:spcPts val="0"/>
              </a:spcBef>
              <a:spcAft>
                <a:spcPts val="0"/>
              </a:spcAft>
              <a:buClr>
                <a:schemeClr val="lt1"/>
              </a:buClr>
              <a:buSzPts val="1400"/>
              <a:buFont typeface="Arial"/>
              <a:buChar char="-"/>
            </a:pPr>
            <a:r>
              <a:rPr lang="fr-FR">
                <a:solidFill>
                  <a:schemeClr val="lt1"/>
                </a:solidFill>
              </a:rPr>
              <a:t>de gagner du temps en ne codant les choses qui sont devenues obsolètes pour le projet</a:t>
            </a:r>
            <a:endParaRPr>
              <a:solidFill>
                <a:schemeClr val="lt1"/>
              </a:solidFill>
            </a:endParaRPr>
          </a:p>
        </p:txBody>
      </p:sp>
      <p:sp>
        <p:nvSpPr>
          <p:cNvPr id="90" name="Google Shape;90;p7"/>
          <p:cNvSpPr txBox="1"/>
          <p:nvPr/>
        </p:nvSpPr>
        <p:spPr>
          <a:xfrm>
            <a:off x="-38850" y="625950"/>
            <a:ext cx="21579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1300">
                <a:solidFill>
                  <a:srgbClr val="FFFFFF"/>
                </a:solidFill>
                <a:latin typeface="Calibri"/>
                <a:ea typeface="Calibri"/>
                <a:cs typeface="Calibri"/>
                <a:sym typeface="Calibri"/>
              </a:rPr>
              <a:t>Les intérêts du maquettage</a:t>
            </a:r>
            <a:endParaRPr sz="1600">
              <a:solidFill>
                <a:srgbClr val="000000"/>
              </a:solidFill>
            </a:endParaRPr>
          </a:p>
          <a:p>
            <a:pPr indent="0" lvl="0" marL="0" rtl="0" algn="l">
              <a:spcBef>
                <a:spcPts val="0"/>
              </a:spcBef>
              <a:spcAft>
                <a:spcPts val="0"/>
              </a:spcAft>
              <a:buNone/>
            </a:pPr>
            <a:r>
              <a:rPr lang="fr-FR" sz="1600">
                <a:solidFill>
                  <a:srgbClr val="FFFFFF"/>
                </a:solidFill>
                <a:latin typeface="Calibri"/>
                <a:ea typeface="Calibri"/>
                <a:cs typeface="Calibri"/>
                <a:sym typeface="Calibri"/>
              </a:rPr>
              <a:t>Maquettage</a:t>
            </a:r>
            <a:endParaRPr sz="1300">
              <a:solidFill>
                <a:srgbClr val="FFFFF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8"/>
          <p:cNvSpPr/>
          <p:nvPr/>
        </p:nvSpPr>
        <p:spPr>
          <a:xfrm>
            <a:off x="2688911" y="4592237"/>
            <a:ext cx="7075500" cy="1293900"/>
          </a:xfrm>
          <a:prstGeom prst="roundRect">
            <a:avLst>
              <a:gd fmla="val 16667" name="adj"/>
            </a:avLst>
          </a:prstGeom>
          <a:solidFill>
            <a:srgbClr val="82C7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8"/>
          <p:cNvSpPr/>
          <p:nvPr/>
        </p:nvSpPr>
        <p:spPr>
          <a:xfrm>
            <a:off x="2688926" y="1906000"/>
            <a:ext cx="7075500" cy="1293900"/>
          </a:xfrm>
          <a:prstGeom prst="roundRect">
            <a:avLst>
              <a:gd fmla="val 16667" name="adj"/>
            </a:avLst>
          </a:prstGeom>
          <a:solidFill>
            <a:srgbClr val="0145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8"/>
          <p:cNvSpPr txBox="1"/>
          <p:nvPr/>
        </p:nvSpPr>
        <p:spPr>
          <a:xfrm>
            <a:off x="5799935" y="2331570"/>
            <a:ext cx="90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a:solidFill>
                  <a:srgbClr val="FFFFFF"/>
                </a:solidFill>
                <a:latin typeface="Lato"/>
                <a:ea typeface="Lato"/>
                <a:cs typeface="Lato"/>
                <a:sym typeface="Lato"/>
              </a:rPr>
              <a:t>Interne</a:t>
            </a:r>
            <a:endParaRPr>
              <a:solidFill>
                <a:srgbClr val="FFFFFF"/>
              </a:solidFill>
              <a:latin typeface="Lato"/>
              <a:ea typeface="Lato"/>
              <a:cs typeface="Lato"/>
              <a:sym typeface="Lato"/>
            </a:endParaRPr>
          </a:p>
        </p:txBody>
      </p:sp>
      <p:sp>
        <p:nvSpPr>
          <p:cNvPr id="99" name="Google Shape;99;p8"/>
          <p:cNvSpPr txBox="1"/>
          <p:nvPr/>
        </p:nvSpPr>
        <p:spPr>
          <a:xfrm>
            <a:off x="5744775" y="5031786"/>
            <a:ext cx="96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a:solidFill>
                  <a:srgbClr val="FFFFFF"/>
                </a:solidFill>
                <a:latin typeface="Lato"/>
                <a:ea typeface="Lato"/>
                <a:cs typeface="Lato"/>
                <a:sym typeface="Lato"/>
              </a:rPr>
              <a:t>Externe</a:t>
            </a:r>
            <a:endParaRPr>
              <a:solidFill>
                <a:srgbClr val="FFFFFF"/>
              </a:solidFill>
              <a:latin typeface="Lato"/>
              <a:ea typeface="Lato"/>
              <a:cs typeface="Lato"/>
              <a:sym typeface="Lato"/>
            </a:endParaRPr>
          </a:p>
        </p:txBody>
      </p:sp>
      <p:sp>
        <p:nvSpPr>
          <p:cNvPr id="100" name="Google Shape;100;p8"/>
          <p:cNvSpPr/>
          <p:nvPr/>
        </p:nvSpPr>
        <p:spPr>
          <a:xfrm>
            <a:off x="4367879" y="2707429"/>
            <a:ext cx="963900" cy="385500"/>
          </a:xfrm>
          <a:prstGeom prst="roundRect">
            <a:avLst>
              <a:gd fmla="val 16667" name="adj"/>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FR" sz="900"/>
              <a:t>Wireframes</a:t>
            </a:r>
            <a:endParaRPr sz="900"/>
          </a:p>
        </p:txBody>
      </p:sp>
      <p:sp>
        <p:nvSpPr>
          <p:cNvPr id="101" name="Google Shape;101;p8"/>
          <p:cNvSpPr/>
          <p:nvPr/>
        </p:nvSpPr>
        <p:spPr>
          <a:xfrm>
            <a:off x="7001089" y="2707422"/>
            <a:ext cx="806700" cy="385500"/>
          </a:xfrm>
          <a:prstGeom prst="roundRect">
            <a:avLst>
              <a:gd fmla="val 16667" name="adj"/>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FR" sz="900"/>
              <a:t>Maquette</a:t>
            </a:r>
            <a:endParaRPr sz="900"/>
          </a:p>
        </p:txBody>
      </p:sp>
      <p:sp>
        <p:nvSpPr>
          <p:cNvPr id="102" name="Google Shape;102;p8"/>
          <p:cNvSpPr/>
          <p:nvPr/>
        </p:nvSpPr>
        <p:spPr>
          <a:xfrm>
            <a:off x="2917827" y="2791043"/>
            <a:ext cx="727500" cy="218400"/>
          </a:xfrm>
          <a:prstGeom prst="roundRect">
            <a:avLst>
              <a:gd fmla="val 16667" name="adj"/>
            </a:avLst>
          </a:prstGeom>
          <a:solidFill>
            <a:srgbClr val="3A7EE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FR">
                <a:solidFill>
                  <a:srgbClr val="FFFFFF"/>
                </a:solidFill>
              </a:rPr>
              <a:t>PM</a:t>
            </a:r>
            <a:endParaRPr>
              <a:solidFill>
                <a:srgbClr val="FFFFFF"/>
              </a:solidFill>
            </a:endParaRPr>
          </a:p>
        </p:txBody>
      </p:sp>
      <p:sp>
        <p:nvSpPr>
          <p:cNvPr id="103" name="Google Shape;103;p8"/>
          <p:cNvSpPr txBox="1"/>
          <p:nvPr/>
        </p:nvSpPr>
        <p:spPr>
          <a:xfrm>
            <a:off x="385788" y="2223875"/>
            <a:ext cx="1439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a:solidFill>
                  <a:srgbClr val="FFFFFF"/>
                </a:solidFill>
                <a:latin typeface="Lato"/>
                <a:ea typeface="Lato"/>
                <a:cs typeface="Lato"/>
                <a:sym typeface="Lato"/>
              </a:rPr>
              <a:t>PM: Product Manager</a:t>
            </a:r>
            <a:endParaRPr>
              <a:solidFill>
                <a:srgbClr val="FFFFFF"/>
              </a:solidFill>
              <a:latin typeface="Lato"/>
              <a:ea typeface="Lato"/>
              <a:cs typeface="Lato"/>
              <a:sym typeface="Lato"/>
            </a:endParaRPr>
          </a:p>
        </p:txBody>
      </p:sp>
      <p:cxnSp>
        <p:nvCxnSpPr>
          <p:cNvPr id="104" name="Google Shape;104;p8"/>
          <p:cNvCxnSpPr>
            <a:stCxn id="102" idx="3"/>
            <a:endCxn id="100" idx="1"/>
          </p:cNvCxnSpPr>
          <p:nvPr/>
        </p:nvCxnSpPr>
        <p:spPr>
          <a:xfrm>
            <a:off x="3645327" y="2900243"/>
            <a:ext cx="722700" cy="0"/>
          </a:xfrm>
          <a:prstGeom prst="straightConnector1">
            <a:avLst/>
          </a:prstGeom>
          <a:noFill/>
          <a:ln cap="flat" cmpd="sng" w="19050">
            <a:solidFill>
              <a:schemeClr val="dk1"/>
            </a:solidFill>
            <a:prstDash val="solid"/>
            <a:round/>
            <a:headEnd len="med" w="med" type="none"/>
            <a:tailEnd len="med" w="med" type="triangle"/>
          </a:ln>
        </p:spPr>
      </p:cxnSp>
      <p:cxnSp>
        <p:nvCxnSpPr>
          <p:cNvPr id="105" name="Google Shape;105;p8"/>
          <p:cNvCxnSpPr>
            <a:stCxn id="100" idx="3"/>
            <a:endCxn id="106" idx="1"/>
          </p:cNvCxnSpPr>
          <p:nvPr/>
        </p:nvCxnSpPr>
        <p:spPr>
          <a:xfrm>
            <a:off x="5331779" y="2900179"/>
            <a:ext cx="357000" cy="0"/>
          </a:xfrm>
          <a:prstGeom prst="straightConnector1">
            <a:avLst/>
          </a:prstGeom>
          <a:noFill/>
          <a:ln cap="flat" cmpd="sng" w="19050">
            <a:solidFill>
              <a:schemeClr val="dk1"/>
            </a:solidFill>
            <a:prstDash val="solid"/>
            <a:round/>
            <a:headEnd len="med" w="med" type="none"/>
            <a:tailEnd len="med" w="med" type="triangle"/>
          </a:ln>
        </p:spPr>
      </p:cxnSp>
      <p:cxnSp>
        <p:nvCxnSpPr>
          <p:cNvPr id="107" name="Google Shape;107;p8"/>
          <p:cNvCxnSpPr>
            <a:stCxn id="106" idx="3"/>
            <a:endCxn id="101" idx="1"/>
          </p:cNvCxnSpPr>
          <p:nvPr/>
        </p:nvCxnSpPr>
        <p:spPr>
          <a:xfrm>
            <a:off x="6739169" y="2900243"/>
            <a:ext cx="261900" cy="0"/>
          </a:xfrm>
          <a:prstGeom prst="straightConnector1">
            <a:avLst/>
          </a:prstGeom>
          <a:noFill/>
          <a:ln cap="flat" cmpd="sng" w="19050">
            <a:solidFill>
              <a:schemeClr val="dk1"/>
            </a:solidFill>
            <a:prstDash val="solid"/>
            <a:round/>
            <a:headEnd len="med" w="med" type="none"/>
            <a:tailEnd len="med" w="med" type="triangle"/>
          </a:ln>
        </p:spPr>
      </p:cxnSp>
      <p:sp>
        <p:nvSpPr>
          <p:cNvPr id="106" name="Google Shape;106;p8"/>
          <p:cNvSpPr/>
          <p:nvPr/>
        </p:nvSpPr>
        <p:spPr>
          <a:xfrm>
            <a:off x="5688869" y="2791043"/>
            <a:ext cx="1050300" cy="218400"/>
          </a:xfrm>
          <a:prstGeom prst="roundRect">
            <a:avLst>
              <a:gd fmla="val 16667" name="adj"/>
            </a:avLst>
          </a:prstGeom>
          <a:solidFill>
            <a:srgbClr val="3A7EE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FR">
                <a:solidFill>
                  <a:srgbClr val="FFFFFF"/>
                </a:solidFill>
              </a:rPr>
              <a:t>Designer</a:t>
            </a:r>
            <a:endParaRPr>
              <a:solidFill>
                <a:srgbClr val="FFFFFF"/>
              </a:solidFill>
            </a:endParaRPr>
          </a:p>
        </p:txBody>
      </p:sp>
      <p:sp>
        <p:nvSpPr>
          <p:cNvPr id="108" name="Google Shape;108;p8"/>
          <p:cNvSpPr/>
          <p:nvPr/>
        </p:nvSpPr>
        <p:spPr>
          <a:xfrm>
            <a:off x="8778844" y="2707422"/>
            <a:ext cx="963900" cy="385500"/>
          </a:xfrm>
          <a:prstGeom prst="roundRect">
            <a:avLst>
              <a:gd fmla="val 16667" name="adj"/>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FR" sz="900"/>
              <a:t>Prototypage</a:t>
            </a:r>
            <a:endParaRPr sz="900"/>
          </a:p>
        </p:txBody>
      </p:sp>
      <p:sp>
        <p:nvSpPr>
          <p:cNvPr id="109" name="Google Shape;109;p8"/>
          <p:cNvSpPr/>
          <p:nvPr/>
        </p:nvSpPr>
        <p:spPr>
          <a:xfrm>
            <a:off x="6523232" y="3827311"/>
            <a:ext cx="727500" cy="218400"/>
          </a:xfrm>
          <a:prstGeom prst="roundRect">
            <a:avLst>
              <a:gd fmla="val 16667" name="adj"/>
            </a:avLst>
          </a:prstGeom>
          <a:solidFill>
            <a:srgbClr val="3A7EE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FR">
                <a:solidFill>
                  <a:srgbClr val="FFFFFF"/>
                </a:solidFill>
              </a:rPr>
              <a:t>PM</a:t>
            </a:r>
            <a:endParaRPr>
              <a:solidFill>
                <a:srgbClr val="FFFFFF"/>
              </a:solidFill>
            </a:endParaRPr>
          </a:p>
        </p:txBody>
      </p:sp>
      <p:cxnSp>
        <p:nvCxnSpPr>
          <p:cNvPr id="110" name="Google Shape;110;p8"/>
          <p:cNvCxnSpPr/>
          <p:nvPr/>
        </p:nvCxnSpPr>
        <p:spPr>
          <a:xfrm flipH="1" rot="10800000">
            <a:off x="4900012" y="3111430"/>
            <a:ext cx="16800" cy="1488900"/>
          </a:xfrm>
          <a:prstGeom prst="straightConnector1">
            <a:avLst/>
          </a:prstGeom>
          <a:noFill/>
          <a:ln cap="flat" cmpd="sng" w="9525">
            <a:solidFill>
              <a:schemeClr val="dk1"/>
            </a:solidFill>
            <a:prstDash val="solid"/>
            <a:round/>
            <a:headEnd len="med" w="med" type="none"/>
            <a:tailEnd len="med" w="med" type="triangle"/>
          </a:ln>
        </p:spPr>
      </p:cxnSp>
      <p:cxnSp>
        <p:nvCxnSpPr>
          <p:cNvPr id="111" name="Google Shape;111;p8"/>
          <p:cNvCxnSpPr/>
          <p:nvPr/>
        </p:nvCxnSpPr>
        <p:spPr>
          <a:xfrm flipH="1">
            <a:off x="4782887" y="3103174"/>
            <a:ext cx="16800" cy="1489200"/>
          </a:xfrm>
          <a:prstGeom prst="straightConnector1">
            <a:avLst/>
          </a:prstGeom>
          <a:noFill/>
          <a:ln cap="flat" cmpd="sng" w="9525">
            <a:solidFill>
              <a:schemeClr val="dk1"/>
            </a:solidFill>
            <a:prstDash val="solid"/>
            <a:round/>
            <a:headEnd len="med" w="med" type="none"/>
            <a:tailEnd len="med" w="med" type="triangle"/>
          </a:ln>
        </p:spPr>
      </p:cxnSp>
      <p:cxnSp>
        <p:nvCxnSpPr>
          <p:cNvPr id="112" name="Google Shape;112;p8"/>
          <p:cNvCxnSpPr/>
          <p:nvPr/>
        </p:nvCxnSpPr>
        <p:spPr>
          <a:xfrm flipH="1" rot="10800000">
            <a:off x="7479603" y="3107476"/>
            <a:ext cx="16800" cy="1488900"/>
          </a:xfrm>
          <a:prstGeom prst="straightConnector1">
            <a:avLst/>
          </a:prstGeom>
          <a:noFill/>
          <a:ln cap="flat" cmpd="sng" w="9525">
            <a:solidFill>
              <a:schemeClr val="dk1"/>
            </a:solidFill>
            <a:prstDash val="solid"/>
            <a:round/>
            <a:headEnd len="med" w="med" type="none"/>
            <a:tailEnd len="med" w="med" type="triangle"/>
          </a:ln>
        </p:spPr>
      </p:cxnSp>
      <p:cxnSp>
        <p:nvCxnSpPr>
          <p:cNvPr id="113" name="Google Shape;113;p8"/>
          <p:cNvCxnSpPr/>
          <p:nvPr/>
        </p:nvCxnSpPr>
        <p:spPr>
          <a:xfrm flipH="1">
            <a:off x="7362478" y="3099219"/>
            <a:ext cx="16800" cy="1489200"/>
          </a:xfrm>
          <a:prstGeom prst="straightConnector1">
            <a:avLst/>
          </a:prstGeom>
          <a:noFill/>
          <a:ln cap="flat" cmpd="sng" w="9525">
            <a:solidFill>
              <a:schemeClr val="dk1"/>
            </a:solidFill>
            <a:prstDash val="solid"/>
            <a:round/>
            <a:headEnd len="med" w="med" type="none"/>
            <a:tailEnd len="med" w="med" type="triangle"/>
          </a:ln>
        </p:spPr>
      </p:cxnSp>
      <p:cxnSp>
        <p:nvCxnSpPr>
          <p:cNvPr id="114" name="Google Shape;114;p8"/>
          <p:cNvCxnSpPr/>
          <p:nvPr/>
        </p:nvCxnSpPr>
        <p:spPr>
          <a:xfrm flipH="1" rot="10800000">
            <a:off x="9240799" y="3103521"/>
            <a:ext cx="16800" cy="1488900"/>
          </a:xfrm>
          <a:prstGeom prst="straightConnector1">
            <a:avLst/>
          </a:prstGeom>
          <a:noFill/>
          <a:ln cap="flat" cmpd="sng" w="9525">
            <a:solidFill>
              <a:schemeClr val="dk1"/>
            </a:solidFill>
            <a:prstDash val="solid"/>
            <a:round/>
            <a:headEnd len="med" w="med" type="none"/>
            <a:tailEnd len="med" w="med" type="triangle"/>
          </a:ln>
        </p:spPr>
      </p:cxnSp>
      <p:cxnSp>
        <p:nvCxnSpPr>
          <p:cNvPr id="115" name="Google Shape;115;p8"/>
          <p:cNvCxnSpPr/>
          <p:nvPr/>
        </p:nvCxnSpPr>
        <p:spPr>
          <a:xfrm flipH="1">
            <a:off x="9123675" y="3095265"/>
            <a:ext cx="16800" cy="1489200"/>
          </a:xfrm>
          <a:prstGeom prst="straightConnector1">
            <a:avLst/>
          </a:prstGeom>
          <a:noFill/>
          <a:ln cap="flat" cmpd="sng" w="9525">
            <a:solidFill>
              <a:schemeClr val="dk1"/>
            </a:solidFill>
            <a:prstDash val="solid"/>
            <a:round/>
            <a:headEnd len="med" w="med" type="none"/>
            <a:tailEnd len="med" w="med" type="triangle"/>
          </a:ln>
        </p:spPr>
      </p:cxnSp>
      <p:sp>
        <p:nvSpPr>
          <p:cNvPr id="116" name="Google Shape;116;p8"/>
          <p:cNvSpPr/>
          <p:nvPr/>
        </p:nvSpPr>
        <p:spPr>
          <a:xfrm>
            <a:off x="4491142" y="3372490"/>
            <a:ext cx="4791600" cy="442800"/>
          </a:xfrm>
          <a:prstGeom prst="rect">
            <a:avLst/>
          </a:prstGeom>
          <a:solidFill>
            <a:srgbClr val="1B212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FR">
                <a:solidFill>
                  <a:srgbClr val="FFFFFF"/>
                </a:solidFill>
              </a:rPr>
              <a:t>Validations / Retours</a:t>
            </a:r>
            <a:endParaRPr>
              <a:solidFill>
                <a:srgbClr val="FFFFFF"/>
              </a:solidFill>
            </a:endParaRPr>
          </a:p>
        </p:txBody>
      </p:sp>
      <p:cxnSp>
        <p:nvCxnSpPr>
          <p:cNvPr id="117" name="Google Shape;117;p8"/>
          <p:cNvCxnSpPr/>
          <p:nvPr/>
        </p:nvCxnSpPr>
        <p:spPr>
          <a:xfrm flipH="1" rot="10800000">
            <a:off x="3307672" y="3012430"/>
            <a:ext cx="18900" cy="1587900"/>
          </a:xfrm>
          <a:prstGeom prst="straightConnector1">
            <a:avLst/>
          </a:prstGeom>
          <a:noFill/>
          <a:ln cap="flat" cmpd="sng" w="9525">
            <a:solidFill>
              <a:schemeClr val="dk1"/>
            </a:solidFill>
            <a:prstDash val="solid"/>
            <a:round/>
            <a:headEnd len="med" w="med" type="none"/>
            <a:tailEnd len="med" w="med" type="triangle"/>
          </a:ln>
        </p:spPr>
      </p:cxnSp>
      <p:cxnSp>
        <p:nvCxnSpPr>
          <p:cNvPr id="118" name="Google Shape;118;p8"/>
          <p:cNvCxnSpPr/>
          <p:nvPr/>
        </p:nvCxnSpPr>
        <p:spPr>
          <a:xfrm flipH="1">
            <a:off x="3190402" y="3020502"/>
            <a:ext cx="19200" cy="1572000"/>
          </a:xfrm>
          <a:prstGeom prst="straightConnector1">
            <a:avLst/>
          </a:prstGeom>
          <a:noFill/>
          <a:ln cap="flat" cmpd="sng" w="9525">
            <a:solidFill>
              <a:schemeClr val="dk1"/>
            </a:solidFill>
            <a:prstDash val="solid"/>
            <a:round/>
            <a:headEnd len="med" w="med" type="none"/>
            <a:tailEnd len="med" w="med" type="triangle"/>
          </a:ln>
        </p:spPr>
      </p:cxnSp>
      <p:sp>
        <p:nvSpPr>
          <p:cNvPr id="119" name="Google Shape;119;p8"/>
          <p:cNvSpPr/>
          <p:nvPr/>
        </p:nvSpPr>
        <p:spPr>
          <a:xfrm>
            <a:off x="2427562" y="3372490"/>
            <a:ext cx="1671900" cy="442800"/>
          </a:xfrm>
          <a:prstGeom prst="rect">
            <a:avLst/>
          </a:prstGeom>
          <a:solidFill>
            <a:srgbClr val="1B212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FR">
                <a:solidFill>
                  <a:srgbClr val="FFFFFF"/>
                </a:solidFill>
              </a:rPr>
              <a:t>Compréhension des besoins</a:t>
            </a:r>
            <a:endParaRPr>
              <a:solidFill>
                <a:srgbClr val="FFFFFF"/>
              </a:solidFill>
            </a:endParaRPr>
          </a:p>
        </p:txBody>
      </p:sp>
      <p:pic>
        <p:nvPicPr>
          <p:cNvPr id="120" name="Google Shape;120;p8"/>
          <p:cNvPicPr preferRelativeResize="0"/>
          <p:nvPr/>
        </p:nvPicPr>
        <p:blipFill>
          <a:blip r:embed="rId3">
            <a:alphaModFix/>
          </a:blip>
          <a:stretch>
            <a:fillRect/>
          </a:stretch>
        </p:blipFill>
        <p:spPr>
          <a:xfrm>
            <a:off x="5592986" y="1606963"/>
            <a:ext cx="1267400" cy="792083"/>
          </a:xfrm>
          <a:prstGeom prst="rect">
            <a:avLst/>
          </a:prstGeom>
          <a:noFill/>
          <a:ln>
            <a:noFill/>
          </a:ln>
        </p:spPr>
      </p:pic>
      <p:pic>
        <p:nvPicPr>
          <p:cNvPr id="121" name="Google Shape;121;p8"/>
          <p:cNvPicPr preferRelativeResize="0"/>
          <p:nvPr/>
        </p:nvPicPr>
        <p:blipFill>
          <a:blip r:embed="rId4">
            <a:alphaModFix/>
          </a:blip>
          <a:stretch>
            <a:fillRect/>
          </a:stretch>
        </p:blipFill>
        <p:spPr>
          <a:xfrm>
            <a:off x="5549480" y="4262535"/>
            <a:ext cx="1267399" cy="889582"/>
          </a:xfrm>
          <a:prstGeom prst="rect">
            <a:avLst/>
          </a:prstGeom>
          <a:noFill/>
          <a:ln>
            <a:noFill/>
          </a:ln>
        </p:spPr>
      </p:pic>
      <p:sp>
        <p:nvSpPr>
          <p:cNvPr id="122" name="Google Shape;122;p8"/>
          <p:cNvSpPr/>
          <p:nvPr/>
        </p:nvSpPr>
        <p:spPr>
          <a:xfrm>
            <a:off x="7992247" y="2798509"/>
            <a:ext cx="632100" cy="218400"/>
          </a:xfrm>
          <a:prstGeom prst="roundRect">
            <a:avLst>
              <a:gd fmla="val 16667" name="adj"/>
            </a:avLst>
          </a:prstGeom>
          <a:solidFill>
            <a:srgbClr val="3A7EE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FR">
                <a:solidFill>
                  <a:srgbClr val="FFFFFF"/>
                </a:solidFill>
              </a:rPr>
              <a:t>Dev</a:t>
            </a:r>
            <a:endParaRPr>
              <a:solidFill>
                <a:srgbClr val="FFFFFF"/>
              </a:solidFill>
            </a:endParaRPr>
          </a:p>
        </p:txBody>
      </p:sp>
      <p:cxnSp>
        <p:nvCxnSpPr>
          <p:cNvPr id="123" name="Google Shape;123;p8"/>
          <p:cNvCxnSpPr>
            <a:stCxn id="101" idx="3"/>
            <a:endCxn id="122" idx="1"/>
          </p:cNvCxnSpPr>
          <p:nvPr/>
        </p:nvCxnSpPr>
        <p:spPr>
          <a:xfrm>
            <a:off x="7807789" y="2900172"/>
            <a:ext cx="184500" cy="7500"/>
          </a:xfrm>
          <a:prstGeom prst="straightConnector1">
            <a:avLst/>
          </a:prstGeom>
          <a:noFill/>
          <a:ln cap="flat" cmpd="sng" w="19050">
            <a:solidFill>
              <a:schemeClr val="dk1"/>
            </a:solidFill>
            <a:prstDash val="solid"/>
            <a:round/>
            <a:headEnd len="med" w="med" type="none"/>
            <a:tailEnd len="med" w="med" type="triangle"/>
          </a:ln>
        </p:spPr>
      </p:cxnSp>
      <p:cxnSp>
        <p:nvCxnSpPr>
          <p:cNvPr id="124" name="Google Shape;124;p8"/>
          <p:cNvCxnSpPr>
            <a:stCxn id="122" idx="3"/>
            <a:endCxn id="108" idx="1"/>
          </p:cNvCxnSpPr>
          <p:nvPr/>
        </p:nvCxnSpPr>
        <p:spPr>
          <a:xfrm flipH="1" rot="10800000">
            <a:off x="8624347" y="2900209"/>
            <a:ext cx="154500" cy="7500"/>
          </a:xfrm>
          <a:prstGeom prst="straightConnector1">
            <a:avLst/>
          </a:prstGeom>
          <a:noFill/>
          <a:ln cap="flat" cmpd="sng" w="19050">
            <a:solidFill>
              <a:schemeClr val="dk1"/>
            </a:solidFill>
            <a:prstDash val="solid"/>
            <a:round/>
            <a:headEnd len="med" w="med" type="none"/>
            <a:tailEnd len="med" w="med" type="triangle"/>
          </a:ln>
        </p:spPr>
      </p:cxnSp>
      <p:sp>
        <p:nvSpPr>
          <p:cNvPr id="125" name="Google Shape;125;p8"/>
          <p:cNvSpPr txBox="1"/>
          <p:nvPr/>
        </p:nvSpPr>
        <p:spPr>
          <a:xfrm>
            <a:off x="-38850" y="625950"/>
            <a:ext cx="21579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1300">
                <a:solidFill>
                  <a:srgbClr val="FFFFFF"/>
                </a:solidFill>
                <a:latin typeface="Calibri"/>
                <a:ea typeface="Calibri"/>
                <a:cs typeface="Calibri"/>
                <a:sym typeface="Calibri"/>
              </a:rPr>
              <a:t>Processus</a:t>
            </a:r>
            <a:endParaRPr sz="1600">
              <a:solidFill>
                <a:srgbClr val="000000"/>
              </a:solidFill>
            </a:endParaRPr>
          </a:p>
          <a:p>
            <a:pPr indent="0" lvl="0" marL="0" rtl="0" algn="l">
              <a:spcBef>
                <a:spcPts val="0"/>
              </a:spcBef>
              <a:spcAft>
                <a:spcPts val="0"/>
              </a:spcAft>
              <a:buNone/>
            </a:pPr>
            <a:r>
              <a:rPr lang="fr-FR" sz="1600">
                <a:solidFill>
                  <a:srgbClr val="FFFFFF"/>
                </a:solidFill>
                <a:latin typeface="Calibri"/>
                <a:ea typeface="Calibri"/>
                <a:cs typeface="Calibri"/>
                <a:sym typeface="Calibri"/>
              </a:rPr>
              <a:t>Maquettage</a:t>
            </a:r>
            <a:endParaRPr sz="1300">
              <a:solidFill>
                <a:srgbClr val="FFFFF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9"/>
          <p:cNvSpPr/>
          <p:nvPr/>
        </p:nvSpPr>
        <p:spPr>
          <a:xfrm>
            <a:off x="2764859" y="2132927"/>
            <a:ext cx="4001100" cy="3919500"/>
          </a:xfrm>
          <a:prstGeom prst="ellipse">
            <a:avLst/>
          </a:prstGeom>
          <a:gradFill>
            <a:gsLst>
              <a:gs pos="0">
                <a:srgbClr val="82C7A5"/>
              </a:gs>
              <a:gs pos="100000">
                <a:srgbClr val="95C3AC">
                  <a:alpha val="52941"/>
                </a:srgbClr>
              </a:gs>
            </a:gsLst>
            <a:lin ang="0" scaled="0"/>
          </a:gra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p:nvPr/>
        </p:nvSpPr>
        <p:spPr>
          <a:xfrm>
            <a:off x="4580911" y="2132927"/>
            <a:ext cx="4001100" cy="3919500"/>
          </a:xfrm>
          <a:prstGeom prst="ellipse">
            <a:avLst/>
          </a:prstGeom>
          <a:gradFill>
            <a:gsLst>
              <a:gs pos="0">
                <a:srgbClr val="0145AC"/>
              </a:gs>
              <a:gs pos="100000">
                <a:srgbClr val="2D4A7F">
                  <a:alpha val="36078"/>
                </a:srgbClr>
              </a:gs>
            </a:gsLst>
            <a:lin ang="10800025" scaled="0"/>
          </a:gra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
          <p:cNvSpPr txBox="1"/>
          <p:nvPr/>
        </p:nvSpPr>
        <p:spPr>
          <a:xfrm>
            <a:off x="2213300" y="1971925"/>
            <a:ext cx="1475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1500">
                <a:solidFill>
                  <a:srgbClr val="FFFFFF"/>
                </a:solidFill>
                <a:latin typeface="Lato"/>
                <a:ea typeface="Lato"/>
                <a:cs typeface="Lato"/>
                <a:sym typeface="Lato"/>
              </a:rPr>
              <a:t>UX designer</a:t>
            </a:r>
            <a:endParaRPr sz="1500">
              <a:solidFill>
                <a:srgbClr val="FFFFFF"/>
              </a:solidFill>
              <a:latin typeface="Lato"/>
              <a:ea typeface="Lato"/>
              <a:cs typeface="Lato"/>
              <a:sym typeface="Lato"/>
            </a:endParaRPr>
          </a:p>
        </p:txBody>
      </p:sp>
      <p:sp>
        <p:nvSpPr>
          <p:cNvPr id="134" name="Google Shape;134;p9"/>
          <p:cNvSpPr txBox="1"/>
          <p:nvPr/>
        </p:nvSpPr>
        <p:spPr>
          <a:xfrm>
            <a:off x="8072503" y="1971925"/>
            <a:ext cx="1913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1500">
                <a:solidFill>
                  <a:srgbClr val="FFFFFF"/>
                </a:solidFill>
                <a:latin typeface="Lato"/>
                <a:ea typeface="Lato"/>
                <a:cs typeface="Lato"/>
                <a:sym typeface="Lato"/>
              </a:rPr>
              <a:t>Product Manager</a:t>
            </a:r>
            <a:endParaRPr sz="1500">
              <a:solidFill>
                <a:srgbClr val="FFFFFF"/>
              </a:solidFill>
              <a:latin typeface="Lato"/>
              <a:ea typeface="Lato"/>
              <a:cs typeface="Lato"/>
              <a:sym typeface="Lato"/>
            </a:endParaRPr>
          </a:p>
        </p:txBody>
      </p:sp>
      <p:sp>
        <p:nvSpPr>
          <p:cNvPr id="135" name="Google Shape;135;p9"/>
          <p:cNvSpPr txBox="1"/>
          <p:nvPr/>
        </p:nvSpPr>
        <p:spPr>
          <a:xfrm>
            <a:off x="4681471" y="2700849"/>
            <a:ext cx="1953600" cy="963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fr-FR">
                <a:solidFill>
                  <a:srgbClr val="FFFFFF"/>
                </a:solidFill>
                <a:latin typeface="Lato"/>
                <a:ea typeface="Lato"/>
                <a:cs typeface="Lato"/>
                <a:sym typeface="Lato"/>
              </a:rPr>
              <a:t>Définition et résolutions de problèmes</a:t>
            </a:r>
            <a:endParaRPr>
              <a:solidFill>
                <a:srgbClr val="FFFFFF"/>
              </a:solidFill>
              <a:latin typeface="Lato"/>
              <a:ea typeface="Lato"/>
              <a:cs typeface="Lato"/>
              <a:sym typeface="Lato"/>
            </a:endParaRPr>
          </a:p>
        </p:txBody>
      </p:sp>
      <p:sp>
        <p:nvSpPr>
          <p:cNvPr id="136" name="Google Shape;136;p9"/>
          <p:cNvSpPr txBox="1"/>
          <p:nvPr/>
        </p:nvSpPr>
        <p:spPr>
          <a:xfrm>
            <a:off x="5211415" y="3609533"/>
            <a:ext cx="893700" cy="481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fr-FR">
                <a:solidFill>
                  <a:srgbClr val="FFFFFF"/>
                </a:solidFill>
                <a:latin typeface="Lato"/>
                <a:ea typeface="Lato"/>
                <a:cs typeface="Lato"/>
                <a:sym typeface="Lato"/>
              </a:rPr>
              <a:t>UX</a:t>
            </a:r>
            <a:endParaRPr>
              <a:solidFill>
                <a:srgbClr val="FFFFFF"/>
              </a:solidFill>
              <a:latin typeface="Lato"/>
              <a:ea typeface="Lato"/>
              <a:cs typeface="Lato"/>
              <a:sym typeface="Lato"/>
            </a:endParaRPr>
          </a:p>
        </p:txBody>
      </p:sp>
      <p:sp>
        <p:nvSpPr>
          <p:cNvPr id="137" name="Google Shape;137;p9"/>
          <p:cNvSpPr txBox="1"/>
          <p:nvPr/>
        </p:nvSpPr>
        <p:spPr>
          <a:xfrm>
            <a:off x="4681471" y="4145260"/>
            <a:ext cx="1953600" cy="640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fr-FR">
                <a:solidFill>
                  <a:srgbClr val="FFFFFF"/>
                </a:solidFill>
                <a:latin typeface="Lato"/>
                <a:ea typeface="Lato"/>
                <a:cs typeface="Lato"/>
                <a:sym typeface="Lato"/>
              </a:rPr>
              <a:t>Création de spécifications développeur</a:t>
            </a:r>
            <a:endParaRPr>
              <a:solidFill>
                <a:srgbClr val="FFFFFF"/>
              </a:solidFill>
              <a:latin typeface="Lato"/>
              <a:ea typeface="Lato"/>
              <a:cs typeface="Lato"/>
              <a:sym typeface="Lato"/>
            </a:endParaRPr>
          </a:p>
        </p:txBody>
      </p:sp>
      <p:sp>
        <p:nvSpPr>
          <p:cNvPr id="138" name="Google Shape;138;p9"/>
          <p:cNvSpPr txBox="1"/>
          <p:nvPr/>
        </p:nvSpPr>
        <p:spPr>
          <a:xfrm>
            <a:off x="4993284" y="4962520"/>
            <a:ext cx="1330200" cy="532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fr-FR">
                <a:solidFill>
                  <a:srgbClr val="FFFFFF"/>
                </a:solidFill>
                <a:latin typeface="Lato"/>
                <a:ea typeface="Lato"/>
                <a:cs typeface="Lato"/>
                <a:sym typeface="Lato"/>
              </a:rPr>
              <a:t>Vision produit</a:t>
            </a:r>
            <a:endParaRPr>
              <a:solidFill>
                <a:srgbClr val="FFFFFF"/>
              </a:solidFill>
              <a:latin typeface="Lato"/>
              <a:ea typeface="Lato"/>
              <a:cs typeface="Lato"/>
              <a:sym typeface="Lato"/>
            </a:endParaRPr>
          </a:p>
        </p:txBody>
      </p:sp>
      <p:sp>
        <p:nvSpPr>
          <p:cNvPr id="139" name="Google Shape;139;p9"/>
          <p:cNvSpPr txBox="1"/>
          <p:nvPr/>
        </p:nvSpPr>
        <p:spPr>
          <a:xfrm>
            <a:off x="3225558" y="2355789"/>
            <a:ext cx="1953600" cy="963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fr-FR">
                <a:solidFill>
                  <a:srgbClr val="FFFFFF"/>
                </a:solidFill>
                <a:latin typeface="Lato"/>
                <a:ea typeface="Lato"/>
                <a:cs typeface="Lato"/>
                <a:sym typeface="Lato"/>
              </a:rPr>
              <a:t>Garder une cohérence visuelle</a:t>
            </a:r>
            <a:endParaRPr>
              <a:solidFill>
                <a:srgbClr val="FFFFFF"/>
              </a:solidFill>
              <a:latin typeface="Lato"/>
              <a:ea typeface="Lato"/>
              <a:cs typeface="Lato"/>
              <a:sym typeface="Lato"/>
            </a:endParaRPr>
          </a:p>
        </p:txBody>
      </p:sp>
      <p:sp>
        <p:nvSpPr>
          <p:cNvPr id="140" name="Google Shape;140;p9"/>
          <p:cNvSpPr txBox="1"/>
          <p:nvPr/>
        </p:nvSpPr>
        <p:spPr>
          <a:xfrm>
            <a:off x="2845386" y="3150712"/>
            <a:ext cx="1953600" cy="963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fr-FR">
                <a:solidFill>
                  <a:srgbClr val="FFFFFF"/>
                </a:solidFill>
                <a:latin typeface="Lato"/>
                <a:ea typeface="Lato"/>
                <a:cs typeface="Lato"/>
                <a:sym typeface="Lato"/>
              </a:rPr>
              <a:t>Architecture de l’information</a:t>
            </a:r>
            <a:endParaRPr>
              <a:solidFill>
                <a:srgbClr val="FFFFFF"/>
              </a:solidFill>
              <a:latin typeface="Lato"/>
              <a:ea typeface="Lato"/>
              <a:cs typeface="Lato"/>
              <a:sym typeface="Lato"/>
            </a:endParaRPr>
          </a:p>
        </p:txBody>
      </p:sp>
      <p:sp>
        <p:nvSpPr>
          <p:cNvPr id="141" name="Google Shape;141;p9"/>
          <p:cNvSpPr txBox="1"/>
          <p:nvPr/>
        </p:nvSpPr>
        <p:spPr>
          <a:xfrm>
            <a:off x="2845386" y="3981382"/>
            <a:ext cx="1953600" cy="963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fr-FR">
                <a:solidFill>
                  <a:srgbClr val="FFFFFF"/>
                </a:solidFill>
                <a:latin typeface="Lato"/>
                <a:ea typeface="Lato"/>
                <a:cs typeface="Lato"/>
                <a:sym typeface="Lato"/>
              </a:rPr>
              <a:t>Créer et itérer</a:t>
            </a:r>
            <a:endParaRPr>
              <a:solidFill>
                <a:srgbClr val="FFFFFF"/>
              </a:solidFill>
              <a:latin typeface="Lato"/>
              <a:ea typeface="Lato"/>
              <a:cs typeface="Lato"/>
              <a:sym typeface="Lato"/>
            </a:endParaRPr>
          </a:p>
        </p:txBody>
      </p:sp>
      <p:sp>
        <p:nvSpPr>
          <p:cNvPr id="142" name="Google Shape;142;p9"/>
          <p:cNvSpPr txBox="1"/>
          <p:nvPr/>
        </p:nvSpPr>
        <p:spPr>
          <a:xfrm>
            <a:off x="3074661" y="4747030"/>
            <a:ext cx="1953600" cy="963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fr-FR">
                <a:solidFill>
                  <a:srgbClr val="FFFFFF"/>
                </a:solidFill>
                <a:latin typeface="Lato"/>
                <a:ea typeface="Lato"/>
                <a:cs typeface="Lato"/>
                <a:sym typeface="Lato"/>
              </a:rPr>
              <a:t>Prototyper</a:t>
            </a:r>
            <a:endParaRPr>
              <a:solidFill>
                <a:srgbClr val="FFFFFF"/>
              </a:solidFill>
              <a:latin typeface="Lato"/>
              <a:ea typeface="Lato"/>
              <a:cs typeface="Lato"/>
              <a:sym typeface="Lato"/>
            </a:endParaRPr>
          </a:p>
        </p:txBody>
      </p:sp>
      <p:sp>
        <p:nvSpPr>
          <p:cNvPr id="143" name="Google Shape;143;p9"/>
          <p:cNvSpPr txBox="1"/>
          <p:nvPr/>
        </p:nvSpPr>
        <p:spPr>
          <a:xfrm>
            <a:off x="6596983" y="2700845"/>
            <a:ext cx="1475400" cy="532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fr-FR">
                <a:solidFill>
                  <a:srgbClr val="FFFFFF"/>
                </a:solidFill>
                <a:latin typeface="Lato"/>
                <a:ea typeface="Lato"/>
                <a:cs typeface="Lato"/>
                <a:sym typeface="Lato"/>
              </a:rPr>
              <a:t>Coordine</a:t>
            </a:r>
            <a:endParaRPr>
              <a:solidFill>
                <a:srgbClr val="FFFFFF"/>
              </a:solidFill>
              <a:latin typeface="Lato"/>
              <a:ea typeface="Lato"/>
              <a:cs typeface="Lato"/>
              <a:sym typeface="Lato"/>
            </a:endParaRPr>
          </a:p>
        </p:txBody>
      </p:sp>
      <p:sp>
        <p:nvSpPr>
          <p:cNvPr id="144" name="Google Shape;144;p9"/>
          <p:cNvSpPr txBox="1"/>
          <p:nvPr/>
        </p:nvSpPr>
        <p:spPr>
          <a:xfrm>
            <a:off x="7023161" y="3760722"/>
            <a:ext cx="1475400" cy="532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fr-FR">
                <a:solidFill>
                  <a:srgbClr val="FFFFFF"/>
                </a:solidFill>
                <a:latin typeface="Lato"/>
                <a:ea typeface="Lato"/>
                <a:cs typeface="Lato"/>
                <a:sym typeface="Lato"/>
              </a:rPr>
              <a:t>Fixer les deadlines</a:t>
            </a:r>
            <a:endParaRPr>
              <a:solidFill>
                <a:srgbClr val="FFFFFF"/>
              </a:solidFill>
              <a:latin typeface="Lato"/>
              <a:ea typeface="Lato"/>
              <a:cs typeface="Lato"/>
              <a:sym typeface="Lato"/>
            </a:endParaRPr>
          </a:p>
        </p:txBody>
      </p:sp>
      <p:sp>
        <p:nvSpPr>
          <p:cNvPr id="145" name="Google Shape;145;p9"/>
          <p:cNvSpPr txBox="1"/>
          <p:nvPr/>
        </p:nvSpPr>
        <p:spPr>
          <a:xfrm>
            <a:off x="6678517" y="4835313"/>
            <a:ext cx="1475400" cy="532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fr-FR">
                <a:solidFill>
                  <a:srgbClr val="FFFFFF"/>
                </a:solidFill>
                <a:latin typeface="Lato"/>
                <a:ea typeface="Lato"/>
                <a:cs typeface="Lato"/>
                <a:sym typeface="Lato"/>
              </a:rPr>
              <a:t>Décide du modèle financier</a:t>
            </a:r>
            <a:endParaRPr>
              <a:solidFill>
                <a:srgbClr val="FFFFFF"/>
              </a:solidFill>
              <a:latin typeface="Lato"/>
              <a:ea typeface="Lato"/>
              <a:cs typeface="Lato"/>
              <a:sym typeface="Lato"/>
            </a:endParaRPr>
          </a:p>
        </p:txBody>
      </p:sp>
      <p:sp>
        <p:nvSpPr>
          <p:cNvPr id="146" name="Google Shape;146;p9"/>
          <p:cNvSpPr txBox="1"/>
          <p:nvPr/>
        </p:nvSpPr>
        <p:spPr>
          <a:xfrm>
            <a:off x="-38850" y="625950"/>
            <a:ext cx="24606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1300">
                <a:solidFill>
                  <a:srgbClr val="FFFFFF"/>
                </a:solidFill>
                <a:latin typeface="Calibri"/>
                <a:ea typeface="Calibri"/>
                <a:cs typeface="Calibri"/>
                <a:sym typeface="Calibri"/>
              </a:rPr>
              <a:t>Le partage des responsabilités</a:t>
            </a:r>
            <a:endParaRPr sz="1600">
              <a:solidFill>
                <a:srgbClr val="000000"/>
              </a:solidFill>
            </a:endParaRPr>
          </a:p>
          <a:p>
            <a:pPr indent="0" lvl="0" marL="0" rtl="0" algn="l">
              <a:spcBef>
                <a:spcPts val="0"/>
              </a:spcBef>
              <a:spcAft>
                <a:spcPts val="0"/>
              </a:spcAft>
              <a:buNone/>
            </a:pPr>
            <a:r>
              <a:rPr lang="fr-FR" sz="1600">
                <a:solidFill>
                  <a:srgbClr val="FFFFFF"/>
                </a:solidFill>
                <a:latin typeface="Calibri"/>
                <a:ea typeface="Calibri"/>
                <a:cs typeface="Calibri"/>
                <a:sym typeface="Calibri"/>
              </a:rPr>
              <a:t>Maquettage</a:t>
            </a:r>
            <a:endParaRPr sz="1300">
              <a:solidFill>
                <a:srgbClr val="FFFFF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0"/>
          <p:cNvSpPr txBox="1"/>
          <p:nvPr/>
        </p:nvSpPr>
        <p:spPr>
          <a:xfrm>
            <a:off x="1690675" y="1919500"/>
            <a:ext cx="9105600" cy="38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fr-FR">
                <a:solidFill>
                  <a:schemeClr val="lt1"/>
                </a:solidFill>
              </a:rPr>
              <a:t>Cette représentation peut être faite à la main ou sur un logiciel.</a:t>
            </a:r>
            <a:endParaRPr>
              <a:solidFill>
                <a:schemeClr val="lt1"/>
              </a:solidFill>
            </a:endParaRPr>
          </a:p>
          <a:p>
            <a:pPr indent="0" lvl="0" marL="0" rtl="0" algn="l">
              <a:lnSpc>
                <a:spcPct val="115000"/>
              </a:lnSpc>
              <a:spcBef>
                <a:spcPts val="0"/>
              </a:spcBef>
              <a:spcAft>
                <a:spcPts val="0"/>
              </a:spcAft>
              <a:buClr>
                <a:schemeClr val="dk1"/>
              </a:buClr>
              <a:buSzPts val="1100"/>
              <a:buFont typeface="Arial"/>
              <a:buNone/>
            </a:pPr>
            <a:r>
              <a:rPr lang="fr-FR">
                <a:solidFill>
                  <a:schemeClr val="lt1"/>
                </a:solidFill>
              </a:rPr>
              <a:t>Le zoning permet de schématiser très grossièrement votre projet.</a:t>
            </a:r>
            <a:endParaRPr>
              <a:solidFill>
                <a:schemeClr val="lt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lt1"/>
              </a:solidFill>
            </a:endParaRPr>
          </a:p>
          <a:p>
            <a:pPr indent="0" lvl="0" marL="0" rtl="0" algn="l">
              <a:lnSpc>
                <a:spcPct val="115000"/>
              </a:lnSpc>
              <a:spcBef>
                <a:spcPts val="1600"/>
              </a:spcBef>
              <a:spcAft>
                <a:spcPts val="0"/>
              </a:spcAft>
              <a:buClr>
                <a:schemeClr val="dk1"/>
              </a:buClr>
              <a:buSzPts val="1100"/>
              <a:buFont typeface="Arial"/>
              <a:buNone/>
            </a:pPr>
            <a:r>
              <a:rPr lang="fr-FR">
                <a:solidFill>
                  <a:schemeClr val="lt1"/>
                </a:solidFill>
              </a:rPr>
              <a:t>Son fonctionnement est très simple, il s’agit de placer juste des blocs pour déterminer où seront nos contenus et nos fonctionnalités.</a:t>
            </a:r>
            <a:endParaRPr>
              <a:solidFill>
                <a:schemeClr val="lt1"/>
              </a:solidFill>
            </a:endParaRPr>
          </a:p>
          <a:p>
            <a:pPr indent="0" lvl="0" marL="0" rtl="0" algn="l">
              <a:lnSpc>
                <a:spcPct val="115000"/>
              </a:lnSpc>
              <a:spcBef>
                <a:spcPts val="1600"/>
              </a:spcBef>
              <a:spcAft>
                <a:spcPts val="0"/>
              </a:spcAft>
              <a:buClr>
                <a:schemeClr val="dk1"/>
              </a:buClr>
              <a:buSzPts val="1100"/>
              <a:buFont typeface="Arial"/>
              <a:buNone/>
            </a:pPr>
            <a:r>
              <a:rPr lang="fr-FR">
                <a:solidFill>
                  <a:schemeClr val="lt1"/>
                </a:solidFill>
              </a:rPr>
              <a:t>Cette étape permet de se mettre d’accord sur la structure </a:t>
            </a:r>
            <a:endParaRPr>
              <a:solidFill>
                <a:schemeClr val="lt1"/>
              </a:solidFill>
            </a:endParaRPr>
          </a:p>
          <a:p>
            <a:pPr indent="0" lvl="0" marL="0" rtl="0" algn="l">
              <a:lnSpc>
                <a:spcPct val="115000"/>
              </a:lnSpc>
              <a:spcBef>
                <a:spcPts val="0"/>
              </a:spcBef>
              <a:spcAft>
                <a:spcPts val="0"/>
              </a:spcAft>
              <a:buClr>
                <a:schemeClr val="dk1"/>
              </a:buClr>
              <a:buSzPts val="1100"/>
              <a:buFont typeface="Arial"/>
              <a:buNone/>
            </a:pPr>
            <a:r>
              <a:rPr lang="fr-FR">
                <a:solidFill>
                  <a:schemeClr val="lt1"/>
                </a:solidFill>
              </a:rPr>
              <a:t>générale du projet avant la réalisation de wireframes.</a:t>
            </a:r>
            <a:endParaRPr>
              <a:solidFill>
                <a:schemeClr val="lt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lt1"/>
              </a:solidFill>
            </a:endParaRPr>
          </a:p>
          <a:p>
            <a:pPr indent="0" lvl="0" marL="0" rtl="0" algn="l">
              <a:lnSpc>
                <a:spcPct val="115000"/>
              </a:lnSpc>
              <a:spcBef>
                <a:spcPts val="1600"/>
              </a:spcBef>
              <a:spcAft>
                <a:spcPts val="0"/>
              </a:spcAft>
              <a:buClr>
                <a:schemeClr val="dk1"/>
              </a:buClr>
              <a:buSzPts val="1100"/>
              <a:buFont typeface="Arial"/>
              <a:buNone/>
            </a:pPr>
            <a:r>
              <a:t/>
            </a:r>
            <a:endParaRPr>
              <a:solidFill>
                <a:schemeClr val="lt1"/>
              </a:solidFill>
            </a:endParaRPr>
          </a:p>
          <a:p>
            <a:pPr indent="0" lvl="0" marL="0" rtl="0" algn="l">
              <a:lnSpc>
                <a:spcPct val="115000"/>
              </a:lnSpc>
              <a:spcBef>
                <a:spcPts val="1600"/>
              </a:spcBef>
              <a:spcAft>
                <a:spcPts val="0"/>
              </a:spcAft>
              <a:buClr>
                <a:schemeClr val="dk1"/>
              </a:buClr>
              <a:buSzPts val="1100"/>
              <a:buFont typeface="Arial"/>
              <a:buNone/>
            </a:pPr>
            <a:r>
              <a:t/>
            </a:r>
            <a:endParaRPr>
              <a:solidFill>
                <a:schemeClr val="lt1"/>
              </a:solidFill>
            </a:endParaRPr>
          </a:p>
          <a:p>
            <a:pPr indent="0" lvl="0" marL="0" rtl="0" algn="l">
              <a:lnSpc>
                <a:spcPct val="115000"/>
              </a:lnSpc>
              <a:spcBef>
                <a:spcPts val="1600"/>
              </a:spcBef>
              <a:spcAft>
                <a:spcPts val="1600"/>
              </a:spcAft>
              <a:buNone/>
            </a:pPr>
            <a:r>
              <a:rPr lang="fr-FR">
                <a:solidFill>
                  <a:schemeClr val="accent4"/>
                </a:solidFill>
              </a:rPr>
              <a:t>Rappel: il s’agit de la représentation la plus basse du projet</a:t>
            </a:r>
            <a:endParaRPr>
              <a:solidFill>
                <a:schemeClr val="accent4"/>
              </a:solidFill>
            </a:endParaRPr>
          </a:p>
        </p:txBody>
      </p:sp>
      <p:pic>
        <p:nvPicPr>
          <p:cNvPr id="153" name="Google Shape;153;p10"/>
          <p:cNvPicPr preferRelativeResize="0"/>
          <p:nvPr/>
        </p:nvPicPr>
        <p:blipFill>
          <a:blip r:embed="rId3">
            <a:alphaModFix/>
          </a:blip>
          <a:stretch>
            <a:fillRect/>
          </a:stretch>
        </p:blipFill>
        <p:spPr>
          <a:xfrm>
            <a:off x="7059099" y="3302950"/>
            <a:ext cx="3544450" cy="2843451"/>
          </a:xfrm>
          <a:prstGeom prst="rect">
            <a:avLst/>
          </a:prstGeom>
          <a:noFill/>
          <a:ln>
            <a:noFill/>
          </a:ln>
        </p:spPr>
      </p:pic>
      <p:sp>
        <p:nvSpPr>
          <p:cNvPr id="154" name="Google Shape;154;p10"/>
          <p:cNvSpPr txBox="1"/>
          <p:nvPr/>
        </p:nvSpPr>
        <p:spPr>
          <a:xfrm>
            <a:off x="-38850" y="625950"/>
            <a:ext cx="21579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1300">
                <a:solidFill>
                  <a:srgbClr val="FFFFFF"/>
                </a:solidFill>
                <a:latin typeface="Calibri"/>
                <a:ea typeface="Calibri"/>
                <a:cs typeface="Calibri"/>
                <a:sym typeface="Calibri"/>
              </a:rPr>
              <a:t>Le </a:t>
            </a:r>
            <a:r>
              <a:rPr i="1" lang="fr-FR" sz="1300">
                <a:solidFill>
                  <a:srgbClr val="FFFFFF"/>
                </a:solidFill>
                <a:latin typeface="Calibri"/>
                <a:ea typeface="Calibri"/>
                <a:cs typeface="Calibri"/>
                <a:sym typeface="Calibri"/>
              </a:rPr>
              <a:t>zoning</a:t>
            </a:r>
            <a:endParaRPr i="1" sz="1600">
              <a:solidFill>
                <a:srgbClr val="000000"/>
              </a:solidFill>
            </a:endParaRPr>
          </a:p>
          <a:p>
            <a:pPr indent="0" lvl="0" marL="0" rtl="0" algn="l">
              <a:spcBef>
                <a:spcPts val="0"/>
              </a:spcBef>
              <a:spcAft>
                <a:spcPts val="0"/>
              </a:spcAft>
              <a:buNone/>
            </a:pPr>
            <a:r>
              <a:rPr lang="fr-FR" sz="1600">
                <a:solidFill>
                  <a:srgbClr val="FFFFFF"/>
                </a:solidFill>
                <a:latin typeface="Calibri"/>
                <a:ea typeface="Calibri"/>
                <a:cs typeface="Calibri"/>
                <a:sym typeface="Calibri"/>
              </a:rPr>
              <a:t>Maquettage</a:t>
            </a:r>
            <a:endParaRPr sz="1300">
              <a:solidFill>
                <a:srgbClr val="FFFFF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1"/>
          <p:cNvSpPr txBox="1"/>
          <p:nvPr/>
        </p:nvSpPr>
        <p:spPr>
          <a:xfrm>
            <a:off x="1690675" y="1919500"/>
            <a:ext cx="9105600" cy="38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FR">
                <a:solidFill>
                  <a:schemeClr val="lt1"/>
                </a:solidFill>
              </a:rPr>
              <a:t>Cette représentation peut être faite à la main ou sur un logiciel.</a:t>
            </a:r>
            <a:endParaRPr>
              <a:solidFill>
                <a:schemeClr val="lt1"/>
              </a:solidFill>
            </a:endParaRPr>
          </a:p>
          <a:p>
            <a:pPr indent="0" lvl="0" marL="0" rtl="0" algn="l">
              <a:lnSpc>
                <a:spcPct val="115000"/>
              </a:lnSpc>
              <a:spcBef>
                <a:spcPts val="0"/>
              </a:spcBef>
              <a:spcAft>
                <a:spcPts val="0"/>
              </a:spcAft>
              <a:buNone/>
            </a:pPr>
            <a:r>
              <a:rPr lang="fr-FR">
                <a:solidFill>
                  <a:schemeClr val="lt1"/>
                </a:solidFill>
              </a:rPr>
              <a:t>Les wireframes permettent d’afficher un squelette de notre projet, peu importe le type.</a:t>
            </a:r>
            <a:endParaRPr>
              <a:solidFill>
                <a:schemeClr val="lt1"/>
              </a:solidFill>
            </a:endParaRPr>
          </a:p>
          <a:p>
            <a:pPr indent="0" lvl="0" marL="0" rtl="0" algn="l">
              <a:lnSpc>
                <a:spcPct val="115000"/>
              </a:lnSpc>
              <a:spcBef>
                <a:spcPts val="0"/>
              </a:spcBef>
              <a:spcAft>
                <a:spcPts val="0"/>
              </a:spcAft>
              <a:buNone/>
            </a:pPr>
            <a:r>
              <a:t/>
            </a:r>
            <a:endParaRPr>
              <a:solidFill>
                <a:schemeClr val="lt1"/>
              </a:solidFill>
            </a:endParaRPr>
          </a:p>
          <a:p>
            <a:pPr indent="0" lvl="0" marL="0" rtl="0" algn="l">
              <a:lnSpc>
                <a:spcPct val="115000"/>
              </a:lnSpc>
              <a:spcBef>
                <a:spcPts val="1600"/>
              </a:spcBef>
              <a:spcAft>
                <a:spcPts val="0"/>
              </a:spcAft>
              <a:buNone/>
            </a:pPr>
            <a:r>
              <a:rPr lang="fr-FR">
                <a:solidFill>
                  <a:schemeClr val="lt1"/>
                </a:solidFill>
              </a:rPr>
              <a:t>Celle-ci peut contenir:</a:t>
            </a:r>
            <a:endParaRPr>
              <a:solidFill>
                <a:schemeClr val="lt1"/>
              </a:solidFill>
            </a:endParaRPr>
          </a:p>
          <a:p>
            <a:pPr indent="-317500" lvl="0" marL="457200" rtl="0" algn="l">
              <a:lnSpc>
                <a:spcPct val="115000"/>
              </a:lnSpc>
              <a:spcBef>
                <a:spcPts val="1600"/>
              </a:spcBef>
              <a:spcAft>
                <a:spcPts val="0"/>
              </a:spcAft>
              <a:buClr>
                <a:schemeClr val="lt1"/>
              </a:buClr>
              <a:buSzPts val="1400"/>
              <a:buFont typeface="Arial"/>
              <a:buChar char="-"/>
            </a:pPr>
            <a:r>
              <a:rPr lang="fr-FR">
                <a:solidFill>
                  <a:schemeClr val="lt1"/>
                </a:solidFill>
              </a:rPr>
              <a:t>le contenu à afficher</a:t>
            </a:r>
            <a:endParaRPr>
              <a:solidFill>
                <a:schemeClr val="lt1"/>
              </a:solidFill>
            </a:endParaRPr>
          </a:p>
          <a:p>
            <a:pPr indent="-317500" lvl="0" marL="457200" rtl="0" algn="l">
              <a:lnSpc>
                <a:spcPct val="115000"/>
              </a:lnSpc>
              <a:spcBef>
                <a:spcPts val="0"/>
              </a:spcBef>
              <a:spcAft>
                <a:spcPts val="0"/>
              </a:spcAft>
              <a:buClr>
                <a:schemeClr val="lt1"/>
              </a:buClr>
              <a:buSzPts val="1400"/>
              <a:buFont typeface="Arial"/>
              <a:buChar char="-"/>
            </a:pPr>
            <a:r>
              <a:rPr lang="fr-FR">
                <a:solidFill>
                  <a:schemeClr val="lt1"/>
                </a:solidFill>
              </a:rPr>
              <a:t>la hiérarchie de l’information</a:t>
            </a:r>
            <a:endParaRPr>
              <a:solidFill>
                <a:schemeClr val="lt1"/>
              </a:solidFill>
            </a:endParaRPr>
          </a:p>
          <a:p>
            <a:pPr indent="-317500" lvl="0" marL="457200" rtl="0" algn="l">
              <a:lnSpc>
                <a:spcPct val="115000"/>
              </a:lnSpc>
              <a:spcBef>
                <a:spcPts val="0"/>
              </a:spcBef>
              <a:spcAft>
                <a:spcPts val="0"/>
              </a:spcAft>
              <a:buClr>
                <a:schemeClr val="lt1"/>
              </a:buClr>
              <a:buSzPts val="1400"/>
              <a:buFont typeface="Arial"/>
              <a:buChar char="-"/>
            </a:pPr>
            <a:r>
              <a:rPr lang="fr-FR">
                <a:solidFill>
                  <a:schemeClr val="lt1"/>
                </a:solidFill>
              </a:rPr>
              <a:t>une description très simple des intéractions avec l’utilisateur</a:t>
            </a:r>
            <a:endParaRPr>
              <a:solidFill>
                <a:schemeClr val="lt1"/>
              </a:solidFill>
            </a:endParaRPr>
          </a:p>
          <a:p>
            <a:pPr indent="0" lvl="0" marL="0" rtl="0" algn="l">
              <a:lnSpc>
                <a:spcPct val="115000"/>
              </a:lnSpc>
              <a:spcBef>
                <a:spcPts val="1600"/>
              </a:spcBef>
              <a:spcAft>
                <a:spcPts val="0"/>
              </a:spcAft>
              <a:buNone/>
            </a:pPr>
            <a:r>
              <a:rPr lang="fr-FR">
                <a:solidFill>
                  <a:schemeClr val="lt1"/>
                </a:solidFill>
              </a:rPr>
              <a:t>La création de wireframes est un processus itératif: vous testez 1, 2, 30 solutions jusqu’à ce que tous les éléments aient été ajoutés et validés par le PM après consultation avec le client.</a:t>
            </a:r>
            <a:endParaRPr>
              <a:solidFill>
                <a:schemeClr val="lt1"/>
              </a:solidFill>
            </a:endParaRPr>
          </a:p>
          <a:p>
            <a:pPr indent="0" lvl="0" marL="0" rtl="0" algn="l">
              <a:lnSpc>
                <a:spcPct val="115000"/>
              </a:lnSpc>
              <a:spcBef>
                <a:spcPts val="1600"/>
              </a:spcBef>
              <a:spcAft>
                <a:spcPts val="0"/>
              </a:spcAft>
              <a:buNone/>
            </a:pPr>
            <a:r>
              <a:t/>
            </a:r>
            <a:endParaRPr>
              <a:solidFill>
                <a:schemeClr val="lt1"/>
              </a:solidFill>
            </a:endParaRPr>
          </a:p>
          <a:p>
            <a:pPr indent="0" lvl="0" marL="0" rtl="0" algn="l">
              <a:lnSpc>
                <a:spcPct val="115000"/>
              </a:lnSpc>
              <a:spcBef>
                <a:spcPts val="1600"/>
              </a:spcBef>
              <a:spcAft>
                <a:spcPts val="1600"/>
              </a:spcAft>
              <a:buNone/>
            </a:pPr>
            <a:r>
              <a:rPr lang="fr-FR">
                <a:solidFill>
                  <a:schemeClr val="accent4"/>
                </a:solidFill>
              </a:rPr>
              <a:t>Rappel: il s’agit d’une représentation basse fidélité du projet</a:t>
            </a:r>
            <a:endParaRPr>
              <a:solidFill>
                <a:schemeClr val="accent4"/>
              </a:solidFill>
            </a:endParaRPr>
          </a:p>
        </p:txBody>
      </p:sp>
      <p:pic>
        <p:nvPicPr>
          <p:cNvPr id="161" name="Google Shape;161;p11"/>
          <p:cNvPicPr preferRelativeResize="0"/>
          <p:nvPr/>
        </p:nvPicPr>
        <p:blipFill>
          <a:blip r:embed="rId3">
            <a:alphaModFix/>
          </a:blip>
          <a:stretch>
            <a:fillRect/>
          </a:stretch>
        </p:blipFill>
        <p:spPr>
          <a:xfrm>
            <a:off x="9319375" y="1257150"/>
            <a:ext cx="2700350" cy="3005301"/>
          </a:xfrm>
          <a:prstGeom prst="rect">
            <a:avLst/>
          </a:prstGeom>
          <a:noFill/>
          <a:ln>
            <a:noFill/>
          </a:ln>
        </p:spPr>
      </p:pic>
      <p:sp>
        <p:nvSpPr>
          <p:cNvPr id="162" name="Google Shape;162;p11"/>
          <p:cNvSpPr txBox="1"/>
          <p:nvPr/>
        </p:nvSpPr>
        <p:spPr>
          <a:xfrm>
            <a:off x="-38850" y="625950"/>
            <a:ext cx="21579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1300">
                <a:solidFill>
                  <a:srgbClr val="FFFFFF"/>
                </a:solidFill>
                <a:latin typeface="Calibri"/>
                <a:ea typeface="Calibri"/>
                <a:cs typeface="Calibri"/>
                <a:sym typeface="Calibri"/>
              </a:rPr>
              <a:t>Les </a:t>
            </a:r>
            <a:r>
              <a:rPr i="1" lang="fr-FR" sz="1300">
                <a:solidFill>
                  <a:srgbClr val="FFFFFF"/>
                </a:solidFill>
                <a:latin typeface="Calibri"/>
                <a:ea typeface="Calibri"/>
                <a:cs typeface="Calibri"/>
                <a:sym typeface="Calibri"/>
              </a:rPr>
              <a:t>wireframes</a:t>
            </a:r>
            <a:endParaRPr i="1" sz="1600">
              <a:solidFill>
                <a:srgbClr val="000000"/>
              </a:solidFill>
            </a:endParaRPr>
          </a:p>
          <a:p>
            <a:pPr indent="0" lvl="0" marL="0" rtl="0" algn="l">
              <a:spcBef>
                <a:spcPts val="0"/>
              </a:spcBef>
              <a:spcAft>
                <a:spcPts val="0"/>
              </a:spcAft>
              <a:buNone/>
            </a:pPr>
            <a:r>
              <a:rPr lang="fr-FR" sz="1600">
                <a:solidFill>
                  <a:srgbClr val="FFFFFF"/>
                </a:solidFill>
                <a:latin typeface="Calibri"/>
                <a:ea typeface="Calibri"/>
                <a:cs typeface="Calibri"/>
                <a:sym typeface="Calibri"/>
              </a:rPr>
              <a:t>Maquettage</a:t>
            </a:r>
            <a:endParaRPr sz="1300">
              <a:solidFill>
                <a:srgbClr val="FFFFF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2"/>
          <p:cNvSpPr txBox="1"/>
          <p:nvPr/>
        </p:nvSpPr>
        <p:spPr>
          <a:xfrm>
            <a:off x="1690675" y="1919500"/>
            <a:ext cx="9105600" cy="337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FR">
                <a:solidFill>
                  <a:schemeClr val="lt1"/>
                </a:solidFill>
              </a:rPr>
              <a:t>Cette représentation se base sur la précédente si elle existe. </a:t>
            </a:r>
            <a:endParaRPr>
              <a:solidFill>
                <a:schemeClr val="lt1"/>
              </a:solidFill>
            </a:endParaRPr>
          </a:p>
          <a:p>
            <a:pPr indent="0" lvl="0" marL="0" rtl="0" algn="l">
              <a:lnSpc>
                <a:spcPct val="115000"/>
              </a:lnSpc>
              <a:spcBef>
                <a:spcPts val="0"/>
              </a:spcBef>
              <a:spcAft>
                <a:spcPts val="0"/>
              </a:spcAft>
              <a:buNone/>
            </a:pPr>
            <a:r>
              <a:rPr lang="fr-FR">
                <a:solidFill>
                  <a:schemeClr val="lt1"/>
                </a:solidFill>
              </a:rPr>
              <a:t>Elle incorpore des détails avec une couche visuelle. </a:t>
            </a:r>
            <a:endParaRPr>
              <a:solidFill>
                <a:schemeClr val="lt1"/>
              </a:solidFill>
            </a:endParaRPr>
          </a:p>
          <a:p>
            <a:pPr indent="0" lvl="0" marL="0" rtl="0" algn="l">
              <a:lnSpc>
                <a:spcPct val="115000"/>
              </a:lnSpc>
              <a:spcBef>
                <a:spcPts val="0"/>
              </a:spcBef>
              <a:spcAft>
                <a:spcPts val="0"/>
              </a:spcAft>
              <a:buNone/>
            </a:pPr>
            <a:r>
              <a:t/>
            </a:r>
            <a:endParaRPr>
              <a:solidFill>
                <a:schemeClr val="lt1"/>
              </a:solidFill>
            </a:endParaRPr>
          </a:p>
          <a:p>
            <a:pPr indent="0" lvl="0" marL="0" rtl="0" algn="l">
              <a:lnSpc>
                <a:spcPct val="115000"/>
              </a:lnSpc>
              <a:spcBef>
                <a:spcPts val="0"/>
              </a:spcBef>
              <a:spcAft>
                <a:spcPts val="0"/>
              </a:spcAft>
              <a:buNone/>
            </a:pPr>
            <a:r>
              <a:rPr lang="fr-FR">
                <a:solidFill>
                  <a:schemeClr val="lt1"/>
                </a:solidFill>
              </a:rPr>
              <a:t>La maquette est </a:t>
            </a:r>
            <a:r>
              <a:rPr b="1" lang="fr-FR">
                <a:solidFill>
                  <a:schemeClr val="lt1"/>
                </a:solidFill>
              </a:rPr>
              <a:t>statique</a:t>
            </a:r>
            <a:r>
              <a:rPr lang="fr-FR">
                <a:solidFill>
                  <a:schemeClr val="lt1"/>
                </a:solidFill>
              </a:rPr>
              <a:t>, nous n’aurons qu’une succession d’écrans.</a:t>
            </a:r>
            <a:endParaRPr>
              <a:solidFill>
                <a:schemeClr val="lt1"/>
              </a:solidFill>
            </a:endParaRPr>
          </a:p>
          <a:p>
            <a:pPr indent="0" lvl="0" marL="0" rtl="0" algn="l">
              <a:lnSpc>
                <a:spcPct val="115000"/>
              </a:lnSpc>
              <a:spcBef>
                <a:spcPts val="0"/>
              </a:spcBef>
              <a:spcAft>
                <a:spcPts val="0"/>
              </a:spcAft>
              <a:buNone/>
            </a:pPr>
            <a:r>
              <a:t/>
            </a:r>
            <a:endParaRPr>
              <a:solidFill>
                <a:schemeClr val="lt1"/>
              </a:solidFill>
            </a:endParaRPr>
          </a:p>
          <a:p>
            <a:pPr indent="0" lvl="0" marL="0" rtl="0" algn="l">
              <a:lnSpc>
                <a:spcPct val="115000"/>
              </a:lnSpc>
              <a:spcBef>
                <a:spcPts val="1600"/>
              </a:spcBef>
              <a:spcAft>
                <a:spcPts val="0"/>
              </a:spcAft>
              <a:buNone/>
            </a:pPr>
            <a:r>
              <a:t/>
            </a:r>
            <a:endParaRPr>
              <a:solidFill>
                <a:schemeClr val="lt1"/>
              </a:solidFill>
            </a:endParaRPr>
          </a:p>
          <a:p>
            <a:pPr indent="0" lvl="0" marL="0" rtl="0" algn="l">
              <a:lnSpc>
                <a:spcPct val="115000"/>
              </a:lnSpc>
              <a:spcBef>
                <a:spcPts val="1600"/>
              </a:spcBef>
              <a:spcAft>
                <a:spcPts val="0"/>
              </a:spcAft>
              <a:buNone/>
            </a:pPr>
            <a:r>
              <a:t/>
            </a:r>
            <a:endParaRPr>
              <a:solidFill>
                <a:schemeClr val="lt1"/>
              </a:solidFill>
            </a:endParaRPr>
          </a:p>
          <a:p>
            <a:pPr indent="0" lvl="0" marL="0" rtl="0" algn="l">
              <a:lnSpc>
                <a:spcPct val="115000"/>
              </a:lnSpc>
              <a:spcBef>
                <a:spcPts val="1600"/>
              </a:spcBef>
              <a:spcAft>
                <a:spcPts val="0"/>
              </a:spcAft>
              <a:buNone/>
            </a:pPr>
            <a:r>
              <a:t/>
            </a:r>
            <a:endParaRPr>
              <a:solidFill>
                <a:schemeClr val="lt1"/>
              </a:solidFill>
            </a:endParaRPr>
          </a:p>
          <a:p>
            <a:pPr indent="0" lvl="0" marL="0" rtl="0" algn="l">
              <a:lnSpc>
                <a:spcPct val="115000"/>
              </a:lnSpc>
              <a:spcBef>
                <a:spcPts val="1600"/>
              </a:spcBef>
              <a:spcAft>
                <a:spcPts val="0"/>
              </a:spcAft>
              <a:buNone/>
            </a:pPr>
            <a:r>
              <a:t/>
            </a:r>
            <a:endParaRPr>
              <a:solidFill>
                <a:schemeClr val="lt1"/>
              </a:solidFill>
            </a:endParaRPr>
          </a:p>
          <a:p>
            <a:pPr indent="0" lvl="0" marL="0" rtl="0" algn="l">
              <a:lnSpc>
                <a:spcPct val="115000"/>
              </a:lnSpc>
              <a:spcBef>
                <a:spcPts val="0"/>
              </a:spcBef>
              <a:spcAft>
                <a:spcPts val="0"/>
              </a:spcAft>
              <a:buNone/>
            </a:pPr>
            <a:r>
              <a:rPr lang="fr-FR">
                <a:solidFill>
                  <a:schemeClr val="accent4"/>
                </a:solidFill>
              </a:rPr>
              <a:t>Rappel: il s’agit de la représentation la plus haute du projet mais </a:t>
            </a:r>
            <a:r>
              <a:rPr b="1" lang="fr-FR">
                <a:solidFill>
                  <a:schemeClr val="accent4"/>
                </a:solidFill>
              </a:rPr>
              <a:t>sans interactivité</a:t>
            </a:r>
            <a:endParaRPr>
              <a:solidFill>
                <a:schemeClr val="accent4"/>
              </a:solidFill>
            </a:endParaRPr>
          </a:p>
        </p:txBody>
      </p:sp>
      <p:sp>
        <p:nvSpPr>
          <p:cNvPr id="169" name="Google Shape;169;p12"/>
          <p:cNvSpPr txBox="1"/>
          <p:nvPr/>
        </p:nvSpPr>
        <p:spPr>
          <a:xfrm>
            <a:off x="-38850" y="625950"/>
            <a:ext cx="21579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1300">
                <a:solidFill>
                  <a:srgbClr val="FFFFFF"/>
                </a:solidFill>
                <a:latin typeface="Calibri"/>
                <a:ea typeface="Calibri"/>
                <a:cs typeface="Calibri"/>
                <a:sym typeface="Calibri"/>
              </a:rPr>
              <a:t>Les maquettes</a:t>
            </a:r>
            <a:endParaRPr sz="1600">
              <a:solidFill>
                <a:srgbClr val="000000"/>
              </a:solidFill>
            </a:endParaRPr>
          </a:p>
          <a:p>
            <a:pPr indent="0" lvl="0" marL="0" rtl="0" algn="l">
              <a:spcBef>
                <a:spcPts val="0"/>
              </a:spcBef>
              <a:spcAft>
                <a:spcPts val="0"/>
              </a:spcAft>
              <a:buNone/>
            </a:pPr>
            <a:r>
              <a:rPr lang="fr-FR" sz="1600">
                <a:solidFill>
                  <a:srgbClr val="FFFFFF"/>
                </a:solidFill>
                <a:latin typeface="Calibri"/>
                <a:ea typeface="Calibri"/>
                <a:cs typeface="Calibri"/>
                <a:sym typeface="Calibri"/>
              </a:rPr>
              <a:t>Maquettage</a:t>
            </a:r>
            <a:endParaRPr sz="1300">
              <a:solidFill>
                <a:srgbClr val="FFFFF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ADRAR_2023">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Bureau">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