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4" r:id="rId3"/>
    <p:sldId id="265" r:id="rId4"/>
    <p:sldId id="262" r:id="rId5"/>
    <p:sldId id="266" r:id="rId6"/>
    <p:sldId id="257"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385" autoAdjust="0"/>
  </p:normalViewPr>
  <p:slideViewPr>
    <p:cSldViewPr snapToGrid="0">
      <p:cViewPr>
        <p:scale>
          <a:sx n="72" d="100"/>
          <a:sy n="72" d="100"/>
        </p:scale>
        <p:origin x="4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05097-D7B0-4603-A541-3D5984B50BFC}"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DE4CB-1E1C-4BF2-B758-BB0F6C6C9D19}" type="slidenum">
              <a:rPr lang="en-US" smtClean="0"/>
              <a:t>‹#›</a:t>
            </a:fld>
            <a:endParaRPr lang="en-US"/>
          </a:p>
        </p:txBody>
      </p:sp>
    </p:spTree>
    <p:extLst>
      <p:ext uri="{BB962C8B-B14F-4D97-AF65-F5344CB8AC3E}">
        <p14:creationId xmlns:p14="http://schemas.microsoft.com/office/powerpoint/2010/main" val="265288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DE4CB-1E1C-4BF2-B758-BB0F6C6C9D19}" type="slidenum">
              <a:rPr lang="en-US" smtClean="0"/>
              <a:t>7</a:t>
            </a:fld>
            <a:endParaRPr lang="en-US"/>
          </a:p>
        </p:txBody>
      </p:sp>
    </p:spTree>
    <p:extLst>
      <p:ext uri="{BB962C8B-B14F-4D97-AF65-F5344CB8AC3E}">
        <p14:creationId xmlns:p14="http://schemas.microsoft.com/office/powerpoint/2010/main" val="294831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DE4CB-1E1C-4BF2-B758-BB0F6C6C9D19}" type="slidenum">
              <a:rPr lang="en-US" smtClean="0"/>
              <a:t>8</a:t>
            </a:fld>
            <a:endParaRPr lang="en-US"/>
          </a:p>
        </p:txBody>
      </p:sp>
    </p:spTree>
    <p:extLst>
      <p:ext uri="{BB962C8B-B14F-4D97-AF65-F5344CB8AC3E}">
        <p14:creationId xmlns:p14="http://schemas.microsoft.com/office/powerpoint/2010/main" val="779169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DE4CB-1E1C-4BF2-B758-BB0F6C6C9D19}" type="slidenum">
              <a:rPr lang="en-US" smtClean="0"/>
              <a:t>9</a:t>
            </a:fld>
            <a:endParaRPr lang="en-US"/>
          </a:p>
        </p:txBody>
      </p:sp>
    </p:spTree>
    <p:extLst>
      <p:ext uri="{BB962C8B-B14F-4D97-AF65-F5344CB8AC3E}">
        <p14:creationId xmlns:p14="http://schemas.microsoft.com/office/powerpoint/2010/main" val="1593803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2413753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31388E-0759-48BB-94F5-4254B69486C0}"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108997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46443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1871739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3689659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407942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1241162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994763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224951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255772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1388E-0759-48BB-94F5-4254B69486C0}"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134506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31388E-0759-48BB-94F5-4254B69486C0}"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104674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31388E-0759-48BB-94F5-4254B69486C0}"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401244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31388E-0759-48BB-94F5-4254B69486C0}"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127832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531388E-0759-48BB-94F5-4254B69486C0}"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307385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31388E-0759-48BB-94F5-4254B69486C0}"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317288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31388E-0759-48BB-94F5-4254B69486C0}"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0DF98-D962-460B-BAC9-A40FA45F7D30}" type="slidenum">
              <a:rPr lang="en-US" smtClean="0"/>
              <a:t>‹#›</a:t>
            </a:fld>
            <a:endParaRPr lang="en-US"/>
          </a:p>
        </p:txBody>
      </p:sp>
    </p:spTree>
    <p:extLst>
      <p:ext uri="{BB962C8B-B14F-4D97-AF65-F5344CB8AC3E}">
        <p14:creationId xmlns:p14="http://schemas.microsoft.com/office/powerpoint/2010/main" val="82549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31388E-0759-48BB-94F5-4254B69486C0}" type="datetimeFigureOut">
              <a:rPr lang="en-US" smtClean="0"/>
              <a:t>4/24/2019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20DF98-D962-460B-BAC9-A40FA45F7D30}" type="slidenum">
              <a:rPr lang="en-US" smtClean="0"/>
              <a:t>‹#›</a:t>
            </a:fld>
            <a:endParaRPr lang="en-US"/>
          </a:p>
        </p:txBody>
      </p:sp>
    </p:spTree>
    <p:extLst>
      <p:ext uri="{BB962C8B-B14F-4D97-AF65-F5344CB8AC3E}">
        <p14:creationId xmlns:p14="http://schemas.microsoft.com/office/powerpoint/2010/main" val="41770667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48B7DB-D52C-47B3-B70F-219495A29100}"/>
              </a:ext>
            </a:extLst>
          </p:cNvPr>
          <p:cNvSpPr>
            <a:spLocks noGrp="1"/>
          </p:cNvSpPr>
          <p:nvPr>
            <p:ph type="ctrTitle"/>
          </p:nvPr>
        </p:nvSpPr>
        <p:spPr>
          <a:xfrm>
            <a:off x="1993805" y="1354668"/>
            <a:ext cx="8204391" cy="2346475"/>
          </a:xfrm>
        </p:spPr>
        <p:txBody>
          <a:bodyPr>
            <a:normAutofit/>
          </a:bodyPr>
          <a:lstStyle/>
          <a:p>
            <a:pPr algn="ctr"/>
            <a:r>
              <a:rPr lang="en-US" sz="9600" b="1" dirty="0">
                <a:solidFill>
                  <a:schemeClr val="accent6"/>
                </a:solidFill>
              </a:rPr>
              <a:t>ARIJ</a:t>
            </a:r>
          </a:p>
        </p:txBody>
      </p:sp>
      <p:sp>
        <p:nvSpPr>
          <p:cNvPr id="3" name="Subtitle 2">
            <a:extLst>
              <a:ext uri="{FF2B5EF4-FFF2-40B4-BE49-F238E27FC236}">
                <a16:creationId xmlns:a16="http://schemas.microsoft.com/office/drawing/2014/main" id="{1560DE7B-FF50-481B-828C-C5A099BD011F}"/>
              </a:ext>
            </a:extLst>
          </p:cNvPr>
          <p:cNvSpPr>
            <a:spLocks noGrp="1"/>
          </p:cNvSpPr>
          <p:nvPr>
            <p:ph type="subTitle" idx="1"/>
          </p:nvPr>
        </p:nvSpPr>
        <p:spPr>
          <a:xfrm>
            <a:off x="2497137" y="3940628"/>
            <a:ext cx="7513638" cy="2174415"/>
          </a:xfrm>
        </p:spPr>
        <p:txBody>
          <a:bodyPr>
            <a:normAutofit/>
          </a:bodyPr>
          <a:lstStyle/>
          <a:p>
            <a:pPr algn="ctr"/>
            <a:r>
              <a:rPr lang="en-US" sz="2400" dirty="0">
                <a:solidFill>
                  <a:schemeClr val="accent5"/>
                </a:solidFill>
              </a:rPr>
              <a:t>Arbaaz Polra, Raul Sanchez, Isaiah Hernandez, Jonathan </a:t>
            </a:r>
            <a:r>
              <a:rPr lang="en-US" sz="2400" dirty="0" err="1">
                <a:solidFill>
                  <a:schemeClr val="accent5"/>
                </a:solidFill>
              </a:rPr>
              <a:t>nguyen</a:t>
            </a:r>
            <a:endParaRPr lang="en-US" sz="2400" dirty="0">
              <a:solidFill>
                <a:schemeClr val="accent5"/>
              </a:solidFill>
            </a:endParaRPr>
          </a:p>
        </p:txBody>
      </p:sp>
      <p:cxnSp>
        <p:nvCxnSpPr>
          <p:cNvPr id="13"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92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1FBD-3B07-4B5D-A4CA-5BEB62046460}"/>
              </a:ext>
            </a:extLst>
          </p:cNvPr>
          <p:cNvSpPr>
            <a:spLocks noGrp="1"/>
          </p:cNvSpPr>
          <p:nvPr>
            <p:ph type="title"/>
          </p:nvPr>
        </p:nvSpPr>
        <p:spPr/>
        <p:txBody>
          <a:bodyPr/>
          <a:lstStyle/>
          <a:p>
            <a:r>
              <a:rPr lang="en-US" b="1" u="sng" dirty="0">
                <a:solidFill>
                  <a:schemeClr val="accent6"/>
                </a:solidFill>
              </a:rPr>
              <a:t>Introduction</a:t>
            </a:r>
          </a:p>
        </p:txBody>
      </p:sp>
      <p:sp>
        <p:nvSpPr>
          <p:cNvPr id="3" name="Content Placeholder 2">
            <a:extLst>
              <a:ext uri="{FF2B5EF4-FFF2-40B4-BE49-F238E27FC236}">
                <a16:creationId xmlns:a16="http://schemas.microsoft.com/office/drawing/2014/main" id="{B302D387-8F0D-49CF-A3A5-6F5DDD637A4B}"/>
              </a:ext>
            </a:extLst>
          </p:cNvPr>
          <p:cNvSpPr>
            <a:spLocks noGrp="1"/>
          </p:cNvSpPr>
          <p:nvPr>
            <p:ph idx="1"/>
          </p:nvPr>
        </p:nvSpPr>
        <p:spPr/>
        <p:txBody>
          <a:bodyPr/>
          <a:lstStyle/>
          <a:p>
            <a:r>
              <a:rPr lang="en-US" dirty="0"/>
              <a:t>For this project, we’ll be using a desktop computer. The tool we have used is called QT. Qt Creator is a cross-platform C++, JavaScript and QML integrated development environment which is part of the SDK for the Qt GUI application development framework. C++ is the programming language used for this project. What we will be doing is creating a simple Blackboard GUI that includes a login feature and other course related functions. Two of our team members will be responsible for creating the GUI and its code. Other team members will be briefed on the code and how to run and properly use the application.</a:t>
            </a:r>
          </a:p>
          <a:p>
            <a:endParaRPr lang="en-US" dirty="0"/>
          </a:p>
        </p:txBody>
      </p:sp>
    </p:spTree>
    <p:extLst>
      <p:ext uri="{BB962C8B-B14F-4D97-AF65-F5344CB8AC3E}">
        <p14:creationId xmlns:p14="http://schemas.microsoft.com/office/powerpoint/2010/main" val="286116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CC82-A1D0-488A-923A-0B48E89599C5}"/>
              </a:ext>
            </a:extLst>
          </p:cNvPr>
          <p:cNvSpPr>
            <a:spLocks noGrp="1"/>
          </p:cNvSpPr>
          <p:nvPr>
            <p:ph type="title"/>
          </p:nvPr>
        </p:nvSpPr>
        <p:spPr/>
        <p:txBody>
          <a:bodyPr/>
          <a:lstStyle/>
          <a:p>
            <a:r>
              <a:rPr lang="en-US" b="1" u="sng" dirty="0">
                <a:solidFill>
                  <a:schemeClr val="accent6"/>
                </a:solidFill>
              </a:rPr>
              <a:t>Roles</a:t>
            </a:r>
          </a:p>
        </p:txBody>
      </p:sp>
      <p:sp>
        <p:nvSpPr>
          <p:cNvPr id="3" name="Content Placeholder 2">
            <a:extLst>
              <a:ext uri="{FF2B5EF4-FFF2-40B4-BE49-F238E27FC236}">
                <a16:creationId xmlns:a16="http://schemas.microsoft.com/office/drawing/2014/main" id="{4871FABF-80C3-4CFE-AD15-7400817D28B3}"/>
              </a:ext>
            </a:extLst>
          </p:cNvPr>
          <p:cNvSpPr>
            <a:spLocks noGrp="1"/>
          </p:cNvSpPr>
          <p:nvPr>
            <p:ph idx="1"/>
          </p:nvPr>
        </p:nvSpPr>
        <p:spPr>
          <a:xfrm>
            <a:off x="685801" y="111319"/>
            <a:ext cx="10131425" cy="5679882"/>
          </a:xfrm>
        </p:spPr>
        <p:txBody>
          <a:bodyPr/>
          <a:lstStyle/>
          <a:p>
            <a:r>
              <a:rPr lang="en-US" dirty="0"/>
              <a:t>Arbaaz Polra - Project Manager </a:t>
            </a:r>
          </a:p>
          <a:p>
            <a:r>
              <a:rPr lang="en-US" dirty="0"/>
              <a:t>Raul Sanchez – Programmer</a:t>
            </a:r>
          </a:p>
          <a:p>
            <a:r>
              <a:rPr lang="en-US" dirty="0"/>
              <a:t>Isaiah Hernandez - Requirement Manager/ Programmer</a:t>
            </a:r>
          </a:p>
          <a:p>
            <a:r>
              <a:rPr lang="en-US" dirty="0"/>
              <a:t>Jonathan Nguyen – Software Architect</a:t>
            </a:r>
          </a:p>
        </p:txBody>
      </p:sp>
    </p:spTree>
    <p:extLst>
      <p:ext uri="{BB962C8B-B14F-4D97-AF65-F5344CB8AC3E}">
        <p14:creationId xmlns:p14="http://schemas.microsoft.com/office/powerpoint/2010/main" val="425605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5DDB91-11C8-486A-880E-C0A5DD371418}"/>
              </a:ext>
            </a:extLst>
          </p:cNvPr>
          <p:cNvSpPr>
            <a:spLocks noGrp="1"/>
          </p:cNvSpPr>
          <p:nvPr>
            <p:ph type="title"/>
          </p:nvPr>
        </p:nvSpPr>
        <p:spPr>
          <a:xfrm>
            <a:off x="685801" y="643466"/>
            <a:ext cx="2590799" cy="4995333"/>
          </a:xfrm>
        </p:spPr>
        <p:txBody>
          <a:bodyPr>
            <a:normAutofit/>
          </a:bodyPr>
          <a:lstStyle/>
          <a:p>
            <a:r>
              <a:rPr lang="en-US" b="1" u="sng">
                <a:solidFill>
                  <a:srgbClr val="FFFFFF"/>
                </a:solidFill>
              </a:rPr>
              <a:t>Schedule</a:t>
            </a:r>
          </a:p>
        </p:txBody>
      </p:sp>
      <p:graphicFrame>
        <p:nvGraphicFramePr>
          <p:cNvPr id="7" name="Content Placeholder 6">
            <a:extLst>
              <a:ext uri="{FF2B5EF4-FFF2-40B4-BE49-F238E27FC236}">
                <a16:creationId xmlns:a16="http://schemas.microsoft.com/office/drawing/2014/main" id="{95EEE4AB-6148-4814-A40F-427996AF294E}"/>
              </a:ext>
            </a:extLst>
          </p:cNvPr>
          <p:cNvGraphicFramePr>
            <a:graphicFrameLocks noGrp="1"/>
          </p:cNvGraphicFramePr>
          <p:nvPr>
            <p:ph idx="1"/>
            <p:extLst>
              <p:ext uri="{D42A27DB-BD31-4B8C-83A1-F6EECF244321}">
                <p14:modId xmlns:p14="http://schemas.microsoft.com/office/powerpoint/2010/main" val="3689585705"/>
              </p:ext>
            </p:extLst>
          </p:nvPr>
        </p:nvGraphicFramePr>
        <p:xfrm>
          <a:off x="4808601" y="1281823"/>
          <a:ext cx="6545200" cy="4059936"/>
        </p:xfrm>
        <a:graphic>
          <a:graphicData uri="http://schemas.openxmlformats.org/drawingml/2006/table">
            <a:tbl>
              <a:tblPr firstRow="1" firstCol="1" bandRow="1">
                <a:noFill/>
              </a:tblPr>
              <a:tblGrid>
                <a:gridCol w="2479967">
                  <a:extLst>
                    <a:ext uri="{9D8B030D-6E8A-4147-A177-3AD203B41FA5}">
                      <a16:colId xmlns:a16="http://schemas.microsoft.com/office/drawing/2014/main" val="3178979636"/>
                    </a:ext>
                  </a:extLst>
                </a:gridCol>
                <a:gridCol w="2474825">
                  <a:extLst>
                    <a:ext uri="{9D8B030D-6E8A-4147-A177-3AD203B41FA5}">
                      <a16:colId xmlns:a16="http://schemas.microsoft.com/office/drawing/2014/main" val="1803039880"/>
                    </a:ext>
                  </a:extLst>
                </a:gridCol>
                <a:gridCol w="1590408">
                  <a:extLst>
                    <a:ext uri="{9D8B030D-6E8A-4147-A177-3AD203B41FA5}">
                      <a16:colId xmlns:a16="http://schemas.microsoft.com/office/drawing/2014/main" val="1281200446"/>
                    </a:ext>
                  </a:extLst>
                </a:gridCol>
              </a:tblGrid>
              <a:tr h="676656">
                <a:tc>
                  <a:txBody>
                    <a:bodyPr/>
                    <a:lstStyle/>
                    <a:p>
                      <a:pPr marL="0" marR="0" algn="r" fontAlgn="t">
                        <a:lnSpc>
                          <a:spcPct val="200000"/>
                        </a:lnSpc>
                        <a:spcBef>
                          <a:spcPts val="0"/>
                        </a:spcBef>
                        <a:spcAft>
                          <a:spcPts val="0"/>
                        </a:spcAft>
                      </a:pPr>
                      <a:r>
                        <a:rPr lang="en-US" sz="1500" b="1"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Project milestone</a:t>
                      </a:r>
                      <a:endParaRPr lang="en-US" sz="1500" b="1" i="0" u="none" strike="noStrike">
                        <a:solidFill>
                          <a:schemeClr val="tx1">
                            <a:lumMod val="75000"/>
                            <a:lumOff val="25000"/>
                          </a:schemeClr>
                        </a:solidFill>
                        <a:effectLst/>
                        <a:latin typeface="Arial" panose="020B0604020202020204" pitchFamily="34" charset="0"/>
                      </a:endParaRPr>
                    </a:p>
                  </a:txBody>
                  <a:tcPr marL="182880" marR="274320" marT="91440" marB="9144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gn="l" fontAlgn="t">
                        <a:lnSpc>
                          <a:spcPct val="200000"/>
                        </a:lnSpc>
                        <a:spcBef>
                          <a:spcPts val="0"/>
                        </a:spcBef>
                        <a:spcAft>
                          <a:spcPts val="0"/>
                        </a:spcAft>
                      </a:pPr>
                      <a:r>
                        <a:rPr lang="en-US" sz="1500" b="1"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Project artifact</a:t>
                      </a:r>
                      <a:endParaRPr lang="en-US" sz="1500" b="1" i="0" u="none" strike="noStrike" dirty="0">
                        <a:solidFill>
                          <a:schemeClr val="tx1">
                            <a:lumMod val="75000"/>
                            <a:lumOff val="25000"/>
                          </a:schemeClr>
                        </a:solidFill>
                        <a:effectLst/>
                        <a:latin typeface="Arial" panose="020B0604020202020204" pitchFamily="34" charset="0"/>
                      </a:endParaRPr>
                    </a:p>
                  </a:txBody>
                  <a:tcPr marL="182880" marR="111066" marT="91440" marB="9144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gn="l" fontAlgn="t">
                        <a:lnSpc>
                          <a:spcPct val="200000"/>
                        </a:lnSpc>
                        <a:spcBef>
                          <a:spcPts val="0"/>
                        </a:spcBef>
                        <a:spcAft>
                          <a:spcPts val="0"/>
                        </a:spcAft>
                      </a:pPr>
                      <a:r>
                        <a:rPr lang="en-US" sz="1500" b="1"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Due Date</a:t>
                      </a:r>
                      <a:endParaRPr lang="en-US" sz="1500" b="1" i="0" u="none" strike="noStrike" dirty="0">
                        <a:solidFill>
                          <a:schemeClr val="tx1">
                            <a:lumMod val="75000"/>
                            <a:lumOff val="25000"/>
                          </a:schemeClr>
                        </a:solidFill>
                        <a:effectLst/>
                        <a:latin typeface="Arial" panose="020B0604020202020204" pitchFamily="34" charset="0"/>
                      </a:endParaRPr>
                    </a:p>
                  </a:txBody>
                  <a:tcPr marL="182880" marR="111066" marT="91440" marB="91440">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010621851"/>
                  </a:ext>
                </a:extLst>
              </a:tr>
              <a:tr h="676656">
                <a:tc>
                  <a:txBody>
                    <a:bodyPr/>
                    <a:lstStyle/>
                    <a:p>
                      <a:pPr marL="0" marR="0" algn="r" fontAlgn="t">
                        <a:lnSpc>
                          <a:spcPct val="200000"/>
                        </a:lnSpc>
                        <a:spcBef>
                          <a:spcPts val="0"/>
                        </a:spcBef>
                        <a:spcAft>
                          <a:spcPts val="0"/>
                        </a:spcAft>
                        <a:tabLst>
                          <a:tab pos="1148080" algn="l"/>
                        </a:tabLst>
                      </a:pPr>
                      <a:r>
                        <a:rPr lang="en-US" sz="1500" b="1"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Project start</a:t>
                      </a:r>
                      <a:endParaRPr lang="en-US" sz="1500" b="1" i="0" u="none" strike="noStrike">
                        <a:solidFill>
                          <a:schemeClr val="tx1">
                            <a:lumMod val="75000"/>
                            <a:lumOff val="25000"/>
                          </a:schemeClr>
                        </a:solidFill>
                        <a:effectLst/>
                        <a:latin typeface="Arial" panose="020B0604020202020204" pitchFamily="34" charset="0"/>
                      </a:endParaRPr>
                    </a:p>
                  </a:txBody>
                  <a:tcPr marL="182880" marR="274320" marT="91440" marB="91440">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gn="l" fontAlgn="t">
                        <a:lnSpc>
                          <a:spcPct val="200000"/>
                        </a:lnSpc>
                        <a:spcBef>
                          <a:spcPts val="0"/>
                        </a:spcBef>
                        <a:spcAft>
                          <a:spcPts val="0"/>
                        </a:spcAft>
                      </a:pPr>
                      <a:r>
                        <a:rPr lang="en-US" sz="1500" b="0"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500" b="0" i="0" u="none" strike="noStrike">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l" fontAlgn="t">
                        <a:lnSpc>
                          <a:spcPct val="200000"/>
                        </a:lnSpc>
                        <a:spcBef>
                          <a:spcPts val="0"/>
                        </a:spcBef>
                        <a:spcAft>
                          <a:spcPts val="0"/>
                        </a:spcAft>
                      </a:pPr>
                      <a:r>
                        <a:rPr lang="en-US" sz="1500" b="0"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03/01/2019</a:t>
                      </a:r>
                      <a:endParaRPr lang="en-US" sz="1500" b="0" i="0" u="none" strike="noStrike" dirty="0">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651807606"/>
                  </a:ext>
                </a:extLst>
              </a:tr>
              <a:tr h="676656">
                <a:tc>
                  <a:txBody>
                    <a:bodyPr/>
                    <a:lstStyle/>
                    <a:p>
                      <a:pPr marL="0" marR="0" algn="r" fontAlgn="t">
                        <a:lnSpc>
                          <a:spcPct val="200000"/>
                        </a:lnSpc>
                        <a:spcBef>
                          <a:spcPts val="0"/>
                        </a:spcBef>
                        <a:spcAft>
                          <a:spcPts val="0"/>
                        </a:spcAft>
                      </a:pPr>
                      <a:r>
                        <a:rPr lang="en-US" sz="1500" b="1"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First Project Meeting</a:t>
                      </a:r>
                      <a:endParaRPr lang="en-US" sz="1500" b="1" i="0" u="none" strike="noStrike">
                        <a:solidFill>
                          <a:schemeClr val="tx1">
                            <a:lumMod val="75000"/>
                            <a:lumOff val="25000"/>
                          </a:schemeClr>
                        </a:solidFill>
                        <a:effectLst/>
                        <a:latin typeface="Arial" panose="020B0604020202020204" pitchFamily="34" charset="0"/>
                      </a:endParaRPr>
                    </a:p>
                  </a:txBody>
                  <a:tcPr marL="182880" marR="274320" marT="91440" marB="9144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gn="l" fontAlgn="t">
                        <a:lnSpc>
                          <a:spcPct val="200000"/>
                        </a:lnSpc>
                        <a:spcBef>
                          <a:spcPts val="0"/>
                        </a:spcBef>
                        <a:spcAft>
                          <a:spcPts val="0"/>
                        </a:spcAft>
                      </a:pPr>
                      <a:r>
                        <a:rPr lang="en-US" sz="1500" b="0"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Staff Approach </a:t>
                      </a:r>
                      <a:endParaRPr lang="en-US" sz="1500" b="0" i="0" u="none" strike="noStrike">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l" fontAlgn="t">
                        <a:lnSpc>
                          <a:spcPct val="200000"/>
                        </a:lnSpc>
                        <a:spcBef>
                          <a:spcPts val="0"/>
                        </a:spcBef>
                        <a:spcAft>
                          <a:spcPts val="0"/>
                        </a:spcAft>
                      </a:pPr>
                      <a:r>
                        <a:rPr lang="en-US" sz="1500" b="0"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03/18/2019</a:t>
                      </a:r>
                      <a:endParaRPr lang="en-US" sz="1500" b="0" i="0" u="none" strike="noStrike">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67615553"/>
                  </a:ext>
                </a:extLst>
              </a:tr>
              <a:tr h="676656">
                <a:tc>
                  <a:txBody>
                    <a:bodyPr/>
                    <a:lstStyle/>
                    <a:p>
                      <a:pPr marL="0" marR="0" algn="r" fontAlgn="t">
                        <a:lnSpc>
                          <a:spcPct val="200000"/>
                        </a:lnSpc>
                        <a:spcBef>
                          <a:spcPts val="0"/>
                        </a:spcBef>
                        <a:spcAft>
                          <a:spcPts val="0"/>
                        </a:spcAft>
                      </a:pPr>
                      <a:r>
                        <a:rPr lang="en-US" sz="1500" b="1"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Project halfway through </a:t>
                      </a:r>
                      <a:endParaRPr lang="en-US" sz="1500" b="1" i="0" u="none" strike="noStrike">
                        <a:solidFill>
                          <a:schemeClr val="tx1">
                            <a:lumMod val="75000"/>
                            <a:lumOff val="25000"/>
                          </a:schemeClr>
                        </a:solidFill>
                        <a:effectLst/>
                        <a:latin typeface="Arial" panose="020B0604020202020204" pitchFamily="34" charset="0"/>
                      </a:endParaRPr>
                    </a:p>
                  </a:txBody>
                  <a:tcPr marL="182880" marR="274320" marT="91440" marB="9144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gn="l" fontAlgn="t">
                        <a:lnSpc>
                          <a:spcPct val="200000"/>
                        </a:lnSpc>
                        <a:spcBef>
                          <a:spcPts val="0"/>
                        </a:spcBef>
                        <a:spcAft>
                          <a:spcPts val="0"/>
                        </a:spcAft>
                      </a:pPr>
                      <a:r>
                        <a:rPr lang="en-US" sz="1500" b="0"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Parts of SRC/ Report </a:t>
                      </a:r>
                      <a:endParaRPr lang="en-US" sz="1500" b="0" i="0" u="none" strike="noStrike" dirty="0">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l" fontAlgn="t">
                        <a:lnSpc>
                          <a:spcPct val="200000"/>
                        </a:lnSpc>
                        <a:spcBef>
                          <a:spcPts val="0"/>
                        </a:spcBef>
                        <a:spcAft>
                          <a:spcPts val="0"/>
                        </a:spcAft>
                      </a:pPr>
                      <a:r>
                        <a:rPr lang="en-US" sz="1500" b="0"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11/10/2019</a:t>
                      </a:r>
                      <a:endParaRPr lang="en-US" sz="1500" b="0" i="0" u="none" strike="noStrike" dirty="0">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9105778"/>
                  </a:ext>
                </a:extLst>
              </a:tr>
              <a:tr h="676656">
                <a:tc>
                  <a:txBody>
                    <a:bodyPr/>
                    <a:lstStyle/>
                    <a:p>
                      <a:pPr marL="0" marR="0" algn="r" fontAlgn="t">
                        <a:lnSpc>
                          <a:spcPct val="200000"/>
                        </a:lnSpc>
                        <a:spcBef>
                          <a:spcPts val="0"/>
                        </a:spcBef>
                        <a:spcAft>
                          <a:spcPts val="0"/>
                        </a:spcAft>
                      </a:pPr>
                      <a:r>
                        <a:rPr lang="en-US" sz="1500" b="1"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Project Presentation</a:t>
                      </a:r>
                      <a:endParaRPr lang="en-US" sz="1500" b="1" i="0" u="none" strike="noStrike">
                        <a:solidFill>
                          <a:schemeClr val="tx1">
                            <a:lumMod val="75000"/>
                            <a:lumOff val="25000"/>
                          </a:schemeClr>
                        </a:solidFill>
                        <a:effectLst/>
                        <a:latin typeface="Arial" panose="020B0604020202020204" pitchFamily="34" charset="0"/>
                      </a:endParaRPr>
                    </a:p>
                  </a:txBody>
                  <a:tcPr marL="182880" marR="274320" marT="91440" marB="9144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gn="l" fontAlgn="t">
                        <a:lnSpc>
                          <a:spcPct val="200000"/>
                        </a:lnSpc>
                        <a:spcBef>
                          <a:spcPts val="0"/>
                        </a:spcBef>
                        <a:spcAft>
                          <a:spcPts val="0"/>
                        </a:spcAft>
                      </a:pPr>
                      <a:r>
                        <a:rPr lang="en-US" sz="1500" b="0"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PowerPoint/ GUI </a:t>
                      </a:r>
                      <a:endParaRPr lang="en-US" sz="1500" b="0" i="0" u="none" strike="noStrike" dirty="0">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l" fontAlgn="t">
                        <a:lnSpc>
                          <a:spcPct val="200000"/>
                        </a:lnSpc>
                        <a:spcBef>
                          <a:spcPts val="0"/>
                        </a:spcBef>
                        <a:spcAft>
                          <a:spcPts val="0"/>
                        </a:spcAft>
                      </a:pPr>
                      <a:r>
                        <a:rPr lang="en-US" sz="1500" b="0"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4/25/2019</a:t>
                      </a:r>
                      <a:endParaRPr lang="en-US" sz="1500" b="0" i="0" u="none" strike="noStrike" dirty="0">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821868389"/>
                  </a:ext>
                </a:extLst>
              </a:tr>
              <a:tr h="676656">
                <a:tc>
                  <a:txBody>
                    <a:bodyPr/>
                    <a:lstStyle/>
                    <a:p>
                      <a:pPr marL="0" marR="0" algn="r" fontAlgn="t">
                        <a:lnSpc>
                          <a:spcPct val="200000"/>
                        </a:lnSpc>
                        <a:spcBef>
                          <a:spcPts val="0"/>
                        </a:spcBef>
                        <a:spcAft>
                          <a:spcPts val="0"/>
                        </a:spcAft>
                      </a:pPr>
                      <a:r>
                        <a:rPr lang="en-US" sz="1500" b="1" i="0" u="none" strike="noStrike">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Project Due</a:t>
                      </a:r>
                      <a:endParaRPr lang="en-US" sz="1500" b="1" i="0" u="none" strike="noStrike">
                        <a:solidFill>
                          <a:schemeClr val="tx1">
                            <a:lumMod val="75000"/>
                            <a:lumOff val="25000"/>
                          </a:schemeClr>
                        </a:solidFill>
                        <a:effectLst/>
                        <a:latin typeface="Arial" panose="020B0604020202020204" pitchFamily="34" charset="0"/>
                      </a:endParaRPr>
                    </a:p>
                  </a:txBody>
                  <a:tcPr marL="182880" marR="274320" marT="91440" marB="9144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gn="l" fontAlgn="t">
                        <a:lnSpc>
                          <a:spcPct val="200000"/>
                        </a:lnSpc>
                        <a:spcBef>
                          <a:spcPts val="0"/>
                        </a:spcBef>
                        <a:spcAft>
                          <a:spcPts val="0"/>
                        </a:spcAft>
                      </a:pPr>
                      <a:r>
                        <a:rPr lang="en-US" sz="1500" b="0"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All artifacts </a:t>
                      </a:r>
                      <a:endParaRPr lang="en-US" sz="1500" b="0" i="0" u="none" strike="noStrike" dirty="0">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l" fontAlgn="t">
                        <a:lnSpc>
                          <a:spcPct val="200000"/>
                        </a:lnSpc>
                        <a:spcBef>
                          <a:spcPts val="0"/>
                        </a:spcBef>
                        <a:spcAft>
                          <a:spcPts val="0"/>
                        </a:spcAft>
                      </a:pPr>
                      <a:r>
                        <a:rPr lang="en-US" sz="1500" b="0" i="0" u="none" strike="noStrike"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04/28/2019</a:t>
                      </a:r>
                      <a:endParaRPr lang="en-US" sz="1500" b="0" i="0" u="none" strike="noStrike" dirty="0">
                        <a:solidFill>
                          <a:schemeClr val="tx1">
                            <a:lumMod val="75000"/>
                            <a:lumOff val="25000"/>
                          </a:schemeClr>
                        </a:solidFill>
                        <a:effectLst/>
                        <a:latin typeface="Arial" panose="020B0604020202020204" pitchFamily="34" charset="0"/>
                      </a:endParaRPr>
                    </a:p>
                  </a:txBody>
                  <a:tcPr marL="182880" marR="111066"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966406222"/>
                  </a:ext>
                </a:extLst>
              </a:tr>
            </a:tbl>
          </a:graphicData>
        </a:graphic>
      </p:graphicFrame>
    </p:spTree>
    <p:extLst>
      <p:ext uri="{BB962C8B-B14F-4D97-AF65-F5344CB8AC3E}">
        <p14:creationId xmlns:p14="http://schemas.microsoft.com/office/powerpoint/2010/main" val="16293130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D34B-2529-4C38-95AA-21706A80B462}"/>
              </a:ext>
            </a:extLst>
          </p:cNvPr>
          <p:cNvSpPr>
            <a:spLocks noGrp="1"/>
          </p:cNvSpPr>
          <p:nvPr>
            <p:ph type="title"/>
          </p:nvPr>
        </p:nvSpPr>
        <p:spPr/>
        <p:txBody>
          <a:bodyPr/>
          <a:lstStyle/>
          <a:p>
            <a:r>
              <a:rPr lang="en-US" b="1" dirty="0">
                <a:solidFill>
                  <a:schemeClr val="accent6"/>
                </a:solidFill>
              </a:rPr>
              <a:t>Team Organization</a:t>
            </a:r>
          </a:p>
        </p:txBody>
      </p:sp>
      <p:sp>
        <p:nvSpPr>
          <p:cNvPr id="3" name="Content Placeholder 2">
            <a:extLst>
              <a:ext uri="{FF2B5EF4-FFF2-40B4-BE49-F238E27FC236}">
                <a16:creationId xmlns:a16="http://schemas.microsoft.com/office/drawing/2014/main" id="{CEAE592E-A0F7-4410-9622-503E14D8A26C}"/>
              </a:ext>
            </a:extLst>
          </p:cNvPr>
          <p:cNvSpPr>
            <a:spLocks noGrp="1"/>
          </p:cNvSpPr>
          <p:nvPr>
            <p:ph idx="1"/>
          </p:nvPr>
        </p:nvSpPr>
        <p:spPr/>
        <p:txBody>
          <a:bodyPr>
            <a:normAutofit lnSpcReduction="10000"/>
          </a:bodyPr>
          <a:lstStyle/>
          <a:p>
            <a:r>
              <a:rPr lang="en-US" sz="2800" u="sng" dirty="0"/>
              <a:t>Democratic team</a:t>
            </a:r>
          </a:p>
          <a:p>
            <a:r>
              <a:rPr lang="en-US" sz="2400" u="sng" dirty="0"/>
              <a:t>Strengths: </a:t>
            </a:r>
          </a:p>
          <a:p>
            <a:pPr lvl="1"/>
            <a:r>
              <a:rPr lang="en-US" sz="2400" dirty="0"/>
              <a:t>high quality code, consequence of positive attitude finding faults</a:t>
            </a:r>
          </a:p>
          <a:p>
            <a:pPr lvl="1"/>
            <a:r>
              <a:rPr lang="en-US" sz="2400" dirty="0"/>
              <a:t>Particularly good with hard problems</a:t>
            </a:r>
          </a:p>
          <a:p>
            <a:pPr lvl="1"/>
            <a:r>
              <a:rPr lang="en-US" sz="2400" dirty="0"/>
              <a:t>4 egoless programmers</a:t>
            </a:r>
          </a:p>
          <a:p>
            <a:r>
              <a:rPr lang="en-US" sz="2800" u="sng" dirty="0"/>
              <a:t>Weaknesses:</a:t>
            </a:r>
          </a:p>
          <a:p>
            <a:pPr lvl="1"/>
            <a:r>
              <a:rPr lang="en-US" sz="2400" dirty="0"/>
              <a:t>Cannot be externally imposed</a:t>
            </a:r>
          </a:p>
          <a:p>
            <a:endParaRPr lang="en-US" dirty="0"/>
          </a:p>
        </p:txBody>
      </p:sp>
    </p:spTree>
    <p:extLst>
      <p:ext uri="{BB962C8B-B14F-4D97-AF65-F5344CB8AC3E}">
        <p14:creationId xmlns:p14="http://schemas.microsoft.com/office/powerpoint/2010/main" val="360247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790A-C661-4EFA-9F81-BA80C5CF99F5}"/>
              </a:ext>
            </a:extLst>
          </p:cNvPr>
          <p:cNvSpPr>
            <a:spLocks noGrp="1"/>
          </p:cNvSpPr>
          <p:nvPr>
            <p:ph type="title"/>
          </p:nvPr>
        </p:nvSpPr>
        <p:spPr>
          <a:xfrm>
            <a:off x="825909" y="577273"/>
            <a:ext cx="3979205" cy="1684145"/>
          </a:xfrm>
        </p:spPr>
        <p:txBody>
          <a:bodyPr vert="horz" lIns="91440" tIns="45720" rIns="91440" bIns="45720" rtlCol="0" anchor="ctr">
            <a:normAutofit/>
          </a:bodyPr>
          <a:lstStyle/>
          <a:p>
            <a:r>
              <a:rPr lang="en-US" b="1" u="sng" dirty="0">
                <a:solidFill>
                  <a:schemeClr val="accent6"/>
                </a:solidFill>
              </a:rPr>
              <a:t>Waterfall Model </a:t>
            </a:r>
          </a:p>
        </p:txBody>
      </p:sp>
      <p:sp>
        <p:nvSpPr>
          <p:cNvPr id="8" name="TextBox 7">
            <a:extLst>
              <a:ext uri="{FF2B5EF4-FFF2-40B4-BE49-F238E27FC236}">
                <a16:creationId xmlns:a16="http://schemas.microsoft.com/office/drawing/2014/main" id="{60054D4C-2BC4-4014-BF81-35D089D7D954}"/>
              </a:ext>
            </a:extLst>
          </p:cNvPr>
          <p:cNvSpPr txBox="1"/>
          <p:nvPr/>
        </p:nvSpPr>
        <p:spPr>
          <a:xfrm>
            <a:off x="802177" y="1137038"/>
            <a:ext cx="4139277" cy="5143690"/>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t>The life cycle model we used for this project is the Waterfall Model because its one of the better ways in documentation and the maintenance is a lot easier. This model does not show the order of events but it’s a linear life cycle model with feedback loops.</a:t>
            </a:r>
          </a:p>
          <a:p>
            <a:pPr>
              <a:spcAft>
                <a:spcPts val="1000"/>
              </a:spcAft>
              <a:buClr>
                <a:schemeClr val="tx1"/>
              </a:buClr>
              <a:buSzPct val="100000"/>
              <a:buFont typeface="Arial"/>
              <a:buChar char="•"/>
            </a:pPr>
            <a:endParaRPr lang="en-US" dirty="0"/>
          </a:p>
        </p:txBody>
      </p:sp>
      <p:pic>
        <p:nvPicPr>
          <p:cNvPr id="7" name="Content Placeholder 6">
            <a:extLst>
              <a:ext uri="{FF2B5EF4-FFF2-40B4-BE49-F238E27FC236}">
                <a16:creationId xmlns:a16="http://schemas.microsoft.com/office/drawing/2014/main" id="{3D91B220-5115-4E4C-89DB-8687E97540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9752" y="871550"/>
            <a:ext cx="6095593" cy="495266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628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D75B-5110-4D96-8965-B23E621445E1}"/>
              </a:ext>
            </a:extLst>
          </p:cNvPr>
          <p:cNvSpPr>
            <a:spLocks noGrp="1"/>
          </p:cNvSpPr>
          <p:nvPr>
            <p:ph type="title"/>
          </p:nvPr>
        </p:nvSpPr>
        <p:spPr>
          <a:xfrm>
            <a:off x="685801" y="609600"/>
            <a:ext cx="1567069" cy="1789043"/>
          </a:xfrm>
        </p:spPr>
        <p:txBody>
          <a:bodyPr/>
          <a:lstStyle/>
          <a:p>
            <a:r>
              <a:rPr lang="en-US" b="1" u="sng" dirty="0">
                <a:solidFill>
                  <a:schemeClr val="accent6"/>
                </a:solidFill>
              </a:rPr>
              <a:t>CRC CARDs</a:t>
            </a:r>
          </a:p>
        </p:txBody>
      </p:sp>
      <p:graphicFrame>
        <p:nvGraphicFramePr>
          <p:cNvPr id="4" name="Content Placeholder 3">
            <a:extLst>
              <a:ext uri="{FF2B5EF4-FFF2-40B4-BE49-F238E27FC236}">
                <a16:creationId xmlns:a16="http://schemas.microsoft.com/office/drawing/2014/main" id="{A870D467-2A2F-4AAC-9763-B2812B201482}"/>
              </a:ext>
            </a:extLst>
          </p:cNvPr>
          <p:cNvGraphicFramePr>
            <a:graphicFrameLocks noGrp="1"/>
          </p:cNvGraphicFramePr>
          <p:nvPr>
            <p:ph idx="1"/>
            <p:extLst>
              <p:ext uri="{D42A27DB-BD31-4B8C-83A1-F6EECF244321}">
                <p14:modId xmlns:p14="http://schemas.microsoft.com/office/powerpoint/2010/main" val="2091280733"/>
              </p:ext>
            </p:extLst>
          </p:nvPr>
        </p:nvGraphicFramePr>
        <p:xfrm>
          <a:off x="2920045" y="1"/>
          <a:ext cx="2955454" cy="2951988"/>
        </p:xfrm>
        <a:graphic>
          <a:graphicData uri="http://schemas.openxmlformats.org/drawingml/2006/table">
            <a:tbl>
              <a:tblPr firstRow="1" firstCol="1" bandRow="1">
                <a:tableStyleId>{5C22544A-7EE6-4342-B048-85BDC9FD1C3A}</a:tableStyleId>
              </a:tblPr>
              <a:tblGrid>
                <a:gridCol w="2955454">
                  <a:extLst>
                    <a:ext uri="{9D8B030D-6E8A-4147-A177-3AD203B41FA5}">
                      <a16:colId xmlns:a16="http://schemas.microsoft.com/office/drawing/2014/main" val="3790672099"/>
                    </a:ext>
                  </a:extLst>
                </a:gridCol>
              </a:tblGrid>
              <a:tr h="454901">
                <a:tc>
                  <a:txBody>
                    <a:bodyPr/>
                    <a:lstStyle/>
                    <a:p>
                      <a:pPr marL="0" marR="0" algn="ctr">
                        <a:lnSpc>
                          <a:spcPct val="107000"/>
                        </a:lnSpc>
                        <a:spcBef>
                          <a:spcPts val="0"/>
                        </a:spcBef>
                        <a:spcAft>
                          <a:spcPts val="0"/>
                        </a:spcAft>
                      </a:pPr>
                      <a:r>
                        <a:rPr lang="en-US" sz="1200" dirty="0">
                          <a:effectLst/>
                        </a:rPr>
                        <a:t>CLASS</a:t>
                      </a:r>
                      <a:endParaRPr lang="en-US" sz="1100" dirty="0">
                        <a:effectLst/>
                      </a:endParaRPr>
                    </a:p>
                    <a:p>
                      <a:pPr marL="0" marR="0" algn="ctr">
                        <a:lnSpc>
                          <a:spcPct val="107000"/>
                        </a:lnSpc>
                        <a:spcBef>
                          <a:spcPts val="0"/>
                        </a:spcBef>
                        <a:spcAft>
                          <a:spcPts val="0"/>
                        </a:spcAft>
                      </a:pPr>
                      <a:r>
                        <a:rPr lang="en-US" sz="1200" dirty="0" err="1">
                          <a:effectLst/>
                        </a:rPr>
                        <a:t>StudentInfo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005178"/>
                  </a:ext>
                </a:extLst>
              </a:tr>
              <a:tr h="1872491">
                <a:tc>
                  <a:txBody>
                    <a:bodyPr/>
                    <a:lstStyle/>
                    <a:p>
                      <a:pPr marL="0" marR="0" algn="ctr">
                        <a:lnSpc>
                          <a:spcPct val="107000"/>
                        </a:lnSpc>
                        <a:spcBef>
                          <a:spcPts val="0"/>
                        </a:spcBef>
                        <a:spcAft>
                          <a:spcPts val="0"/>
                        </a:spcAft>
                      </a:pPr>
                      <a:r>
                        <a:rPr lang="en-US" sz="1200" dirty="0">
                          <a:effectLst/>
                        </a:rPr>
                        <a:t>RESPONSIBILITY</a:t>
                      </a:r>
                      <a:endParaRPr lang="en-US" sz="1100" dirty="0">
                        <a:effectLst/>
                      </a:endParaRPr>
                    </a:p>
                    <a:p>
                      <a:pPr marL="457200" marR="0" indent="-228600">
                        <a:lnSpc>
                          <a:spcPct val="107000"/>
                        </a:lnSpc>
                        <a:spcBef>
                          <a:spcPts val="0"/>
                        </a:spcBef>
                        <a:spcAft>
                          <a:spcPts val="0"/>
                        </a:spcAft>
                      </a:pPr>
                      <a:r>
                        <a:rPr lang="en-US" sz="1200" dirty="0">
                          <a:effectLst/>
                        </a:rPr>
                        <a:t>Displays student name and ID</a:t>
                      </a:r>
                      <a:endParaRPr lang="en-US" sz="1100" dirty="0">
                        <a:effectLst/>
                      </a:endParaRPr>
                    </a:p>
                    <a:p>
                      <a:pPr marL="457200" marR="0" indent="-228600">
                        <a:lnSpc>
                          <a:spcPct val="107000"/>
                        </a:lnSpc>
                        <a:spcBef>
                          <a:spcPts val="0"/>
                        </a:spcBef>
                        <a:spcAft>
                          <a:spcPts val="0"/>
                        </a:spcAft>
                      </a:pPr>
                      <a:r>
                        <a:rPr lang="en-US" sz="1200" dirty="0">
                          <a:effectLst/>
                        </a:rPr>
                        <a:t>Display birthday and gender</a:t>
                      </a:r>
                      <a:endParaRPr lang="en-US" sz="1100" dirty="0">
                        <a:effectLst/>
                      </a:endParaRPr>
                    </a:p>
                    <a:p>
                      <a:pPr marL="457200" marR="0" indent="-228600">
                        <a:lnSpc>
                          <a:spcPct val="107000"/>
                        </a:lnSpc>
                        <a:spcBef>
                          <a:spcPts val="0"/>
                        </a:spcBef>
                        <a:spcAft>
                          <a:spcPts val="0"/>
                        </a:spcAft>
                      </a:pPr>
                      <a:r>
                        <a:rPr lang="en-US" sz="1200" dirty="0">
                          <a:effectLst/>
                        </a:rPr>
                        <a:t>Display enrollment date, credits, current hours and withdrawal count</a:t>
                      </a:r>
                      <a:endParaRPr lang="en-US" sz="1100" dirty="0">
                        <a:effectLst/>
                      </a:endParaRPr>
                    </a:p>
                    <a:p>
                      <a:pPr marL="457200" marR="0" indent="-228600">
                        <a:lnSpc>
                          <a:spcPct val="107000"/>
                        </a:lnSpc>
                        <a:spcBef>
                          <a:spcPts val="0"/>
                        </a:spcBef>
                        <a:spcAft>
                          <a:spcPts val="0"/>
                        </a:spcAft>
                      </a:pPr>
                      <a:r>
                        <a:rPr lang="en-US" sz="1200" dirty="0">
                          <a:effectLst/>
                        </a:rPr>
                        <a:t>Display GPA </a:t>
                      </a:r>
                      <a:endParaRPr lang="en-US" sz="1100" dirty="0">
                        <a:effectLst/>
                      </a:endParaRPr>
                    </a:p>
                    <a:p>
                      <a:pPr marL="457200" marR="0" indent="-228600">
                        <a:lnSpc>
                          <a:spcPct val="107000"/>
                        </a:lnSpc>
                        <a:spcBef>
                          <a:spcPts val="0"/>
                        </a:spcBef>
                        <a:spcAft>
                          <a:spcPts val="0"/>
                        </a:spcAft>
                      </a:pPr>
                      <a:r>
                        <a:rPr lang="en-US" sz="1200" dirty="0">
                          <a:effectLst/>
                        </a:rPr>
                        <a:t>Display major and minor </a:t>
                      </a:r>
                      <a:endParaRPr lang="en-US" sz="1100" dirty="0">
                        <a:effectLst/>
                      </a:endParaRPr>
                    </a:p>
                    <a:p>
                      <a:pPr marL="457200" marR="0" indent="-228600">
                        <a:lnSpc>
                          <a:spcPct val="107000"/>
                        </a:lnSpc>
                        <a:spcBef>
                          <a:spcPts val="0"/>
                        </a:spcBef>
                        <a:spcAft>
                          <a:spcPts val="0"/>
                        </a:spcAft>
                      </a:pPr>
                      <a:r>
                        <a:rPr lang="en-US" sz="1200" dirty="0">
                          <a:effectLst/>
                        </a:rPr>
                        <a:t>Student can view their account balance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8651837"/>
                  </a:ext>
                </a:extLst>
              </a:tr>
              <a:tr h="624596">
                <a:tc>
                  <a:txBody>
                    <a:bodyPr/>
                    <a:lstStyle/>
                    <a:p>
                      <a:pPr marL="0" marR="0" algn="ctr">
                        <a:lnSpc>
                          <a:spcPct val="107000"/>
                        </a:lnSpc>
                        <a:spcBef>
                          <a:spcPts val="0"/>
                        </a:spcBef>
                        <a:spcAft>
                          <a:spcPts val="0"/>
                        </a:spcAft>
                      </a:pPr>
                      <a:r>
                        <a:rPr lang="en-US" sz="1200" dirty="0">
                          <a:effectLst/>
                        </a:rPr>
                        <a:t>COLLABORATION</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err="1">
                          <a:effectLst/>
                        </a:rPr>
                        <a:t>StudentCourse</a:t>
                      </a:r>
                      <a:r>
                        <a:rPr lang="en-US" sz="1200" dirty="0">
                          <a:effectLst/>
                        </a:rPr>
                        <a:t> class </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Courses class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563377"/>
                  </a:ext>
                </a:extLst>
              </a:tr>
            </a:tbl>
          </a:graphicData>
        </a:graphic>
      </p:graphicFrame>
      <p:graphicFrame>
        <p:nvGraphicFramePr>
          <p:cNvPr id="5" name="Table 4">
            <a:extLst>
              <a:ext uri="{FF2B5EF4-FFF2-40B4-BE49-F238E27FC236}">
                <a16:creationId xmlns:a16="http://schemas.microsoft.com/office/drawing/2014/main" id="{552AF7C2-3296-44C6-BF1B-574FE08F4AC1}"/>
              </a:ext>
            </a:extLst>
          </p:cNvPr>
          <p:cNvGraphicFramePr>
            <a:graphicFrameLocks noGrp="1"/>
          </p:cNvGraphicFramePr>
          <p:nvPr>
            <p:extLst>
              <p:ext uri="{D42A27DB-BD31-4B8C-83A1-F6EECF244321}">
                <p14:modId xmlns:p14="http://schemas.microsoft.com/office/powerpoint/2010/main" val="899282429"/>
              </p:ext>
            </p:extLst>
          </p:nvPr>
        </p:nvGraphicFramePr>
        <p:xfrm>
          <a:off x="2862243" y="3139894"/>
          <a:ext cx="3013256" cy="3751062"/>
        </p:xfrm>
        <a:graphic>
          <a:graphicData uri="http://schemas.openxmlformats.org/drawingml/2006/table">
            <a:tbl>
              <a:tblPr firstRow="1" firstCol="1" bandRow="1">
                <a:tableStyleId>{5C22544A-7EE6-4342-B048-85BDC9FD1C3A}</a:tableStyleId>
              </a:tblPr>
              <a:tblGrid>
                <a:gridCol w="3013256">
                  <a:extLst>
                    <a:ext uri="{9D8B030D-6E8A-4147-A177-3AD203B41FA5}">
                      <a16:colId xmlns:a16="http://schemas.microsoft.com/office/drawing/2014/main" val="1586162425"/>
                    </a:ext>
                  </a:extLst>
                </a:gridCol>
              </a:tblGrid>
              <a:tr h="672530">
                <a:tc>
                  <a:txBody>
                    <a:bodyPr/>
                    <a:lstStyle/>
                    <a:p>
                      <a:pPr marL="0" marR="0" algn="ctr">
                        <a:lnSpc>
                          <a:spcPct val="107000"/>
                        </a:lnSpc>
                        <a:spcBef>
                          <a:spcPts val="0"/>
                        </a:spcBef>
                        <a:spcAft>
                          <a:spcPts val="0"/>
                        </a:spcAft>
                      </a:pPr>
                      <a:r>
                        <a:rPr lang="en-US" sz="1200" dirty="0">
                          <a:effectLst/>
                        </a:rPr>
                        <a:t>CLASS</a:t>
                      </a:r>
                      <a:endParaRPr lang="en-US" sz="1100" dirty="0">
                        <a:effectLst/>
                      </a:endParaRPr>
                    </a:p>
                    <a:p>
                      <a:pPr marL="0" marR="0" algn="ctr">
                        <a:lnSpc>
                          <a:spcPct val="107000"/>
                        </a:lnSpc>
                        <a:spcBef>
                          <a:spcPts val="0"/>
                        </a:spcBef>
                        <a:spcAft>
                          <a:spcPts val="0"/>
                        </a:spcAft>
                      </a:pPr>
                      <a:r>
                        <a:rPr lang="en-US" sz="1200" dirty="0" err="1">
                          <a:effectLst/>
                        </a:rPr>
                        <a:t>StudentCourses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1605318"/>
                  </a:ext>
                </a:extLst>
              </a:tr>
              <a:tr h="2072135">
                <a:tc>
                  <a:txBody>
                    <a:bodyPr/>
                    <a:lstStyle/>
                    <a:p>
                      <a:pPr marL="0" marR="0" algn="ctr">
                        <a:lnSpc>
                          <a:spcPct val="107000"/>
                        </a:lnSpc>
                        <a:spcBef>
                          <a:spcPts val="0"/>
                        </a:spcBef>
                        <a:spcAft>
                          <a:spcPts val="0"/>
                        </a:spcAft>
                      </a:pPr>
                      <a:r>
                        <a:rPr lang="en-US" sz="1200" dirty="0">
                          <a:effectLst/>
                        </a:rPr>
                        <a:t>RESPONSIBILITY</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the course name and degree category </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professor of course </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the building name and room number </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the days of the week to attend the class </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session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4623439"/>
                  </a:ext>
                </a:extLst>
              </a:tr>
              <a:tr h="1006397">
                <a:tc>
                  <a:txBody>
                    <a:bodyPr/>
                    <a:lstStyle/>
                    <a:p>
                      <a:pPr marL="0" marR="0" algn="ctr">
                        <a:lnSpc>
                          <a:spcPct val="107000"/>
                        </a:lnSpc>
                        <a:spcBef>
                          <a:spcPts val="0"/>
                        </a:spcBef>
                        <a:spcAft>
                          <a:spcPts val="0"/>
                        </a:spcAft>
                      </a:pPr>
                      <a:r>
                        <a:rPr lang="en-US" sz="1200" dirty="0">
                          <a:effectLst/>
                        </a:rPr>
                        <a:t>COLLABORATION</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err="1">
                          <a:effectLst/>
                        </a:rPr>
                        <a:t>StudentInfo</a:t>
                      </a:r>
                      <a:r>
                        <a:rPr lang="en-US" sz="1200" dirty="0">
                          <a:effectLst/>
                        </a:rPr>
                        <a:t> class </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err="1">
                          <a:effectLst/>
                        </a:rPr>
                        <a:t>StudentCourseGrades</a:t>
                      </a:r>
                      <a:r>
                        <a:rPr lang="en-US" sz="1200" dirty="0">
                          <a:effectLst/>
                        </a:rPr>
                        <a:t> class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621002"/>
                  </a:ext>
                </a:extLst>
              </a:tr>
            </a:tbl>
          </a:graphicData>
        </a:graphic>
      </p:graphicFrame>
      <p:graphicFrame>
        <p:nvGraphicFramePr>
          <p:cNvPr id="6" name="Table 5">
            <a:extLst>
              <a:ext uri="{FF2B5EF4-FFF2-40B4-BE49-F238E27FC236}">
                <a16:creationId xmlns:a16="http://schemas.microsoft.com/office/drawing/2014/main" id="{55235610-754F-41A5-B5B5-3DB33159E93C}"/>
              </a:ext>
            </a:extLst>
          </p:cNvPr>
          <p:cNvGraphicFramePr>
            <a:graphicFrameLocks noGrp="1"/>
          </p:cNvGraphicFramePr>
          <p:nvPr>
            <p:extLst>
              <p:ext uri="{D42A27DB-BD31-4B8C-83A1-F6EECF244321}">
                <p14:modId xmlns:p14="http://schemas.microsoft.com/office/powerpoint/2010/main" val="157897814"/>
              </p:ext>
            </p:extLst>
          </p:nvPr>
        </p:nvGraphicFramePr>
        <p:xfrm>
          <a:off x="23011" y="3139895"/>
          <a:ext cx="2839232" cy="3751059"/>
        </p:xfrm>
        <a:graphic>
          <a:graphicData uri="http://schemas.openxmlformats.org/drawingml/2006/table">
            <a:tbl>
              <a:tblPr firstRow="1" firstCol="1" bandRow="1">
                <a:tableStyleId>{5C22544A-7EE6-4342-B048-85BDC9FD1C3A}</a:tableStyleId>
              </a:tblPr>
              <a:tblGrid>
                <a:gridCol w="2839232">
                  <a:extLst>
                    <a:ext uri="{9D8B030D-6E8A-4147-A177-3AD203B41FA5}">
                      <a16:colId xmlns:a16="http://schemas.microsoft.com/office/drawing/2014/main" val="3353522006"/>
                    </a:ext>
                  </a:extLst>
                </a:gridCol>
              </a:tblGrid>
              <a:tr h="994100">
                <a:tc>
                  <a:txBody>
                    <a:bodyPr/>
                    <a:lstStyle/>
                    <a:p>
                      <a:pPr marL="0" marR="0" algn="ctr">
                        <a:lnSpc>
                          <a:spcPct val="107000"/>
                        </a:lnSpc>
                        <a:spcBef>
                          <a:spcPts val="0"/>
                        </a:spcBef>
                        <a:spcAft>
                          <a:spcPts val="0"/>
                        </a:spcAft>
                      </a:pPr>
                      <a:r>
                        <a:rPr lang="en-US" sz="1200" dirty="0">
                          <a:effectLst/>
                        </a:rPr>
                        <a:t>CLASS</a:t>
                      </a:r>
                      <a:endParaRPr lang="en-US" sz="1100" dirty="0">
                        <a:effectLst/>
                      </a:endParaRPr>
                    </a:p>
                    <a:p>
                      <a:pPr marL="0" marR="0" algn="ctr">
                        <a:lnSpc>
                          <a:spcPct val="107000"/>
                        </a:lnSpc>
                        <a:spcBef>
                          <a:spcPts val="0"/>
                        </a:spcBef>
                        <a:spcAft>
                          <a:spcPts val="0"/>
                        </a:spcAft>
                      </a:pPr>
                      <a:r>
                        <a:rPr lang="en-US" sz="1200" dirty="0" err="1">
                          <a:effectLst/>
                        </a:rPr>
                        <a:t>StudentCourseGrades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8341490"/>
                  </a:ext>
                </a:extLst>
              </a:tr>
              <a:tr h="1537199">
                <a:tc>
                  <a:txBody>
                    <a:bodyPr/>
                    <a:lstStyle/>
                    <a:p>
                      <a:pPr marL="0" marR="0" algn="ctr">
                        <a:lnSpc>
                          <a:spcPct val="107000"/>
                        </a:lnSpc>
                        <a:spcBef>
                          <a:spcPts val="0"/>
                        </a:spcBef>
                        <a:spcAft>
                          <a:spcPts val="0"/>
                        </a:spcAft>
                      </a:pPr>
                      <a:r>
                        <a:rPr lang="en-US" sz="1200">
                          <a:effectLst/>
                        </a:rPr>
                        <a:t>RESPONSIBILITY</a:t>
                      </a:r>
                      <a:endParaRPr lang="en-US" sz="1100">
                        <a:effectLst/>
                      </a:endParaRPr>
                    </a:p>
                    <a:p>
                      <a:pPr marL="342900" marR="0" lvl="0" indent="-342900">
                        <a:lnSpc>
                          <a:spcPct val="107000"/>
                        </a:lnSpc>
                        <a:spcBef>
                          <a:spcPts val="0"/>
                        </a:spcBef>
                        <a:spcAft>
                          <a:spcPts val="0"/>
                        </a:spcAft>
                        <a:buFont typeface="+mj-lt"/>
                        <a:buAutoNum type="arabicPeriod"/>
                      </a:pPr>
                      <a:r>
                        <a:rPr lang="en-US" sz="1200">
                          <a:effectLst/>
                        </a:rPr>
                        <a:t>Display student ID and course ID </a:t>
                      </a:r>
                      <a:endParaRPr lang="en-US" sz="1100">
                        <a:effectLst/>
                      </a:endParaRPr>
                    </a:p>
                    <a:p>
                      <a:pPr marL="342900" marR="0" lvl="0" indent="-342900">
                        <a:lnSpc>
                          <a:spcPct val="107000"/>
                        </a:lnSpc>
                        <a:spcBef>
                          <a:spcPts val="0"/>
                        </a:spcBef>
                        <a:spcAft>
                          <a:spcPts val="0"/>
                        </a:spcAft>
                        <a:buFont typeface="+mj-lt"/>
                        <a:buAutoNum type="arabicPeriod"/>
                      </a:pPr>
                      <a:r>
                        <a:rPr lang="en-US" sz="1200">
                          <a:effectLst/>
                        </a:rPr>
                        <a:t>Display student grades for the courses</a:t>
                      </a:r>
                      <a:endParaRPr lang="en-US" sz="1100">
                        <a:effectLst/>
                      </a:endParaRPr>
                    </a:p>
                    <a:p>
                      <a:pPr marL="342900" marR="0" lvl="0" indent="-342900">
                        <a:lnSpc>
                          <a:spcPct val="107000"/>
                        </a:lnSpc>
                        <a:spcBef>
                          <a:spcPts val="0"/>
                        </a:spcBef>
                        <a:spcAft>
                          <a:spcPts val="0"/>
                        </a:spcAft>
                        <a:buFont typeface="+mj-lt"/>
                        <a:buAutoNum type="arabicPeriod"/>
                      </a:pPr>
                      <a:r>
                        <a:rPr lang="en-US" sz="1200">
                          <a:effectLst/>
                        </a:rPr>
                        <a:t>Display the progress of the course (active/completed/withdrawn)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9943176"/>
                  </a:ext>
                </a:extLst>
              </a:tr>
              <a:tr h="1219760">
                <a:tc>
                  <a:txBody>
                    <a:bodyPr/>
                    <a:lstStyle/>
                    <a:p>
                      <a:pPr marL="0" marR="0" algn="ctr">
                        <a:lnSpc>
                          <a:spcPct val="107000"/>
                        </a:lnSpc>
                        <a:spcBef>
                          <a:spcPts val="0"/>
                        </a:spcBef>
                        <a:spcAft>
                          <a:spcPts val="0"/>
                        </a:spcAft>
                      </a:pPr>
                      <a:r>
                        <a:rPr lang="en-US" sz="1200" dirty="0">
                          <a:effectLst/>
                        </a:rPr>
                        <a:t>COLLABORATION</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err="1">
                          <a:effectLst/>
                        </a:rPr>
                        <a:t>StudentInfo</a:t>
                      </a:r>
                      <a:r>
                        <a:rPr lang="en-US" sz="1200" dirty="0">
                          <a:effectLst/>
                        </a:rPr>
                        <a:t> class</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err="1">
                          <a:effectLst/>
                        </a:rPr>
                        <a:t>StudentCourses</a:t>
                      </a:r>
                      <a:r>
                        <a:rPr lang="en-US" sz="1200" dirty="0">
                          <a:effectLst/>
                        </a:rPr>
                        <a:t> class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9614414"/>
                  </a:ext>
                </a:extLst>
              </a:tr>
            </a:tbl>
          </a:graphicData>
        </a:graphic>
      </p:graphicFrame>
      <p:graphicFrame>
        <p:nvGraphicFramePr>
          <p:cNvPr id="7" name="Table 6">
            <a:extLst>
              <a:ext uri="{FF2B5EF4-FFF2-40B4-BE49-F238E27FC236}">
                <a16:creationId xmlns:a16="http://schemas.microsoft.com/office/drawing/2014/main" id="{6FDDE940-24D4-4A01-9FAC-76E8D16BDB72}"/>
              </a:ext>
            </a:extLst>
          </p:cNvPr>
          <p:cNvGraphicFramePr>
            <a:graphicFrameLocks noGrp="1"/>
          </p:cNvGraphicFramePr>
          <p:nvPr>
            <p:extLst>
              <p:ext uri="{D42A27DB-BD31-4B8C-83A1-F6EECF244321}">
                <p14:modId xmlns:p14="http://schemas.microsoft.com/office/powerpoint/2010/main" val="1031402826"/>
              </p:ext>
            </p:extLst>
          </p:nvPr>
        </p:nvGraphicFramePr>
        <p:xfrm>
          <a:off x="5875501" y="3139894"/>
          <a:ext cx="3013253" cy="3718105"/>
        </p:xfrm>
        <a:graphic>
          <a:graphicData uri="http://schemas.openxmlformats.org/drawingml/2006/table">
            <a:tbl>
              <a:tblPr firstRow="1" firstCol="1" bandRow="1">
                <a:tableStyleId>{5C22544A-7EE6-4342-B048-85BDC9FD1C3A}</a:tableStyleId>
              </a:tblPr>
              <a:tblGrid>
                <a:gridCol w="3013253">
                  <a:extLst>
                    <a:ext uri="{9D8B030D-6E8A-4147-A177-3AD203B41FA5}">
                      <a16:colId xmlns:a16="http://schemas.microsoft.com/office/drawing/2014/main" val="2413661077"/>
                    </a:ext>
                  </a:extLst>
                </a:gridCol>
              </a:tblGrid>
              <a:tr h="694039">
                <a:tc>
                  <a:txBody>
                    <a:bodyPr/>
                    <a:lstStyle/>
                    <a:p>
                      <a:pPr marL="0" marR="0" algn="ctr">
                        <a:lnSpc>
                          <a:spcPct val="107000"/>
                        </a:lnSpc>
                        <a:spcBef>
                          <a:spcPts val="0"/>
                        </a:spcBef>
                        <a:spcAft>
                          <a:spcPts val="0"/>
                        </a:spcAft>
                      </a:pPr>
                      <a:r>
                        <a:rPr lang="en-US" sz="1200" dirty="0">
                          <a:effectLst/>
                        </a:rPr>
                        <a:t>CLASS</a:t>
                      </a:r>
                      <a:endParaRPr lang="en-US" sz="1100" dirty="0">
                        <a:effectLst/>
                      </a:endParaRPr>
                    </a:p>
                    <a:p>
                      <a:pPr marL="0" marR="0" algn="ctr">
                        <a:lnSpc>
                          <a:spcPct val="107000"/>
                        </a:lnSpc>
                        <a:spcBef>
                          <a:spcPts val="0"/>
                        </a:spcBef>
                        <a:spcAft>
                          <a:spcPts val="0"/>
                        </a:spcAft>
                      </a:pPr>
                      <a:r>
                        <a:rPr lang="en-US" sz="1200" dirty="0" err="1">
                          <a:effectLst/>
                        </a:rPr>
                        <a:t>StudentCourseInfo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4366770"/>
                  </a:ext>
                </a:extLst>
              </a:tr>
              <a:tr h="2201990">
                <a:tc>
                  <a:txBody>
                    <a:bodyPr/>
                    <a:lstStyle/>
                    <a:p>
                      <a:pPr marL="0" marR="0" algn="ctr">
                        <a:lnSpc>
                          <a:spcPct val="107000"/>
                        </a:lnSpc>
                        <a:spcBef>
                          <a:spcPts val="0"/>
                        </a:spcBef>
                        <a:spcAft>
                          <a:spcPts val="0"/>
                        </a:spcAft>
                      </a:pPr>
                      <a:r>
                        <a:rPr lang="en-US" sz="1200" dirty="0">
                          <a:effectLst/>
                        </a:rPr>
                        <a:t>RESPONSIBILITY</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student ID and course ID </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assignments and numeric grade received for that assignment</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the grade weight and due date</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Display cumulative grade for the course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935502"/>
                  </a:ext>
                </a:extLst>
              </a:tr>
              <a:tr h="822076">
                <a:tc>
                  <a:txBody>
                    <a:bodyPr/>
                    <a:lstStyle/>
                    <a:p>
                      <a:pPr marL="0" marR="0" algn="ctr">
                        <a:lnSpc>
                          <a:spcPct val="107000"/>
                        </a:lnSpc>
                        <a:spcBef>
                          <a:spcPts val="0"/>
                        </a:spcBef>
                        <a:spcAft>
                          <a:spcPts val="0"/>
                        </a:spcAft>
                      </a:pPr>
                      <a:r>
                        <a:rPr lang="en-US" sz="1200" dirty="0">
                          <a:effectLst/>
                        </a:rPr>
                        <a:t>COLLABORATION</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err="1">
                          <a:effectLst/>
                        </a:rPr>
                        <a:t>StudentInfo</a:t>
                      </a:r>
                      <a:r>
                        <a:rPr lang="en-US" sz="1200" dirty="0">
                          <a:effectLst/>
                        </a:rPr>
                        <a:t> class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569887"/>
                  </a:ext>
                </a:extLst>
              </a:tr>
            </a:tbl>
          </a:graphicData>
        </a:graphic>
      </p:graphicFrame>
      <p:graphicFrame>
        <p:nvGraphicFramePr>
          <p:cNvPr id="8" name="Table 7">
            <a:extLst>
              <a:ext uri="{FF2B5EF4-FFF2-40B4-BE49-F238E27FC236}">
                <a16:creationId xmlns:a16="http://schemas.microsoft.com/office/drawing/2014/main" id="{91063D00-FB89-4007-B69D-928EAB34B1EC}"/>
              </a:ext>
            </a:extLst>
          </p:cNvPr>
          <p:cNvGraphicFramePr>
            <a:graphicFrameLocks noGrp="1"/>
          </p:cNvGraphicFramePr>
          <p:nvPr>
            <p:extLst>
              <p:ext uri="{D42A27DB-BD31-4B8C-83A1-F6EECF244321}">
                <p14:modId xmlns:p14="http://schemas.microsoft.com/office/powerpoint/2010/main" val="2799982810"/>
              </p:ext>
            </p:extLst>
          </p:nvPr>
        </p:nvGraphicFramePr>
        <p:xfrm>
          <a:off x="5875502" y="0"/>
          <a:ext cx="3013254" cy="2951988"/>
        </p:xfrm>
        <a:graphic>
          <a:graphicData uri="http://schemas.openxmlformats.org/drawingml/2006/table">
            <a:tbl>
              <a:tblPr firstRow="1" firstCol="1" bandRow="1">
                <a:tableStyleId>{5C22544A-7EE6-4342-B048-85BDC9FD1C3A}</a:tableStyleId>
              </a:tblPr>
              <a:tblGrid>
                <a:gridCol w="3013254">
                  <a:extLst>
                    <a:ext uri="{9D8B030D-6E8A-4147-A177-3AD203B41FA5}">
                      <a16:colId xmlns:a16="http://schemas.microsoft.com/office/drawing/2014/main" val="3222420971"/>
                    </a:ext>
                  </a:extLst>
                </a:gridCol>
              </a:tblGrid>
              <a:tr h="473651">
                <a:tc>
                  <a:txBody>
                    <a:bodyPr/>
                    <a:lstStyle/>
                    <a:p>
                      <a:pPr marL="0" marR="0" algn="ctr">
                        <a:lnSpc>
                          <a:spcPct val="107000"/>
                        </a:lnSpc>
                        <a:spcBef>
                          <a:spcPts val="0"/>
                        </a:spcBef>
                        <a:spcAft>
                          <a:spcPts val="0"/>
                        </a:spcAft>
                      </a:pPr>
                      <a:r>
                        <a:rPr lang="en-US" sz="1200">
                          <a:effectLst/>
                        </a:rPr>
                        <a:t>CLASS</a:t>
                      </a:r>
                      <a:endParaRPr lang="en-US" sz="1100">
                        <a:effectLst/>
                      </a:endParaRPr>
                    </a:p>
                    <a:p>
                      <a:pPr marL="0" marR="0" algn="ctr">
                        <a:lnSpc>
                          <a:spcPct val="107000"/>
                        </a:lnSpc>
                        <a:spcBef>
                          <a:spcPts val="0"/>
                        </a:spcBef>
                        <a:spcAft>
                          <a:spcPts val="0"/>
                        </a:spcAft>
                      </a:pPr>
                      <a:r>
                        <a:rPr lang="en-US" sz="1200">
                          <a:effectLst/>
                        </a:rPr>
                        <a:t>AdministratorView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7167676"/>
                  </a:ext>
                </a:extLst>
              </a:tr>
              <a:tr h="1795838">
                <a:tc>
                  <a:txBody>
                    <a:bodyPr/>
                    <a:lstStyle/>
                    <a:p>
                      <a:pPr marL="0" marR="0" algn="ctr">
                        <a:lnSpc>
                          <a:spcPct val="107000"/>
                        </a:lnSpc>
                        <a:spcBef>
                          <a:spcPts val="0"/>
                        </a:spcBef>
                        <a:spcAft>
                          <a:spcPts val="0"/>
                        </a:spcAft>
                      </a:pPr>
                      <a:r>
                        <a:rPr lang="en-US" sz="1200" dirty="0">
                          <a:effectLst/>
                        </a:rPr>
                        <a:t>RESPONSIBILITY</a:t>
                      </a:r>
                      <a:endParaRPr lang="en-US" sz="1100" dirty="0">
                        <a:effectLst/>
                      </a:endParaRPr>
                    </a:p>
                    <a:p>
                      <a:pPr marL="457200" marR="0" indent="-228600">
                        <a:lnSpc>
                          <a:spcPct val="107000"/>
                        </a:lnSpc>
                        <a:spcBef>
                          <a:spcPts val="0"/>
                        </a:spcBef>
                        <a:spcAft>
                          <a:spcPts val="0"/>
                        </a:spcAft>
                      </a:pPr>
                      <a:r>
                        <a:rPr lang="en-US" sz="1200" dirty="0">
                          <a:effectLst/>
                        </a:rPr>
                        <a:t>Administrator can view students name and ID</a:t>
                      </a:r>
                      <a:endParaRPr lang="en-US" sz="1100" dirty="0">
                        <a:effectLst/>
                      </a:endParaRPr>
                    </a:p>
                    <a:p>
                      <a:pPr marL="457200" marR="0" indent="-228600">
                        <a:lnSpc>
                          <a:spcPct val="107000"/>
                        </a:lnSpc>
                        <a:spcBef>
                          <a:spcPts val="0"/>
                        </a:spcBef>
                        <a:spcAft>
                          <a:spcPts val="0"/>
                        </a:spcAft>
                      </a:pPr>
                      <a:r>
                        <a:rPr lang="en-US" sz="1200" dirty="0">
                          <a:effectLst/>
                        </a:rPr>
                        <a:t>Administrator can view student’s enrollment date, credits, current hours and course drop count </a:t>
                      </a:r>
                      <a:endParaRPr lang="en-US" sz="1100" dirty="0">
                        <a:effectLst/>
                      </a:endParaRPr>
                    </a:p>
                    <a:p>
                      <a:pPr marL="457200" marR="0" indent="-228600">
                        <a:lnSpc>
                          <a:spcPct val="107000"/>
                        </a:lnSpc>
                        <a:spcBef>
                          <a:spcPts val="0"/>
                        </a:spcBef>
                        <a:spcAft>
                          <a:spcPts val="0"/>
                        </a:spcAft>
                      </a:pPr>
                      <a:r>
                        <a:rPr lang="en-US" sz="1200" dirty="0">
                          <a:effectLst/>
                        </a:rPr>
                        <a:t>Administrator can view student’s GPA</a:t>
                      </a:r>
                      <a:endParaRPr lang="en-US" sz="1100" dirty="0">
                        <a:effectLst/>
                      </a:endParaRPr>
                    </a:p>
                    <a:p>
                      <a:pPr marL="457200" marR="0" indent="-228600">
                        <a:lnSpc>
                          <a:spcPct val="107000"/>
                        </a:lnSpc>
                        <a:spcBef>
                          <a:spcPts val="0"/>
                        </a:spcBef>
                        <a:spcAft>
                          <a:spcPts val="0"/>
                        </a:spcAft>
                      </a:pPr>
                      <a:r>
                        <a:rPr lang="en-US" sz="1200" dirty="0">
                          <a:effectLst/>
                        </a:rPr>
                        <a:t>Administrator can view student’s field of study (major and/or minor)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9562558"/>
                  </a:ext>
                </a:extLst>
              </a:tr>
              <a:tr h="682499">
                <a:tc>
                  <a:txBody>
                    <a:bodyPr/>
                    <a:lstStyle/>
                    <a:p>
                      <a:pPr marL="0" marR="0" algn="ctr">
                        <a:lnSpc>
                          <a:spcPct val="107000"/>
                        </a:lnSpc>
                        <a:spcBef>
                          <a:spcPts val="0"/>
                        </a:spcBef>
                        <a:spcAft>
                          <a:spcPts val="0"/>
                        </a:spcAft>
                      </a:pPr>
                      <a:r>
                        <a:rPr lang="en-US" sz="1200" dirty="0">
                          <a:effectLst/>
                        </a:rPr>
                        <a:t>COLLABORATION</a:t>
                      </a:r>
                      <a:endParaRPr lang="en-US" sz="1100" dirty="0">
                        <a:effectLst/>
                      </a:endParaRPr>
                    </a:p>
                    <a:p>
                      <a:pPr marL="457200" marR="0" indent="-228600">
                        <a:lnSpc>
                          <a:spcPct val="107000"/>
                        </a:lnSpc>
                        <a:spcBef>
                          <a:spcPts val="0"/>
                        </a:spcBef>
                        <a:spcAft>
                          <a:spcPts val="0"/>
                        </a:spcAft>
                      </a:pPr>
                      <a:r>
                        <a:rPr lang="en-US" sz="1200" dirty="0" err="1">
                          <a:effectLst/>
                        </a:rPr>
                        <a:t>AdminstratorCourses</a:t>
                      </a:r>
                      <a:endParaRPr lang="en-US" sz="1100" dirty="0">
                        <a:effectLst/>
                      </a:endParaRPr>
                    </a:p>
                    <a:p>
                      <a:pPr marL="457200" marR="0" indent="-228600">
                        <a:lnSpc>
                          <a:spcPct val="107000"/>
                        </a:lnSpc>
                        <a:spcBef>
                          <a:spcPts val="0"/>
                        </a:spcBef>
                        <a:spcAft>
                          <a:spcPts val="0"/>
                        </a:spcAft>
                      </a:pPr>
                      <a:r>
                        <a:rPr lang="en-US" sz="1200" dirty="0" err="1">
                          <a:effectLst/>
                        </a:rPr>
                        <a:t>AdministratorCourseGrades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8283635"/>
                  </a:ext>
                </a:extLst>
              </a:tr>
            </a:tbl>
          </a:graphicData>
        </a:graphic>
      </p:graphicFrame>
      <p:graphicFrame>
        <p:nvGraphicFramePr>
          <p:cNvPr id="9" name="Table 8">
            <a:extLst>
              <a:ext uri="{FF2B5EF4-FFF2-40B4-BE49-F238E27FC236}">
                <a16:creationId xmlns:a16="http://schemas.microsoft.com/office/drawing/2014/main" id="{0C82DEAC-5656-469B-B178-91BB4BEF3B63}"/>
              </a:ext>
            </a:extLst>
          </p:cNvPr>
          <p:cNvGraphicFramePr>
            <a:graphicFrameLocks noGrp="1"/>
          </p:cNvGraphicFramePr>
          <p:nvPr>
            <p:extLst>
              <p:ext uri="{D42A27DB-BD31-4B8C-83A1-F6EECF244321}">
                <p14:modId xmlns:p14="http://schemas.microsoft.com/office/powerpoint/2010/main" val="1760317548"/>
              </p:ext>
            </p:extLst>
          </p:nvPr>
        </p:nvGraphicFramePr>
        <p:xfrm>
          <a:off x="8888756" y="3139894"/>
          <a:ext cx="3303243" cy="3751063"/>
        </p:xfrm>
        <a:graphic>
          <a:graphicData uri="http://schemas.openxmlformats.org/drawingml/2006/table">
            <a:tbl>
              <a:tblPr firstRow="1" firstCol="1" bandRow="1">
                <a:tableStyleId>{5C22544A-7EE6-4342-B048-85BDC9FD1C3A}</a:tableStyleId>
              </a:tblPr>
              <a:tblGrid>
                <a:gridCol w="3303243">
                  <a:extLst>
                    <a:ext uri="{9D8B030D-6E8A-4147-A177-3AD203B41FA5}">
                      <a16:colId xmlns:a16="http://schemas.microsoft.com/office/drawing/2014/main" val="751056413"/>
                    </a:ext>
                  </a:extLst>
                </a:gridCol>
              </a:tblGrid>
              <a:tr h="614820">
                <a:tc>
                  <a:txBody>
                    <a:bodyPr/>
                    <a:lstStyle/>
                    <a:p>
                      <a:pPr marL="0" marR="0" algn="ctr">
                        <a:lnSpc>
                          <a:spcPct val="107000"/>
                        </a:lnSpc>
                        <a:spcBef>
                          <a:spcPts val="0"/>
                        </a:spcBef>
                        <a:spcAft>
                          <a:spcPts val="0"/>
                        </a:spcAft>
                      </a:pPr>
                      <a:r>
                        <a:rPr lang="en-US" sz="1200" dirty="0">
                          <a:effectLst/>
                        </a:rPr>
                        <a:t>CLASS</a:t>
                      </a:r>
                      <a:endParaRPr lang="en-US" sz="1100" dirty="0">
                        <a:effectLst/>
                      </a:endParaRPr>
                    </a:p>
                    <a:p>
                      <a:pPr marL="0" marR="0" algn="ctr">
                        <a:lnSpc>
                          <a:spcPct val="107000"/>
                        </a:lnSpc>
                        <a:spcBef>
                          <a:spcPts val="0"/>
                        </a:spcBef>
                        <a:spcAft>
                          <a:spcPts val="0"/>
                        </a:spcAft>
                      </a:pPr>
                      <a:r>
                        <a:rPr lang="en-US" sz="1200" dirty="0" err="1">
                          <a:effectLst/>
                        </a:rPr>
                        <a:t>AdministratorCourses</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7211541"/>
                  </a:ext>
                </a:extLst>
              </a:tr>
              <a:tr h="2528839">
                <a:tc>
                  <a:txBody>
                    <a:bodyPr/>
                    <a:lstStyle/>
                    <a:p>
                      <a:pPr marL="0" marR="0" algn="ctr">
                        <a:lnSpc>
                          <a:spcPct val="107000"/>
                        </a:lnSpc>
                        <a:spcBef>
                          <a:spcPts val="0"/>
                        </a:spcBef>
                        <a:spcAft>
                          <a:spcPts val="0"/>
                        </a:spcAft>
                      </a:pPr>
                      <a:r>
                        <a:rPr lang="en-US" sz="1200" dirty="0">
                          <a:effectLst/>
                        </a:rPr>
                        <a:t>RESPONSIBILITY</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modify course name and degree category</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modify professor of the course</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modify the building and course room number</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modify days of week to attend the course</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modify the session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833733"/>
                  </a:ext>
                </a:extLst>
              </a:tr>
              <a:tr h="607404">
                <a:tc>
                  <a:txBody>
                    <a:bodyPr/>
                    <a:lstStyle/>
                    <a:p>
                      <a:pPr marL="0" marR="0" algn="ctr">
                        <a:lnSpc>
                          <a:spcPct val="107000"/>
                        </a:lnSpc>
                        <a:spcBef>
                          <a:spcPts val="0"/>
                        </a:spcBef>
                        <a:spcAft>
                          <a:spcPts val="0"/>
                        </a:spcAft>
                      </a:pPr>
                      <a:r>
                        <a:rPr lang="en-US" sz="1200" dirty="0">
                          <a:effectLst/>
                        </a:rPr>
                        <a:t>COLLABORATION</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err="1">
                          <a:effectLst/>
                        </a:rPr>
                        <a:t>AdministratorCourseGrades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7908716"/>
                  </a:ext>
                </a:extLst>
              </a:tr>
            </a:tbl>
          </a:graphicData>
        </a:graphic>
      </p:graphicFrame>
      <p:graphicFrame>
        <p:nvGraphicFramePr>
          <p:cNvPr id="10" name="Table 9">
            <a:extLst>
              <a:ext uri="{FF2B5EF4-FFF2-40B4-BE49-F238E27FC236}">
                <a16:creationId xmlns:a16="http://schemas.microsoft.com/office/drawing/2014/main" id="{7089B15E-24F2-439A-91FC-DE15D382FE11}"/>
              </a:ext>
            </a:extLst>
          </p:cNvPr>
          <p:cNvGraphicFramePr>
            <a:graphicFrameLocks noGrp="1"/>
          </p:cNvGraphicFramePr>
          <p:nvPr>
            <p:extLst>
              <p:ext uri="{D42A27DB-BD31-4B8C-83A1-F6EECF244321}">
                <p14:modId xmlns:p14="http://schemas.microsoft.com/office/powerpoint/2010/main" val="525275270"/>
              </p:ext>
            </p:extLst>
          </p:nvPr>
        </p:nvGraphicFramePr>
        <p:xfrm>
          <a:off x="8888757" y="0"/>
          <a:ext cx="3303243" cy="2951988"/>
        </p:xfrm>
        <a:graphic>
          <a:graphicData uri="http://schemas.openxmlformats.org/drawingml/2006/table">
            <a:tbl>
              <a:tblPr firstRow="1" firstCol="1" bandRow="1">
                <a:tableStyleId>{5C22544A-7EE6-4342-B048-85BDC9FD1C3A}</a:tableStyleId>
              </a:tblPr>
              <a:tblGrid>
                <a:gridCol w="3303243">
                  <a:extLst>
                    <a:ext uri="{9D8B030D-6E8A-4147-A177-3AD203B41FA5}">
                      <a16:colId xmlns:a16="http://schemas.microsoft.com/office/drawing/2014/main" val="2550848545"/>
                    </a:ext>
                  </a:extLst>
                </a:gridCol>
              </a:tblGrid>
              <a:tr h="438635">
                <a:tc>
                  <a:txBody>
                    <a:bodyPr/>
                    <a:lstStyle/>
                    <a:p>
                      <a:pPr marL="0" marR="0" algn="ctr">
                        <a:lnSpc>
                          <a:spcPct val="107000"/>
                        </a:lnSpc>
                        <a:spcBef>
                          <a:spcPts val="0"/>
                        </a:spcBef>
                        <a:spcAft>
                          <a:spcPts val="0"/>
                        </a:spcAft>
                      </a:pPr>
                      <a:r>
                        <a:rPr lang="en-US" sz="1200">
                          <a:effectLst/>
                        </a:rPr>
                        <a:t>CLASS</a:t>
                      </a:r>
                      <a:endParaRPr lang="en-US" sz="1100">
                        <a:effectLst/>
                      </a:endParaRPr>
                    </a:p>
                    <a:p>
                      <a:pPr marL="0" marR="0" algn="ctr">
                        <a:lnSpc>
                          <a:spcPct val="107000"/>
                        </a:lnSpc>
                        <a:spcBef>
                          <a:spcPts val="0"/>
                        </a:spcBef>
                        <a:spcAft>
                          <a:spcPts val="0"/>
                        </a:spcAft>
                      </a:pPr>
                      <a:r>
                        <a:rPr lang="en-US" sz="1200">
                          <a:effectLst/>
                        </a:rPr>
                        <a:t>AdministratorCourseGrades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891730"/>
                  </a:ext>
                </a:extLst>
              </a:tr>
              <a:tr h="2008494">
                <a:tc>
                  <a:txBody>
                    <a:bodyPr/>
                    <a:lstStyle/>
                    <a:p>
                      <a:pPr marL="0" marR="0" algn="ctr">
                        <a:lnSpc>
                          <a:spcPct val="107000"/>
                        </a:lnSpc>
                        <a:spcBef>
                          <a:spcPts val="0"/>
                        </a:spcBef>
                        <a:spcAft>
                          <a:spcPts val="0"/>
                        </a:spcAft>
                      </a:pPr>
                      <a:r>
                        <a:rPr lang="en-US" sz="1200" dirty="0">
                          <a:effectLst/>
                        </a:rPr>
                        <a:t>RESPONSIBILITY</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view student ID and course ID</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modify the assignment and/or grade </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modify assignment grade weight and due date</a:t>
                      </a:r>
                      <a:endParaRPr lang="en-US" sz="1100" dirty="0">
                        <a:effectLst/>
                      </a:endParaRPr>
                    </a:p>
                    <a:p>
                      <a:pPr marL="342900" marR="0" lvl="0" indent="-342900">
                        <a:lnSpc>
                          <a:spcPct val="107000"/>
                        </a:lnSpc>
                        <a:spcBef>
                          <a:spcPts val="0"/>
                        </a:spcBef>
                        <a:spcAft>
                          <a:spcPts val="0"/>
                        </a:spcAft>
                        <a:buFont typeface="+mj-lt"/>
                        <a:buAutoNum type="arabicPeriod"/>
                      </a:pPr>
                      <a:r>
                        <a:rPr lang="en-US" sz="1200" dirty="0">
                          <a:effectLst/>
                        </a:rPr>
                        <a:t>Administrator can calculate cumulative grade for the course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3818714"/>
                  </a:ext>
                </a:extLst>
              </a:tr>
              <a:tr h="504859">
                <a:tc>
                  <a:txBody>
                    <a:bodyPr/>
                    <a:lstStyle/>
                    <a:p>
                      <a:pPr marL="0" marR="0" algn="ctr">
                        <a:lnSpc>
                          <a:spcPct val="107000"/>
                        </a:lnSpc>
                        <a:spcBef>
                          <a:spcPts val="0"/>
                        </a:spcBef>
                        <a:spcAft>
                          <a:spcPts val="0"/>
                        </a:spcAft>
                      </a:pPr>
                      <a:r>
                        <a:rPr lang="en-US" sz="1200" dirty="0">
                          <a:effectLst/>
                        </a:rPr>
                        <a:t>COLLABORATION</a:t>
                      </a:r>
                      <a:endParaRPr lang="en-US" sz="1100" dirty="0">
                        <a:effectLst/>
                      </a:endParaRPr>
                    </a:p>
                    <a:p>
                      <a:pPr marL="457200" marR="0" indent="-228600">
                        <a:lnSpc>
                          <a:spcPct val="107000"/>
                        </a:lnSpc>
                        <a:spcBef>
                          <a:spcPts val="0"/>
                        </a:spcBef>
                        <a:spcAft>
                          <a:spcPts val="0"/>
                        </a:spcAft>
                      </a:pPr>
                      <a:r>
                        <a:rPr lang="en-US" sz="1200" dirty="0" err="1">
                          <a:effectLst/>
                        </a:rPr>
                        <a:t>AdministratorCourses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5698879"/>
                  </a:ext>
                </a:extLst>
              </a:tr>
            </a:tbl>
          </a:graphicData>
        </a:graphic>
      </p:graphicFrame>
      <p:sp>
        <p:nvSpPr>
          <p:cNvPr id="11" name="Rectangle 1">
            <a:extLst>
              <a:ext uri="{FF2B5EF4-FFF2-40B4-BE49-F238E27FC236}">
                <a16:creationId xmlns:a16="http://schemas.microsoft.com/office/drawing/2014/main" id="{84B72FF3-CDA2-4596-B92F-BEF336E5FBCE}"/>
              </a:ext>
            </a:extLst>
          </p:cNvPr>
          <p:cNvSpPr>
            <a:spLocks noChangeArrowheads="1"/>
          </p:cNvSpPr>
          <p:nvPr/>
        </p:nvSpPr>
        <p:spPr bwMode="auto">
          <a:xfrm>
            <a:off x="-1355091" y="-26846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CRC Cards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32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AE05-DA0E-439F-AB93-31E032507E8A}"/>
              </a:ext>
            </a:extLst>
          </p:cNvPr>
          <p:cNvSpPr>
            <a:spLocks noGrp="1"/>
          </p:cNvSpPr>
          <p:nvPr>
            <p:ph type="title"/>
          </p:nvPr>
        </p:nvSpPr>
        <p:spPr>
          <a:xfrm>
            <a:off x="685801" y="609600"/>
            <a:ext cx="5219699" cy="1456267"/>
          </a:xfrm>
        </p:spPr>
        <p:txBody>
          <a:bodyPr>
            <a:normAutofit/>
          </a:bodyPr>
          <a:lstStyle/>
          <a:p>
            <a:r>
              <a:rPr lang="en-US" b="1" u="sng" dirty="0">
                <a:solidFill>
                  <a:schemeClr val="accent6"/>
                </a:solidFill>
              </a:rPr>
              <a:t>Sequence Diagram </a:t>
            </a:r>
          </a:p>
        </p:txBody>
      </p:sp>
      <p:pic>
        <p:nvPicPr>
          <p:cNvPr id="5" name="Content Placeholder 4">
            <a:extLst>
              <a:ext uri="{FF2B5EF4-FFF2-40B4-BE49-F238E27FC236}">
                <a16:creationId xmlns:a16="http://schemas.microsoft.com/office/drawing/2014/main" id="{F599DE20-BF6C-4DA9-AFAD-F8776339418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880" y="1880530"/>
            <a:ext cx="6498119" cy="4402771"/>
          </a:xfrm>
        </p:spPr>
      </p:pic>
      <p:sp>
        <p:nvSpPr>
          <p:cNvPr id="8" name="TextBox 7">
            <a:extLst>
              <a:ext uri="{FF2B5EF4-FFF2-40B4-BE49-F238E27FC236}">
                <a16:creationId xmlns:a16="http://schemas.microsoft.com/office/drawing/2014/main" id="{608A7814-CED3-475A-98F9-44D39E93914B}"/>
              </a:ext>
            </a:extLst>
          </p:cNvPr>
          <p:cNvSpPr txBox="1"/>
          <p:nvPr/>
        </p:nvSpPr>
        <p:spPr>
          <a:xfrm>
            <a:off x="6680999" y="1880530"/>
            <a:ext cx="5069149" cy="3970318"/>
          </a:xfrm>
          <a:prstGeom prst="rect">
            <a:avLst/>
          </a:prstGeom>
          <a:noFill/>
        </p:spPr>
        <p:txBody>
          <a:bodyPr wrap="square" rtlCol="0">
            <a:spAutoFit/>
          </a:bodyPr>
          <a:lstStyle/>
          <a:p>
            <a:r>
              <a:rPr lang="en-US" dirty="0"/>
              <a:t> </a:t>
            </a:r>
          </a:p>
          <a:p>
            <a:r>
              <a:rPr lang="en-US" dirty="0"/>
              <a:t> The major components of the software design are the login feature. Depending on who (student or administrator) logs in, they will have certain roles. The student will only be able to look at his information; he/she can’t modify anything. If the administrator logs in, they can modify the student’s information, like their grades and the courses that the student is/wants to register for. </a:t>
            </a:r>
          </a:p>
          <a:p>
            <a:endParaRPr lang="en-US" dirty="0"/>
          </a:p>
          <a:p>
            <a:r>
              <a:rPr lang="en-US" dirty="0"/>
              <a:t>Actor: Admin, student</a:t>
            </a:r>
          </a:p>
          <a:p>
            <a:r>
              <a:rPr lang="en-US" dirty="0"/>
              <a:t>Lifeline: User, Student Management, Course Management, Student Schedule</a:t>
            </a:r>
          </a:p>
          <a:p>
            <a:endParaRPr lang="en-US" dirty="0"/>
          </a:p>
        </p:txBody>
      </p:sp>
    </p:spTree>
    <p:extLst>
      <p:ext uri="{BB962C8B-B14F-4D97-AF65-F5344CB8AC3E}">
        <p14:creationId xmlns:p14="http://schemas.microsoft.com/office/powerpoint/2010/main" val="230802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683C-1C98-49F5-B713-E8F85945DB5B}"/>
              </a:ext>
            </a:extLst>
          </p:cNvPr>
          <p:cNvSpPr>
            <a:spLocks noGrp="1"/>
          </p:cNvSpPr>
          <p:nvPr>
            <p:ph type="title"/>
          </p:nvPr>
        </p:nvSpPr>
        <p:spPr>
          <a:xfrm>
            <a:off x="825909" y="808055"/>
            <a:ext cx="3979205" cy="1453363"/>
          </a:xfrm>
        </p:spPr>
        <p:txBody>
          <a:bodyPr>
            <a:normAutofit/>
          </a:bodyPr>
          <a:lstStyle/>
          <a:p>
            <a:r>
              <a:rPr lang="en-US" b="1" u="sng" dirty="0">
                <a:solidFill>
                  <a:schemeClr val="accent6"/>
                </a:solidFill>
              </a:rPr>
              <a:t>Class Diagram</a:t>
            </a:r>
          </a:p>
        </p:txBody>
      </p:sp>
      <p:sp>
        <p:nvSpPr>
          <p:cNvPr id="3" name="Content Placeholder 2">
            <a:extLst>
              <a:ext uri="{FF2B5EF4-FFF2-40B4-BE49-F238E27FC236}">
                <a16:creationId xmlns:a16="http://schemas.microsoft.com/office/drawing/2014/main" id="{A9D8A64D-4A7D-4004-B714-A04359D8966C}"/>
              </a:ext>
            </a:extLst>
          </p:cNvPr>
          <p:cNvSpPr>
            <a:spLocks noGrp="1"/>
          </p:cNvSpPr>
          <p:nvPr>
            <p:ph idx="1"/>
          </p:nvPr>
        </p:nvSpPr>
        <p:spPr>
          <a:xfrm>
            <a:off x="802178" y="2261420"/>
            <a:ext cx="4002936" cy="3637935"/>
          </a:xfrm>
        </p:spPr>
        <p:txBody>
          <a:bodyPr>
            <a:normAutofit/>
          </a:bodyPr>
          <a:lstStyle/>
          <a:p>
            <a:pPr marL="0" indent="0">
              <a:buNone/>
            </a:pPr>
            <a:endParaRPr lang="en-US" dirty="0"/>
          </a:p>
        </p:txBody>
      </p:sp>
      <p:pic>
        <p:nvPicPr>
          <p:cNvPr id="5" name="Picture 2">
            <a:extLst>
              <a:ext uri="{FF2B5EF4-FFF2-40B4-BE49-F238E27FC236}">
                <a16:creationId xmlns:a16="http://schemas.microsoft.com/office/drawing/2014/main" id="{76298137-E490-45BC-9E91-FE20CAA995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5" b="25274"/>
          <a:stretch/>
        </p:blipFill>
        <p:spPr bwMode="auto">
          <a:xfrm>
            <a:off x="4296791" y="205828"/>
            <a:ext cx="7448365" cy="64463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77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556</Words>
  <Application>Microsoft Office PowerPoint</Application>
  <PresentationFormat>Widescreen</PresentationFormat>
  <Paragraphs>120</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ARIJ</vt:lpstr>
      <vt:lpstr>Introduction</vt:lpstr>
      <vt:lpstr>Roles</vt:lpstr>
      <vt:lpstr>Schedule</vt:lpstr>
      <vt:lpstr>Team Organization</vt:lpstr>
      <vt:lpstr>Waterfall Model </vt:lpstr>
      <vt:lpstr>CRC CARDs</vt:lpstr>
      <vt:lpstr>Sequence Diagram </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ARIJ</dc:title>
  <dc:creator>Arbaaz Polra</dc:creator>
  <cp:lastModifiedBy>Arbaaz Polra</cp:lastModifiedBy>
  <cp:revision>8</cp:revision>
  <dcterms:created xsi:type="dcterms:W3CDTF">2019-04-25T05:03:04Z</dcterms:created>
  <dcterms:modified xsi:type="dcterms:W3CDTF">2019-04-25T15:50:02Z</dcterms:modified>
</cp:coreProperties>
</file>