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75" r:id="rId7"/>
    <p:sldId id="262" r:id="rId8"/>
    <p:sldId id="263" r:id="rId9"/>
    <p:sldId id="265" r:id="rId10"/>
    <p:sldId id="266" r:id="rId11"/>
    <p:sldId id="268" r:id="rId12"/>
    <p:sldId id="269" r:id="rId13"/>
    <p:sldId id="270" r:id="rId14"/>
    <p:sldId id="271" r:id="rId15"/>
    <p:sldId id="272" r:id="rId16"/>
    <p:sldId id="273" r:id="rId17"/>
  </p:sldIdLst>
  <p:sldSz cx="18288000" cy="10287000"/>
  <p:notesSz cx="6858000" cy="9144000"/>
  <p:embeddedFontLst>
    <p:embeddedFont>
      <p:font typeface="Cambria" panose="02040503050406030204" pitchFamily="18" charset="0"/>
      <p:regular r:id="rId19"/>
      <p:bold r:id="rId20"/>
      <p:italic r:id="rId21"/>
      <p:boldItalic r:id="rId22"/>
    </p:embeddedFont>
    <p:embeddedFont>
      <p:font typeface="Canva Sans Bold" panose="020B0604020202020204" charset="0"/>
      <p:regular r:id="rId23"/>
    </p:embeddedFont>
    <p:embeddedFont>
      <p:font typeface="Coco Gothic" panose="020B0604020202020204" charset="0"/>
      <p:regular r:id="rId24"/>
    </p:embeddedFont>
    <p:embeddedFont>
      <p:font typeface="News706 BT" panose="02040804060705020204" pitchFamily="18" charset="0"/>
      <p:bold r:id="rId25"/>
    </p:embeddedFont>
    <p:embeddedFont>
      <p:font typeface="TAN Headline"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2" autoAdjust="0"/>
  </p:normalViewPr>
  <p:slideViewPr>
    <p:cSldViewPr>
      <p:cViewPr varScale="1">
        <p:scale>
          <a:sx n="41" d="100"/>
          <a:sy n="41" d="100"/>
        </p:scale>
        <p:origin x="8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baj shaikh" userId="8205e20db729c2e7" providerId="LiveId" clId="{FB3C6C6C-0F83-4A2D-A90D-A5E29A0A2EF3}"/>
    <pc:docChg chg="undo custSel modSld">
      <pc:chgData name="arbaj shaikh" userId="8205e20db729c2e7" providerId="LiveId" clId="{FB3C6C6C-0F83-4A2D-A90D-A5E29A0A2EF3}" dt="2025-08-07T12:25:36.526" v="792" actId="1076"/>
      <pc:docMkLst>
        <pc:docMk/>
      </pc:docMkLst>
      <pc:sldChg chg="modSp mod">
        <pc:chgData name="arbaj shaikh" userId="8205e20db729c2e7" providerId="LiveId" clId="{FB3C6C6C-0F83-4A2D-A90D-A5E29A0A2EF3}" dt="2025-08-07T12:21:55.777" v="767" actId="1035"/>
        <pc:sldMkLst>
          <pc:docMk/>
          <pc:sldMk cId="0" sldId="256"/>
        </pc:sldMkLst>
        <pc:picChg chg="mod">
          <ac:chgData name="arbaj shaikh" userId="8205e20db729c2e7" providerId="LiveId" clId="{FB3C6C6C-0F83-4A2D-A90D-A5E29A0A2EF3}" dt="2025-08-07T12:21:55.777" v="767" actId="1035"/>
          <ac:picMkLst>
            <pc:docMk/>
            <pc:sldMk cId="0" sldId="256"/>
            <ac:picMk id="7" creationId="{27160B8E-A431-79C9-0947-9E4D40F65800}"/>
          </ac:picMkLst>
        </pc:picChg>
      </pc:sldChg>
      <pc:sldChg chg="modSp mod">
        <pc:chgData name="arbaj shaikh" userId="8205e20db729c2e7" providerId="LiveId" clId="{FB3C6C6C-0F83-4A2D-A90D-A5E29A0A2EF3}" dt="2025-08-07T12:23:07.974" v="774" actId="1076"/>
        <pc:sldMkLst>
          <pc:docMk/>
          <pc:sldMk cId="0" sldId="257"/>
        </pc:sldMkLst>
        <pc:spChg chg="mod">
          <ac:chgData name="arbaj shaikh" userId="8205e20db729c2e7" providerId="LiveId" clId="{FB3C6C6C-0F83-4A2D-A90D-A5E29A0A2EF3}" dt="2025-08-07T12:23:07.974" v="774" actId="1076"/>
          <ac:spMkLst>
            <pc:docMk/>
            <pc:sldMk cId="0" sldId="257"/>
            <ac:spMk id="2" creationId="{00000000-0000-0000-0000-000000000000}"/>
          </ac:spMkLst>
        </pc:spChg>
        <pc:spChg chg="mod">
          <ac:chgData name="arbaj shaikh" userId="8205e20db729c2e7" providerId="LiveId" clId="{FB3C6C6C-0F83-4A2D-A90D-A5E29A0A2EF3}" dt="2025-08-07T12:22:39.125" v="770" actId="20577"/>
          <ac:spMkLst>
            <pc:docMk/>
            <pc:sldMk cId="0" sldId="257"/>
            <ac:spMk id="6" creationId="{00000000-0000-0000-0000-000000000000}"/>
          </ac:spMkLst>
        </pc:spChg>
      </pc:sldChg>
      <pc:sldChg chg="addSp delSp modSp mod">
        <pc:chgData name="arbaj shaikh" userId="8205e20db729c2e7" providerId="LiveId" clId="{FB3C6C6C-0F83-4A2D-A90D-A5E29A0A2EF3}" dt="2025-08-07T12:25:36.526" v="792" actId="1076"/>
        <pc:sldMkLst>
          <pc:docMk/>
          <pc:sldMk cId="0" sldId="262"/>
        </pc:sldMkLst>
        <pc:spChg chg="mod">
          <ac:chgData name="arbaj shaikh" userId="8205e20db729c2e7" providerId="LiveId" clId="{FB3C6C6C-0F83-4A2D-A90D-A5E29A0A2EF3}" dt="2025-08-07T11:15:56.015" v="269" actId="255"/>
          <ac:spMkLst>
            <pc:docMk/>
            <pc:sldMk cId="0" sldId="262"/>
            <ac:spMk id="16" creationId="{00000000-0000-0000-0000-000000000000}"/>
          </ac:spMkLst>
        </pc:spChg>
        <pc:spChg chg="add mod">
          <ac:chgData name="arbaj shaikh" userId="8205e20db729c2e7" providerId="LiveId" clId="{FB3C6C6C-0F83-4A2D-A90D-A5E29A0A2EF3}" dt="2025-08-07T12:25:36.526" v="792" actId="1076"/>
          <ac:spMkLst>
            <pc:docMk/>
            <pc:sldMk cId="0" sldId="262"/>
            <ac:spMk id="17" creationId="{18665277-1774-66A9-7D2E-0602DA9BBCE7}"/>
          </ac:spMkLst>
        </pc:spChg>
        <pc:spChg chg="add mod">
          <ac:chgData name="arbaj shaikh" userId="8205e20db729c2e7" providerId="LiveId" clId="{FB3C6C6C-0F83-4A2D-A90D-A5E29A0A2EF3}" dt="2025-08-07T11:16:58.281" v="280" actId="2711"/>
          <ac:spMkLst>
            <pc:docMk/>
            <pc:sldMk cId="0" sldId="262"/>
            <ac:spMk id="18" creationId="{DDD6C0AB-FA42-6F8C-8FCC-22E05D6E0B91}"/>
          </ac:spMkLst>
        </pc:spChg>
        <pc:spChg chg="add del">
          <ac:chgData name="arbaj shaikh" userId="8205e20db729c2e7" providerId="LiveId" clId="{FB3C6C6C-0F83-4A2D-A90D-A5E29A0A2EF3}" dt="2025-08-07T11:15:20.161" v="260" actId="478"/>
          <ac:spMkLst>
            <pc:docMk/>
            <pc:sldMk cId="0" sldId="262"/>
            <ac:spMk id="19" creationId="{F98DCCA8-661D-8AF4-49C1-8200244494C8}"/>
          </ac:spMkLst>
        </pc:spChg>
        <pc:spChg chg="add del mod">
          <ac:chgData name="arbaj shaikh" userId="8205e20db729c2e7" providerId="LiveId" clId="{FB3C6C6C-0F83-4A2D-A90D-A5E29A0A2EF3}" dt="2025-08-07T11:15:17.864" v="259" actId="478"/>
          <ac:spMkLst>
            <pc:docMk/>
            <pc:sldMk cId="0" sldId="262"/>
            <ac:spMk id="20" creationId="{83DFA76A-FB8A-6F3C-8216-D5C79B4C3AC3}"/>
          </ac:spMkLst>
        </pc:spChg>
        <pc:spChg chg="add del mod">
          <ac:chgData name="arbaj shaikh" userId="8205e20db729c2e7" providerId="LiveId" clId="{FB3C6C6C-0F83-4A2D-A90D-A5E29A0A2EF3}" dt="2025-08-07T11:15:22.913" v="261" actId="478"/>
          <ac:spMkLst>
            <pc:docMk/>
            <pc:sldMk cId="0" sldId="262"/>
            <ac:spMk id="21" creationId="{706F7F96-9490-B994-2AA2-31A2ECF3C8C6}"/>
          </ac:spMkLst>
        </pc:spChg>
      </pc:sldChg>
      <pc:sldChg chg="addSp delSp modSp mod">
        <pc:chgData name="arbaj shaikh" userId="8205e20db729c2e7" providerId="LiveId" clId="{FB3C6C6C-0F83-4A2D-A90D-A5E29A0A2EF3}" dt="2025-08-07T11:37:55.682" v="560" actId="20577"/>
        <pc:sldMkLst>
          <pc:docMk/>
          <pc:sldMk cId="0" sldId="263"/>
        </pc:sldMkLst>
        <pc:spChg chg="del">
          <ac:chgData name="arbaj shaikh" userId="8205e20db729c2e7" providerId="LiveId" clId="{FB3C6C6C-0F83-4A2D-A90D-A5E29A0A2EF3}" dt="2025-08-07T11:15:04.129" v="256" actId="478"/>
          <ac:spMkLst>
            <pc:docMk/>
            <pc:sldMk cId="0" sldId="263"/>
            <ac:spMk id="2" creationId="{00000000-0000-0000-0000-000000000000}"/>
          </ac:spMkLst>
        </pc:spChg>
        <pc:spChg chg="del">
          <ac:chgData name="arbaj shaikh" userId="8205e20db729c2e7" providerId="LiveId" clId="{FB3C6C6C-0F83-4A2D-A90D-A5E29A0A2EF3}" dt="2025-08-07T11:14:39.028" v="246" actId="478"/>
          <ac:spMkLst>
            <pc:docMk/>
            <pc:sldMk cId="0" sldId="263"/>
            <ac:spMk id="3" creationId="{00000000-0000-0000-0000-000000000000}"/>
          </ac:spMkLst>
        </pc:spChg>
        <pc:spChg chg="del mod">
          <ac:chgData name="arbaj shaikh" userId="8205e20db729c2e7" providerId="LiveId" clId="{FB3C6C6C-0F83-4A2D-A90D-A5E29A0A2EF3}" dt="2025-08-07T11:14:43.740" v="248" actId="478"/>
          <ac:spMkLst>
            <pc:docMk/>
            <pc:sldMk cId="0" sldId="263"/>
            <ac:spMk id="4" creationId="{00000000-0000-0000-0000-000000000000}"/>
          </ac:spMkLst>
        </pc:spChg>
        <pc:spChg chg="del">
          <ac:chgData name="arbaj shaikh" userId="8205e20db729c2e7" providerId="LiveId" clId="{FB3C6C6C-0F83-4A2D-A90D-A5E29A0A2EF3}" dt="2025-08-07T11:14:56.756" v="253" actId="478"/>
          <ac:spMkLst>
            <pc:docMk/>
            <pc:sldMk cId="0" sldId="263"/>
            <ac:spMk id="5" creationId="{00000000-0000-0000-0000-000000000000}"/>
          </ac:spMkLst>
        </pc:spChg>
        <pc:spChg chg="del">
          <ac:chgData name="arbaj shaikh" userId="8205e20db729c2e7" providerId="LiveId" clId="{FB3C6C6C-0F83-4A2D-A90D-A5E29A0A2EF3}" dt="2025-08-07T11:14:47.233" v="249" actId="478"/>
          <ac:spMkLst>
            <pc:docMk/>
            <pc:sldMk cId="0" sldId="263"/>
            <ac:spMk id="6" creationId="{00000000-0000-0000-0000-000000000000}"/>
          </ac:spMkLst>
        </pc:spChg>
        <pc:spChg chg="del">
          <ac:chgData name="arbaj shaikh" userId="8205e20db729c2e7" providerId="LiveId" clId="{FB3C6C6C-0F83-4A2D-A90D-A5E29A0A2EF3}" dt="2025-08-07T11:14:49.130" v="250" actId="478"/>
          <ac:spMkLst>
            <pc:docMk/>
            <pc:sldMk cId="0" sldId="263"/>
            <ac:spMk id="7" creationId="{00000000-0000-0000-0000-000000000000}"/>
          </ac:spMkLst>
        </pc:spChg>
        <pc:spChg chg="del">
          <ac:chgData name="arbaj shaikh" userId="8205e20db729c2e7" providerId="LiveId" clId="{FB3C6C6C-0F83-4A2D-A90D-A5E29A0A2EF3}" dt="2025-08-07T11:14:51.072" v="251" actId="478"/>
          <ac:spMkLst>
            <pc:docMk/>
            <pc:sldMk cId="0" sldId="263"/>
            <ac:spMk id="8" creationId="{00000000-0000-0000-0000-000000000000}"/>
          </ac:spMkLst>
        </pc:spChg>
        <pc:spChg chg="del">
          <ac:chgData name="arbaj shaikh" userId="8205e20db729c2e7" providerId="LiveId" clId="{FB3C6C6C-0F83-4A2D-A90D-A5E29A0A2EF3}" dt="2025-08-07T11:14:54.002" v="252" actId="478"/>
          <ac:spMkLst>
            <pc:docMk/>
            <pc:sldMk cId="0" sldId="263"/>
            <ac:spMk id="10" creationId="{00000000-0000-0000-0000-000000000000}"/>
          </ac:spMkLst>
        </pc:spChg>
        <pc:spChg chg="del">
          <ac:chgData name="arbaj shaikh" userId="8205e20db729c2e7" providerId="LiveId" clId="{FB3C6C6C-0F83-4A2D-A90D-A5E29A0A2EF3}" dt="2025-08-07T11:14:58.929" v="254" actId="478"/>
          <ac:spMkLst>
            <pc:docMk/>
            <pc:sldMk cId="0" sldId="263"/>
            <ac:spMk id="11" creationId="{00000000-0000-0000-0000-000000000000}"/>
          </ac:spMkLst>
        </pc:spChg>
        <pc:spChg chg="del">
          <ac:chgData name="arbaj shaikh" userId="8205e20db729c2e7" providerId="LiveId" clId="{FB3C6C6C-0F83-4A2D-A90D-A5E29A0A2EF3}" dt="2025-08-07T11:15:01.290" v="255" actId="478"/>
          <ac:spMkLst>
            <pc:docMk/>
            <pc:sldMk cId="0" sldId="263"/>
            <ac:spMk id="12" creationId="{00000000-0000-0000-0000-000000000000}"/>
          </ac:spMkLst>
        </pc:spChg>
        <pc:spChg chg="add mod">
          <ac:chgData name="arbaj shaikh" userId="8205e20db729c2e7" providerId="LiveId" clId="{FB3C6C6C-0F83-4A2D-A90D-A5E29A0A2EF3}" dt="2025-08-07T11:31:54.568" v="405" actId="113"/>
          <ac:spMkLst>
            <pc:docMk/>
            <pc:sldMk cId="0" sldId="263"/>
            <ac:spMk id="13" creationId="{FEF206D7-4DE4-1FEE-D440-6391A3CD1C0F}"/>
          </ac:spMkLst>
        </pc:spChg>
        <pc:spChg chg="add del mod">
          <ac:chgData name="arbaj shaikh" userId="8205e20db729c2e7" providerId="LiveId" clId="{FB3C6C6C-0F83-4A2D-A90D-A5E29A0A2EF3}" dt="2025-08-07T11:25:48.562" v="367"/>
          <ac:spMkLst>
            <pc:docMk/>
            <pc:sldMk cId="0" sldId="263"/>
            <ac:spMk id="14" creationId="{AA540D37-1F55-E1C2-EC2F-533D42DBF194}"/>
          </ac:spMkLst>
        </pc:spChg>
        <pc:spChg chg="add mod">
          <ac:chgData name="arbaj shaikh" userId="8205e20db729c2e7" providerId="LiveId" clId="{FB3C6C6C-0F83-4A2D-A90D-A5E29A0A2EF3}" dt="2025-08-07T11:35:55.920" v="468" actId="2711"/>
          <ac:spMkLst>
            <pc:docMk/>
            <pc:sldMk cId="0" sldId="263"/>
            <ac:spMk id="15" creationId="{5A1D61C8-3BD2-DBB5-3F55-6DF3041F06B0}"/>
          </ac:spMkLst>
        </pc:spChg>
        <pc:spChg chg="add mod">
          <ac:chgData name="arbaj shaikh" userId="8205e20db729c2e7" providerId="LiveId" clId="{FB3C6C6C-0F83-4A2D-A90D-A5E29A0A2EF3}" dt="2025-08-07T11:36:00.807" v="469" actId="2711"/>
          <ac:spMkLst>
            <pc:docMk/>
            <pc:sldMk cId="0" sldId="263"/>
            <ac:spMk id="16" creationId="{AB31EB78-33D0-7026-ACE1-66A019F0F5F2}"/>
          </ac:spMkLst>
        </pc:spChg>
        <pc:spChg chg="add mod">
          <ac:chgData name="arbaj shaikh" userId="8205e20db729c2e7" providerId="LiveId" clId="{FB3C6C6C-0F83-4A2D-A90D-A5E29A0A2EF3}" dt="2025-08-07T11:37:55.682" v="560" actId="20577"/>
          <ac:spMkLst>
            <pc:docMk/>
            <pc:sldMk cId="0" sldId="263"/>
            <ac:spMk id="17" creationId="{C0EAD7CA-F3EB-6C87-00A1-A7E39B9A0905}"/>
          </ac:spMkLst>
        </pc:spChg>
      </pc:sldChg>
      <pc:sldChg chg="addSp delSp modSp mod">
        <pc:chgData name="arbaj shaikh" userId="8205e20db729c2e7" providerId="LiveId" clId="{FB3C6C6C-0F83-4A2D-A90D-A5E29A0A2EF3}" dt="2025-08-07T12:07:07.743" v="745" actId="2711"/>
        <pc:sldMkLst>
          <pc:docMk/>
          <pc:sldMk cId="0" sldId="269"/>
        </pc:sldMkLst>
        <pc:spChg chg="del">
          <ac:chgData name="arbaj shaikh" userId="8205e20db729c2e7" providerId="LiveId" clId="{FB3C6C6C-0F83-4A2D-A90D-A5E29A0A2EF3}" dt="2025-08-07T11:43:41.216" v="564" actId="478"/>
          <ac:spMkLst>
            <pc:docMk/>
            <pc:sldMk cId="0" sldId="269"/>
            <ac:spMk id="2" creationId="{00000000-0000-0000-0000-000000000000}"/>
          </ac:spMkLst>
        </pc:spChg>
        <pc:spChg chg="del">
          <ac:chgData name="arbaj shaikh" userId="8205e20db729c2e7" providerId="LiveId" clId="{FB3C6C6C-0F83-4A2D-A90D-A5E29A0A2EF3}" dt="2025-08-07T11:43:46.029" v="565" actId="478"/>
          <ac:spMkLst>
            <pc:docMk/>
            <pc:sldMk cId="0" sldId="269"/>
            <ac:spMk id="3" creationId="{00000000-0000-0000-0000-000000000000}"/>
          </ac:spMkLst>
        </pc:spChg>
        <pc:spChg chg="del">
          <ac:chgData name="arbaj shaikh" userId="8205e20db729c2e7" providerId="LiveId" clId="{FB3C6C6C-0F83-4A2D-A90D-A5E29A0A2EF3}" dt="2025-08-07T11:43:34.132" v="561" actId="478"/>
          <ac:spMkLst>
            <pc:docMk/>
            <pc:sldMk cId="0" sldId="269"/>
            <ac:spMk id="4" creationId="{00000000-0000-0000-0000-000000000000}"/>
          </ac:spMkLst>
        </pc:spChg>
        <pc:spChg chg="mod">
          <ac:chgData name="arbaj shaikh" userId="8205e20db729c2e7" providerId="LiveId" clId="{FB3C6C6C-0F83-4A2D-A90D-A5E29A0A2EF3}" dt="2025-08-07T12:07:07.743" v="745" actId="2711"/>
          <ac:spMkLst>
            <pc:docMk/>
            <pc:sldMk cId="0" sldId="269"/>
            <ac:spMk id="5" creationId="{00000000-0000-0000-0000-000000000000}"/>
          </ac:spMkLst>
        </pc:spChg>
        <pc:spChg chg="del mod">
          <ac:chgData name="arbaj shaikh" userId="8205e20db729c2e7" providerId="LiveId" clId="{FB3C6C6C-0F83-4A2D-A90D-A5E29A0A2EF3}" dt="2025-08-07T11:43:38.712" v="563" actId="478"/>
          <ac:spMkLst>
            <pc:docMk/>
            <pc:sldMk cId="0" sldId="269"/>
            <ac:spMk id="6" creationId="{00000000-0000-0000-0000-000000000000}"/>
          </ac:spMkLst>
        </pc:spChg>
        <pc:spChg chg="add mod">
          <ac:chgData name="arbaj shaikh" userId="8205e20db729c2e7" providerId="LiveId" clId="{FB3C6C6C-0F83-4A2D-A90D-A5E29A0A2EF3}" dt="2025-08-07T11:53:28.347" v="658" actId="20577"/>
          <ac:spMkLst>
            <pc:docMk/>
            <pc:sldMk cId="0" sldId="269"/>
            <ac:spMk id="7" creationId="{7150A4B8-4CFC-3C64-8379-00D9EB9BC2E2}"/>
          </ac:spMkLst>
        </pc:spChg>
        <pc:spChg chg="add mod">
          <ac:chgData name="arbaj shaikh" userId="8205e20db729c2e7" providerId="LiveId" clId="{FB3C6C6C-0F83-4A2D-A90D-A5E29A0A2EF3}" dt="2025-08-07T11:55:36.291" v="677" actId="1076"/>
          <ac:spMkLst>
            <pc:docMk/>
            <pc:sldMk cId="0" sldId="269"/>
            <ac:spMk id="8" creationId="{371B83EF-9A40-75A6-027F-4A03CDAA4846}"/>
          </ac:spMkLst>
        </pc:spChg>
        <pc:spChg chg="add mod">
          <ac:chgData name="arbaj shaikh" userId="8205e20db729c2e7" providerId="LiveId" clId="{FB3C6C6C-0F83-4A2D-A90D-A5E29A0A2EF3}" dt="2025-08-07T12:02:41.659" v="735" actId="207"/>
          <ac:spMkLst>
            <pc:docMk/>
            <pc:sldMk cId="0" sldId="269"/>
            <ac:spMk id="9" creationId="{F3B4A37B-6D32-E6C8-400B-7B02F0345D2F}"/>
          </ac:spMkLst>
        </pc:spChg>
        <pc:spChg chg="add mod">
          <ac:chgData name="arbaj shaikh" userId="8205e20db729c2e7" providerId="LiveId" clId="{FB3C6C6C-0F83-4A2D-A90D-A5E29A0A2EF3}" dt="2025-08-07T12:03:44.719" v="743" actId="20577"/>
          <ac:spMkLst>
            <pc:docMk/>
            <pc:sldMk cId="0" sldId="269"/>
            <ac:spMk id="10" creationId="{37462857-F935-FBC5-51F6-FF0133C1F885}"/>
          </ac:spMkLst>
        </pc:spChg>
      </pc:sldChg>
      <pc:sldChg chg="addSp delSp modSp mod">
        <pc:chgData name="arbaj shaikh" userId="8205e20db729c2e7" providerId="LiveId" clId="{FB3C6C6C-0F83-4A2D-A90D-A5E29A0A2EF3}" dt="2025-08-07T12:15:27.971" v="754" actId="1076"/>
        <pc:sldMkLst>
          <pc:docMk/>
          <pc:sldMk cId="0" sldId="270"/>
        </pc:sldMkLst>
        <pc:spChg chg="del">
          <ac:chgData name="arbaj shaikh" userId="8205e20db729c2e7" providerId="LiveId" clId="{FB3C6C6C-0F83-4A2D-A90D-A5E29A0A2EF3}" dt="2025-08-07T12:14:43.119" v="749" actId="478"/>
          <ac:spMkLst>
            <pc:docMk/>
            <pc:sldMk cId="0" sldId="270"/>
            <ac:spMk id="2" creationId="{00000000-0000-0000-0000-000000000000}"/>
          </ac:spMkLst>
        </pc:spChg>
        <pc:spChg chg="mod">
          <ac:chgData name="arbaj shaikh" userId="8205e20db729c2e7" providerId="LiveId" clId="{FB3C6C6C-0F83-4A2D-A90D-A5E29A0A2EF3}" dt="2025-08-07T12:07:19.121" v="746" actId="207"/>
          <ac:spMkLst>
            <pc:docMk/>
            <pc:sldMk cId="0" sldId="270"/>
            <ac:spMk id="3" creationId="{00000000-0000-0000-0000-000000000000}"/>
          </ac:spMkLst>
        </pc:spChg>
        <pc:picChg chg="add mod">
          <ac:chgData name="arbaj shaikh" userId="8205e20db729c2e7" providerId="LiveId" clId="{FB3C6C6C-0F83-4A2D-A90D-A5E29A0A2EF3}" dt="2025-08-07T12:15:27.971" v="754" actId="1076"/>
          <ac:picMkLst>
            <pc:docMk/>
            <pc:sldMk cId="0" sldId="270"/>
            <ac:picMk id="5" creationId="{CF9A2C4C-E1E9-B43B-EC84-EC5C8E027253}"/>
          </ac:picMkLst>
        </pc:picChg>
      </pc:sldChg>
      <pc:sldChg chg="addSp delSp modSp mod">
        <pc:chgData name="arbaj shaikh" userId="8205e20db729c2e7" providerId="LiveId" clId="{FB3C6C6C-0F83-4A2D-A90D-A5E29A0A2EF3}" dt="2025-08-07T12:20:39.190" v="757" actId="1076"/>
        <pc:sldMkLst>
          <pc:docMk/>
          <pc:sldMk cId="0" sldId="271"/>
        </pc:sldMkLst>
        <pc:spChg chg="del">
          <ac:chgData name="arbaj shaikh" userId="8205e20db729c2e7" providerId="LiveId" clId="{FB3C6C6C-0F83-4A2D-A90D-A5E29A0A2EF3}" dt="2025-08-07T12:20:23.014" v="755" actId="478"/>
          <ac:spMkLst>
            <pc:docMk/>
            <pc:sldMk cId="0" sldId="271"/>
            <ac:spMk id="2" creationId="{00000000-0000-0000-0000-000000000000}"/>
          </ac:spMkLst>
        </pc:spChg>
        <pc:spChg chg="mod">
          <ac:chgData name="arbaj shaikh" userId="8205e20db729c2e7" providerId="LiveId" clId="{FB3C6C6C-0F83-4A2D-A90D-A5E29A0A2EF3}" dt="2025-08-07T12:08:20.219" v="748" actId="2711"/>
          <ac:spMkLst>
            <pc:docMk/>
            <pc:sldMk cId="0" sldId="271"/>
            <ac:spMk id="3" creationId="{00000000-0000-0000-0000-000000000000}"/>
          </ac:spMkLst>
        </pc:spChg>
        <pc:picChg chg="add mod">
          <ac:chgData name="arbaj shaikh" userId="8205e20db729c2e7" providerId="LiveId" clId="{FB3C6C6C-0F83-4A2D-A90D-A5E29A0A2EF3}" dt="2025-08-07T12:20:39.190" v="757" actId="1076"/>
          <ac:picMkLst>
            <pc:docMk/>
            <pc:sldMk cId="0" sldId="271"/>
            <ac:picMk id="5" creationId="{7FFFEF1D-5B73-1EB3-AECB-34D815B19CB1}"/>
          </ac:picMkLst>
        </pc:picChg>
      </pc:sldChg>
      <pc:sldChg chg="delSp modSp mod">
        <pc:chgData name="arbaj shaikh" userId="8205e20db729c2e7" providerId="LiveId" clId="{FB3C6C6C-0F83-4A2D-A90D-A5E29A0A2EF3}" dt="2025-08-07T12:21:35.129" v="765" actId="1076"/>
        <pc:sldMkLst>
          <pc:docMk/>
          <pc:sldMk cId="0" sldId="272"/>
        </pc:sldMkLst>
        <pc:spChg chg="mod">
          <ac:chgData name="arbaj shaikh" userId="8205e20db729c2e7" providerId="LiveId" clId="{FB3C6C6C-0F83-4A2D-A90D-A5E29A0A2EF3}" dt="2025-08-07T12:21:32.473" v="764" actId="1076"/>
          <ac:spMkLst>
            <pc:docMk/>
            <pc:sldMk cId="0" sldId="272"/>
            <ac:spMk id="2" creationId="{00000000-0000-0000-0000-000000000000}"/>
          </ac:spMkLst>
        </pc:spChg>
        <pc:spChg chg="mod">
          <ac:chgData name="arbaj shaikh" userId="8205e20db729c2e7" providerId="LiveId" clId="{FB3C6C6C-0F83-4A2D-A90D-A5E29A0A2EF3}" dt="2025-08-07T12:21:11.346" v="761" actId="1076"/>
          <ac:spMkLst>
            <pc:docMk/>
            <pc:sldMk cId="0" sldId="272"/>
            <ac:spMk id="3" creationId="{00000000-0000-0000-0000-000000000000}"/>
          </ac:spMkLst>
        </pc:spChg>
        <pc:spChg chg="mod">
          <ac:chgData name="arbaj shaikh" userId="8205e20db729c2e7" providerId="LiveId" clId="{FB3C6C6C-0F83-4A2D-A90D-A5E29A0A2EF3}" dt="2025-08-07T12:21:35.129" v="765" actId="1076"/>
          <ac:spMkLst>
            <pc:docMk/>
            <pc:sldMk cId="0" sldId="272"/>
            <ac:spMk id="4" creationId="{00000000-0000-0000-0000-000000000000}"/>
          </ac:spMkLst>
        </pc:spChg>
        <pc:spChg chg="del">
          <ac:chgData name="arbaj shaikh" userId="8205e20db729c2e7" providerId="LiveId" clId="{FB3C6C6C-0F83-4A2D-A90D-A5E29A0A2EF3}" dt="2025-08-07T12:21:04.337" v="759" actId="21"/>
          <ac:spMkLst>
            <pc:docMk/>
            <pc:sldMk cId="0" sldId="272"/>
            <ac:spMk id="5" creationId="{00000000-0000-0000-0000-000000000000}"/>
          </ac:spMkLst>
        </pc:spChg>
        <pc:spChg chg="del">
          <ac:chgData name="arbaj shaikh" userId="8205e20db729c2e7" providerId="LiveId" clId="{FB3C6C6C-0F83-4A2D-A90D-A5E29A0A2EF3}" dt="2025-08-07T12:20:59.729" v="758" actId="21"/>
          <ac:spMkLst>
            <pc:docMk/>
            <pc:sldMk cId="0" sldId="272"/>
            <ac:spMk id="6" creationId="{00000000-0000-0000-0000-000000000000}"/>
          </ac:spMkLst>
        </pc:spChg>
        <pc:spChg chg="del">
          <ac:chgData name="arbaj shaikh" userId="8205e20db729c2e7" providerId="LiveId" clId="{FB3C6C6C-0F83-4A2D-A90D-A5E29A0A2EF3}" dt="2025-08-07T12:21:07.845" v="760" actId="21"/>
          <ac:spMkLst>
            <pc:docMk/>
            <pc:sldMk cId="0" sldId="272"/>
            <ac:spMk id="7" creationId="{00000000-0000-0000-0000-000000000000}"/>
          </ac:spMkLst>
        </pc:spChg>
        <pc:spChg chg="mod">
          <ac:chgData name="arbaj shaikh" userId="8205e20db729c2e7" providerId="LiveId" clId="{FB3C6C6C-0F83-4A2D-A90D-A5E29A0A2EF3}" dt="2025-08-07T12:21:26.697" v="763" actId="1076"/>
          <ac:spMkLst>
            <pc:docMk/>
            <pc:sldMk cId="0" sldId="272"/>
            <ac:spMk id="8" creationId="{00000000-0000-0000-0000-000000000000}"/>
          </ac:spMkLst>
        </pc:spChg>
        <pc:spChg chg="mod">
          <ac:chgData name="arbaj shaikh" userId="8205e20db729c2e7" providerId="LiveId" clId="{FB3C6C6C-0F83-4A2D-A90D-A5E29A0A2EF3}" dt="2025-08-07T12:21:15.839" v="762" actId="1076"/>
          <ac:spMkLst>
            <pc:docMk/>
            <pc:sldMk cId="0" sldId="272"/>
            <ac:spMk id="9" creationId="{00000000-0000-0000-0000-000000000000}"/>
          </ac:spMkLst>
        </pc:spChg>
      </pc:sldChg>
      <pc:sldChg chg="modSp mod">
        <pc:chgData name="arbaj shaikh" userId="8205e20db729c2e7" providerId="LiveId" clId="{FB3C6C6C-0F83-4A2D-A90D-A5E29A0A2EF3}" dt="2025-08-07T10:54:34.177" v="6" actId="14100"/>
        <pc:sldMkLst>
          <pc:docMk/>
          <pc:sldMk cId="417813590" sldId="275"/>
        </pc:sldMkLst>
        <pc:spChg chg="mod">
          <ac:chgData name="arbaj shaikh" userId="8205e20db729c2e7" providerId="LiveId" clId="{FB3C6C6C-0F83-4A2D-A90D-A5E29A0A2EF3}" dt="2025-08-07T10:54:34.177" v="6" actId="14100"/>
          <ac:spMkLst>
            <pc:docMk/>
            <pc:sldMk cId="417813590" sldId="275"/>
            <ac:spMk id="62" creationId="{F53E9759-A310-920E-FDAF-84DE535557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35A6D-A726-4BD8-AD17-E11D00E07C3C}" type="datetimeFigureOut">
              <a:rPr lang="en-IN" smtClean="0"/>
              <a:t>08-08-2025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2B5C2-3FC6-4BCB-AF17-46CB91273721}" type="slidenum">
              <a:rPr lang="en-IN" smtClean="0"/>
              <a:t>‹#›</a:t>
            </a:fld>
            <a:endParaRPr lang="en-IN"/>
          </a:p>
        </p:txBody>
      </p:sp>
    </p:spTree>
    <p:extLst>
      <p:ext uri="{BB962C8B-B14F-4D97-AF65-F5344CB8AC3E}">
        <p14:creationId xmlns:p14="http://schemas.microsoft.com/office/powerpoint/2010/main" val="99814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E2B5C2-3FC6-4BCB-AF17-46CB91273721}" type="slidenum">
              <a:rPr lang="en-IN" smtClean="0"/>
              <a:t>1</a:t>
            </a:fld>
            <a:endParaRPr lang="en-IN"/>
          </a:p>
        </p:txBody>
      </p:sp>
    </p:spTree>
    <p:extLst>
      <p:ext uri="{BB962C8B-B14F-4D97-AF65-F5344CB8AC3E}">
        <p14:creationId xmlns:p14="http://schemas.microsoft.com/office/powerpoint/2010/main" val="85384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08-Aug-25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08-Aug-25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08-Aug-25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08-Aug-25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08-Aug-25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08-Aug-25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08-Aug-25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08-Aug-25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2855" y="-209550"/>
            <a:ext cx="8290679" cy="1882372"/>
          </a:xfrm>
          <a:prstGeom prst="rect">
            <a:avLst/>
          </a:prstGeom>
        </p:spPr>
        <p:txBody>
          <a:bodyPr lIns="0" tIns="0" rIns="0" bIns="0" rtlCol="0" anchor="t">
            <a:spAutoFit/>
          </a:bodyPr>
          <a:lstStyle/>
          <a:p>
            <a:pPr algn="ctr">
              <a:lnSpc>
                <a:spcPts val="15422"/>
              </a:lnSpc>
            </a:pPr>
            <a:r>
              <a:rPr lang="en-US" sz="11015" b="1" dirty="0">
                <a:solidFill>
                  <a:srgbClr val="FFFFFF"/>
                </a:solidFill>
                <a:latin typeface="Canva Sans Bold"/>
                <a:ea typeface="Canva Sans Bold"/>
                <a:cs typeface="Canva Sans Bold"/>
                <a:sym typeface="Canva Sans Bold"/>
              </a:rPr>
              <a:t>MEDGUARD</a:t>
            </a:r>
          </a:p>
        </p:txBody>
      </p:sp>
      <p:pic>
        <p:nvPicPr>
          <p:cNvPr id="7" name="Picture 6">
            <a:extLst>
              <a:ext uri="{FF2B5EF4-FFF2-40B4-BE49-F238E27FC236}">
                <a16:creationId xmlns:a16="http://schemas.microsoft.com/office/drawing/2014/main" id="{27160B8E-A431-79C9-0947-9E4D40F65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66700"/>
            <a:ext cx="16230600" cy="97383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3" name="TextBox 3"/>
          <p:cNvSpPr txBox="1"/>
          <p:nvPr/>
        </p:nvSpPr>
        <p:spPr>
          <a:xfrm>
            <a:off x="189061" y="923925"/>
            <a:ext cx="17909877" cy="859851"/>
          </a:xfrm>
          <a:prstGeom prst="rect">
            <a:avLst/>
          </a:prstGeom>
        </p:spPr>
        <p:txBody>
          <a:bodyPr lIns="0" tIns="0" rIns="0" bIns="0" rtlCol="0" anchor="t">
            <a:spAutoFit/>
          </a:bodyPr>
          <a:lstStyle/>
          <a:p>
            <a:pPr algn="l">
              <a:lnSpc>
                <a:spcPts val="7280"/>
              </a:lnSpc>
            </a:pPr>
            <a:r>
              <a:rPr lang="en-US" sz="5200" dirty="0">
                <a:solidFill>
                  <a:srgbClr val="3B365F"/>
                </a:solidFill>
                <a:latin typeface="News706 BT" panose="02040804060705020204" pitchFamily="18" charset="0"/>
                <a:ea typeface="TAN Headline"/>
                <a:cs typeface="TAN Headline"/>
                <a:sym typeface="TAN Headline"/>
              </a:rPr>
              <a:t>Model Performance &amp; Hyperparameter Tuning</a:t>
            </a:r>
          </a:p>
        </p:txBody>
      </p:sp>
      <p:pic>
        <p:nvPicPr>
          <p:cNvPr id="5" name="Picture 4">
            <a:extLst>
              <a:ext uri="{FF2B5EF4-FFF2-40B4-BE49-F238E27FC236}">
                <a16:creationId xmlns:a16="http://schemas.microsoft.com/office/drawing/2014/main" id="{3F167CD7-5DCF-5E67-E19D-0A27A364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52700"/>
            <a:ext cx="17046158" cy="54152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91004">
            <a:off x="6931488" y="-7102098"/>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41338" flipH="1">
            <a:off x="9139957" y="-738857"/>
            <a:ext cx="10924156" cy="6856855"/>
          </a:xfrm>
          <a:custGeom>
            <a:avLst/>
            <a:gdLst/>
            <a:ahLst/>
            <a:cxnLst/>
            <a:rect l="l" t="t" r="r" b="b"/>
            <a:pathLst>
              <a:path w="10924156" h="6856855">
                <a:moveTo>
                  <a:pt x="10924155" y="0"/>
                </a:moveTo>
                <a:lnTo>
                  <a:pt x="0" y="0"/>
                </a:lnTo>
                <a:lnTo>
                  <a:pt x="0" y="6856855"/>
                </a:lnTo>
                <a:lnTo>
                  <a:pt x="10924155" y="6856855"/>
                </a:lnTo>
                <a:lnTo>
                  <a:pt x="1092415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91004">
            <a:off x="9531908" y="1529929"/>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1338" flipH="1">
            <a:off x="9520046" y="5321356"/>
            <a:ext cx="8769979" cy="5504725"/>
          </a:xfrm>
          <a:custGeom>
            <a:avLst/>
            <a:gdLst/>
            <a:ahLst/>
            <a:cxnLst/>
            <a:rect l="l" t="t" r="r" b="b"/>
            <a:pathLst>
              <a:path w="8769979" h="5504725">
                <a:moveTo>
                  <a:pt x="8769978" y="0"/>
                </a:moveTo>
                <a:lnTo>
                  <a:pt x="0" y="0"/>
                </a:lnTo>
                <a:lnTo>
                  <a:pt x="0" y="5504725"/>
                </a:lnTo>
                <a:lnTo>
                  <a:pt x="8769978" y="5504725"/>
                </a:lnTo>
                <a:lnTo>
                  <a:pt x="8769978"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9193310" y="1028700"/>
            <a:ext cx="666750" cy="2979420"/>
            <a:chOff x="0" y="0"/>
            <a:chExt cx="889000" cy="3972560"/>
          </a:xfrm>
        </p:grpSpPr>
        <p:sp>
          <p:nvSpPr>
            <p:cNvPr id="7" name="Freeform 7"/>
            <p:cNvSpPr/>
            <p:nvPr/>
          </p:nvSpPr>
          <p:spPr>
            <a:xfrm>
              <a:off x="48260" y="49530"/>
              <a:ext cx="792480" cy="3872230"/>
            </a:xfrm>
            <a:custGeom>
              <a:avLst/>
              <a:gdLst/>
              <a:ahLst/>
              <a:cxnLst/>
              <a:rect l="l" t="t" r="r" b="b"/>
              <a:pathLst>
                <a:path w="792480" h="3872230">
                  <a:moveTo>
                    <a:pt x="267970" y="81280"/>
                  </a:moveTo>
                  <a:cubicBezTo>
                    <a:pt x="240030" y="612140"/>
                    <a:pt x="190500" y="855980"/>
                    <a:pt x="177800" y="993140"/>
                  </a:cubicBezTo>
                  <a:cubicBezTo>
                    <a:pt x="170180" y="1075690"/>
                    <a:pt x="172720" y="1104900"/>
                    <a:pt x="170180" y="1191260"/>
                  </a:cubicBezTo>
                  <a:cubicBezTo>
                    <a:pt x="163830" y="1353820"/>
                    <a:pt x="152400" y="1731010"/>
                    <a:pt x="152400" y="1897380"/>
                  </a:cubicBezTo>
                  <a:cubicBezTo>
                    <a:pt x="152400" y="1988820"/>
                    <a:pt x="151130" y="2037080"/>
                    <a:pt x="156210" y="2108200"/>
                  </a:cubicBezTo>
                  <a:cubicBezTo>
                    <a:pt x="161290" y="2181860"/>
                    <a:pt x="173990" y="2264410"/>
                    <a:pt x="184150" y="2332990"/>
                  </a:cubicBezTo>
                  <a:cubicBezTo>
                    <a:pt x="193040" y="2390140"/>
                    <a:pt x="200660" y="2435860"/>
                    <a:pt x="213360" y="2491740"/>
                  </a:cubicBezTo>
                  <a:cubicBezTo>
                    <a:pt x="228600" y="2556510"/>
                    <a:pt x="248920" y="2617470"/>
                    <a:pt x="274320" y="2694940"/>
                  </a:cubicBezTo>
                  <a:cubicBezTo>
                    <a:pt x="311150" y="2805430"/>
                    <a:pt x="364490" y="2961640"/>
                    <a:pt x="419100" y="3088640"/>
                  </a:cubicBezTo>
                  <a:cubicBezTo>
                    <a:pt x="471170" y="3213100"/>
                    <a:pt x="534670" y="3337560"/>
                    <a:pt x="596900" y="3448050"/>
                  </a:cubicBezTo>
                  <a:cubicBezTo>
                    <a:pt x="652780" y="3550920"/>
                    <a:pt x="746760" y="3675380"/>
                    <a:pt x="773430" y="3733800"/>
                  </a:cubicBezTo>
                  <a:cubicBezTo>
                    <a:pt x="784860" y="3756660"/>
                    <a:pt x="792480" y="3768090"/>
                    <a:pt x="789940" y="3787140"/>
                  </a:cubicBezTo>
                  <a:cubicBezTo>
                    <a:pt x="787400" y="3808730"/>
                    <a:pt x="767080" y="3844290"/>
                    <a:pt x="749300" y="3858260"/>
                  </a:cubicBezTo>
                  <a:cubicBezTo>
                    <a:pt x="734060" y="3869690"/>
                    <a:pt x="712470" y="3872230"/>
                    <a:pt x="695960" y="3870960"/>
                  </a:cubicBezTo>
                  <a:cubicBezTo>
                    <a:pt x="678180" y="3869690"/>
                    <a:pt x="656590" y="3863340"/>
                    <a:pt x="643890" y="3849370"/>
                  </a:cubicBezTo>
                  <a:cubicBezTo>
                    <a:pt x="628650" y="3832860"/>
                    <a:pt x="612140" y="3796030"/>
                    <a:pt x="615950" y="3771900"/>
                  </a:cubicBezTo>
                  <a:cubicBezTo>
                    <a:pt x="619760" y="3747770"/>
                    <a:pt x="642620" y="3716020"/>
                    <a:pt x="664210" y="3705860"/>
                  </a:cubicBezTo>
                  <a:cubicBezTo>
                    <a:pt x="685800" y="3695700"/>
                    <a:pt x="725170" y="3698240"/>
                    <a:pt x="745490" y="3708400"/>
                  </a:cubicBezTo>
                  <a:cubicBezTo>
                    <a:pt x="763270" y="3716020"/>
                    <a:pt x="775970" y="3733800"/>
                    <a:pt x="783590" y="3750310"/>
                  </a:cubicBezTo>
                  <a:cubicBezTo>
                    <a:pt x="789940" y="3765550"/>
                    <a:pt x="791210" y="3788410"/>
                    <a:pt x="787400" y="3804920"/>
                  </a:cubicBezTo>
                  <a:cubicBezTo>
                    <a:pt x="783590" y="3822700"/>
                    <a:pt x="770890" y="3841750"/>
                    <a:pt x="756920" y="3851910"/>
                  </a:cubicBezTo>
                  <a:cubicBezTo>
                    <a:pt x="742950" y="3863340"/>
                    <a:pt x="722630" y="3870960"/>
                    <a:pt x="704850" y="3870960"/>
                  </a:cubicBezTo>
                  <a:cubicBezTo>
                    <a:pt x="687070" y="3872230"/>
                    <a:pt x="670560" y="3868420"/>
                    <a:pt x="651510" y="3855720"/>
                  </a:cubicBezTo>
                  <a:cubicBezTo>
                    <a:pt x="615950" y="3827780"/>
                    <a:pt x="575310" y="3745230"/>
                    <a:pt x="537210" y="3681730"/>
                  </a:cubicBezTo>
                  <a:cubicBezTo>
                    <a:pt x="491490" y="3606800"/>
                    <a:pt x="443230" y="3522980"/>
                    <a:pt x="400050" y="3434080"/>
                  </a:cubicBezTo>
                  <a:cubicBezTo>
                    <a:pt x="353060" y="3335020"/>
                    <a:pt x="304800" y="3221990"/>
                    <a:pt x="265430" y="3116580"/>
                  </a:cubicBezTo>
                  <a:cubicBezTo>
                    <a:pt x="226060" y="3014980"/>
                    <a:pt x="195580" y="2913380"/>
                    <a:pt x="165100" y="2813050"/>
                  </a:cubicBezTo>
                  <a:cubicBezTo>
                    <a:pt x="134620" y="2713990"/>
                    <a:pt x="106680" y="2623820"/>
                    <a:pt x="82550" y="2517140"/>
                  </a:cubicBezTo>
                  <a:cubicBezTo>
                    <a:pt x="54610" y="2393950"/>
                    <a:pt x="26670" y="2228850"/>
                    <a:pt x="13970" y="2113280"/>
                  </a:cubicBezTo>
                  <a:cubicBezTo>
                    <a:pt x="5080" y="2029460"/>
                    <a:pt x="3810" y="1991360"/>
                    <a:pt x="2540" y="1892300"/>
                  </a:cubicBezTo>
                  <a:cubicBezTo>
                    <a:pt x="0" y="1690370"/>
                    <a:pt x="0" y="1248410"/>
                    <a:pt x="21590" y="971550"/>
                  </a:cubicBezTo>
                  <a:cubicBezTo>
                    <a:pt x="40640" y="740410"/>
                    <a:pt x="99060" y="508000"/>
                    <a:pt x="110490" y="340360"/>
                  </a:cubicBezTo>
                  <a:cubicBezTo>
                    <a:pt x="118110" y="228600"/>
                    <a:pt x="93980" y="114300"/>
                    <a:pt x="109220" y="62230"/>
                  </a:cubicBezTo>
                  <a:cubicBezTo>
                    <a:pt x="116840" y="38100"/>
                    <a:pt x="127000" y="25400"/>
                    <a:pt x="142240" y="15240"/>
                  </a:cubicBezTo>
                  <a:cubicBezTo>
                    <a:pt x="156210" y="5080"/>
                    <a:pt x="179070" y="0"/>
                    <a:pt x="196850" y="1270"/>
                  </a:cubicBezTo>
                  <a:cubicBezTo>
                    <a:pt x="214630" y="3810"/>
                    <a:pt x="236220" y="15240"/>
                    <a:pt x="247650" y="27940"/>
                  </a:cubicBezTo>
                  <a:cubicBezTo>
                    <a:pt x="259080" y="41910"/>
                    <a:pt x="267970" y="81280"/>
                    <a:pt x="267970" y="81280"/>
                  </a:cubicBezTo>
                </a:path>
              </a:pathLst>
            </a:custGeom>
            <a:solidFill>
              <a:srgbClr val="94AAB8"/>
            </a:solidFill>
            <a:ln cap="sq">
              <a:noFill/>
              <a:prstDash val="solid"/>
              <a:miter/>
            </a:ln>
          </p:spPr>
        </p:sp>
      </p:grpSp>
      <p:grpSp>
        <p:nvGrpSpPr>
          <p:cNvPr id="8" name="Group 8"/>
          <p:cNvGrpSpPr/>
          <p:nvPr/>
        </p:nvGrpSpPr>
        <p:grpSpPr>
          <a:xfrm rot="-956845">
            <a:off x="15792145" y="-288525"/>
            <a:ext cx="2183130" cy="1037273"/>
            <a:chOff x="0" y="0"/>
            <a:chExt cx="2910840" cy="1383030"/>
          </a:xfrm>
        </p:grpSpPr>
        <p:sp>
          <p:nvSpPr>
            <p:cNvPr id="9" name="Freeform 9"/>
            <p:cNvSpPr/>
            <p:nvPr/>
          </p:nvSpPr>
          <p:spPr>
            <a:xfrm>
              <a:off x="46990" y="50800"/>
              <a:ext cx="2815590" cy="1285240"/>
            </a:xfrm>
            <a:custGeom>
              <a:avLst/>
              <a:gdLst/>
              <a:ahLst/>
              <a:cxnLst/>
              <a:rect l="l" t="t" r="r" b="b"/>
              <a:pathLst>
                <a:path w="2815590" h="1285240">
                  <a:moveTo>
                    <a:pt x="90170" y="0"/>
                  </a:moveTo>
                  <a:cubicBezTo>
                    <a:pt x="666750" y="77470"/>
                    <a:pt x="990600" y="139700"/>
                    <a:pt x="1184910" y="186690"/>
                  </a:cubicBezTo>
                  <a:cubicBezTo>
                    <a:pt x="1319530" y="219710"/>
                    <a:pt x="1417320" y="252730"/>
                    <a:pt x="1522730" y="287020"/>
                  </a:cubicBezTo>
                  <a:cubicBezTo>
                    <a:pt x="1619250" y="318770"/>
                    <a:pt x="1715770" y="353060"/>
                    <a:pt x="1795780" y="386080"/>
                  </a:cubicBezTo>
                  <a:cubicBezTo>
                    <a:pt x="1863090" y="412750"/>
                    <a:pt x="1925320" y="441960"/>
                    <a:pt x="1976120" y="467360"/>
                  </a:cubicBezTo>
                  <a:cubicBezTo>
                    <a:pt x="2014220" y="487680"/>
                    <a:pt x="2033270" y="494030"/>
                    <a:pt x="2075180" y="521970"/>
                  </a:cubicBezTo>
                  <a:cubicBezTo>
                    <a:pt x="2160270" y="579120"/>
                    <a:pt x="2352040" y="731520"/>
                    <a:pt x="2440940" y="810260"/>
                  </a:cubicBezTo>
                  <a:cubicBezTo>
                    <a:pt x="2495550" y="858520"/>
                    <a:pt x="2518410" y="891540"/>
                    <a:pt x="2566670" y="937260"/>
                  </a:cubicBezTo>
                  <a:cubicBezTo>
                    <a:pt x="2627630" y="993140"/>
                    <a:pt x="2744470" y="1073150"/>
                    <a:pt x="2782570" y="1117600"/>
                  </a:cubicBezTo>
                  <a:cubicBezTo>
                    <a:pt x="2799080" y="1139190"/>
                    <a:pt x="2807970" y="1151890"/>
                    <a:pt x="2811780" y="1169670"/>
                  </a:cubicBezTo>
                  <a:cubicBezTo>
                    <a:pt x="2815590" y="1188720"/>
                    <a:pt x="2813050" y="1212850"/>
                    <a:pt x="2804160" y="1229360"/>
                  </a:cubicBezTo>
                  <a:cubicBezTo>
                    <a:pt x="2795270" y="1245870"/>
                    <a:pt x="2778760" y="1263650"/>
                    <a:pt x="2762250" y="1271270"/>
                  </a:cubicBezTo>
                  <a:cubicBezTo>
                    <a:pt x="2744470" y="1280160"/>
                    <a:pt x="2721610" y="1283970"/>
                    <a:pt x="2702560" y="1280160"/>
                  </a:cubicBezTo>
                  <a:cubicBezTo>
                    <a:pt x="2683510" y="1276350"/>
                    <a:pt x="2661920" y="1262380"/>
                    <a:pt x="2650490" y="1250950"/>
                  </a:cubicBezTo>
                  <a:cubicBezTo>
                    <a:pt x="2641600" y="1243330"/>
                    <a:pt x="2637790" y="1235710"/>
                    <a:pt x="2633980" y="1225550"/>
                  </a:cubicBezTo>
                  <a:cubicBezTo>
                    <a:pt x="2628900" y="1210310"/>
                    <a:pt x="2625090" y="1183640"/>
                    <a:pt x="2628900" y="1165860"/>
                  </a:cubicBezTo>
                  <a:cubicBezTo>
                    <a:pt x="2633980" y="1146810"/>
                    <a:pt x="2649220" y="1126490"/>
                    <a:pt x="2660650" y="1115060"/>
                  </a:cubicBezTo>
                  <a:cubicBezTo>
                    <a:pt x="2669540" y="1107440"/>
                    <a:pt x="2678430" y="1103630"/>
                    <a:pt x="2687320" y="1099820"/>
                  </a:cubicBezTo>
                  <a:cubicBezTo>
                    <a:pt x="2696210" y="1096010"/>
                    <a:pt x="2705100" y="1093470"/>
                    <a:pt x="2716530" y="1094740"/>
                  </a:cubicBezTo>
                  <a:cubicBezTo>
                    <a:pt x="2733040" y="1094740"/>
                    <a:pt x="2758440" y="1101090"/>
                    <a:pt x="2774950" y="1111250"/>
                  </a:cubicBezTo>
                  <a:cubicBezTo>
                    <a:pt x="2790190" y="1122680"/>
                    <a:pt x="2804160" y="1141730"/>
                    <a:pt x="2809240" y="1160780"/>
                  </a:cubicBezTo>
                  <a:cubicBezTo>
                    <a:pt x="2815590" y="1178560"/>
                    <a:pt x="2811780" y="1203960"/>
                    <a:pt x="2807970" y="1220470"/>
                  </a:cubicBezTo>
                  <a:cubicBezTo>
                    <a:pt x="2805430" y="1230630"/>
                    <a:pt x="2801620" y="1238250"/>
                    <a:pt x="2792730" y="1245870"/>
                  </a:cubicBezTo>
                  <a:cubicBezTo>
                    <a:pt x="2782570" y="1258570"/>
                    <a:pt x="2760980" y="1273810"/>
                    <a:pt x="2743200" y="1278890"/>
                  </a:cubicBezTo>
                  <a:cubicBezTo>
                    <a:pt x="2724150" y="1283970"/>
                    <a:pt x="2710180" y="1285240"/>
                    <a:pt x="2683510" y="1273810"/>
                  </a:cubicBezTo>
                  <a:cubicBezTo>
                    <a:pt x="2583180" y="1231900"/>
                    <a:pt x="2192020" y="836930"/>
                    <a:pt x="2078990" y="744220"/>
                  </a:cubicBezTo>
                  <a:cubicBezTo>
                    <a:pt x="2035810" y="708660"/>
                    <a:pt x="2020570" y="695960"/>
                    <a:pt x="1987550" y="674370"/>
                  </a:cubicBezTo>
                  <a:cubicBezTo>
                    <a:pt x="1948180" y="650240"/>
                    <a:pt x="1911350" y="631190"/>
                    <a:pt x="1858010" y="604520"/>
                  </a:cubicBezTo>
                  <a:cubicBezTo>
                    <a:pt x="1772920" y="562610"/>
                    <a:pt x="1638300" y="501650"/>
                    <a:pt x="1524000" y="458470"/>
                  </a:cubicBezTo>
                  <a:cubicBezTo>
                    <a:pt x="1408430" y="414020"/>
                    <a:pt x="1297940" y="378460"/>
                    <a:pt x="1165860" y="341630"/>
                  </a:cubicBezTo>
                  <a:cubicBezTo>
                    <a:pt x="1010920" y="299720"/>
                    <a:pt x="830580" y="257810"/>
                    <a:pt x="651510" y="226060"/>
                  </a:cubicBezTo>
                  <a:cubicBezTo>
                    <a:pt x="459740" y="191770"/>
                    <a:pt x="132080" y="187960"/>
                    <a:pt x="50800" y="149860"/>
                  </a:cubicBezTo>
                  <a:cubicBezTo>
                    <a:pt x="26670" y="138430"/>
                    <a:pt x="17780" y="128270"/>
                    <a:pt x="10160" y="113030"/>
                  </a:cubicBezTo>
                  <a:cubicBezTo>
                    <a:pt x="2540" y="97790"/>
                    <a:pt x="0" y="73660"/>
                    <a:pt x="3810" y="57150"/>
                  </a:cubicBezTo>
                  <a:cubicBezTo>
                    <a:pt x="8890" y="40640"/>
                    <a:pt x="21590" y="21590"/>
                    <a:pt x="35560" y="12700"/>
                  </a:cubicBezTo>
                  <a:cubicBezTo>
                    <a:pt x="50800" y="2540"/>
                    <a:pt x="90170" y="0"/>
                    <a:pt x="90170" y="0"/>
                  </a:cubicBezTo>
                </a:path>
              </a:pathLst>
            </a:custGeom>
            <a:solidFill>
              <a:srgbClr val="94AAB8"/>
            </a:solidFill>
            <a:ln cap="sq">
              <a:noFill/>
              <a:prstDash val="solid"/>
              <a:miter/>
            </a:ln>
          </p:spPr>
        </p:sp>
      </p:grpSp>
      <p:grpSp>
        <p:nvGrpSpPr>
          <p:cNvPr id="10" name="Group 10"/>
          <p:cNvGrpSpPr/>
          <p:nvPr/>
        </p:nvGrpSpPr>
        <p:grpSpPr>
          <a:xfrm>
            <a:off x="3779520" y="9743122"/>
            <a:ext cx="194310" cy="192405"/>
            <a:chOff x="0" y="0"/>
            <a:chExt cx="259080" cy="256540"/>
          </a:xfrm>
        </p:grpSpPr>
        <p:sp>
          <p:nvSpPr>
            <p:cNvPr id="11" name="Freeform 11"/>
            <p:cNvSpPr/>
            <p:nvPr/>
          </p:nvSpPr>
          <p:spPr>
            <a:xfrm>
              <a:off x="44450" y="46990"/>
              <a:ext cx="160020" cy="166370"/>
            </a:xfrm>
            <a:custGeom>
              <a:avLst/>
              <a:gdLst/>
              <a:ahLst/>
              <a:cxnLst/>
              <a:rect l="l" t="t" r="r" b="b"/>
              <a:pathLst>
                <a:path w="160020" h="166370">
                  <a:moveTo>
                    <a:pt x="160020" y="58420"/>
                  </a:moveTo>
                  <a:cubicBezTo>
                    <a:pt x="156210" y="116840"/>
                    <a:pt x="135890" y="148590"/>
                    <a:pt x="115570" y="157480"/>
                  </a:cubicBezTo>
                  <a:cubicBezTo>
                    <a:pt x="93980" y="166370"/>
                    <a:pt x="57150" y="161290"/>
                    <a:pt x="38100" y="153670"/>
                  </a:cubicBezTo>
                  <a:cubicBezTo>
                    <a:pt x="25400" y="147320"/>
                    <a:pt x="16510" y="138430"/>
                    <a:pt x="10160" y="125730"/>
                  </a:cubicBezTo>
                  <a:cubicBezTo>
                    <a:pt x="2540" y="106680"/>
                    <a:pt x="0" y="67310"/>
                    <a:pt x="6350" y="48260"/>
                  </a:cubicBezTo>
                  <a:cubicBezTo>
                    <a:pt x="10160" y="34290"/>
                    <a:pt x="17780" y="25400"/>
                    <a:pt x="30480" y="17780"/>
                  </a:cubicBezTo>
                  <a:cubicBezTo>
                    <a:pt x="46990" y="7620"/>
                    <a:pt x="86360" y="0"/>
                    <a:pt x="105410" y="3810"/>
                  </a:cubicBezTo>
                  <a:cubicBezTo>
                    <a:pt x="119380" y="6350"/>
                    <a:pt x="139700" y="24130"/>
                    <a:pt x="139700" y="24130"/>
                  </a:cubicBezTo>
                </a:path>
              </a:pathLst>
            </a:custGeom>
            <a:solidFill>
              <a:srgbClr val="94AAB8"/>
            </a:solidFill>
            <a:ln cap="sq">
              <a:noFill/>
              <a:prstDash val="solid"/>
              <a:miter/>
            </a:ln>
          </p:spPr>
        </p:sp>
      </p:grpSp>
      <p:grpSp>
        <p:nvGrpSpPr>
          <p:cNvPr id="12" name="Group 12"/>
          <p:cNvGrpSpPr/>
          <p:nvPr/>
        </p:nvGrpSpPr>
        <p:grpSpPr>
          <a:xfrm>
            <a:off x="9768120" y="5484220"/>
            <a:ext cx="1158240" cy="1030605"/>
            <a:chOff x="0" y="0"/>
            <a:chExt cx="1544320" cy="1374140"/>
          </a:xfrm>
        </p:grpSpPr>
        <p:sp>
          <p:nvSpPr>
            <p:cNvPr id="13" name="Freeform 13"/>
            <p:cNvSpPr/>
            <p:nvPr/>
          </p:nvSpPr>
          <p:spPr>
            <a:xfrm>
              <a:off x="48260" y="31750"/>
              <a:ext cx="1446530" cy="1291590"/>
            </a:xfrm>
            <a:custGeom>
              <a:avLst/>
              <a:gdLst/>
              <a:ahLst/>
              <a:cxnLst/>
              <a:rect l="l" t="t" r="r" b="b"/>
              <a:pathLst>
                <a:path w="1446530" h="1291590">
                  <a:moveTo>
                    <a:pt x="1360170" y="189230"/>
                  </a:moveTo>
                  <a:cubicBezTo>
                    <a:pt x="908050" y="203200"/>
                    <a:pt x="891540" y="218440"/>
                    <a:pt x="853440" y="246380"/>
                  </a:cubicBezTo>
                  <a:cubicBezTo>
                    <a:pt x="789940" y="290830"/>
                    <a:pt x="697230" y="393700"/>
                    <a:pt x="629920" y="450850"/>
                  </a:cubicBezTo>
                  <a:cubicBezTo>
                    <a:pt x="575310" y="496570"/>
                    <a:pt x="528320" y="525780"/>
                    <a:pt x="480060" y="566420"/>
                  </a:cubicBezTo>
                  <a:cubicBezTo>
                    <a:pt x="431800" y="608330"/>
                    <a:pt x="375920" y="659130"/>
                    <a:pt x="340360" y="699770"/>
                  </a:cubicBezTo>
                  <a:cubicBezTo>
                    <a:pt x="313690" y="730250"/>
                    <a:pt x="297180" y="753110"/>
                    <a:pt x="279400" y="783590"/>
                  </a:cubicBezTo>
                  <a:cubicBezTo>
                    <a:pt x="260350" y="812800"/>
                    <a:pt x="241300" y="847090"/>
                    <a:pt x="229870" y="880110"/>
                  </a:cubicBezTo>
                  <a:cubicBezTo>
                    <a:pt x="219710" y="908050"/>
                    <a:pt x="215900" y="930910"/>
                    <a:pt x="212090" y="966470"/>
                  </a:cubicBezTo>
                  <a:cubicBezTo>
                    <a:pt x="205740" y="1018540"/>
                    <a:pt x="223520" y="1107440"/>
                    <a:pt x="210820" y="1162050"/>
                  </a:cubicBezTo>
                  <a:cubicBezTo>
                    <a:pt x="199390" y="1205230"/>
                    <a:pt x="177800" y="1250950"/>
                    <a:pt x="153670" y="1272540"/>
                  </a:cubicBezTo>
                  <a:cubicBezTo>
                    <a:pt x="137160" y="1286510"/>
                    <a:pt x="115570" y="1291590"/>
                    <a:pt x="96520" y="1291590"/>
                  </a:cubicBezTo>
                  <a:cubicBezTo>
                    <a:pt x="77470" y="1291590"/>
                    <a:pt x="53340" y="1280160"/>
                    <a:pt x="39370" y="1271270"/>
                  </a:cubicBezTo>
                  <a:cubicBezTo>
                    <a:pt x="29210" y="1264920"/>
                    <a:pt x="24130" y="1259840"/>
                    <a:pt x="17780" y="1249680"/>
                  </a:cubicBezTo>
                  <a:cubicBezTo>
                    <a:pt x="10160" y="1235710"/>
                    <a:pt x="1270" y="1210310"/>
                    <a:pt x="2540" y="1191260"/>
                  </a:cubicBezTo>
                  <a:cubicBezTo>
                    <a:pt x="3810" y="1172210"/>
                    <a:pt x="12700" y="1149350"/>
                    <a:pt x="25400" y="1135380"/>
                  </a:cubicBezTo>
                  <a:cubicBezTo>
                    <a:pt x="36830" y="1120140"/>
                    <a:pt x="58420" y="1108710"/>
                    <a:pt x="76200" y="1103630"/>
                  </a:cubicBezTo>
                  <a:cubicBezTo>
                    <a:pt x="95250" y="1099820"/>
                    <a:pt x="119380" y="1102360"/>
                    <a:pt x="137160" y="1111250"/>
                  </a:cubicBezTo>
                  <a:cubicBezTo>
                    <a:pt x="153670" y="1118870"/>
                    <a:pt x="171450" y="1139190"/>
                    <a:pt x="180340" y="1151890"/>
                  </a:cubicBezTo>
                  <a:cubicBezTo>
                    <a:pt x="186690" y="1162050"/>
                    <a:pt x="189230" y="1169670"/>
                    <a:pt x="190500" y="1181100"/>
                  </a:cubicBezTo>
                  <a:cubicBezTo>
                    <a:pt x="191770" y="1197610"/>
                    <a:pt x="189230" y="1224280"/>
                    <a:pt x="180340" y="1240790"/>
                  </a:cubicBezTo>
                  <a:cubicBezTo>
                    <a:pt x="171450" y="1257300"/>
                    <a:pt x="149860" y="1275080"/>
                    <a:pt x="135890" y="1282700"/>
                  </a:cubicBezTo>
                  <a:cubicBezTo>
                    <a:pt x="125730" y="1287780"/>
                    <a:pt x="118110" y="1290320"/>
                    <a:pt x="106680" y="1290320"/>
                  </a:cubicBezTo>
                  <a:cubicBezTo>
                    <a:pt x="90170" y="1291590"/>
                    <a:pt x="63500" y="1287780"/>
                    <a:pt x="48260" y="1277620"/>
                  </a:cubicBezTo>
                  <a:cubicBezTo>
                    <a:pt x="31750" y="1267460"/>
                    <a:pt x="15240" y="1249680"/>
                    <a:pt x="8890" y="1231900"/>
                  </a:cubicBezTo>
                  <a:cubicBezTo>
                    <a:pt x="1270" y="1214120"/>
                    <a:pt x="0" y="1188720"/>
                    <a:pt x="5080" y="1170940"/>
                  </a:cubicBezTo>
                  <a:cubicBezTo>
                    <a:pt x="11430" y="1153160"/>
                    <a:pt x="38100" y="1120140"/>
                    <a:pt x="39370" y="1121410"/>
                  </a:cubicBezTo>
                  <a:cubicBezTo>
                    <a:pt x="40640" y="1121410"/>
                    <a:pt x="25400" y="1163320"/>
                    <a:pt x="21590" y="1162050"/>
                  </a:cubicBezTo>
                  <a:cubicBezTo>
                    <a:pt x="12700" y="1160780"/>
                    <a:pt x="17780" y="1013460"/>
                    <a:pt x="24130" y="960120"/>
                  </a:cubicBezTo>
                  <a:cubicBezTo>
                    <a:pt x="29210" y="924560"/>
                    <a:pt x="35560" y="901700"/>
                    <a:pt x="45720" y="871220"/>
                  </a:cubicBezTo>
                  <a:cubicBezTo>
                    <a:pt x="57150" y="838200"/>
                    <a:pt x="71120" y="802640"/>
                    <a:pt x="88900" y="767080"/>
                  </a:cubicBezTo>
                  <a:cubicBezTo>
                    <a:pt x="107950" y="727710"/>
                    <a:pt x="132080" y="688340"/>
                    <a:pt x="161290" y="646430"/>
                  </a:cubicBezTo>
                  <a:cubicBezTo>
                    <a:pt x="198120" y="595630"/>
                    <a:pt x="242570" y="535940"/>
                    <a:pt x="297180" y="483870"/>
                  </a:cubicBezTo>
                  <a:cubicBezTo>
                    <a:pt x="359410" y="424180"/>
                    <a:pt x="452120" y="374650"/>
                    <a:pt x="524510" y="313690"/>
                  </a:cubicBezTo>
                  <a:cubicBezTo>
                    <a:pt x="598170" y="251460"/>
                    <a:pt x="674370" y="160020"/>
                    <a:pt x="735330" y="115570"/>
                  </a:cubicBezTo>
                  <a:cubicBezTo>
                    <a:pt x="774700" y="86360"/>
                    <a:pt x="805180" y="71120"/>
                    <a:pt x="843280" y="54610"/>
                  </a:cubicBezTo>
                  <a:cubicBezTo>
                    <a:pt x="878840" y="39370"/>
                    <a:pt x="904240" y="26670"/>
                    <a:pt x="955040" y="19050"/>
                  </a:cubicBezTo>
                  <a:cubicBezTo>
                    <a:pt x="1054100" y="5080"/>
                    <a:pt x="1333500" y="0"/>
                    <a:pt x="1399540" y="30480"/>
                  </a:cubicBezTo>
                  <a:cubicBezTo>
                    <a:pt x="1423670" y="41910"/>
                    <a:pt x="1432560" y="59690"/>
                    <a:pt x="1438910" y="74930"/>
                  </a:cubicBezTo>
                  <a:cubicBezTo>
                    <a:pt x="1445260" y="87630"/>
                    <a:pt x="1446530" y="101600"/>
                    <a:pt x="1443990" y="115570"/>
                  </a:cubicBezTo>
                  <a:cubicBezTo>
                    <a:pt x="1441450" y="132080"/>
                    <a:pt x="1430020" y="156210"/>
                    <a:pt x="1416050" y="168910"/>
                  </a:cubicBezTo>
                  <a:cubicBezTo>
                    <a:pt x="1402080" y="180340"/>
                    <a:pt x="1360170" y="189230"/>
                    <a:pt x="1360170" y="189230"/>
                  </a:cubicBezTo>
                </a:path>
              </a:pathLst>
            </a:custGeom>
            <a:solidFill>
              <a:srgbClr val="94AAB8"/>
            </a:solidFill>
            <a:ln cap="sq">
              <a:noFill/>
              <a:prstDash val="solid"/>
              <a:miter/>
            </a:ln>
          </p:spPr>
        </p:sp>
      </p:grpSp>
      <p:sp>
        <p:nvSpPr>
          <p:cNvPr id="14" name="TextBox 14"/>
          <p:cNvSpPr txBox="1"/>
          <p:nvPr/>
        </p:nvSpPr>
        <p:spPr>
          <a:xfrm>
            <a:off x="9720995" y="1536128"/>
            <a:ext cx="8642753" cy="2539157"/>
          </a:xfrm>
          <a:prstGeom prst="rect">
            <a:avLst/>
          </a:prstGeom>
        </p:spPr>
        <p:txBody>
          <a:bodyPr lIns="0" tIns="0" rIns="0" bIns="0" rtlCol="0" anchor="t">
            <a:spAutoFit/>
          </a:bodyPr>
          <a:lstStyle/>
          <a:p>
            <a:pPr>
              <a:lnSpc>
                <a:spcPts val="3314"/>
              </a:lnSpc>
            </a:pPr>
            <a:r>
              <a:rPr lang="en-US" sz="2800" b="1" dirty="0">
                <a:solidFill>
                  <a:srgbClr val="132655"/>
                </a:solidFill>
                <a:latin typeface="Coco Gothic" panose="020B0604020202020204" charset="0"/>
              </a:rPr>
              <a:t>High Performance</a:t>
            </a:r>
            <a:r>
              <a:rPr lang="en-US" sz="2800" dirty="0">
                <a:solidFill>
                  <a:srgbClr val="132655"/>
                </a:solidFill>
                <a:latin typeface="Coco Gothic" panose="020B0604020202020204" charset="0"/>
              </a:rPr>
              <a:t>: It's known for its speed and superior predictive power, often winning machine learning competitions.</a:t>
            </a:r>
          </a:p>
          <a:p>
            <a:pPr>
              <a:lnSpc>
                <a:spcPts val="3314"/>
              </a:lnSpc>
            </a:pPr>
            <a:r>
              <a:rPr lang="en-US" sz="2800" b="1" dirty="0">
                <a:solidFill>
                  <a:srgbClr val="132655"/>
                </a:solidFill>
                <a:latin typeface="Coco Gothic" panose="020B0604020202020204" charset="0"/>
              </a:rPr>
              <a:t>Scalability</a:t>
            </a:r>
            <a:r>
              <a:rPr lang="en-US" sz="2800" dirty="0">
                <a:solidFill>
                  <a:srgbClr val="132655"/>
                </a:solidFill>
                <a:latin typeface="Coco Gothic" panose="020B0604020202020204" charset="0"/>
              </a:rPr>
              <a:t>: </a:t>
            </a:r>
            <a:r>
              <a:rPr lang="en-US" sz="2800" dirty="0" err="1">
                <a:solidFill>
                  <a:srgbClr val="132655"/>
                </a:solidFill>
                <a:latin typeface="Coco Gothic" panose="020B0604020202020204" charset="0"/>
              </a:rPr>
              <a:t>XGBoost</a:t>
            </a:r>
            <a:r>
              <a:rPr lang="en-US" sz="2800" dirty="0">
                <a:solidFill>
                  <a:srgbClr val="132655"/>
                </a:solidFill>
                <a:latin typeface="Coco Gothic" panose="020B0604020202020204" charset="0"/>
              </a:rPr>
              <a:t> is highly scalable, making it efficient on large datasets.</a:t>
            </a:r>
            <a:endParaRPr lang="en-US" sz="2800" dirty="0">
              <a:solidFill>
                <a:srgbClr val="132655"/>
              </a:solidFill>
              <a:latin typeface="Coco Gothic" panose="020B0604020202020204" charset="0"/>
              <a:ea typeface="Coco Gothic"/>
              <a:cs typeface="Coco Gothic"/>
              <a:sym typeface="Coco Gothic"/>
            </a:endParaRPr>
          </a:p>
          <a:p>
            <a:pPr algn="l">
              <a:lnSpc>
                <a:spcPts val="3314"/>
              </a:lnSpc>
            </a:pPr>
            <a:endParaRPr lang="en-US" sz="2800" dirty="0">
              <a:solidFill>
                <a:srgbClr val="132655"/>
              </a:solidFill>
              <a:latin typeface="Coco Gothic" panose="020B0604020202020204" charset="0"/>
              <a:ea typeface="Coco Gothic"/>
              <a:cs typeface="Coco Gothic"/>
              <a:sym typeface="Coco Gothic"/>
            </a:endParaRPr>
          </a:p>
        </p:txBody>
      </p:sp>
      <p:sp>
        <p:nvSpPr>
          <p:cNvPr id="15" name="TextBox 15"/>
          <p:cNvSpPr txBox="1"/>
          <p:nvPr/>
        </p:nvSpPr>
        <p:spPr>
          <a:xfrm>
            <a:off x="10347240" y="7430217"/>
            <a:ext cx="6912060" cy="1928541"/>
          </a:xfrm>
          <a:prstGeom prst="rect">
            <a:avLst/>
          </a:prstGeom>
        </p:spPr>
        <p:txBody>
          <a:bodyPr lIns="0" tIns="0" rIns="0" bIns="0" rtlCol="0" anchor="t">
            <a:spAutoFit/>
          </a:bodyPr>
          <a:lstStyle/>
          <a:p>
            <a:pPr algn="ctr">
              <a:lnSpc>
                <a:spcPts val="3834"/>
              </a:lnSpc>
            </a:pPr>
            <a:r>
              <a:rPr lang="en-US" sz="2800" dirty="0">
                <a:solidFill>
                  <a:srgbClr val="132655"/>
                </a:solidFill>
                <a:latin typeface="Coco Gothic" panose="020B0604020202020204" charset="0"/>
              </a:rPr>
              <a:t>Widely used in various data science and machine learning applications, including </a:t>
            </a:r>
            <a:r>
              <a:rPr lang="en-US" sz="2800" b="1" dirty="0">
                <a:solidFill>
                  <a:srgbClr val="132655"/>
                </a:solidFill>
                <a:latin typeface="Coco Gothic" panose="020B0604020202020204" charset="0"/>
              </a:rPr>
              <a:t>fraud detection</a:t>
            </a:r>
            <a:r>
              <a:rPr lang="en-US" sz="2800" dirty="0">
                <a:solidFill>
                  <a:srgbClr val="132655"/>
                </a:solidFill>
                <a:latin typeface="Coco Gothic" panose="020B0604020202020204" charset="0"/>
              </a:rPr>
              <a:t>, </a:t>
            </a:r>
            <a:r>
              <a:rPr lang="en-US" sz="2800" b="1" dirty="0">
                <a:solidFill>
                  <a:srgbClr val="132655"/>
                </a:solidFill>
                <a:latin typeface="Coco Gothic" panose="020B0604020202020204" charset="0"/>
              </a:rPr>
              <a:t>credit risk analysis</a:t>
            </a:r>
            <a:r>
              <a:rPr lang="en-US" sz="2800" dirty="0">
                <a:solidFill>
                  <a:srgbClr val="132655"/>
                </a:solidFill>
                <a:latin typeface="Coco Gothic" panose="020B0604020202020204" charset="0"/>
              </a:rPr>
              <a:t>, and </a:t>
            </a:r>
            <a:r>
              <a:rPr lang="en-US" sz="2800" b="1" dirty="0">
                <a:solidFill>
                  <a:srgbClr val="132655"/>
                </a:solidFill>
                <a:latin typeface="Coco Gothic" panose="020B0604020202020204" charset="0"/>
              </a:rPr>
              <a:t>customer churn prediction</a:t>
            </a:r>
            <a:r>
              <a:rPr lang="en-US" sz="2800" dirty="0">
                <a:solidFill>
                  <a:srgbClr val="132655"/>
                </a:solidFill>
                <a:latin typeface="Coco Gothic" panose="020B0604020202020204" charset="0"/>
              </a:rPr>
              <a:t>.</a:t>
            </a:r>
            <a:endParaRPr lang="en-US" sz="2739" b="1" dirty="0">
              <a:solidFill>
                <a:srgbClr val="132655"/>
              </a:solidFill>
              <a:latin typeface="Coco Gothic" panose="020B0604020202020204" charset="0"/>
              <a:ea typeface="Coco Gothic Bold"/>
              <a:cs typeface="Coco Gothic Bold"/>
              <a:sym typeface="Coco Gothic Bold"/>
            </a:endParaRPr>
          </a:p>
        </p:txBody>
      </p:sp>
      <p:sp>
        <p:nvSpPr>
          <p:cNvPr id="16" name="TextBox 16"/>
          <p:cNvSpPr txBox="1"/>
          <p:nvPr/>
        </p:nvSpPr>
        <p:spPr>
          <a:xfrm>
            <a:off x="10926360" y="822536"/>
            <a:ext cx="5957349" cy="459998"/>
          </a:xfrm>
          <a:prstGeom prst="rect">
            <a:avLst/>
          </a:prstGeom>
        </p:spPr>
        <p:txBody>
          <a:bodyPr lIns="0" tIns="0" rIns="0" bIns="0" rtlCol="0" anchor="t">
            <a:spAutoFit/>
          </a:bodyPr>
          <a:lstStyle/>
          <a:p>
            <a:pPr algn="ctr">
              <a:lnSpc>
                <a:spcPts val="3919"/>
              </a:lnSpc>
            </a:pPr>
            <a:r>
              <a:rPr lang="en-US" sz="2799" dirty="0">
                <a:solidFill>
                  <a:srgbClr val="3B365F"/>
                </a:solidFill>
                <a:latin typeface="News706 BT" panose="02040804060705020204" pitchFamily="18" charset="0"/>
                <a:ea typeface="TAN Headline"/>
                <a:cs typeface="TAN Headline"/>
                <a:sym typeface="TAN Headline"/>
              </a:rPr>
              <a:t>Advantages</a:t>
            </a:r>
          </a:p>
        </p:txBody>
      </p:sp>
      <p:sp>
        <p:nvSpPr>
          <p:cNvPr id="17" name="TextBox 17"/>
          <p:cNvSpPr txBox="1"/>
          <p:nvPr/>
        </p:nvSpPr>
        <p:spPr>
          <a:xfrm>
            <a:off x="10926360" y="6731932"/>
            <a:ext cx="5262840" cy="459998"/>
          </a:xfrm>
          <a:prstGeom prst="rect">
            <a:avLst/>
          </a:prstGeom>
        </p:spPr>
        <p:txBody>
          <a:bodyPr lIns="0" tIns="0" rIns="0" bIns="0" rtlCol="0" anchor="t">
            <a:spAutoFit/>
          </a:bodyPr>
          <a:lstStyle/>
          <a:p>
            <a:pPr algn="ctr">
              <a:lnSpc>
                <a:spcPts val="3919"/>
              </a:lnSpc>
            </a:pPr>
            <a:r>
              <a:rPr lang="en-US" sz="2799" dirty="0">
                <a:solidFill>
                  <a:srgbClr val="3B365F"/>
                </a:solidFill>
                <a:latin typeface="News706 BT" panose="02040804060705020204" pitchFamily="18" charset="0"/>
                <a:ea typeface="TAN Headline"/>
                <a:cs typeface="TAN Headline"/>
                <a:sym typeface="TAN Headline"/>
              </a:rPr>
              <a:t>Use Case</a:t>
            </a:r>
          </a:p>
        </p:txBody>
      </p:sp>
      <p:sp>
        <p:nvSpPr>
          <p:cNvPr id="18" name="TextBox 18"/>
          <p:cNvSpPr txBox="1"/>
          <p:nvPr/>
        </p:nvSpPr>
        <p:spPr>
          <a:xfrm>
            <a:off x="381453" y="2134980"/>
            <a:ext cx="8551789" cy="2655727"/>
          </a:xfrm>
          <a:prstGeom prst="rect">
            <a:avLst/>
          </a:prstGeom>
        </p:spPr>
        <p:txBody>
          <a:bodyPr lIns="0" tIns="0" rIns="0" bIns="0" rtlCol="0" anchor="t">
            <a:spAutoFit/>
          </a:bodyPr>
          <a:lstStyle/>
          <a:p>
            <a:pPr>
              <a:lnSpc>
                <a:spcPts val="4216"/>
              </a:lnSpc>
            </a:pPr>
            <a:r>
              <a:rPr lang="en-US" sz="2800" b="1" dirty="0" err="1">
                <a:solidFill>
                  <a:srgbClr val="132655"/>
                </a:solidFill>
                <a:latin typeface="Coco Gothic" panose="020B0604020202020204" charset="0"/>
              </a:rPr>
              <a:t>XGBoost</a:t>
            </a:r>
            <a:r>
              <a:rPr lang="en-US" sz="2800" dirty="0">
                <a:solidFill>
                  <a:srgbClr val="132655"/>
                </a:solidFill>
                <a:latin typeface="Coco Gothic" panose="020B0604020202020204" charset="0"/>
              </a:rPr>
              <a:t> (</a:t>
            </a:r>
            <a:r>
              <a:rPr lang="en-US" sz="2800" dirty="0" err="1">
                <a:solidFill>
                  <a:srgbClr val="132655"/>
                </a:solidFill>
                <a:latin typeface="Coco Gothic" panose="020B0604020202020204" charset="0"/>
              </a:rPr>
              <a:t>eXtreme</a:t>
            </a:r>
            <a:r>
              <a:rPr lang="en-US" sz="2800" dirty="0">
                <a:solidFill>
                  <a:srgbClr val="132655"/>
                </a:solidFill>
                <a:latin typeface="Coco Gothic" panose="020B0604020202020204" charset="0"/>
              </a:rPr>
              <a:t> Gradient Boosting) is an advanced implementation of </a:t>
            </a:r>
            <a:r>
              <a:rPr lang="en-US" sz="2800" b="1" dirty="0">
                <a:solidFill>
                  <a:srgbClr val="132655"/>
                </a:solidFill>
                <a:latin typeface="Coco Gothic" panose="020B0604020202020204" charset="0"/>
              </a:rPr>
              <a:t>gradient boosting</a:t>
            </a:r>
            <a:r>
              <a:rPr lang="en-US" sz="2800" dirty="0">
                <a:solidFill>
                  <a:srgbClr val="132655"/>
                </a:solidFill>
                <a:latin typeface="Coco Gothic" panose="020B0604020202020204" charset="0"/>
              </a:rPr>
              <a:t> that's highly efficient and flexible. It's a powerful machine learning algorithm used for both </a:t>
            </a:r>
            <a:r>
              <a:rPr lang="en-US" sz="2800" b="1" dirty="0">
                <a:solidFill>
                  <a:srgbClr val="132655"/>
                </a:solidFill>
                <a:latin typeface="Coco Gothic" panose="020B0604020202020204" charset="0"/>
              </a:rPr>
              <a:t>regression</a:t>
            </a:r>
            <a:r>
              <a:rPr lang="en-US" sz="2800" dirty="0">
                <a:solidFill>
                  <a:srgbClr val="132655"/>
                </a:solidFill>
                <a:latin typeface="Coco Gothic" panose="020B0604020202020204" charset="0"/>
              </a:rPr>
              <a:t> and </a:t>
            </a:r>
            <a:r>
              <a:rPr lang="en-US" sz="2800" b="1" dirty="0">
                <a:solidFill>
                  <a:srgbClr val="132655"/>
                </a:solidFill>
                <a:latin typeface="Coco Gothic" panose="020B0604020202020204" charset="0"/>
              </a:rPr>
              <a:t>classification</a:t>
            </a:r>
            <a:r>
              <a:rPr lang="en-US" sz="2800" dirty="0">
                <a:solidFill>
                  <a:srgbClr val="132655"/>
                </a:solidFill>
                <a:latin typeface="Coco Gothic" panose="020B0604020202020204" charset="0"/>
              </a:rPr>
              <a:t> tasks.</a:t>
            </a:r>
            <a:endParaRPr lang="en-US" sz="2800" dirty="0">
              <a:solidFill>
                <a:srgbClr val="132655"/>
              </a:solidFill>
              <a:latin typeface="Coco Gothic" panose="020B0604020202020204" charset="0"/>
              <a:ea typeface="Coco Gothic"/>
              <a:cs typeface="Coco Gothic"/>
              <a:sym typeface="Coco Gothic"/>
            </a:endParaRPr>
          </a:p>
        </p:txBody>
      </p:sp>
      <p:sp>
        <p:nvSpPr>
          <p:cNvPr id="19" name="TextBox 19"/>
          <p:cNvSpPr txBox="1"/>
          <p:nvPr/>
        </p:nvSpPr>
        <p:spPr>
          <a:xfrm>
            <a:off x="423678" y="-252103"/>
            <a:ext cx="7942834" cy="2273300"/>
          </a:xfrm>
          <a:prstGeom prst="rect">
            <a:avLst/>
          </a:prstGeom>
        </p:spPr>
        <p:txBody>
          <a:bodyPr lIns="0" tIns="0" rIns="0" bIns="0" rtlCol="0" anchor="t">
            <a:spAutoFit/>
          </a:bodyPr>
          <a:lstStyle/>
          <a:p>
            <a:pPr algn="l">
              <a:lnSpc>
                <a:spcPts val="9100"/>
              </a:lnSpc>
            </a:pPr>
            <a:r>
              <a:rPr lang="en-US" sz="4800" dirty="0">
                <a:solidFill>
                  <a:srgbClr val="3B365F"/>
                </a:solidFill>
                <a:latin typeface="News706 BT" panose="02040804060705020204" pitchFamily="18" charset="0"/>
                <a:ea typeface="TAN Headline"/>
                <a:cs typeface="TAN Headline"/>
                <a:sym typeface="TAN Headline"/>
              </a:rPr>
              <a:t>Overview of </a:t>
            </a:r>
          </a:p>
          <a:p>
            <a:pPr algn="l">
              <a:lnSpc>
                <a:spcPts val="9100"/>
              </a:lnSpc>
            </a:pPr>
            <a:r>
              <a:rPr lang="en-US" sz="4800" dirty="0" err="1">
                <a:solidFill>
                  <a:srgbClr val="3B365F"/>
                </a:solidFill>
                <a:latin typeface="News706 BT" panose="02040804060705020204" pitchFamily="18" charset="0"/>
                <a:ea typeface="TAN Headline"/>
                <a:cs typeface="TAN Headline"/>
                <a:sym typeface="TAN Headline"/>
              </a:rPr>
              <a:t>XGBoost</a:t>
            </a:r>
            <a:endParaRPr lang="en-US" sz="4800" dirty="0">
              <a:solidFill>
                <a:srgbClr val="3B365F"/>
              </a:solidFill>
              <a:latin typeface="News706 BT" panose="02040804060705020204" pitchFamily="18" charset="0"/>
              <a:ea typeface="TAN Headline"/>
              <a:cs typeface="TAN Headline"/>
              <a:sym typeface="TAN Headline"/>
            </a:endParaRPr>
          </a:p>
        </p:txBody>
      </p:sp>
      <p:sp>
        <p:nvSpPr>
          <p:cNvPr id="20" name="TextBox 20"/>
          <p:cNvSpPr txBox="1"/>
          <p:nvPr/>
        </p:nvSpPr>
        <p:spPr>
          <a:xfrm>
            <a:off x="413741" y="5152697"/>
            <a:ext cx="8551789" cy="5894691"/>
          </a:xfrm>
          <a:prstGeom prst="rect">
            <a:avLst/>
          </a:prstGeom>
        </p:spPr>
        <p:txBody>
          <a:bodyPr lIns="0" tIns="0" rIns="0" bIns="0" rtlCol="0" anchor="t">
            <a:spAutoFit/>
          </a:bodyPr>
          <a:lstStyle/>
          <a:p>
            <a:pPr algn="l">
              <a:lnSpc>
                <a:spcPts val="4216"/>
              </a:lnSpc>
            </a:pPr>
            <a:r>
              <a:rPr lang="en-US" sz="2800" b="1" dirty="0">
                <a:solidFill>
                  <a:srgbClr val="132655"/>
                </a:solidFill>
                <a:latin typeface="Coco Gothic" panose="020B0604020202020204" charset="0"/>
                <a:ea typeface="Coco Gothic Bold"/>
                <a:cs typeface="Coco Gothic Bold"/>
                <a:sym typeface="Coco Gothic Bold"/>
              </a:rPr>
              <a:t>Key Features</a:t>
            </a:r>
            <a:r>
              <a:rPr lang="en-US" sz="2800" dirty="0">
                <a:solidFill>
                  <a:srgbClr val="132655"/>
                </a:solidFill>
                <a:latin typeface="Coco Gothic" panose="020B0604020202020204" charset="0"/>
                <a:ea typeface="Coco Gothic"/>
                <a:cs typeface="Coco Gothic"/>
                <a:sym typeface="Coco Gothic"/>
              </a:rPr>
              <a:t>:</a:t>
            </a:r>
          </a:p>
          <a:p>
            <a:pPr marL="650205" lvl="1" indent="-325102">
              <a:lnSpc>
                <a:spcPts val="4216"/>
              </a:lnSpc>
              <a:buFont typeface="Arial"/>
              <a:buChar char="•"/>
            </a:pPr>
            <a:r>
              <a:rPr lang="en-US" sz="2800" b="1" dirty="0">
                <a:solidFill>
                  <a:srgbClr val="132655"/>
                </a:solidFill>
                <a:latin typeface="Coco Gothic" panose="020B0604020202020204" charset="0"/>
              </a:rPr>
              <a:t>Parallelization</a:t>
            </a:r>
            <a:r>
              <a:rPr lang="en-US" sz="2800" dirty="0">
                <a:solidFill>
                  <a:srgbClr val="132655"/>
                </a:solidFill>
                <a:latin typeface="Coco Gothic" panose="020B0604020202020204" charset="0"/>
              </a:rPr>
              <a:t>: </a:t>
            </a:r>
            <a:r>
              <a:rPr lang="en-US" sz="2800" dirty="0" err="1">
                <a:solidFill>
                  <a:srgbClr val="132655"/>
                </a:solidFill>
                <a:latin typeface="Coco Gothic" panose="020B0604020202020204" charset="0"/>
              </a:rPr>
              <a:t>XGBoost</a:t>
            </a:r>
            <a:r>
              <a:rPr lang="en-US" sz="2800" dirty="0">
                <a:solidFill>
                  <a:srgbClr val="132655"/>
                </a:solidFill>
                <a:latin typeface="Coco Gothic" panose="020B0604020202020204" charset="0"/>
              </a:rPr>
              <a:t> can parallelize the tree-building process, which significantly speeds up training. It does this by using a column block for parallel computation.</a:t>
            </a:r>
          </a:p>
          <a:p>
            <a:pPr marL="650205" lvl="1" indent="-325102">
              <a:lnSpc>
                <a:spcPts val="4216"/>
              </a:lnSpc>
              <a:buFont typeface="Arial"/>
              <a:buChar char="•"/>
            </a:pPr>
            <a:r>
              <a:rPr lang="en-US" sz="2800" b="1" dirty="0">
                <a:solidFill>
                  <a:srgbClr val="132655"/>
                </a:solidFill>
                <a:latin typeface="Coco Gothic" panose="020B0604020202020204" charset="0"/>
              </a:rPr>
              <a:t>Regularization</a:t>
            </a:r>
            <a:r>
              <a:rPr lang="en-US" sz="2800" dirty="0">
                <a:solidFill>
                  <a:srgbClr val="132655"/>
                </a:solidFill>
                <a:latin typeface="Coco Gothic" panose="020B0604020202020204" charset="0"/>
              </a:rPr>
              <a:t>: It includes both </a:t>
            </a:r>
            <a:r>
              <a:rPr lang="en-US" sz="2800" b="1" dirty="0">
                <a:solidFill>
                  <a:srgbClr val="132655"/>
                </a:solidFill>
                <a:latin typeface="Coco Gothic" panose="020B0604020202020204" charset="0"/>
              </a:rPr>
              <a:t>L1</a:t>
            </a:r>
            <a:r>
              <a:rPr lang="en-US" sz="2800" dirty="0">
                <a:solidFill>
                  <a:srgbClr val="132655"/>
                </a:solidFill>
                <a:latin typeface="Coco Gothic" panose="020B0604020202020204" charset="0"/>
              </a:rPr>
              <a:t> (Lasso) and </a:t>
            </a:r>
            <a:r>
              <a:rPr lang="en-US" sz="2800" b="1" dirty="0">
                <a:solidFill>
                  <a:srgbClr val="132655"/>
                </a:solidFill>
                <a:latin typeface="Coco Gothic" panose="020B0604020202020204" charset="0"/>
              </a:rPr>
              <a:t>L2</a:t>
            </a:r>
            <a:r>
              <a:rPr lang="en-US" sz="2800" dirty="0">
                <a:solidFill>
                  <a:srgbClr val="132655"/>
                </a:solidFill>
                <a:latin typeface="Coco Gothic" panose="020B0604020202020204" charset="0"/>
              </a:rPr>
              <a:t> (Ridge) regularization to prevent overfitting. This helps control the complexity of the model and improves its generalization to new data</a:t>
            </a:r>
            <a:r>
              <a:rPr lang="en-US" sz="2800" dirty="0">
                <a:solidFill>
                  <a:srgbClr val="132655"/>
                </a:solidFill>
                <a:latin typeface="Coco Gothic" panose="020B0604020202020204" charset="0"/>
                <a:ea typeface="Coco Gothic"/>
                <a:cs typeface="Coco Gothic"/>
                <a:sym typeface="Coco Gothic"/>
              </a:rPr>
              <a:t>.</a:t>
            </a:r>
          </a:p>
          <a:p>
            <a:pPr algn="l">
              <a:lnSpc>
                <a:spcPts val="4216"/>
              </a:lnSpc>
            </a:pPr>
            <a:endParaRPr lang="en-US" sz="2800" dirty="0">
              <a:solidFill>
                <a:srgbClr val="132655"/>
              </a:solidFill>
              <a:latin typeface="Coco Gothic" panose="020B0604020202020204" charset="0"/>
              <a:ea typeface="Coco Gothic"/>
              <a:cs typeface="Coco Gothic"/>
              <a:sym typeface="Coco Gothic"/>
            </a:endParaRPr>
          </a:p>
          <a:p>
            <a:pPr algn="l">
              <a:lnSpc>
                <a:spcPts val="4216"/>
              </a:lnSpc>
            </a:pPr>
            <a:endParaRPr lang="en-US" sz="2800" dirty="0">
              <a:solidFill>
                <a:srgbClr val="132655"/>
              </a:solidFill>
              <a:latin typeface="Coco Gothic" panose="020B0604020202020204" charset="0"/>
              <a:ea typeface="Coco Gothic"/>
              <a:cs typeface="Coco Gothic"/>
              <a:sym typeface="Coco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5" name="TextBox 5"/>
          <p:cNvSpPr txBox="1"/>
          <p:nvPr/>
        </p:nvSpPr>
        <p:spPr>
          <a:xfrm>
            <a:off x="3298201" y="74747"/>
            <a:ext cx="11691598" cy="1237326"/>
          </a:xfrm>
          <a:prstGeom prst="rect">
            <a:avLst/>
          </a:prstGeom>
        </p:spPr>
        <p:txBody>
          <a:bodyPr lIns="0" tIns="0" rIns="0" bIns="0" rtlCol="0" anchor="t">
            <a:spAutoFit/>
          </a:bodyPr>
          <a:lstStyle/>
          <a:p>
            <a:pPr algn="ctr">
              <a:lnSpc>
                <a:spcPts val="10500"/>
              </a:lnSpc>
            </a:pPr>
            <a:r>
              <a:rPr lang="en-US" sz="7500" dirty="0">
                <a:solidFill>
                  <a:srgbClr val="3B365F"/>
                </a:solidFill>
                <a:latin typeface="News706 BT" panose="02040804060705020204" pitchFamily="18" charset="0"/>
                <a:ea typeface="TAN Headline"/>
                <a:cs typeface="TAN Headline"/>
                <a:sym typeface="TAN Headline"/>
              </a:rPr>
              <a:t>Deployment</a:t>
            </a:r>
          </a:p>
        </p:txBody>
      </p:sp>
      <p:sp>
        <p:nvSpPr>
          <p:cNvPr id="7" name="TextBox 6">
            <a:extLst>
              <a:ext uri="{FF2B5EF4-FFF2-40B4-BE49-F238E27FC236}">
                <a16:creationId xmlns:a16="http://schemas.microsoft.com/office/drawing/2014/main" id="{7150A4B8-4CFC-3C64-8379-00D9EB9BC2E2}"/>
              </a:ext>
            </a:extLst>
          </p:cNvPr>
          <p:cNvSpPr txBox="1"/>
          <p:nvPr/>
        </p:nvSpPr>
        <p:spPr>
          <a:xfrm>
            <a:off x="457200" y="1485900"/>
            <a:ext cx="13039595" cy="1754326"/>
          </a:xfrm>
          <a:prstGeom prst="rect">
            <a:avLst/>
          </a:prstGeom>
          <a:noFill/>
        </p:spPr>
        <p:txBody>
          <a:bodyPr wrap="none" rtlCol="0">
            <a:spAutoFit/>
          </a:bodyPr>
          <a:lstStyle/>
          <a:p>
            <a:r>
              <a:rPr lang="en-IN" sz="3600" b="1" dirty="0" err="1">
                <a:solidFill>
                  <a:srgbClr val="132655"/>
                </a:solidFill>
                <a:latin typeface="Coco Gothic" panose="020B0604020202020204" charset="0"/>
              </a:rPr>
              <a:t>Streamlit</a:t>
            </a:r>
            <a:r>
              <a:rPr lang="en-IN" sz="3600" dirty="0">
                <a:solidFill>
                  <a:srgbClr val="132655"/>
                </a:solidFill>
              </a:rPr>
              <a:t> </a:t>
            </a:r>
          </a:p>
          <a:p>
            <a:pPr marL="571500" indent="-571500">
              <a:buFont typeface="Arial" panose="020B0604020202020204" pitchFamily="34" charset="0"/>
              <a:buChar char="•"/>
            </a:pPr>
            <a:r>
              <a:rPr lang="en-US" sz="3600" dirty="0">
                <a:solidFill>
                  <a:srgbClr val="132655"/>
                </a:solidFill>
                <a:latin typeface="Coco Gothic" panose="020B0604020202020204" charset="0"/>
              </a:rPr>
              <a:t>Open Source Python library.</a:t>
            </a:r>
          </a:p>
          <a:p>
            <a:pPr marL="571500" indent="-571500">
              <a:buFont typeface="Arial" panose="020B0604020202020204" pitchFamily="34" charset="0"/>
              <a:buChar char="•"/>
            </a:pPr>
            <a:r>
              <a:rPr lang="en-US" sz="3600" dirty="0">
                <a:solidFill>
                  <a:srgbClr val="132655"/>
                </a:solidFill>
                <a:latin typeface="Coco Gothic" panose="020B0604020202020204" charset="0"/>
              </a:rPr>
              <a:t>Use for building interactive web apps directly from scripts</a:t>
            </a:r>
            <a:r>
              <a:rPr lang="en-US" sz="3600" dirty="0">
                <a:solidFill>
                  <a:srgbClr val="132655"/>
                </a:solidFill>
              </a:rPr>
              <a:t>.</a:t>
            </a:r>
          </a:p>
        </p:txBody>
      </p:sp>
      <p:sp>
        <p:nvSpPr>
          <p:cNvPr id="8" name="TextBox 7">
            <a:extLst>
              <a:ext uri="{FF2B5EF4-FFF2-40B4-BE49-F238E27FC236}">
                <a16:creationId xmlns:a16="http://schemas.microsoft.com/office/drawing/2014/main" id="{371B83EF-9A40-75A6-027F-4A03CDAA4846}"/>
              </a:ext>
            </a:extLst>
          </p:cNvPr>
          <p:cNvSpPr txBox="1"/>
          <p:nvPr/>
        </p:nvSpPr>
        <p:spPr>
          <a:xfrm>
            <a:off x="457200" y="3543300"/>
            <a:ext cx="15623892" cy="1754326"/>
          </a:xfrm>
          <a:prstGeom prst="rect">
            <a:avLst/>
          </a:prstGeom>
          <a:noFill/>
        </p:spPr>
        <p:txBody>
          <a:bodyPr wrap="none" rtlCol="0">
            <a:spAutoFit/>
          </a:bodyPr>
          <a:lstStyle/>
          <a:p>
            <a:r>
              <a:rPr lang="en-IN" sz="3600" b="1" dirty="0">
                <a:solidFill>
                  <a:srgbClr val="132655"/>
                </a:solidFill>
                <a:latin typeface="Coco Gothic" panose="020B0604020202020204" charset="0"/>
              </a:rPr>
              <a:t>Real-Time Prediction</a:t>
            </a:r>
          </a:p>
          <a:p>
            <a:pPr marL="571500" indent="-571500">
              <a:buFont typeface="Arial" panose="020B0604020202020204" pitchFamily="34" charset="0"/>
              <a:buChar char="•"/>
            </a:pPr>
            <a:r>
              <a:rPr lang="en-US" sz="3600" dirty="0">
                <a:solidFill>
                  <a:srgbClr val="132655"/>
                </a:solidFill>
                <a:latin typeface="Coco Gothic" panose="020B0604020202020204" charset="0"/>
              </a:rPr>
              <a:t>Displays immediate fraud prediction result after user input submission.</a:t>
            </a:r>
          </a:p>
          <a:p>
            <a:pPr marL="571500" indent="-571500">
              <a:buFont typeface="Arial" panose="020B0604020202020204" pitchFamily="34" charset="0"/>
              <a:buChar char="•"/>
            </a:pPr>
            <a:r>
              <a:rPr lang="en-US" sz="3600" dirty="0">
                <a:solidFill>
                  <a:srgbClr val="132655"/>
                </a:solidFill>
                <a:latin typeface="Coco Gothic" panose="020B0604020202020204" charset="0"/>
              </a:rPr>
              <a:t>Shows prediction probability to increase transparency.</a:t>
            </a:r>
            <a:endParaRPr lang="en-IN" sz="3600" b="1" dirty="0">
              <a:solidFill>
                <a:srgbClr val="132655"/>
              </a:solidFill>
              <a:latin typeface="Coco Gothic" panose="020B0604020202020204" charset="0"/>
            </a:endParaRPr>
          </a:p>
        </p:txBody>
      </p:sp>
      <p:sp>
        <p:nvSpPr>
          <p:cNvPr id="9" name="TextBox 8">
            <a:extLst>
              <a:ext uri="{FF2B5EF4-FFF2-40B4-BE49-F238E27FC236}">
                <a16:creationId xmlns:a16="http://schemas.microsoft.com/office/drawing/2014/main" id="{F3B4A37B-6D32-E6C8-400B-7B02F0345D2F}"/>
              </a:ext>
            </a:extLst>
          </p:cNvPr>
          <p:cNvSpPr txBox="1"/>
          <p:nvPr/>
        </p:nvSpPr>
        <p:spPr>
          <a:xfrm>
            <a:off x="446868" y="5600700"/>
            <a:ext cx="17975177" cy="1754326"/>
          </a:xfrm>
          <a:prstGeom prst="rect">
            <a:avLst/>
          </a:prstGeom>
          <a:noFill/>
        </p:spPr>
        <p:txBody>
          <a:bodyPr wrap="none" rtlCol="0">
            <a:spAutoFit/>
          </a:bodyPr>
          <a:lstStyle/>
          <a:p>
            <a:r>
              <a:rPr lang="en-IN" sz="3600" b="1" dirty="0">
                <a:solidFill>
                  <a:srgbClr val="132655"/>
                </a:solidFill>
                <a:latin typeface="Coco Gothic" panose="020B0604020202020204" charset="0"/>
              </a:rPr>
              <a:t>Integrate Visualizations</a:t>
            </a:r>
          </a:p>
          <a:p>
            <a:pPr marL="571500" indent="-571500">
              <a:buFont typeface="Arial" panose="020B0604020202020204" pitchFamily="34" charset="0"/>
              <a:buChar char="•"/>
            </a:pPr>
            <a:r>
              <a:rPr lang="en-US" sz="3600" dirty="0">
                <a:solidFill>
                  <a:srgbClr val="132655"/>
                </a:solidFill>
                <a:latin typeface="Coco Gothic" panose="020B0604020202020204" charset="0"/>
              </a:rPr>
              <a:t>Integrated Tableau dashboard into </a:t>
            </a:r>
            <a:r>
              <a:rPr lang="en-US" sz="3600" dirty="0" err="1">
                <a:solidFill>
                  <a:srgbClr val="132655"/>
                </a:solidFill>
                <a:latin typeface="Coco Gothic" panose="020B0604020202020204" charset="0"/>
              </a:rPr>
              <a:t>Streamlit</a:t>
            </a:r>
            <a:r>
              <a:rPr lang="en-US" sz="3600" dirty="0">
                <a:solidFill>
                  <a:srgbClr val="132655"/>
                </a:solidFill>
                <a:latin typeface="Coco Gothic" panose="020B0604020202020204" charset="0"/>
              </a:rPr>
              <a:t> app using Tableau Public link.</a:t>
            </a:r>
          </a:p>
          <a:p>
            <a:pPr marL="571500" indent="-571500">
              <a:buFont typeface="Arial" panose="020B0604020202020204" pitchFamily="34" charset="0"/>
              <a:buChar char="•"/>
            </a:pPr>
            <a:r>
              <a:rPr lang="en-US" sz="3600" dirty="0">
                <a:solidFill>
                  <a:srgbClr val="132655"/>
                </a:solidFill>
                <a:latin typeface="Coco Gothic" panose="020B0604020202020204" charset="0"/>
              </a:rPr>
              <a:t>Provided interactive fraud analysis visualizations directly within the app interface.</a:t>
            </a:r>
          </a:p>
        </p:txBody>
      </p:sp>
      <p:sp>
        <p:nvSpPr>
          <p:cNvPr id="10" name="TextBox 9">
            <a:extLst>
              <a:ext uri="{FF2B5EF4-FFF2-40B4-BE49-F238E27FC236}">
                <a16:creationId xmlns:a16="http://schemas.microsoft.com/office/drawing/2014/main" id="{37462857-F935-FBC5-51F6-FF0133C1F885}"/>
              </a:ext>
            </a:extLst>
          </p:cNvPr>
          <p:cNvSpPr txBox="1"/>
          <p:nvPr/>
        </p:nvSpPr>
        <p:spPr>
          <a:xfrm>
            <a:off x="434836" y="7658100"/>
            <a:ext cx="15884861" cy="1200329"/>
          </a:xfrm>
          <a:prstGeom prst="rect">
            <a:avLst/>
          </a:prstGeom>
          <a:noFill/>
        </p:spPr>
        <p:txBody>
          <a:bodyPr wrap="none" rtlCol="0">
            <a:spAutoFit/>
          </a:bodyPr>
          <a:lstStyle/>
          <a:p>
            <a:r>
              <a:rPr lang="en-US" sz="3600" b="1" dirty="0">
                <a:solidFill>
                  <a:srgbClr val="132655"/>
                </a:solidFill>
                <a:latin typeface="Coco Gothic" panose="020B0604020202020204" charset="0"/>
              </a:rPr>
              <a:t>Deployed the app using </a:t>
            </a:r>
            <a:r>
              <a:rPr lang="en-US" sz="3600" b="1" dirty="0" err="1">
                <a:solidFill>
                  <a:srgbClr val="132655"/>
                </a:solidFill>
                <a:latin typeface="Coco Gothic" panose="020B0604020202020204" charset="0"/>
              </a:rPr>
              <a:t>Streamlit</a:t>
            </a:r>
            <a:r>
              <a:rPr lang="en-US" sz="3600" b="1" dirty="0">
                <a:solidFill>
                  <a:srgbClr val="132655"/>
                </a:solidFill>
                <a:latin typeface="Coco Gothic" panose="020B0604020202020204" charset="0"/>
              </a:rPr>
              <a:t> Cloud for easy, free, and shareable </a:t>
            </a:r>
          </a:p>
          <a:p>
            <a:r>
              <a:rPr lang="en-US" sz="3600" b="1" dirty="0">
                <a:solidFill>
                  <a:srgbClr val="132655"/>
                </a:solidFill>
                <a:latin typeface="Coco Gothic" panose="020B0604020202020204" charset="0"/>
              </a:rPr>
              <a:t>web access.</a:t>
            </a:r>
            <a:endParaRPr lang="en-IN" sz="3600" b="1" dirty="0">
              <a:solidFill>
                <a:srgbClr val="132655"/>
              </a:solidFill>
              <a:latin typeface="Coco Gothic"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3" name="TextBox 3"/>
          <p:cNvSpPr txBox="1"/>
          <p:nvPr/>
        </p:nvSpPr>
        <p:spPr>
          <a:xfrm>
            <a:off x="2415840" y="299125"/>
            <a:ext cx="13456320" cy="1107226"/>
          </a:xfrm>
          <a:prstGeom prst="rect">
            <a:avLst/>
          </a:prstGeom>
        </p:spPr>
        <p:txBody>
          <a:bodyPr lIns="0" tIns="0" rIns="0" bIns="0" rtlCol="0" anchor="t">
            <a:spAutoFit/>
          </a:bodyPr>
          <a:lstStyle/>
          <a:p>
            <a:pPr algn="ctr">
              <a:lnSpc>
                <a:spcPts val="9379"/>
              </a:lnSpc>
            </a:pPr>
            <a:r>
              <a:rPr lang="en-US" sz="6699" dirty="0">
                <a:solidFill>
                  <a:srgbClr val="132655"/>
                </a:solidFill>
                <a:latin typeface="News706 BT" panose="02040804060705020204" pitchFamily="18" charset="0"/>
                <a:ea typeface="TAN Headline"/>
                <a:cs typeface="TAN Headline"/>
                <a:sym typeface="TAN Headline"/>
              </a:rPr>
              <a:t> PREDICTION PAGE</a:t>
            </a:r>
          </a:p>
        </p:txBody>
      </p:sp>
      <p:pic>
        <p:nvPicPr>
          <p:cNvPr id="5" name="Picture 4">
            <a:extLst>
              <a:ext uri="{FF2B5EF4-FFF2-40B4-BE49-F238E27FC236}">
                <a16:creationId xmlns:a16="http://schemas.microsoft.com/office/drawing/2014/main" id="{CF9A2C4C-E1E9-B43B-EC84-EC5C8E027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943100"/>
            <a:ext cx="14859000" cy="71663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3" name="TextBox 3"/>
          <p:cNvSpPr txBox="1"/>
          <p:nvPr/>
        </p:nvSpPr>
        <p:spPr>
          <a:xfrm>
            <a:off x="4729877" y="141605"/>
            <a:ext cx="8828247" cy="887095"/>
          </a:xfrm>
          <a:prstGeom prst="rect">
            <a:avLst/>
          </a:prstGeom>
        </p:spPr>
        <p:txBody>
          <a:bodyPr lIns="0" tIns="0" rIns="0" bIns="0" rtlCol="0" anchor="t">
            <a:spAutoFit/>
          </a:bodyPr>
          <a:lstStyle/>
          <a:p>
            <a:pPr algn="ctr">
              <a:lnSpc>
                <a:spcPts val="7279"/>
              </a:lnSpc>
            </a:pPr>
            <a:r>
              <a:rPr lang="en-US" sz="5199" dirty="0">
                <a:solidFill>
                  <a:srgbClr val="132655"/>
                </a:solidFill>
                <a:latin typeface="News706 BT" panose="02040804060705020204" pitchFamily="18" charset="0"/>
                <a:ea typeface="TAN Headline"/>
                <a:cs typeface="TAN Headline"/>
                <a:sym typeface="TAN Headline"/>
              </a:rPr>
              <a:t>TABLEAU DASHBOARD</a:t>
            </a:r>
          </a:p>
        </p:txBody>
      </p:sp>
      <p:pic>
        <p:nvPicPr>
          <p:cNvPr id="5" name="Picture 4">
            <a:extLst>
              <a:ext uri="{FF2B5EF4-FFF2-40B4-BE49-F238E27FC236}">
                <a16:creationId xmlns:a16="http://schemas.microsoft.com/office/drawing/2014/main" id="{7FFFEF1D-5B73-1EB3-AECB-34D815B19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120" y="1028700"/>
            <a:ext cx="15289759" cy="7097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755965">
            <a:off x="-385933" y="-452267"/>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41338" flipH="1">
            <a:off x="964668" y="270278"/>
            <a:ext cx="16183618" cy="10158105"/>
          </a:xfrm>
          <a:custGeom>
            <a:avLst/>
            <a:gdLst/>
            <a:ahLst/>
            <a:cxnLst/>
            <a:rect l="l" t="t" r="r" b="b"/>
            <a:pathLst>
              <a:path w="16183618" h="10158105">
                <a:moveTo>
                  <a:pt x="16183617" y="0"/>
                </a:moveTo>
                <a:lnTo>
                  <a:pt x="0" y="0"/>
                </a:lnTo>
                <a:lnTo>
                  <a:pt x="0" y="10158105"/>
                </a:lnTo>
                <a:lnTo>
                  <a:pt x="16183617" y="10158105"/>
                </a:lnTo>
                <a:lnTo>
                  <a:pt x="161836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101395" flipH="1">
            <a:off x="10454331" y="-302825"/>
            <a:ext cx="9743832" cy="10202966"/>
          </a:xfrm>
          <a:custGeom>
            <a:avLst/>
            <a:gdLst/>
            <a:ahLst/>
            <a:cxnLst/>
            <a:rect l="l" t="t" r="r" b="b"/>
            <a:pathLst>
              <a:path w="9743832" h="10202966">
                <a:moveTo>
                  <a:pt x="9743832" y="0"/>
                </a:moveTo>
                <a:lnTo>
                  <a:pt x="0" y="0"/>
                </a:lnTo>
                <a:lnTo>
                  <a:pt x="0" y="10202965"/>
                </a:lnTo>
                <a:lnTo>
                  <a:pt x="9743832" y="10202965"/>
                </a:lnTo>
                <a:lnTo>
                  <a:pt x="9743832"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5715000" y="3905250"/>
            <a:ext cx="7853007" cy="4905254"/>
          </a:xfrm>
          <a:prstGeom prst="rect">
            <a:avLst/>
          </a:prstGeom>
        </p:spPr>
        <p:txBody>
          <a:bodyPr lIns="0" tIns="0" rIns="0" bIns="0" rtlCol="0" anchor="t">
            <a:spAutoFit/>
          </a:bodyPr>
          <a:lstStyle/>
          <a:p>
            <a:pPr marL="496571" lvl="1" indent="-248285">
              <a:lnSpc>
                <a:spcPts val="3220"/>
              </a:lnSpc>
              <a:buFont typeface="Arial"/>
              <a:buChar char="•"/>
            </a:pPr>
            <a:r>
              <a:rPr lang="en-US" sz="2400" dirty="0">
                <a:solidFill>
                  <a:srgbClr val="132655"/>
                </a:solidFill>
                <a:latin typeface="Coco Gothic" panose="020B0604020202020204" charset="0"/>
              </a:rPr>
              <a:t>The </a:t>
            </a:r>
            <a:r>
              <a:rPr lang="en-US" sz="2400" b="1" dirty="0" err="1">
                <a:solidFill>
                  <a:srgbClr val="132655"/>
                </a:solidFill>
                <a:latin typeface="Coco Gothic" panose="020B0604020202020204" charset="0"/>
              </a:rPr>
              <a:t>XGBoost</a:t>
            </a:r>
            <a:r>
              <a:rPr lang="en-US" sz="2400" b="1" dirty="0">
                <a:solidFill>
                  <a:srgbClr val="132655"/>
                </a:solidFill>
                <a:latin typeface="Coco Gothic" panose="020B0604020202020204" charset="0"/>
              </a:rPr>
              <a:t> model</a:t>
            </a:r>
            <a:r>
              <a:rPr lang="en-US" sz="2400" dirty="0">
                <a:solidFill>
                  <a:srgbClr val="132655"/>
                </a:solidFill>
                <a:latin typeface="Coco Gothic" panose="020B0604020202020204" charset="0"/>
              </a:rPr>
              <a:t> demonstrated exceptional performance in detecting credit card fraud, achieving an accuracy of </a:t>
            </a:r>
            <a:r>
              <a:rPr lang="en-US" sz="2400" b="1" dirty="0">
                <a:solidFill>
                  <a:srgbClr val="132655"/>
                </a:solidFill>
                <a:latin typeface="Coco Gothic" panose="020B0604020202020204" charset="0"/>
              </a:rPr>
              <a:t>99%</a:t>
            </a:r>
            <a:r>
              <a:rPr lang="en-US" sz="2400" dirty="0">
                <a:solidFill>
                  <a:srgbClr val="132655"/>
                </a:solidFill>
                <a:latin typeface="Coco Gothic" panose="020B0604020202020204" charset="0"/>
              </a:rPr>
              <a:t> and an AUC of </a:t>
            </a:r>
            <a:r>
              <a:rPr lang="en-US" sz="2400" b="1" dirty="0">
                <a:solidFill>
                  <a:srgbClr val="132655"/>
                </a:solidFill>
                <a:latin typeface="Coco Gothic" panose="020B0604020202020204" charset="0"/>
              </a:rPr>
              <a:t>0.9939</a:t>
            </a:r>
            <a:r>
              <a:rPr lang="en-US" sz="2400" dirty="0">
                <a:solidFill>
                  <a:srgbClr val="132655"/>
                </a:solidFill>
                <a:latin typeface="Coco Gothic" panose="020B0604020202020204" charset="0"/>
              </a:rPr>
              <a:t>.</a:t>
            </a:r>
          </a:p>
          <a:p>
            <a:pPr marL="496571" lvl="1" indent="-248285">
              <a:lnSpc>
                <a:spcPts val="3220"/>
              </a:lnSpc>
              <a:buFont typeface="Arial"/>
              <a:buChar char="•"/>
            </a:pPr>
            <a:r>
              <a:rPr lang="en-US" sz="2400" dirty="0">
                <a:solidFill>
                  <a:srgbClr val="132655"/>
                </a:solidFill>
                <a:latin typeface="Coco Gothic" panose="020B0604020202020204" charset="0"/>
              </a:rPr>
              <a:t>The model's success was driven by its ability to handle imbalanced datasets, its efficient tree-boosting algorithm, and strategic hyperparameter tuning.</a:t>
            </a:r>
          </a:p>
          <a:p>
            <a:pPr marL="496571" lvl="1" indent="-248285">
              <a:lnSpc>
                <a:spcPts val="3220"/>
              </a:lnSpc>
              <a:buFont typeface="Arial"/>
              <a:buChar char="•"/>
            </a:pPr>
            <a:r>
              <a:rPr lang="en-US" sz="2400" dirty="0">
                <a:solidFill>
                  <a:srgbClr val="132655"/>
                </a:solidFill>
                <a:latin typeface="Coco Gothic" panose="020B0604020202020204" charset="0"/>
              </a:rPr>
              <a:t>The insights gained from this analysis can enable financial institutions to make data-driven decisions, enhance security protocols, and effectively mitigate fraudulent transactions.</a:t>
            </a:r>
            <a:endParaRPr lang="en-US" sz="2300" dirty="0">
              <a:solidFill>
                <a:srgbClr val="132655"/>
              </a:solidFill>
              <a:latin typeface="Coco Gothic" panose="020B0604020202020204" charset="0"/>
              <a:ea typeface="Coco Gothic"/>
              <a:cs typeface="Coco Gothic"/>
              <a:sym typeface="Coco Gothic"/>
            </a:endParaRPr>
          </a:p>
        </p:txBody>
      </p:sp>
      <p:sp>
        <p:nvSpPr>
          <p:cNvPr id="9" name="TextBox 9"/>
          <p:cNvSpPr txBox="1"/>
          <p:nvPr/>
        </p:nvSpPr>
        <p:spPr>
          <a:xfrm>
            <a:off x="7010400" y="2781300"/>
            <a:ext cx="6106618" cy="936627"/>
          </a:xfrm>
          <a:prstGeom prst="rect">
            <a:avLst/>
          </a:prstGeom>
        </p:spPr>
        <p:txBody>
          <a:bodyPr lIns="0" tIns="0" rIns="0" bIns="0" rtlCol="0" anchor="t">
            <a:spAutoFit/>
          </a:bodyPr>
          <a:lstStyle/>
          <a:p>
            <a:pPr algn="l">
              <a:lnSpc>
                <a:spcPts val="7699"/>
              </a:lnSpc>
            </a:pPr>
            <a:r>
              <a:rPr lang="en-US" sz="5499" dirty="0">
                <a:solidFill>
                  <a:srgbClr val="3B365F"/>
                </a:solidFill>
                <a:latin typeface="TAN Headline"/>
                <a:ea typeface="TAN Headline"/>
                <a:cs typeface="TAN Headline"/>
                <a:sym typeface="TAN Headline"/>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91004">
            <a:off x="9581993" y="1000174"/>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534881">
            <a:off x="-1341289" y="-1976813"/>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755965">
            <a:off x="-1305642" y="731692"/>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252425" y="3124670"/>
            <a:ext cx="627698" cy="634365"/>
            <a:chOff x="0" y="0"/>
            <a:chExt cx="836930" cy="845820"/>
          </a:xfrm>
        </p:grpSpPr>
        <p:sp>
          <p:nvSpPr>
            <p:cNvPr id="6" name="Freeform 6"/>
            <p:cNvSpPr/>
            <p:nvPr/>
          </p:nvSpPr>
          <p:spPr>
            <a:xfrm>
              <a:off x="45720" y="48260"/>
              <a:ext cx="746760" cy="748030"/>
            </a:xfrm>
            <a:custGeom>
              <a:avLst/>
              <a:gdLst/>
              <a:ahLst/>
              <a:cxnLst/>
              <a:rect l="l" t="t" r="r" b="b"/>
              <a:pathLst>
                <a:path w="746760" h="748030">
                  <a:moveTo>
                    <a:pt x="541020" y="712470"/>
                  </a:moveTo>
                  <a:cubicBezTo>
                    <a:pt x="17780" y="205740"/>
                    <a:pt x="15240" y="201930"/>
                    <a:pt x="10160" y="186690"/>
                  </a:cubicBezTo>
                  <a:cubicBezTo>
                    <a:pt x="3810" y="163830"/>
                    <a:pt x="0" y="124460"/>
                    <a:pt x="8890" y="99060"/>
                  </a:cubicBezTo>
                  <a:cubicBezTo>
                    <a:pt x="16510" y="72390"/>
                    <a:pt x="38100" y="44450"/>
                    <a:pt x="59690" y="27940"/>
                  </a:cubicBezTo>
                  <a:cubicBezTo>
                    <a:pt x="82550" y="11430"/>
                    <a:pt x="116840" y="1270"/>
                    <a:pt x="143510" y="2540"/>
                  </a:cubicBezTo>
                  <a:cubicBezTo>
                    <a:pt x="171450" y="3810"/>
                    <a:pt x="207010" y="20320"/>
                    <a:pt x="226060" y="33020"/>
                  </a:cubicBezTo>
                  <a:cubicBezTo>
                    <a:pt x="240030" y="43180"/>
                    <a:pt x="247650" y="52070"/>
                    <a:pt x="255270" y="66040"/>
                  </a:cubicBezTo>
                  <a:cubicBezTo>
                    <a:pt x="266700" y="87630"/>
                    <a:pt x="275590" y="128270"/>
                    <a:pt x="275590" y="151130"/>
                  </a:cubicBezTo>
                  <a:cubicBezTo>
                    <a:pt x="275590" y="168910"/>
                    <a:pt x="273050" y="180340"/>
                    <a:pt x="265430" y="194310"/>
                  </a:cubicBezTo>
                  <a:cubicBezTo>
                    <a:pt x="254000" y="215900"/>
                    <a:pt x="229870" y="246380"/>
                    <a:pt x="205740" y="259080"/>
                  </a:cubicBezTo>
                  <a:cubicBezTo>
                    <a:pt x="181610" y="273050"/>
                    <a:pt x="143510" y="276860"/>
                    <a:pt x="120650" y="275590"/>
                  </a:cubicBezTo>
                  <a:cubicBezTo>
                    <a:pt x="102870" y="274320"/>
                    <a:pt x="91440" y="270510"/>
                    <a:pt x="77470" y="261620"/>
                  </a:cubicBezTo>
                  <a:cubicBezTo>
                    <a:pt x="57150" y="250190"/>
                    <a:pt x="27940" y="224790"/>
                    <a:pt x="16510" y="199390"/>
                  </a:cubicBezTo>
                  <a:cubicBezTo>
                    <a:pt x="3810" y="175260"/>
                    <a:pt x="0" y="139700"/>
                    <a:pt x="5080" y="113030"/>
                  </a:cubicBezTo>
                  <a:cubicBezTo>
                    <a:pt x="10160" y="86360"/>
                    <a:pt x="27940" y="55880"/>
                    <a:pt x="48260" y="36830"/>
                  </a:cubicBezTo>
                  <a:cubicBezTo>
                    <a:pt x="69850" y="19050"/>
                    <a:pt x="105410" y="6350"/>
                    <a:pt x="129540" y="2540"/>
                  </a:cubicBezTo>
                  <a:cubicBezTo>
                    <a:pt x="146050" y="0"/>
                    <a:pt x="157480" y="1270"/>
                    <a:pt x="173990" y="6350"/>
                  </a:cubicBezTo>
                  <a:cubicBezTo>
                    <a:pt x="195580" y="13970"/>
                    <a:pt x="214630" y="27940"/>
                    <a:pt x="246380" y="54610"/>
                  </a:cubicBezTo>
                  <a:cubicBezTo>
                    <a:pt x="337820" y="129540"/>
                    <a:pt x="645160" y="457200"/>
                    <a:pt x="708660" y="537210"/>
                  </a:cubicBezTo>
                  <a:cubicBezTo>
                    <a:pt x="726440" y="560070"/>
                    <a:pt x="734060" y="566420"/>
                    <a:pt x="739140" y="585470"/>
                  </a:cubicBezTo>
                  <a:cubicBezTo>
                    <a:pt x="745490" y="609600"/>
                    <a:pt x="746760" y="646430"/>
                    <a:pt x="736600" y="671830"/>
                  </a:cubicBezTo>
                  <a:cubicBezTo>
                    <a:pt x="726440" y="695960"/>
                    <a:pt x="698500" y="722630"/>
                    <a:pt x="676910" y="734060"/>
                  </a:cubicBezTo>
                  <a:cubicBezTo>
                    <a:pt x="659130" y="744220"/>
                    <a:pt x="641350" y="748030"/>
                    <a:pt x="621030" y="746760"/>
                  </a:cubicBezTo>
                  <a:cubicBezTo>
                    <a:pt x="595630" y="744220"/>
                    <a:pt x="541020" y="712470"/>
                    <a:pt x="541020" y="712470"/>
                  </a:cubicBezTo>
                </a:path>
              </a:pathLst>
            </a:custGeom>
            <a:solidFill>
              <a:srgbClr val="88A3CE"/>
            </a:solidFill>
            <a:ln cap="sq">
              <a:noFill/>
              <a:prstDash val="solid"/>
              <a:miter/>
            </a:ln>
          </p:spPr>
        </p:sp>
      </p:grpSp>
      <p:grpSp>
        <p:nvGrpSpPr>
          <p:cNvPr id="7" name="Group 7"/>
          <p:cNvGrpSpPr/>
          <p:nvPr/>
        </p:nvGrpSpPr>
        <p:grpSpPr>
          <a:xfrm>
            <a:off x="4035181" y="3124670"/>
            <a:ext cx="296228" cy="615315"/>
            <a:chOff x="0" y="0"/>
            <a:chExt cx="394970" cy="820420"/>
          </a:xfrm>
        </p:grpSpPr>
        <p:sp>
          <p:nvSpPr>
            <p:cNvPr id="8" name="Freeform 8"/>
            <p:cNvSpPr/>
            <p:nvPr/>
          </p:nvSpPr>
          <p:spPr>
            <a:xfrm>
              <a:off x="48260" y="49530"/>
              <a:ext cx="311150" cy="722630"/>
            </a:xfrm>
            <a:custGeom>
              <a:avLst/>
              <a:gdLst/>
              <a:ahLst/>
              <a:cxnLst/>
              <a:rect l="l" t="t" r="r" b="b"/>
              <a:pathLst>
                <a:path w="311150" h="722630">
                  <a:moveTo>
                    <a:pt x="66040" y="626110"/>
                  </a:moveTo>
                  <a:cubicBezTo>
                    <a:pt x="2540" y="208280"/>
                    <a:pt x="11430" y="87630"/>
                    <a:pt x="33020" y="48260"/>
                  </a:cubicBezTo>
                  <a:cubicBezTo>
                    <a:pt x="40640" y="31750"/>
                    <a:pt x="49530" y="27940"/>
                    <a:pt x="63500" y="20320"/>
                  </a:cubicBezTo>
                  <a:cubicBezTo>
                    <a:pt x="83820" y="10160"/>
                    <a:pt x="118110" y="0"/>
                    <a:pt x="143510" y="2540"/>
                  </a:cubicBezTo>
                  <a:cubicBezTo>
                    <a:pt x="168910" y="5080"/>
                    <a:pt x="199390" y="19050"/>
                    <a:pt x="218440" y="36830"/>
                  </a:cubicBezTo>
                  <a:cubicBezTo>
                    <a:pt x="237490" y="53340"/>
                    <a:pt x="252730" y="82550"/>
                    <a:pt x="257810" y="107950"/>
                  </a:cubicBezTo>
                  <a:cubicBezTo>
                    <a:pt x="261620" y="133350"/>
                    <a:pt x="256540" y="166370"/>
                    <a:pt x="245110" y="189230"/>
                  </a:cubicBezTo>
                  <a:cubicBezTo>
                    <a:pt x="232410" y="212090"/>
                    <a:pt x="204470" y="234950"/>
                    <a:pt x="185420" y="246380"/>
                  </a:cubicBezTo>
                  <a:cubicBezTo>
                    <a:pt x="172720" y="254000"/>
                    <a:pt x="161290" y="256540"/>
                    <a:pt x="146050" y="257810"/>
                  </a:cubicBezTo>
                  <a:cubicBezTo>
                    <a:pt x="124460" y="257810"/>
                    <a:pt x="85090" y="250190"/>
                    <a:pt x="66040" y="240030"/>
                  </a:cubicBezTo>
                  <a:cubicBezTo>
                    <a:pt x="52070" y="233680"/>
                    <a:pt x="43180" y="226060"/>
                    <a:pt x="34290" y="214630"/>
                  </a:cubicBezTo>
                  <a:cubicBezTo>
                    <a:pt x="20320" y="196850"/>
                    <a:pt x="6350" y="160020"/>
                    <a:pt x="2540" y="138430"/>
                  </a:cubicBezTo>
                  <a:cubicBezTo>
                    <a:pt x="0" y="123190"/>
                    <a:pt x="1270" y="111760"/>
                    <a:pt x="7620" y="96520"/>
                  </a:cubicBezTo>
                  <a:cubicBezTo>
                    <a:pt x="13970" y="76200"/>
                    <a:pt x="31750" y="44450"/>
                    <a:pt x="52070" y="29210"/>
                  </a:cubicBezTo>
                  <a:cubicBezTo>
                    <a:pt x="72390" y="12700"/>
                    <a:pt x="107950" y="3810"/>
                    <a:pt x="129540" y="1270"/>
                  </a:cubicBezTo>
                  <a:cubicBezTo>
                    <a:pt x="146050" y="0"/>
                    <a:pt x="156210" y="2540"/>
                    <a:pt x="171450" y="7620"/>
                  </a:cubicBezTo>
                  <a:cubicBezTo>
                    <a:pt x="191770" y="16510"/>
                    <a:pt x="222250" y="35560"/>
                    <a:pt x="236220" y="57150"/>
                  </a:cubicBezTo>
                  <a:cubicBezTo>
                    <a:pt x="251460" y="78740"/>
                    <a:pt x="260350" y="110490"/>
                    <a:pt x="259080" y="135890"/>
                  </a:cubicBezTo>
                  <a:cubicBezTo>
                    <a:pt x="257810" y="161290"/>
                    <a:pt x="227330" y="210820"/>
                    <a:pt x="229870" y="212090"/>
                  </a:cubicBezTo>
                  <a:cubicBezTo>
                    <a:pt x="231140" y="213360"/>
                    <a:pt x="243840" y="182880"/>
                    <a:pt x="250190" y="185420"/>
                  </a:cubicBezTo>
                  <a:cubicBezTo>
                    <a:pt x="273050" y="191770"/>
                    <a:pt x="311150" y="562610"/>
                    <a:pt x="294640" y="636270"/>
                  </a:cubicBezTo>
                  <a:cubicBezTo>
                    <a:pt x="289560" y="661670"/>
                    <a:pt x="280670" y="670560"/>
                    <a:pt x="266700" y="684530"/>
                  </a:cubicBezTo>
                  <a:cubicBezTo>
                    <a:pt x="248920" y="701040"/>
                    <a:pt x="217170" y="717550"/>
                    <a:pt x="190500" y="720090"/>
                  </a:cubicBezTo>
                  <a:cubicBezTo>
                    <a:pt x="165100" y="722630"/>
                    <a:pt x="132080" y="712470"/>
                    <a:pt x="110490" y="695960"/>
                  </a:cubicBezTo>
                  <a:cubicBezTo>
                    <a:pt x="90170" y="680720"/>
                    <a:pt x="66040" y="626110"/>
                    <a:pt x="66040" y="626110"/>
                  </a:cubicBezTo>
                </a:path>
              </a:pathLst>
            </a:custGeom>
            <a:solidFill>
              <a:srgbClr val="88A3CE"/>
            </a:solidFill>
            <a:ln cap="sq">
              <a:noFill/>
              <a:prstDash val="solid"/>
              <a:miter/>
            </a:ln>
          </p:spPr>
        </p:sp>
      </p:grpSp>
      <p:grpSp>
        <p:nvGrpSpPr>
          <p:cNvPr id="9" name="Group 9"/>
          <p:cNvGrpSpPr/>
          <p:nvPr/>
        </p:nvGrpSpPr>
        <p:grpSpPr>
          <a:xfrm>
            <a:off x="2973819" y="3759035"/>
            <a:ext cx="592455" cy="303847"/>
            <a:chOff x="0" y="0"/>
            <a:chExt cx="789940" cy="405130"/>
          </a:xfrm>
        </p:grpSpPr>
        <p:sp>
          <p:nvSpPr>
            <p:cNvPr id="10" name="Freeform 10"/>
            <p:cNvSpPr/>
            <p:nvPr/>
          </p:nvSpPr>
          <p:spPr>
            <a:xfrm>
              <a:off x="48260" y="48260"/>
              <a:ext cx="692150" cy="309880"/>
            </a:xfrm>
            <a:custGeom>
              <a:avLst/>
              <a:gdLst/>
              <a:ahLst/>
              <a:cxnLst/>
              <a:rect l="l" t="t" r="r" b="b"/>
              <a:pathLst>
                <a:path w="692150" h="309880">
                  <a:moveTo>
                    <a:pt x="553720" y="278130"/>
                  </a:moveTo>
                  <a:cubicBezTo>
                    <a:pt x="351790" y="256540"/>
                    <a:pt x="271780" y="250190"/>
                    <a:pt x="234950" y="262890"/>
                  </a:cubicBezTo>
                  <a:cubicBezTo>
                    <a:pt x="214630" y="270510"/>
                    <a:pt x="210820" y="288290"/>
                    <a:pt x="191770" y="294640"/>
                  </a:cubicBezTo>
                  <a:cubicBezTo>
                    <a:pt x="170180" y="303530"/>
                    <a:pt x="133350" y="309880"/>
                    <a:pt x="106680" y="303530"/>
                  </a:cubicBezTo>
                  <a:cubicBezTo>
                    <a:pt x="80010" y="297180"/>
                    <a:pt x="49530" y="275590"/>
                    <a:pt x="33020" y="259080"/>
                  </a:cubicBezTo>
                  <a:cubicBezTo>
                    <a:pt x="21590" y="246380"/>
                    <a:pt x="16510" y="234950"/>
                    <a:pt x="11430" y="220980"/>
                  </a:cubicBezTo>
                  <a:cubicBezTo>
                    <a:pt x="6350" y="207010"/>
                    <a:pt x="1270" y="194310"/>
                    <a:pt x="2540" y="177800"/>
                  </a:cubicBezTo>
                  <a:cubicBezTo>
                    <a:pt x="3810" y="154940"/>
                    <a:pt x="10160" y="118110"/>
                    <a:pt x="26670" y="95250"/>
                  </a:cubicBezTo>
                  <a:cubicBezTo>
                    <a:pt x="41910" y="73660"/>
                    <a:pt x="69850" y="52070"/>
                    <a:pt x="95250" y="44450"/>
                  </a:cubicBezTo>
                  <a:cubicBezTo>
                    <a:pt x="120650" y="35560"/>
                    <a:pt x="158750" y="39370"/>
                    <a:pt x="181610" y="45720"/>
                  </a:cubicBezTo>
                  <a:cubicBezTo>
                    <a:pt x="196850" y="49530"/>
                    <a:pt x="207010" y="54610"/>
                    <a:pt x="219710" y="66040"/>
                  </a:cubicBezTo>
                  <a:cubicBezTo>
                    <a:pt x="236220" y="81280"/>
                    <a:pt x="260350" y="111760"/>
                    <a:pt x="266700" y="137160"/>
                  </a:cubicBezTo>
                  <a:cubicBezTo>
                    <a:pt x="274320" y="163830"/>
                    <a:pt x="271780" y="198120"/>
                    <a:pt x="261620" y="223520"/>
                  </a:cubicBezTo>
                  <a:cubicBezTo>
                    <a:pt x="251460" y="248920"/>
                    <a:pt x="228600" y="274320"/>
                    <a:pt x="205740" y="288290"/>
                  </a:cubicBezTo>
                  <a:cubicBezTo>
                    <a:pt x="181610" y="302260"/>
                    <a:pt x="148590" y="309880"/>
                    <a:pt x="120650" y="306070"/>
                  </a:cubicBezTo>
                  <a:cubicBezTo>
                    <a:pt x="93980" y="303530"/>
                    <a:pt x="63500" y="288290"/>
                    <a:pt x="43180" y="269240"/>
                  </a:cubicBezTo>
                  <a:cubicBezTo>
                    <a:pt x="24130" y="250190"/>
                    <a:pt x="8890" y="215900"/>
                    <a:pt x="3810" y="193040"/>
                  </a:cubicBezTo>
                  <a:cubicBezTo>
                    <a:pt x="0" y="176530"/>
                    <a:pt x="0" y="165100"/>
                    <a:pt x="3810" y="148590"/>
                  </a:cubicBezTo>
                  <a:cubicBezTo>
                    <a:pt x="10160" y="127000"/>
                    <a:pt x="29210" y="93980"/>
                    <a:pt x="45720" y="73660"/>
                  </a:cubicBezTo>
                  <a:cubicBezTo>
                    <a:pt x="59690" y="55880"/>
                    <a:pt x="71120" y="43180"/>
                    <a:pt x="93980" y="31750"/>
                  </a:cubicBezTo>
                  <a:cubicBezTo>
                    <a:pt x="132080" y="13970"/>
                    <a:pt x="207010" y="6350"/>
                    <a:pt x="264160" y="2540"/>
                  </a:cubicBezTo>
                  <a:cubicBezTo>
                    <a:pt x="322580" y="0"/>
                    <a:pt x="383540" y="7620"/>
                    <a:pt x="441960" y="15240"/>
                  </a:cubicBezTo>
                  <a:cubicBezTo>
                    <a:pt x="501650" y="22860"/>
                    <a:pt x="575310" y="27940"/>
                    <a:pt x="617220" y="49530"/>
                  </a:cubicBezTo>
                  <a:cubicBezTo>
                    <a:pt x="645160" y="63500"/>
                    <a:pt x="666750" y="86360"/>
                    <a:pt x="678180" y="106680"/>
                  </a:cubicBezTo>
                  <a:cubicBezTo>
                    <a:pt x="688340" y="124460"/>
                    <a:pt x="692150" y="143510"/>
                    <a:pt x="690880" y="162560"/>
                  </a:cubicBezTo>
                  <a:cubicBezTo>
                    <a:pt x="688340" y="186690"/>
                    <a:pt x="674370" y="222250"/>
                    <a:pt x="657860" y="241300"/>
                  </a:cubicBezTo>
                  <a:cubicBezTo>
                    <a:pt x="645160" y="256540"/>
                    <a:pt x="627380" y="266700"/>
                    <a:pt x="610870" y="273050"/>
                  </a:cubicBezTo>
                  <a:cubicBezTo>
                    <a:pt x="593090" y="278130"/>
                    <a:pt x="553720" y="278130"/>
                    <a:pt x="553720" y="278130"/>
                  </a:cubicBezTo>
                </a:path>
              </a:pathLst>
            </a:custGeom>
            <a:solidFill>
              <a:srgbClr val="88A3CE"/>
            </a:solidFill>
            <a:ln cap="sq">
              <a:noFill/>
              <a:prstDash val="solid"/>
              <a:miter/>
            </a:ln>
          </p:spPr>
        </p:sp>
      </p:grpSp>
      <p:grpSp>
        <p:nvGrpSpPr>
          <p:cNvPr id="11" name="Group 11"/>
          <p:cNvGrpSpPr/>
          <p:nvPr/>
        </p:nvGrpSpPr>
        <p:grpSpPr>
          <a:xfrm rot="-5466542">
            <a:off x="14723576" y="3452141"/>
            <a:ext cx="552469" cy="522858"/>
            <a:chOff x="0" y="0"/>
            <a:chExt cx="900430" cy="852170"/>
          </a:xfrm>
        </p:grpSpPr>
        <p:sp>
          <p:nvSpPr>
            <p:cNvPr id="12" name="Freeform 12"/>
            <p:cNvSpPr/>
            <p:nvPr/>
          </p:nvSpPr>
          <p:spPr>
            <a:xfrm>
              <a:off x="45720" y="48260"/>
              <a:ext cx="807720" cy="755650"/>
            </a:xfrm>
            <a:custGeom>
              <a:avLst/>
              <a:gdLst/>
              <a:ahLst/>
              <a:cxnLst/>
              <a:rect l="l" t="t" r="r" b="b"/>
              <a:pathLst>
                <a:path w="807720" h="755650">
                  <a:moveTo>
                    <a:pt x="208280" y="41910"/>
                  </a:moveTo>
                  <a:cubicBezTo>
                    <a:pt x="571500" y="396240"/>
                    <a:pt x="746760" y="495300"/>
                    <a:pt x="786130" y="544830"/>
                  </a:cubicBezTo>
                  <a:cubicBezTo>
                    <a:pt x="798830" y="561340"/>
                    <a:pt x="800100" y="568960"/>
                    <a:pt x="802640" y="585470"/>
                  </a:cubicBezTo>
                  <a:cubicBezTo>
                    <a:pt x="806450" y="608330"/>
                    <a:pt x="805180" y="646430"/>
                    <a:pt x="795020" y="671830"/>
                  </a:cubicBezTo>
                  <a:cubicBezTo>
                    <a:pt x="783590" y="697230"/>
                    <a:pt x="759460" y="722630"/>
                    <a:pt x="735330" y="735330"/>
                  </a:cubicBezTo>
                  <a:cubicBezTo>
                    <a:pt x="711200" y="749300"/>
                    <a:pt x="676910" y="755650"/>
                    <a:pt x="650240" y="750570"/>
                  </a:cubicBezTo>
                  <a:cubicBezTo>
                    <a:pt x="622300" y="746760"/>
                    <a:pt x="591820" y="731520"/>
                    <a:pt x="572770" y="711200"/>
                  </a:cubicBezTo>
                  <a:cubicBezTo>
                    <a:pt x="553720" y="692150"/>
                    <a:pt x="539750" y="655320"/>
                    <a:pt x="534670" y="632460"/>
                  </a:cubicBezTo>
                  <a:cubicBezTo>
                    <a:pt x="532130" y="615950"/>
                    <a:pt x="533400" y="603250"/>
                    <a:pt x="537210" y="589280"/>
                  </a:cubicBezTo>
                  <a:cubicBezTo>
                    <a:pt x="539750" y="574040"/>
                    <a:pt x="543560" y="561340"/>
                    <a:pt x="552450" y="547370"/>
                  </a:cubicBezTo>
                  <a:cubicBezTo>
                    <a:pt x="566420" y="528320"/>
                    <a:pt x="593090" y="501650"/>
                    <a:pt x="618490" y="490220"/>
                  </a:cubicBezTo>
                  <a:cubicBezTo>
                    <a:pt x="643890" y="480060"/>
                    <a:pt x="681990" y="480060"/>
                    <a:pt x="704850" y="485140"/>
                  </a:cubicBezTo>
                  <a:cubicBezTo>
                    <a:pt x="721360" y="487680"/>
                    <a:pt x="731520" y="492760"/>
                    <a:pt x="745490" y="502920"/>
                  </a:cubicBezTo>
                  <a:cubicBezTo>
                    <a:pt x="763270" y="516890"/>
                    <a:pt x="789940" y="544830"/>
                    <a:pt x="798830" y="571500"/>
                  </a:cubicBezTo>
                  <a:cubicBezTo>
                    <a:pt x="807720" y="596900"/>
                    <a:pt x="807720" y="632460"/>
                    <a:pt x="800100" y="657860"/>
                  </a:cubicBezTo>
                  <a:cubicBezTo>
                    <a:pt x="791210" y="684530"/>
                    <a:pt x="770890" y="712470"/>
                    <a:pt x="748030" y="727710"/>
                  </a:cubicBezTo>
                  <a:cubicBezTo>
                    <a:pt x="725170" y="744220"/>
                    <a:pt x="688340" y="751840"/>
                    <a:pt x="664210" y="751840"/>
                  </a:cubicBezTo>
                  <a:cubicBezTo>
                    <a:pt x="647700" y="753110"/>
                    <a:pt x="638810" y="749300"/>
                    <a:pt x="621030" y="742950"/>
                  </a:cubicBezTo>
                  <a:cubicBezTo>
                    <a:pt x="594360" y="732790"/>
                    <a:pt x="552450" y="708660"/>
                    <a:pt x="518160" y="684530"/>
                  </a:cubicBezTo>
                  <a:cubicBezTo>
                    <a:pt x="481330" y="659130"/>
                    <a:pt x="450850" y="635000"/>
                    <a:pt x="407670" y="594360"/>
                  </a:cubicBezTo>
                  <a:cubicBezTo>
                    <a:pt x="335280" y="530860"/>
                    <a:pt x="210820" y="405130"/>
                    <a:pt x="139700" y="326390"/>
                  </a:cubicBezTo>
                  <a:cubicBezTo>
                    <a:pt x="87630" y="270510"/>
                    <a:pt x="33020" y="220980"/>
                    <a:pt x="13970" y="175260"/>
                  </a:cubicBezTo>
                  <a:cubicBezTo>
                    <a:pt x="1270" y="144780"/>
                    <a:pt x="0" y="115570"/>
                    <a:pt x="5080" y="91440"/>
                  </a:cubicBezTo>
                  <a:cubicBezTo>
                    <a:pt x="7620" y="72390"/>
                    <a:pt x="19050" y="54610"/>
                    <a:pt x="30480" y="41910"/>
                  </a:cubicBezTo>
                  <a:cubicBezTo>
                    <a:pt x="43180" y="27940"/>
                    <a:pt x="60960" y="16510"/>
                    <a:pt x="77470" y="10160"/>
                  </a:cubicBezTo>
                  <a:cubicBezTo>
                    <a:pt x="95250" y="2540"/>
                    <a:pt x="114300" y="0"/>
                    <a:pt x="134620" y="2540"/>
                  </a:cubicBezTo>
                  <a:cubicBezTo>
                    <a:pt x="157480" y="7620"/>
                    <a:pt x="208280" y="41910"/>
                    <a:pt x="208280" y="41910"/>
                  </a:cubicBezTo>
                </a:path>
              </a:pathLst>
            </a:custGeom>
            <a:solidFill>
              <a:srgbClr val="88A3CE"/>
            </a:solidFill>
            <a:ln cap="sq">
              <a:noFill/>
              <a:prstDash val="solid"/>
              <a:miter/>
            </a:ln>
          </p:spPr>
        </p:sp>
      </p:grpSp>
      <p:grpSp>
        <p:nvGrpSpPr>
          <p:cNvPr id="13" name="Group 13"/>
          <p:cNvGrpSpPr/>
          <p:nvPr/>
        </p:nvGrpSpPr>
        <p:grpSpPr>
          <a:xfrm rot="-5466542">
            <a:off x="14142999" y="3476990"/>
            <a:ext cx="621819" cy="241559"/>
            <a:chOff x="0" y="0"/>
            <a:chExt cx="1013460" cy="393700"/>
          </a:xfrm>
        </p:grpSpPr>
        <p:sp>
          <p:nvSpPr>
            <p:cNvPr id="14" name="Freeform 14"/>
            <p:cNvSpPr/>
            <p:nvPr/>
          </p:nvSpPr>
          <p:spPr>
            <a:xfrm>
              <a:off x="49530" y="46990"/>
              <a:ext cx="918210" cy="308610"/>
            </a:xfrm>
            <a:custGeom>
              <a:avLst/>
              <a:gdLst/>
              <a:ahLst/>
              <a:cxnLst/>
              <a:rect l="l" t="t" r="r" b="b"/>
              <a:pathLst>
                <a:path w="918210" h="308610">
                  <a:moveTo>
                    <a:pt x="124460" y="46990"/>
                  </a:moveTo>
                  <a:cubicBezTo>
                    <a:pt x="711200" y="30480"/>
                    <a:pt x="711200" y="19050"/>
                    <a:pt x="726440" y="13970"/>
                  </a:cubicBezTo>
                  <a:cubicBezTo>
                    <a:pt x="749300" y="6350"/>
                    <a:pt x="786130" y="0"/>
                    <a:pt x="812800" y="6350"/>
                  </a:cubicBezTo>
                  <a:cubicBezTo>
                    <a:pt x="839470" y="12700"/>
                    <a:pt x="869950" y="35560"/>
                    <a:pt x="885190" y="52070"/>
                  </a:cubicBezTo>
                  <a:cubicBezTo>
                    <a:pt x="896620" y="63500"/>
                    <a:pt x="902970" y="73660"/>
                    <a:pt x="906780" y="90170"/>
                  </a:cubicBezTo>
                  <a:cubicBezTo>
                    <a:pt x="913130" y="111760"/>
                    <a:pt x="918210" y="149860"/>
                    <a:pt x="909320" y="175260"/>
                  </a:cubicBezTo>
                  <a:cubicBezTo>
                    <a:pt x="901700" y="201930"/>
                    <a:pt x="881380" y="229870"/>
                    <a:pt x="859790" y="246380"/>
                  </a:cubicBezTo>
                  <a:cubicBezTo>
                    <a:pt x="838200" y="261620"/>
                    <a:pt x="801370" y="270510"/>
                    <a:pt x="777240" y="271780"/>
                  </a:cubicBezTo>
                  <a:cubicBezTo>
                    <a:pt x="760730" y="273050"/>
                    <a:pt x="749300" y="270510"/>
                    <a:pt x="735330" y="264160"/>
                  </a:cubicBezTo>
                  <a:cubicBezTo>
                    <a:pt x="713740" y="254000"/>
                    <a:pt x="681990" y="232410"/>
                    <a:pt x="668020" y="209550"/>
                  </a:cubicBezTo>
                  <a:cubicBezTo>
                    <a:pt x="652780" y="186690"/>
                    <a:pt x="643890" y="153670"/>
                    <a:pt x="646430" y="127000"/>
                  </a:cubicBezTo>
                  <a:cubicBezTo>
                    <a:pt x="648970" y="99060"/>
                    <a:pt x="661670" y="67310"/>
                    <a:pt x="679450" y="46990"/>
                  </a:cubicBezTo>
                  <a:cubicBezTo>
                    <a:pt x="698500" y="26670"/>
                    <a:pt x="732790" y="11430"/>
                    <a:pt x="754380" y="5080"/>
                  </a:cubicBezTo>
                  <a:cubicBezTo>
                    <a:pt x="770890" y="0"/>
                    <a:pt x="782320" y="0"/>
                    <a:pt x="798830" y="3810"/>
                  </a:cubicBezTo>
                  <a:cubicBezTo>
                    <a:pt x="820420" y="7620"/>
                    <a:pt x="857250" y="26670"/>
                    <a:pt x="875030" y="40640"/>
                  </a:cubicBezTo>
                  <a:cubicBezTo>
                    <a:pt x="887730" y="52070"/>
                    <a:pt x="895350" y="60960"/>
                    <a:pt x="901700" y="76200"/>
                  </a:cubicBezTo>
                  <a:cubicBezTo>
                    <a:pt x="909320" y="97790"/>
                    <a:pt x="918210" y="134620"/>
                    <a:pt x="913130" y="161290"/>
                  </a:cubicBezTo>
                  <a:cubicBezTo>
                    <a:pt x="908050" y="187960"/>
                    <a:pt x="896620" y="217170"/>
                    <a:pt x="871220" y="236220"/>
                  </a:cubicBezTo>
                  <a:cubicBezTo>
                    <a:pt x="829310" y="269240"/>
                    <a:pt x="735330" y="284480"/>
                    <a:pt x="651510" y="295910"/>
                  </a:cubicBezTo>
                  <a:cubicBezTo>
                    <a:pt x="544830" y="308610"/>
                    <a:pt x="383540" y="297180"/>
                    <a:pt x="279400" y="292100"/>
                  </a:cubicBezTo>
                  <a:cubicBezTo>
                    <a:pt x="204470" y="289560"/>
                    <a:pt x="132080" y="294640"/>
                    <a:pt x="85090" y="278130"/>
                  </a:cubicBezTo>
                  <a:cubicBezTo>
                    <a:pt x="55880" y="265430"/>
                    <a:pt x="33020" y="246380"/>
                    <a:pt x="19050" y="227330"/>
                  </a:cubicBezTo>
                  <a:cubicBezTo>
                    <a:pt x="7620" y="210820"/>
                    <a:pt x="2540" y="191770"/>
                    <a:pt x="1270" y="172720"/>
                  </a:cubicBezTo>
                  <a:cubicBezTo>
                    <a:pt x="0" y="154940"/>
                    <a:pt x="3810" y="134620"/>
                    <a:pt x="11430" y="118110"/>
                  </a:cubicBezTo>
                  <a:cubicBezTo>
                    <a:pt x="19050" y="100330"/>
                    <a:pt x="29210" y="83820"/>
                    <a:pt x="45720" y="72390"/>
                  </a:cubicBezTo>
                  <a:cubicBezTo>
                    <a:pt x="64770" y="58420"/>
                    <a:pt x="124460" y="46990"/>
                    <a:pt x="124460" y="46990"/>
                  </a:cubicBezTo>
                </a:path>
              </a:pathLst>
            </a:custGeom>
            <a:solidFill>
              <a:srgbClr val="88A3CE"/>
            </a:solidFill>
            <a:ln cap="sq">
              <a:noFill/>
              <a:prstDash val="solid"/>
              <a:miter/>
            </a:ln>
          </p:spPr>
        </p:sp>
      </p:grpSp>
      <p:grpSp>
        <p:nvGrpSpPr>
          <p:cNvPr id="15" name="Group 15"/>
          <p:cNvGrpSpPr/>
          <p:nvPr/>
        </p:nvGrpSpPr>
        <p:grpSpPr>
          <a:xfrm rot="-5466542">
            <a:off x="14874968" y="3898230"/>
            <a:ext cx="287533" cy="490131"/>
            <a:chOff x="0" y="0"/>
            <a:chExt cx="468630" cy="798830"/>
          </a:xfrm>
        </p:grpSpPr>
        <p:sp>
          <p:nvSpPr>
            <p:cNvPr id="16" name="Freeform 16"/>
            <p:cNvSpPr/>
            <p:nvPr/>
          </p:nvSpPr>
          <p:spPr>
            <a:xfrm>
              <a:off x="44450" y="43180"/>
              <a:ext cx="379730" cy="706120"/>
            </a:xfrm>
            <a:custGeom>
              <a:avLst/>
              <a:gdLst/>
              <a:ahLst/>
              <a:cxnLst/>
              <a:rect l="l" t="t" r="r" b="b"/>
              <a:pathLst>
                <a:path w="379730" h="706120">
                  <a:moveTo>
                    <a:pt x="236220" y="106680"/>
                  </a:moveTo>
                  <a:cubicBezTo>
                    <a:pt x="299720" y="463550"/>
                    <a:pt x="356870" y="494030"/>
                    <a:pt x="369570" y="533400"/>
                  </a:cubicBezTo>
                  <a:cubicBezTo>
                    <a:pt x="379730" y="562610"/>
                    <a:pt x="377190" y="591820"/>
                    <a:pt x="369570" y="617220"/>
                  </a:cubicBezTo>
                  <a:cubicBezTo>
                    <a:pt x="360680" y="641350"/>
                    <a:pt x="339090" y="668020"/>
                    <a:pt x="317500" y="683260"/>
                  </a:cubicBezTo>
                  <a:cubicBezTo>
                    <a:pt x="295910" y="697230"/>
                    <a:pt x="262890" y="706120"/>
                    <a:pt x="236220" y="703580"/>
                  </a:cubicBezTo>
                  <a:cubicBezTo>
                    <a:pt x="210820" y="702310"/>
                    <a:pt x="179070" y="689610"/>
                    <a:pt x="160020" y="671830"/>
                  </a:cubicBezTo>
                  <a:cubicBezTo>
                    <a:pt x="139700" y="655320"/>
                    <a:pt x="121920" y="626110"/>
                    <a:pt x="116840" y="599440"/>
                  </a:cubicBezTo>
                  <a:cubicBezTo>
                    <a:pt x="111760" y="574040"/>
                    <a:pt x="119380" y="538480"/>
                    <a:pt x="127000" y="516890"/>
                  </a:cubicBezTo>
                  <a:cubicBezTo>
                    <a:pt x="133350" y="501650"/>
                    <a:pt x="139700" y="492760"/>
                    <a:pt x="151130" y="482600"/>
                  </a:cubicBezTo>
                  <a:cubicBezTo>
                    <a:pt x="168910" y="467360"/>
                    <a:pt x="203200" y="449580"/>
                    <a:pt x="226060" y="444500"/>
                  </a:cubicBezTo>
                  <a:cubicBezTo>
                    <a:pt x="241300" y="440690"/>
                    <a:pt x="252730" y="440690"/>
                    <a:pt x="267970" y="444500"/>
                  </a:cubicBezTo>
                  <a:cubicBezTo>
                    <a:pt x="289560" y="449580"/>
                    <a:pt x="325120" y="469900"/>
                    <a:pt x="341630" y="485140"/>
                  </a:cubicBezTo>
                  <a:cubicBezTo>
                    <a:pt x="353060" y="495300"/>
                    <a:pt x="359410" y="504190"/>
                    <a:pt x="364490" y="519430"/>
                  </a:cubicBezTo>
                  <a:cubicBezTo>
                    <a:pt x="372110" y="541020"/>
                    <a:pt x="375920" y="580390"/>
                    <a:pt x="373380" y="603250"/>
                  </a:cubicBezTo>
                  <a:cubicBezTo>
                    <a:pt x="370840" y="618490"/>
                    <a:pt x="365760" y="629920"/>
                    <a:pt x="356870" y="642620"/>
                  </a:cubicBezTo>
                  <a:cubicBezTo>
                    <a:pt x="342900" y="660400"/>
                    <a:pt x="312420" y="685800"/>
                    <a:pt x="292100" y="695960"/>
                  </a:cubicBezTo>
                  <a:cubicBezTo>
                    <a:pt x="278130" y="702310"/>
                    <a:pt x="266700" y="704850"/>
                    <a:pt x="251460" y="704850"/>
                  </a:cubicBezTo>
                  <a:cubicBezTo>
                    <a:pt x="228600" y="703580"/>
                    <a:pt x="198120" y="695960"/>
                    <a:pt x="170180" y="680720"/>
                  </a:cubicBezTo>
                  <a:cubicBezTo>
                    <a:pt x="135890" y="662940"/>
                    <a:pt x="90170" y="631190"/>
                    <a:pt x="67310" y="594360"/>
                  </a:cubicBezTo>
                  <a:cubicBezTo>
                    <a:pt x="43180" y="554990"/>
                    <a:pt x="41910" y="508000"/>
                    <a:pt x="31750" y="449580"/>
                  </a:cubicBezTo>
                  <a:cubicBezTo>
                    <a:pt x="19050" y="364490"/>
                    <a:pt x="0" y="200660"/>
                    <a:pt x="6350" y="130810"/>
                  </a:cubicBezTo>
                  <a:cubicBezTo>
                    <a:pt x="10160" y="95250"/>
                    <a:pt x="15240" y="71120"/>
                    <a:pt x="27940" y="52070"/>
                  </a:cubicBezTo>
                  <a:cubicBezTo>
                    <a:pt x="38100" y="35560"/>
                    <a:pt x="52070" y="22860"/>
                    <a:pt x="69850" y="15240"/>
                  </a:cubicBezTo>
                  <a:cubicBezTo>
                    <a:pt x="91440" y="6350"/>
                    <a:pt x="125730" y="0"/>
                    <a:pt x="151130" y="7620"/>
                  </a:cubicBezTo>
                  <a:cubicBezTo>
                    <a:pt x="175260" y="13970"/>
                    <a:pt x="203200" y="35560"/>
                    <a:pt x="217170" y="54610"/>
                  </a:cubicBezTo>
                  <a:cubicBezTo>
                    <a:pt x="228600" y="69850"/>
                    <a:pt x="236220" y="106680"/>
                    <a:pt x="236220" y="106680"/>
                  </a:cubicBezTo>
                </a:path>
              </a:pathLst>
            </a:custGeom>
            <a:solidFill>
              <a:srgbClr val="88A3CE"/>
            </a:solidFill>
            <a:ln cap="sq">
              <a:noFill/>
              <a:prstDash val="solid"/>
              <a:miter/>
            </a:ln>
          </p:spPr>
        </p:sp>
      </p:grpSp>
      <p:sp>
        <p:nvSpPr>
          <p:cNvPr id="17" name="TextBox 17"/>
          <p:cNvSpPr txBox="1"/>
          <p:nvPr/>
        </p:nvSpPr>
        <p:spPr>
          <a:xfrm>
            <a:off x="497430" y="3634734"/>
            <a:ext cx="18059376" cy="2466923"/>
          </a:xfrm>
          <a:prstGeom prst="rect">
            <a:avLst/>
          </a:prstGeom>
        </p:spPr>
        <p:txBody>
          <a:bodyPr lIns="0" tIns="0" rIns="0" bIns="0" rtlCol="0" anchor="t">
            <a:spAutoFit/>
          </a:bodyPr>
          <a:lstStyle/>
          <a:p>
            <a:pPr algn="ctr">
              <a:lnSpc>
                <a:spcPts val="20245"/>
              </a:lnSpc>
            </a:pPr>
            <a:r>
              <a:rPr lang="en-US" sz="14460">
                <a:solidFill>
                  <a:srgbClr val="3B365F"/>
                </a:solidFill>
                <a:latin typeface="TAN Headline"/>
                <a:ea typeface="TAN Headline"/>
                <a:cs typeface="TAN Headline"/>
                <a:sym typeface="TAN Headline"/>
              </a:rPr>
              <a:t>Thank you </a:t>
            </a:r>
          </a:p>
        </p:txBody>
      </p:sp>
      <p:sp>
        <p:nvSpPr>
          <p:cNvPr id="18" name="Freeform 18"/>
          <p:cNvSpPr/>
          <p:nvPr/>
        </p:nvSpPr>
        <p:spPr>
          <a:xfrm rot="-4944789">
            <a:off x="8567017" y="-3177755"/>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6167201">
            <a:off x="-1391059" y="3495270"/>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73501">
            <a:off x="9022692" y="4156817"/>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38939" y="923925"/>
            <a:ext cx="18526939" cy="884601"/>
          </a:xfrm>
          <a:prstGeom prst="rect">
            <a:avLst/>
          </a:prstGeom>
        </p:spPr>
        <p:txBody>
          <a:bodyPr lIns="0" tIns="0" rIns="0" bIns="0" rtlCol="0" anchor="t">
            <a:spAutoFit/>
          </a:bodyPr>
          <a:lstStyle/>
          <a:p>
            <a:pPr algn="ctr">
              <a:lnSpc>
                <a:spcPts val="7547"/>
              </a:lnSpc>
            </a:pPr>
            <a:r>
              <a:rPr lang="en-US" sz="5391" dirty="0">
                <a:solidFill>
                  <a:srgbClr val="3B365F"/>
                </a:solidFill>
                <a:latin typeface="News706 BT" panose="02040804060705020204" pitchFamily="18" charset="0"/>
                <a:ea typeface="TAN Headline"/>
                <a:cs typeface="TAN Headline"/>
                <a:sym typeface="TAN Headline"/>
              </a:rPr>
              <a:t>CREDIT CARD FRAUD DETECTION </a:t>
            </a:r>
          </a:p>
        </p:txBody>
      </p:sp>
      <p:sp>
        <p:nvSpPr>
          <p:cNvPr id="5" name="TextBox 5"/>
          <p:cNvSpPr txBox="1"/>
          <p:nvPr/>
        </p:nvSpPr>
        <p:spPr>
          <a:xfrm>
            <a:off x="4622961" y="6998379"/>
            <a:ext cx="8803138" cy="1363164"/>
          </a:xfrm>
          <a:prstGeom prst="rect">
            <a:avLst/>
          </a:prstGeom>
        </p:spPr>
        <p:txBody>
          <a:bodyPr lIns="0" tIns="0" rIns="0" bIns="0" rtlCol="0" anchor="t">
            <a:spAutoFit/>
          </a:bodyPr>
          <a:lstStyle/>
          <a:p>
            <a:pPr algn="ctr">
              <a:lnSpc>
                <a:spcPts val="5474"/>
              </a:lnSpc>
            </a:pPr>
            <a:r>
              <a:rPr lang="en-US" sz="3910" b="1">
                <a:solidFill>
                  <a:srgbClr val="3B365F"/>
                </a:solidFill>
                <a:latin typeface="Canva Sans Bold"/>
                <a:ea typeface="Canva Sans Bold"/>
                <a:cs typeface="Canva Sans Bold"/>
                <a:sym typeface="Canva Sans Bold"/>
              </a:rPr>
              <a:t>Guided By:</a:t>
            </a:r>
          </a:p>
          <a:p>
            <a:pPr algn="ctr">
              <a:lnSpc>
                <a:spcPts val="5474"/>
              </a:lnSpc>
            </a:pPr>
            <a:r>
              <a:rPr lang="en-US" sz="3910" b="1">
                <a:solidFill>
                  <a:srgbClr val="3B365F"/>
                </a:solidFill>
                <a:latin typeface="Canva Sans Bold"/>
                <a:ea typeface="Canva Sans Bold"/>
                <a:cs typeface="Canva Sans Bold"/>
                <a:sym typeface="Canva Sans Bold"/>
              </a:rPr>
              <a:t>Milind Kapse sir</a:t>
            </a:r>
          </a:p>
        </p:txBody>
      </p:sp>
      <p:sp>
        <p:nvSpPr>
          <p:cNvPr id="6" name="TextBox 6"/>
          <p:cNvSpPr txBox="1"/>
          <p:nvPr/>
        </p:nvSpPr>
        <p:spPr>
          <a:xfrm>
            <a:off x="4917946" y="2841670"/>
            <a:ext cx="8213170" cy="3164841"/>
          </a:xfrm>
          <a:prstGeom prst="rect">
            <a:avLst/>
          </a:prstGeom>
        </p:spPr>
        <p:txBody>
          <a:bodyPr lIns="0" tIns="0" rIns="0" bIns="0" rtlCol="0" anchor="t">
            <a:spAutoFit/>
          </a:bodyPr>
          <a:lstStyle/>
          <a:p>
            <a:pPr algn="ctr">
              <a:lnSpc>
                <a:spcPts val="5040"/>
              </a:lnSpc>
            </a:pPr>
            <a:r>
              <a:rPr lang="en-US" sz="3600" b="1" dirty="0">
                <a:solidFill>
                  <a:srgbClr val="3B365F"/>
                </a:solidFill>
                <a:latin typeface="Canva Sans Bold"/>
                <a:ea typeface="Canva Sans Bold"/>
                <a:cs typeface="Canva Sans Bold"/>
                <a:sym typeface="Canva Sans Bold"/>
              </a:rPr>
              <a:t>Group No. 14</a:t>
            </a:r>
          </a:p>
          <a:p>
            <a:pPr algn="ctr">
              <a:lnSpc>
                <a:spcPts val="5040"/>
              </a:lnSpc>
            </a:pPr>
            <a:r>
              <a:rPr lang="en-US" sz="3600" b="1" dirty="0">
                <a:solidFill>
                  <a:srgbClr val="3B365F"/>
                </a:solidFill>
                <a:latin typeface="Canva Sans Bold"/>
                <a:ea typeface="Canva Sans Bold"/>
                <a:cs typeface="Canva Sans Bold"/>
                <a:sym typeface="Canva Sans Bold"/>
              </a:rPr>
              <a:t>Gopal Chavan(250243025010)</a:t>
            </a:r>
          </a:p>
          <a:p>
            <a:pPr algn="ctr">
              <a:lnSpc>
                <a:spcPts val="5040"/>
              </a:lnSpc>
            </a:pPr>
            <a:r>
              <a:rPr lang="en-US" sz="3600" b="1" dirty="0" err="1">
                <a:solidFill>
                  <a:srgbClr val="3B365F"/>
                </a:solidFill>
                <a:latin typeface="Canva Sans Bold"/>
                <a:ea typeface="Canva Sans Bold"/>
                <a:cs typeface="Canva Sans Bold"/>
                <a:sym typeface="Canva Sans Bold"/>
              </a:rPr>
              <a:t>Megharani</a:t>
            </a:r>
            <a:r>
              <a:rPr lang="en-US" sz="3600" b="1" dirty="0">
                <a:solidFill>
                  <a:srgbClr val="3B365F"/>
                </a:solidFill>
                <a:latin typeface="Canva Sans Bold"/>
                <a:ea typeface="Canva Sans Bold"/>
                <a:cs typeface="Canva Sans Bold"/>
                <a:sym typeface="Canva Sans Bold"/>
              </a:rPr>
              <a:t> Pol(250243025023)</a:t>
            </a:r>
          </a:p>
          <a:p>
            <a:pPr algn="ctr">
              <a:lnSpc>
                <a:spcPts val="5040"/>
              </a:lnSpc>
            </a:pPr>
            <a:r>
              <a:rPr lang="en-US" sz="3600" b="1" dirty="0">
                <a:solidFill>
                  <a:srgbClr val="3B365F"/>
                </a:solidFill>
                <a:latin typeface="Canva Sans Bold"/>
                <a:ea typeface="Canva Sans Bold"/>
                <a:cs typeface="Canva Sans Bold"/>
                <a:sym typeface="Canva Sans Bold"/>
              </a:rPr>
              <a:t> Saurav Mahto (250243025036)</a:t>
            </a:r>
          </a:p>
          <a:p>
            <a:pPr algn="ctr">
              <a:lnSpc>
                <a:spcPts val="5040"/>
              </a:lnSpc>
            </a:pPr>
            <a:r>
              <a:rPr lang="en-US" sz="3600" b="1" dirty="0">
                <a:solidFill>
                  <a:srgbClr val="3B365F"/>
                </a:solidFill>
                <a:latin typeface="Canva Sans Bold"/>
                <a:ea typeface="Canva Sans Bold"/>
                <a:cs typeface="Canva Sans Bold"/>
                <a:sym typeface="Canva Sans Bold"/>
              </a:rPr>
              <a:t>Arbaj Shaikh (250243025037)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755965">
            <a:off x="-2596635" y="-6569350"/>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386301">
            <a:off x="10358985" y="-3230434"/>
            <a:ext cx="9743832" cy="10202966"/>
          </a:xfrm>
          <a:custGeom>
            <a:avLst/>
            <a:gdLst/>
            <a:ahLst/>
            <a:cxnLst/>
            <a:rect l="l" t="t" r="r" b="b"/>
            <a:pathLst>
              <a:path w="9743832" h="10202966">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441338" flipH="1">
            <a:off x="1411629" y="986943"/>
            <a:ext cx="16065837" cy="10084176"/>
          </a:xfrm>
          <a:custGeom>
            <a:avLst/>
            <a:gdLst/>
            <a:ahLst/>
            <a:cxnLst/>
            <a:rect l="l" t="t" r="r" b="b"/>
            <a:pathLst>
              <a:path w="16065837" h="10084176">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807317" y="3662930"/>
            <a:ext cx="14250102" cy="470513"/>
          </a:xfrm>
          <a:prstGeom prst="rect">
            <a:avLst/>
          </a:prstGeom>
        </p:spPr>
        <p:txBody>
          <a:bodyPr lIns="0" tIns="0" rIns="0" bIns="0" rtlCol="0" anchor="t">
            <a:spAutoFit/>
          </a:bodyPr>
          <a:lstStyle/>
          <a:p>
            <a:pPr algn="l">
              <a:lnSpc>
                <a:spcPts val="3919"/>
              </a:lnSpc>
            </a:pPr>
            <a:r>
              <a:rPr lang="en-US" sz="2799" dirty="0">
                <a:solidFill>
                  <a:srgbClr val="3B365F"/>
                </a:solidFill>
                <a:latin typeface="News706 BT" panose="02040804060705020204" pitchFamily="18" charset="0"/>
                <a:ea typeface="TAN Headline"/>
                <a:cs typeface="TAN Headline"/>
                <a:sym typeface="TAN Headline"/>
              </a:rPr>
              <a:t>Overview of Credit Card Fraud Problem</a:t>
            </a:r>
            <a:endParaRPr lang="en-US" sz="2799" dirty="0">
              <a:solidFill>
                <a:srgbClr val="3B365F"/>
              </a:solidFill>
              <a:latin typeface="TAN Headline"/>
              <a:ea typeface="TAN Headline"/>
              <a:cs typeface="TAN Headline"/>
              <a:sym typeface="TAN Headline"/>
            </a:endParaRPr>
          </a:p>
        </p:txBody>
      </p:sp>
      <p:sp>
        <p:nvSpPr>
          <p:cNvPr id="8" name="TextBox 8"/>
          <p:cNvSpPr txBox="1"/>
          <p:nvPr/>
        </p:nvSpPr>
        <p:spPr>
          <a:xfrm>
            <a:off x="2855505" y="294255"/>
            <a:ext cx="12576991" cy="2239331"/>
          </a:xfrm>
          <a:prstGeom prst="rect">
            <a:avLst/>
          </a:prstGeom>
        </p:spPr>
        <p:txBody>
          <a:bodyPr lIns="0" tIns="0" rIns="0" bIns="0" rtlCol="0" anchor="t">
            <a:spAutoFit/>
          </a:bodyPr>
          <a:lstStyle/>
          <a:p>
            <a:pPr algn="ctr">
              <a:lnSpc>
                <a:spcPts val="9100"/>
              </a:lnSpc>
            </a:pPr>
            <a:r>
              <a:rPr lang="en-US" sz="6500" dirty="0">
                <a:solidFill>
                  <a:srgbClr val="3B365F"/>
                </a:solidFill>
                <a:latin typeface="News706 BT" panose="02040804060705020204" pitchFamily="18" charset="0"/>
                <a:ea typeface="TAN Headline"/>
                <a:cs typeface="TAN Headline"/>
                <a:sym typeface="TAN Headline"/>
              </a:rPr>
              <a:t>Understanding Credit Card Fraud and Its Impact</a:t>
            </a:r>
          </a:p>
        </p:txBody>
      </p:sp>
      <p:sp>
        <p:nvSpPr>
          <p:cNvPr id="9" name="TextBox 9"/>
          <p:cNvSpPr txBox="1"/>
          <p:nvPr/>
        </p:nvSpPr>
        <p:spPr>
          <a:xfrm>
            <a:off x="2855505" y="4250805"/>
            <a:ext cx="9260295" cy="3973332"/>
          </a:xfrm>
          <a:prstGeom prst="rect">
            <a:avLst/>
          </a:prstGeom>
        </p:spPr>
        <p:txBody>
          <a:bodyPr wrap="square" lIns="0" tIns="0" rIns="0" bIns="0" rtlCol="0" anchor="t">
            <a:spAutoFit/>
          </a:bodyPr>
          <a:lstStyle/>
          <a:p>
            <a:pPr algn="l">
              <a:lnSpc>
                <a:spcPts val="3919"/>
              </a:lnSpc>
              <a:spcBef>
                <a:spcPct val="0"/>
              </a:spcBef>
            </a:pPr>
            <a:r>
              <a:rPr lang="en-US" sz="2799" dirty="0">
                <a:solidFill>
                  <a:srgbClr val="3B365F"/>
                </a:solidFill>
                <a:latin typeface="Coco Gothic"/>
                <a:ea typeface="Coco Gothic"/>
                <a:cs typeface="Coco Gothic"/>
                <a:sym typeface="Coco Gothic"/>
              </a:rPr>
              <a:t>Common Fraudulent Activities:</a:t>
            </a:r>
          </a:p>
          <a:p>
            <a:pPr marL="604519" lvl="1" indent="-302260" algn="l">
              <a:lnSpc>
                <a:spcPts val="3919"/>
              </a:lnSpc>
              <a:buFont typeface="Arial"/>
              <a:buChar char="•"/>
            </a:pPr>
            <a:r>
              <a:rPr lang="en-US" sz="2799" dirty="0">
                <a:solidFill>
                  <a:srgbClr val="3B365F"/>
                </a:solidFill>
                <a:latin typeface="Coco Gothic"/>
                <a:ea typeface="Coco Gothic"/>
                <a:cs typeface="Coco Gothic"/>
                <a:sym typeface="Coco Gothic"/>
              </a:rPr>
              <a:t>Unauthorized transactions using stolen card details.</a:t>
            </a:r>
          </a:p>
          <a:p>
            <a:pPr marL="604519" lvl="1" indent="-302260" algn="l">
              <a:lnSpc>
                <a:spcPts val="3919"/>
              </a:lnSpc>
              <a:buFont typeface="Arial"/>
              <a:buChar char="•"/>
            </a:pPr>
            <a:r>
              <a:rPr lang="en-US" sz="2799" dirty="0">
                <a:solidFill>
                  <a:srgbClr val="3B365F"/>
                </a:solidFill>
                <a:latin typeface="Coco Gothic"/>
                <a:ea typeface="Coco Gothic"/>
                <a:cs typeface="Coco Gothic"/>
                <a:sym typeface="Coco Gothic"/>
              </a:rPr>
              <a:t>Card-not-present fraud through online purchases.</a:t>
            </a:r>
          </a:p>
          <a:p>
            <a:pPr marL="604519" lvl="1" indent="-302260" algn="l">
              <a:lnSpc>
                <a:spcPts val="3919"/>
              </a:lnSpc>
              <a:buFont typeface="Arial"/>
              <a:buChar char="•"/>
            </a:pPr>
            <a:r>
              <a:rPr lang="en-US" sz="2799" dirty="0">
                <a:solidFill>
                  <a:srgbClr val="3B365F"/>
                </a:solidFill>
                <a:latin typeface="Coco Gothic"/>
                <a:ea typeface="Coco Gothic"/>
                <a:cs typeface="Coco Gothic"/>
                <a:sym typeface="Coco Gothic"/>
              </a:rPr>
              <a:t>Account takeover by fraudsters accessing user credentials.</a:t>
            </a:r>
          </a:p>
          <a:p>
            <a:pPr marL="604519" lvl="1" indent="-302260" algn="l">
              <a:lnSpc>
                <a:spcPts val="3919"/>
              </a:lnSpc>
              <a:spcBef>
                <a:spcPct val="0"/>
              </a:spcBef>
              <a:buFont typeface="Arial"/>
              <a:buChar char="•"/>
            </a:pPr>
            <a:r>
              <a:rPr lang="en-US" sz="2799" dirty="0">
                <a:solidFill>
                  <a:srgbClr val="3B365F"/>
                </a:solidFill>
                <a:latin typeface="Coco Gothic"/>
                <a:ea typeface="Coco Gothic"/>
                <a:cs typeface="Coco Gothic"/>
                <a:sym typeface="Coco Gothic"/>
              </a:rPr>
              <a:t>Synthetic identify fraud by combining real and fake information.</a:t>
            </a:r>
          </a:p>
          <a:p>
            <a:pPr algn="l">
              <a:lnSpc>
                <a:spcPts val="3919"/>
              </a:lnSpc>
              <a:spcBef>
                <a:spcPct val="0"/>
              </a:spcBef>
            </a:pPr>
            <a:endParaRPr lang="en-US" sz="2799" dirty="0">
              <a:solidFill>
                <a:srgbClr val="3B365F"/>
              </a:solidFill>
              <a:latin typeface="Coco Gothic"/>
              <a:ea typeface="Coco Gothic"/>
              <a:cs typeface="Coco Gothic"/>
              <a:sym typeface="Coco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6262171">
            <a:off x="8699606" y="-2315196"/>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41338" flipH="1">
            <a:off x="5603698" y="101412"/>
            <a:ext cx="16065837" cy="10084176"/>
          </a:xfrm>
          <a:custGeom>
            <a:avLst/>
            <a:gdLst/>
            <a:ahLst/>
            <a:cxnLst/>
            <a:rect l="l" t="t" r="r" b="b"/>
            <a:pathLst>
              <a:path w="16065837" h="10084176">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8238236" y="1774477"/>
            <a:ext cx="8751960" cy="8512523"/>
          </a:xfrm>
          <a:prstGeom prst="rect">
            <a:avLst/>
          </a:prstGeom>
        </p:spPr>
        <p:txBody>
          <a:bodyPr lIns="0" tIns="0" rIns="0" bIns="0" rtlCol="0" anchor="t">
            <a:spAutoFit/>
          </a:bodyPr>
          <a:lstStyle/>
          <a:p>
            <a:pPr marL="539749" lvl="1" indent="-269875" algn="just">
              <a:lnSpc>
                <a:spcPts val="3499"/>
              </a:lnSpc>
              <a:buFont typeface="Arial"/>
              <a:buChar char="•"/>
            </a:pPr>
            <a:r>
              <a:rPr lang="en-US" sz="2800" dirty="0"/>
              <a:t>The Credit Fraud Detection System is a robust and intelligent framework designed to detect and prevent fraudulent transactions within credit card payment systems. It leverages advanced analytics, machine learning algorithms, and behavioral modeling to identify suspicious activities in real-time or through historical transaction data.</a:t>
            </a:r>
          </a:p>
          <a:p>
            <a:pPr marL="539749" lvl="1" indent="-269875" algn="just">
              <a:lnSpc>
                <a:spcPts val="3499"/>
              </a:lnSpc>
              <a:buFont typeface="Arial"/>
              <a:buChar char="•"/>
            </a:pPr>
            <a:r>
              <a:rPr lang="en-US" sz="2800" dirty="0"/>
              <a:t>By continuously analyzing customer spending behavior, transaction patterns, and contextual data such as time, location, and merchant category, Credit builds a comprehensive baseline profile for each user. It then monitors incoming transactions to detect anomalies or deviations that may signal potential fraud.</a:t>
            </a:r>
          </a:p>
          <a:p>
            <a:pPr marL="539749" lvl="1" indent="-269875" algn="just">
              <a:lnSpc>
                <a:spcPts val="3499"/>
              </a:lnSpc>
              <a:buFont typeface="Arial"/>
              <a:buChar char="•"/>
            </a:pPr>
            <a:r>
              <a:rPr lang="en-US" sz="2800" dirty="0"/>
              <a:t>More than just a detection tool, Credit plays a critical role in enhancing the security and trustworthiness of financial systems. It supports financial institutions in safeguarding customer assets, improving fraud response time, and ensuring compliance with regulatory standards.</a:t>
            </a:r>
            <a:endParaRPr lang="en-US" sz="2499" dirty="0">
              <a:solidFill>
                <a:srgbClr val="3B365F"/>
              </a:solidFill>
              <a:latin typeface="Coco Gothic"/>
              <a:ea typeface="Coco Gothic"/>
              <a:cs typeface="Coco Gothic"/>
              <a:sym typeface="Coco Gothic"/>
            </a:endParaRPr>
          </a:p>
        </p:txBody>
      </p:sp>
      <p:sp>
        <p:nvSpPr>
          <p:cNvPr id="7" name="TextBox 7"/>
          <p:cNvSpPr txBox="1"/>
          <p:nvPr/>
        </p:nvSpPr>
        <p:spPr>
          <a:xfrm>
            <a:off x="277331" y="186934"/>
            <a:ext cx="9940611" cy="5771708"/>
          </a:xfrm>
          <a:prstGeom prst="rect">
            <a:avLst/>
          </a:prstGeom>
        </p:spPr>
        <p:txBody>
          <a:bodyPr lIns="0" tIns="0" rIns="0" bIns="0" rtlCol="0" anchor="t">
            <a:spAutoFit/>
          </a:bodyPr>
          <a:lstStyle/>
          <a:p>
            <a:pPr algn="l">
              <a:lnSpc>
                <a:spcPts val="9100"/>
              </a:lnSpc>
            </a:pPr>
            <a:r>
              <a:rPr lang="en-US" sz="6500" dirty="0">
                <a:solidFill>
                  <a:srgbClr val="3B365F"/>
                </a:solidFill>
                <a:latin typeface="News706 BT" panose="02040804060705020204" pitchFamily="18" charset="0"/>
                <a:ea typeface="TAN Headline"/>
                <a:cs typeface="TAN Headline"/>
                <a:sym typeface="TAN Headline"/>
              </a:rPr>
              <a:t>Brief Introduction to the Credit Card</a:t>
            </a:r>
          </a:p>
          <a:p>
            <a:pPr algn="l">
              <a:lnSpc>
                <a:spcPts val="9100"/>
              </a:lnSpc>
            </a:pPr>
            <a:r>
              <a:rPr lang="en-US" sz="6500" dirty="0">
                <a:solidFill>
                  <a:srgbClr val="3B365F"/>
                </a:solidFill>
                <a:latin typeface="News706 BT" panose="02040804060705020204" pitchFamily="18" charset="0"/>
                <a:ea typeface="TAN Headline"/>
                <a:cs typeface="TAN Headline"/>
                <a:sym typeface="TAN Headline"/>
              </a:rPr>
              <a:t>Fraud </a:t>
            </a:r>
          </a:p>
          <a:p>
            <a:pPr algn="l">
              <a:lnSpc>
                <a:spcPts val="9100"/>
              </a:lnSpc>
            </a:pPr>
            <a:r>
              <a:rPr lang="en-US" sz="6500" dirty="0">
                <a:solidFill>
                  <a:srgbClr val="3B365F"/>
                </a:solidFill>
                <a:latin typeface="News706 BT" panose="02040804060705020204" pitchFamily="18" charset="0"/>
                <a:ea typeface="TAN Headline"/>
                <a:cs typeface="TAN Headline"/>
                <a:sym typeface="TAN Headline"/>
              </a:rPr>
              <a:t>Detection</a:t>
            </a:r>
          </a:p>
          <a:p>
            <a:pPr algn="l">
              <a:lnSpc>
                <a:spcPts val="9100"/>
              </a:lnSpc>
            </a:pPr>
            <a:endParaRPr lang="en-US" sz="6500" dirty="0">
              <a:solidFill>
                <a:srgbClr val="3B365F"/>
              </a:solidFill>
              <a:latin typeface="TAN Headline"/>
              <a:ea typeface="TAN Headline"/>
              <a:cs typeface="TAN Headline"/>
              <a:sym typeface="TAN Headline"/>
            </a:endParaRPr>
          </a:p>
        </p:txBody>
      </p:sp>
      <p:pic>
        <p:nvPicPr>
          <p:cNvPr id="8" name="Picture 7">
            <a:extLst>
              <a:ext uri="{FF2B5EF4-FFF2-40B4-BE49-F238E27FC236}">
                <a16:creationId xmlns:a16="http://schemas.microsoft.com/office/drawing/2014/main" id="{38A39396-934F-09B8-52B5-6C94709CFA03}"/>
              </a:ext>
            </a:extLst>
          </p:cNvPr>
          <p:cNvPicPr>
            <a:picLocks noChangeAspect="1"/>
          </p:cNvPicPr>
          <p:nvPr/>
        </p:nvPicPr>
        <p:blipFill>
          <a:blip r:embed="rId6"/>
          <a:stretch>
            <a:fillRect/>
          </a:stretch>
        </p:blipFill>
        <p:spPr>
          <a:xfrm>
            <a:off x="288217" y="5327716"/>
            <a:ext cx="6210555" cy="41403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6262171">
            <a:off x="3492400" y="3970647"/>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41338" flipH="1">
            <a:off x="1589676" y="5876162"/>
            <a:ext cx="7090051" cy="4450271"/>
          </a:xfrm>
          <a:custGeom>
            <a:avLst/>
            <a:gdLst/>
            <a:ahLst/>
            <a:cxnLst/>
            <a:rect l="l" t="t" r="r" b="b"/>
            <a:pathLst>
              <a:path w="7090051" h="4450271">
                <a:moveTo>
                  <a:pt x="7090051" y="0"/>
                </a:moveTo>
                <a:lnTo>
                  <a:pt x="0" y="0"/>
                </a:lnTo>
                <a:lnTo>
                  <a:pt x="0" y="4450270"/>
                </a:lnTo>
                <a:lnTo>
                  <a:pt x="7090051" y="4450270"/>
                </a:lnTo>
                <a:lnTo>
                  <a:pt x="709005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41338" flipH="1">
            <a:off x="9424005" y="5241810"/>
            <a:ext cx="8010590" cy="5028073"/>
          </a:xfrm>
          <a:custGeom>
            <a:avLst/>
            <a:gdLst/>
            <a:ahLst/>
            <a:cxnLst/>
            <a:rect l="l" t="t" r="r" b="b"/>
            <a:pathLst>
              <a:path w="8010590" h="5028073">
                <a:moveTo>
                  <a:pt x="8010589" y="0"/>
                </a:moveTo>
                <a:lnTo>
                  <a:pt x="0" y="0"/>
                </a:lnTo>
                <a:lnTo>
                  <a:pt x="0" y="5028073"/>
                </a:lnTo>
                <a:lnTo>
                  <a:pt x="8010589" y="5028073"/>
                </a:lnTo>
                <a:lnTo>
                  <a:pt x="801058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441338" flipH="1">
            <a:off x="1317649" y="1136318"/>
            <a:ext cx="8011815" cy="5028842"/>
          </a:xfrm>
          <a:custGeom>
            <a:avLst/>
            <a:gdLst/>
            <a:ahLst/>
            <a:cxnLst/>
            <a:rect l="l" t="t" r="r" b="b"/>
            <a:pathLst>
              <a:path w="8011815" h="5028842">
                <a:moveTo>
                  <a:pt x="8011815" y="0"/>
                </a:moveTo>
                <a:lnTo>
                  <a:pt x="0" y="0"/>
                </a:lnTo>
                <a:lnTo>
                  <a:pt x="0" y="5028842"/>
                </a:lnTo>
                <a:lnTo>
                  <a:pt x="8011815" y="5028842"/>
                </a:lnTo>
                <a:lnTo>
                  <a:pt x="801181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441338" flipH="1">
            <a:off x="9888148" y="1303520"/>
            <a:ext cx="7479051" cy="4694438"/>
          </a:xfrm>
          <a:custGeom>
            <a:avLst/>
            <a:gdLst/>
            <a:ahLst/>
            <a:cxnLst/>
            <a:rect l="l" t="t" r="r" b="b"/>
            <a:pathLst>
              <a:path w="7479051" h="4694438">
                <a:moveTo>
                  <a:pt x="7479051" y="0"/>
                </a:moveTo>
                <a:lnTo>
                  <a:pt x="0" y="0"/>
                </a:lnTo>
                <a:lnTo>
                  <a:pt x="0" y="4694438"/>
                </a:lnTo>
                <a:lnTo>
                  <a:pt x="7479051" y="4694438"/>
                </a:lnTo>
                <a:lnTo>
                  <a:pt x="7479051"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333971" y="3909060"/>
            <a:ext cx="558165" cy="1234440"/>
            <a:chOff x="0" y="0"/>
            <a:chExt cx="744220" cy="1645920"/>
          </a:xfrm>
        </p:grpSpPr>
        <p:sp>
          <p:nvSpPr>
            <p:cNvPr id="8" name="Freeform 8"/>
            <p:cNvSpPr/>
            <p:nvPr/>
          </p:nvSpPr>
          <p:spPr>
            <a:xfrm>
              <a:off x="38100" y="49530"/>
              <a:ext cx="656590" cy="1548130"/>
            </a:xfrm>
            <a:custGeom>
              <a:avLst/>
              <a:gdLst/>
              <a:ahLst/>
              <a:cxnLst/>
              <a:rect l="l" t="t" r="r" b="b"/>
              <a:pathLst>
                <a:path w="656590" h="1548130">
                  <a:moveTo>
                    <a:pt x="177800" y="66040"/>
                  </a:moveTo>
                  <a:cubicBezTo>
                    <a:pt x="292100" y="551180"/>
                    <a:pt x="332740" y="689610"/>
                    <a:pt x="368300" y="783590"/>
                  </a:cubicBezTo>
                  <a:cubicBezTo>
                    <a:pt x="392430" y="848360"/>
                    <a:pt x="421640" y="887730"/>
                    <a:pt x="441960" y="944880"/>
                  </a:cubicBezTo>
                  <a:cubicBezTo>
                    <a:pt x="463550" y="1008380"/>
                    <a:pt x="467360" y="1084580"/>
                    <a:pt x="488950" y="1148080"/>
                  </a:cubicBezTo>
                  <a:cubicBezTo>
                    <a:pt x="509270" y="1207770"/>
                    <a:pt x="535940" y="1270000"/>
                    <a:pt x="565150" y="1315720"/>
                  </a:cubicBezTo>
                  <a:cubicBezTo>
                    <a:pt x="589280" y="1352550"/>
                    <a:pt x="632460" y="1384300"/>
                    <a:pt x="645160" y="1407160"/>
                  </a:cubicBezTo>
                  <a:cubicBezTo>
                    <a:pt x="651510" y="1418590"/>
                    <a:pt x="654050" y="1424940"/>
                    <a:pt x="655320" y="1436370"/>
                  </a:cubicBezTo>
                  <a:cubicBezTo>
                    <a:pt x="656590" y="1451610"/>
                    <a:pt x="651510" y="1480820"/>
                    <a:pt x="645160" y="1496060"/>
                  </a:cubicBezTo>
                  <a:cubicBezTo>
                    <a:pt x="641350" y="1506220"/>
                    <a:pt x="636270" y="1512570"/>
                    <a:pt x="627380" y="1520190"/>
                  </a:cubicBezTo>
                  <a:cubicBezTo>
                    <a:pt x="614680" y="1530350"/>
                    <a:pt x="590550" y="1543050"/>
                    <a:pt x="571500" y="1545590"/>
                  </a:cubicBezTo>
                  <a:cubicBezTo>
                    <a:pt x="553720" y="1546860"/>
                    <a:pt x="529590" y="1541780"/>
                    <a:pt x="513080" y="1531620"/>
                  </a:cubicBezTo>
                  <a:cubicBezTo>
                    <a:pt x="496570" y="1522730"/>
                    <a:pt x="481330" y="1501140"/>
                    <a:pt x="473710" y="1485900"/>
                  </a:cubicBezTo>
                  <a:cubicBezTo>
                    <a:pt x="468630" y="1475740"/>
                    <a:pt x="467360" y="1468120"/>
                    <a:pt x="467360" y="1456690"/>
                  </a:cubicBezTo>
                  <a:cubicBezTo>
                    <a:pt x="468630" y="1440180"/>
                    <a:pt x="472440" y="1413510"/>
                    <a:pt x="483870" y="1398270"/>
                  </a:cubicBezTo>
                  <a:cubicBezTo>
                    <a:pt x="494030" y="1381760"/>
                    <a:pt x="516890" y="1367790"/>
                    <a:pt x="532130" y="1361440"/>
                  </a:cubicBezTo>
                  <a:cubicBezTo>
                    <a:pt x="542290" y="1357630"/>
                    <a:pt x="552450" y="1356360"/>
                    <a:pt x="562610" y="1356360"/>
                  </a:cubicBezTo>
                  <a:cubicBezTo>
                    <a:pt x="571500" y="1356360"/>
                    <a:pt x="581660" y="1357630"/>
                    <a:pt x="591820" y="1361440"/>
                  </a:cubicBezTo>
                  <a:cubicBezTo>
                    <a:pt x="607060" y="1367790"/>
                    <a:pt x="629920" y="1385570"/>
                    <a:pt x="640080" y="1398270"/>
                  </a:cubicBezTo>
                  <a:cubicBezTo>
                    <a:pt x="647700" y="1407160"/>
                    <a:pt x="650240" y="1414780"/>
                    <a:pt x="652780" y="1426210"/>
                  </a:cubicBezTo>
                  <a:cubicBezTo>
                    <a:pt x="656590" y="1441450"/>
                    <a:pt x="656590" y="1468120"/>
                    <a:pt x="650240" y="1485900"/>
                  </a:cubicBezTo>
                  <a:cubicBezTo>
                    <a:pt x="642620" y="1503680"/>
                    <a:pt x="623570" y="1522730"/>
                    <a:pt x="610870" y="1531620"/>
                  </a:cubicBezTo>
                  <a:cubicBezTo>
                    <a:pt x="600710" y="1539240"/>
                    <a:pt x="593090" y="1541780"/>
                    <a:pt x="581660" y="1543050"/>
                  </a:cubicBezTo>
                  <a:cubicBezTo>
                    <a:pt x="566420" y="1545590"/>
                    <a:pt x="543560" y="1548130"/>
                    <a:pt x="521970" y="1536700"/>
                  </a:cubicBezTo>
                  <a:cubicBezTo>
                    <a:pt x="480060" y="1515110"/>
                    <a:pt x="412750" y="1418590"/>
                    <a:pt x="379730" y="1365250"/>
                  </a:cubicBezTo>
                  <a:cubicBezTo>
                    <a:pt x="355600" y="1327150"/>
                    <a:pt x="347980" y="1300480"/>
                    <a:pt x="331470" y="1254760"/>
                  </a:cubicBezTo>
                  <a:cubicBezTo>
                    <a:pt x="306070" y="1182370"/>
                    <a:pt x="283210" y="1068070"/>
                    <a:pt x="251460" y="967740"/>
                  </a:cubicBezTo>
                  <a:cubicBezTo>
                    <a:pt x="217170" y="855980"/>
                    <a:pt x="160020" y="718820"/>
                    <a:pt x="129540" y="613410"/>
                  </a:cubicBezTo>
                  <a:cubicBezTo>
                    <a:pt x="104140" y="530860"/>
                    <a:pt x="90170" y="469900"/>
                    <a:pt x="72390" y="387350"/>
                  </a:cubicBezTo>
                  <a:cubicBezTo>
                    <a:pt x="50800" y="289560"/>
                    <a:pt x="0" y="121920"/>
                    <a:pt x="12700" y="63500"/>
                  </a:cubicBezTo>
                  <a:cubicBezTo>
                    <a:pt x="19050" y="38100"/>
                    <a:pt x="31750" y="25400"/>
                    <a:pt x="48260" y="13970"/>
                  </a:cubicBezTo>
                  <a:cubicBezTo>
                    <a:pt x="63500" y="3810"/>
                    <a:pt x="88900" y="0"/>
                    <a:pt x="106680" y="1270"/>
                  </a:cubicBezTo>
                  <a:cubicBezTo>
                    <a:pt x="120650" y="2540"/>
                    <a:pt x="133350" y="6350"/>
                    <a:pt x="144780" y="16510"/>
                  </a:cubicBezTo>
                  <a:cubicBezTo>
                    <a:pt x="157480" y="26670"/>
                    <a:pt x="177800" y="66040"/>
                    <a:pt x="177800" y="66040"/>
                  </a:cubicBezTo>
                </a:path>
              </a:pathLst>
            </a:custGeom>
            <a:solidFill>
              <a:srgbClr val="94AAB8"/>
            </a:solidFill>
            <a:ln cap="sq">
              <a:noFill/>
              <a:prstDash val="solid"/>
              <a:miter/>
            </a:ln>
          </p:spPr>
        </p:sp>
      </p:grpSp>
      <p:grpSp>
        <p:nvGrpSpPr>
          <p:cNvPr id="9" name="Group 9"/>
          <p:cNvGrpSpPr/>
          <p:nvPr/>
        </p:nvGrpSpPr>
        <p:grpSpPr>
          <a:xfrm>
            <a:off x="3106102" y="5699760"/>
            <a:ext cx="194310" cy="197167"/>
            <a:chOff x="0" y="0"/>
            <a:chExt cx="259080" cy="262890"/>
          </a:xfrm>
        </p:grpSpPr>
        <p:sp>
          <p:nvSpPr>
            <p:cNvPr id="10" name="Freeform 10"/>
            <p:cNvSpPr/>
            <p:nvPr/>
          </p:nvSpPr>
          <p:spPr>
            <a:xfrm>
              <a:off x="43180" y="46990"/>
              <a:ext cx="161290" cy="167640"/>
            </a:xfrm>
            <a:custGeom>
              <a:avLst/>
              <a:gdLst/>
              <a:ahLst/>
              <a:cxnLst/>
              <a:rect l="l" t="t" r="r" b="b"/>
              <a:pathLst>
                <a:path w="161290" h="167640">
                  <a:moveTo>
                    <a:pt x="161290" y="58420"/>
                  </a:moveTo>
                  <a:cubicBezTo>
                    <a:pt x="157480" y="116840"/>
                    <a:pt x="133350" y="147320"/>
                    <a:pt x="115570" y="157480"/>
                  </a:cubicBezTo>
                  <a:cubicBezTo>
                    <a:pt x="104140" y="165100"/>
                    <a:pt x="91440" y="167640"/>
                    <a:pt x="77470" y="165100"/>
                  </a:cubicBezTo>
                  <a:cubicBezTo>
                    <a:pt x="57150" y="161290"/>
                    <a:pt x="22860" y="144780"/>
                    <a:pt x="11430" y="125730"/>
                  </a:cubicBezTo>
                  <a:cubicBezTo>
                    <a:pt x="0" y="105410"/>
                    <a:pt x="1270" y="67310"/>
                    <a:pt x="7620" y="48260"/>
                  </a:cubicBezTo>
                  <a:cubicBezTo>
                    <a:pt x="11430" y="34290"/>
                    <a:pt x="19050" y="25400"/>
                    <a:pt x="31750" y="17780"/>
                  </a:cubicBezTo>
                  <a:cubicBezTo>
                    <a:pt x="48260" y="7620"/>
                    <a:pt x="87630" y="0"/>
                    <a:pt x="106680" y="3810"/>
                  </a:cubicBezTo>
                  <a:cubicBezTo>
                    <a:pt x="120650" y="6350"/>
                    <a:pt x="140970" y="24130"/>
                    <a:pt x="140970" y="24130"/>
                  </a:cubicBezTo>
                </a:path>
              </a:pathLst>
            </a:custGeom>
            <a:solidFill>
              <a:srgbClr val="94AAB8"/>
            </a:solidFill>
            <a:ln cap="sq">
              <a:noFill/>
              <a:prstDash val="solid"/>
              <a:miter/>
            </a:ln>
          </p:spPr>
        </p:sp>
      </p:grpSp>
      <p:grpSp>
        <p:nvGrpSpPr>
          <p:cNvPr id="11" name="Group 11"/>
          <p:cNvGrpSpPr/>
          <p:nvPr/>
        </p:nvGrpSpPr>
        <p:grpSpPr>
          <a:xfrm>
            <a:off x="8499157" y="2181712"/>
            <a:ext cx="644843" cy="566738"/>
            <a:chOff x="0" y="0"/>
            <a:chExt cx="859790" cy="755650"/>
          </a:xfrm>
        </p:grpSpPr>
        <p:sp>
          <p:nvSpPr>
            <p:cNvPr id="12" name="Freeform 12"/>
            <p:cNvSpPr/>
            <p:nvPr/>
          </p:nvSpPr>
          <p:spPr>
            <a:xfrm>
              <a:off x="50800" y="45720"/>
              <a:ext cx="760730" cy="659130"/>
            </a:xfrm>
            <a:custGeom>
              <a:avLst/>
              <a:gdLst/>
              <a:ahLst/>
              <a:cxnLst/>
              <a:rect l="l" t="t" r="r" b="b"/>
              <a:pathLst>
                <a:path w="760730" h="659130">
                  <a:moveTo>
                    <a:pt x="123190" y="10160"/>
                  </a:moveTo>
                  <a:cubicBezTo>
                    <a:pt x="515620" y="285750"/>
                    <a:pt x="695960" y="443230"/>
                    <a:pt x="739140" y="508000"/>
                  </a:cubicBezTo>
                  <a:cubicBezTo>
                    <a:pt x="754380" y="530860"/>
                    <a:pt x="758190" y="544830"/>
                    <a:pt x="758190" y="563880"/>
                  </a:cubicBezTo>
                  <a:cubicBezTo>
                    <a:pt x="758190" y="582930"/>
                    <a:pt x="751840" y="604520"/>
                    <a:pt x="740410" y="619760"/>
                  </a:cubicBezTo>
                  <a:cubicBezTo>
                    <a:pt x="728980" y="635000"/>
                    <a:pt x="709930" y="648970"/>
                    <a:pt x="692150" y="654050"/>
                  </a:cubicBezTo>
                  <a:cubicBezTo>
                    <a:pt x="673100" y="659130"/>
                    <a:pt x="650240" y="657860"/>
                    <a:pt x="632460" y="651510"/>
                  </a:cubicBezTo>
                  <a:cubicBezTo>
                    <a:pt x="614680" y="645160"/>
                    <a:pt x="596900" y="626110"/>
                    <a:pt x="586740" y="613410"/>
                  </a:cubicBezTo>
                  <a:cubicBezTo>
                    <a:pt x="580390" y="604520"/>
                    <a:pt x="576580" y="596900"/>
                    <a:pt x="575310" y="585470"/>
                  </a:cubicBezTo>
                  <a:cubicBezTo>
                    <a:pt x="572770" y="570230"/>
                    <a:pt x="575310" y="542290"/>
                    <a:pt x="581660" y="527050"/>
                  </a:cubicBezTo>
                  <a:cubicBezTo>
                    <a:pt x="585470" y="516890"/>
                    <a:pt x="589280" y="509270"/>
                    <a:pt x="598170" y="501650"/>
                  </a:cubicBezTo>
                  <a:cubicBezTo>
                    <a:pt x="609600" y="491490"/>
                    <a:pt x="631190" y="476250"/>
                    <a:pt x="648970" y="473710"/>
                  </a:cubicBezTo>
                  <a:cubicBezTo>
                    <a:pt x="668020" y="469900"/>
                    <a:pt x="693420" y="476250"/>
                    <a:pt x="708660" y="482600"/>
                  </a:cubicBezTo>
                  <a:cubicBezTo>
                    <a:pt x="718820" y="486410"/>
                    <a:pt x="725170" y="492760"/>
                    <a:pt x="732790" y="500380"/>
                  </a:cubicBezTo>
                  <a:cubicBezTo>
                    <a:pt x="739140" y="506730"/>
                    <a:pt x="745490" y="514350"/>
                    <a:pt x="749300" y="524510"/>
                  </a:cubicBezTo>
                  <a:cubicBezTo>
                    <a:pt x="754380" y="539750"/>
                    <a:pt x="760730" y="565150"/>
                    <a:pt x="756920" y="584200"/>
                  </a:cubicBezTo>
                  <a:cubicBezTo>
                    <a:pt x="753110" y="601980"/>
                    <a:pt x="740410" y="622300"/>
                    <a:pt x="726440" y="635000"/>
                  </a:cubicBezTo>
                  <a:cubicBezTo>
                    <a:pt x="712470" y="646430"/>
                    <a:pt x="690880" y="656590"/>
                    <a:pt x="671830" y="657860"/>
                  </a:cubicBezTo>
                  <a:cubicBezTo>
                    <a:pt x="652780" y="659130"/>
                    <a:pt x="638810" y="656590"/>
                    <a:pt x="614680" y="642620"/>
                  </a:cubicBezTo>
                  <a:cubicBezTo>
                    <a:pt x="543560" y="601980"/>
                    <a:pt x="378460" y="389890"/>
                    <a:pt x="266700" y="299720"/>
                  </a:cubicBezTo>
                  <a:cubicBezTo>
                    <a:pt x="180340" y="229870"/>
                    <a:pt x="49530" y="182880"/>
                    <a:pt x="16510" y="135890"/>
                  </a:cubicBezTo>
                  <a:cubicBezTo>
                    <a:pt x="1270" y="115570"/>
                    <a:pt x="0" y="95250"/>
                    <a:pt x="0" y="77470"/>
                  </a:cubicBezTo>
                  <a:cubicBezTo>
                    <a:pt x="1270" y="63500"/>
                    <a:pt x="5080" y="50800"/>
                    <a:pt x="13970" y="39370"/>
                  </a:cubicBezTo>
                  <a:cubicBezTo>
                    <a:pt x="24130" y="25400"/>
                    <a:pt x="44450" y="8890"/>
                    <a:pt x="63500" y="5080"/>
                  </a:cubicBezTo>
                  <a:cubicBezTo>
                    <a:pt x="81280" y="0"/>
                    <a:pt x="123190" y="10160"/>
                    <a:pt x="123190" y="10160"/>
                  </a:cubicBezTo>
                </a:path>
              </a:pathLst>
            </a:custGeom>
            <a:solidFill>
              <a:srgbClr val="94AAB8"/>
            </a:solidFill>
            <a:ln cap="sq">
              <a:noFill/>
              <a:prstDash val="solid"/>
              <a:miter/>
            </a:ln>
          </p:spPr>
        </p:sp>
      </p:grpSp>
      <p:grpSp>
        <p:nvGrpSpPr>
          <p:cNvPr id="13" name="Group 13"/>
          <p:cNvGrpSpPr/>
          <p:nvPr/>
        </p:nvGrpSpPr>
        <p:grpSpPr>
          <a:xfrm>
            <a:off x="10256588" y="4763453"/>
            <a:ext cx="739140" cy="760095"/>
            <a:chOff x="0" y="0"/>
            <a:chExt cx="985520" cy="1013460"/>
          </a:xfrm>
        </p:grpSpPr>
        <p:sp>
          <p:nvSpPr>
            <p:cNvPr id="14" name="Freeform 14"/>
            <p:cNvSpPr/>
            <p:nvPr/>
          </p:nvSpPr>
          <p:spPr>
            <a:xfrm>
              <a:off x="48260" y="44450"/>
              <a:ext cx="889000" cy="922020"/>
            </a:xfrm>
            <a:custGeom>
              <a:avLst/>
              <a:gdLst/>
              <a:ahLst/>
              <a:cxnLst/>
              <a:rect l="l" t="t" r="r" b="b"/>
              <a:pathLst>
                <a:path w="889000" h="922020">
                  <a:moveTo>
                    <a:pt x="162560" y="48260"/>
                  </a:moveTo>
                  <a:cubicBezTo>
                    <a:pt x="226060" y="160020"/>
                    <a:pt x="314960" y="284480"/>
                    <a:pt x="394970" y="372110"/>
                  </a:cubicBezTo>
                  <a:cubicBezTo>
                    <a:pt x="483870" y="468630"/>
                    <a:pt x="619760" y="588010"/>
                    <a:pt x="704850" y="654050"/>
                  </a:cubicBezTo>
                  <a:cubicBezTo>
                    <a:pt x="756920" y="695960"/>
                    <a:pt x="808990" y="718820"/>
                    <a:pt x="839470" y="745490"/>
                  </a:cubicBezTo>
                  <a:cubicBezTo>
                    <a:pt x="857250" y="762000"/>
                    <a:pt x="871220" y="775970"/>
                    <a:pt x="878840" y="789940"/>
                  </a:cubicBezTo>
                  <a:cubicBezTo>
                    <a:pt x="883920" y="800100"/>
                    <a:pt x="886460" y="807720"/>
                    <a:pt x="886460" y="819150"/>
                  </a:cubicBezTo>
                  <a:cubicBezTo>
                    <a:pt x="886460" y="834390"/>
                    <a:pt x="882650" y="859790"/>
                    <a:pt x="872490" y="876300"/>
                  </a:cubicBezTo>
                  <a:cubicBezTo>
                    <a:pt x="862330" y="891540"/>
                    <a:pt x="844550" y="906780"/>
                    <a:pt x="826770" y="913130"/>
                  </a:cubicBezTo>
                  <a:cubicBezTo>
                    <a:pt x="808990" y="919480"/>
                    <a:pt x="783590" y="918210"/>
                    <a:pt x="767080" y="915670"/>
                  </a:cubicBezTo>
                  <a:cubicBezTo>
                    <a:pt x="756920" y="913130"/>
                    <a:pt x="749300" y="909320"/>
                    <a:pt x="740410" y="901700"/>
                  </a:cubicBezTo>
                  <a:cubicBezTo>
                    <a:pt x="728980" y="891540"/>
                    <a:pt x="711200" y="872490"/>
                    <a:pt x="706120" y="854710"/>
                  </a:cubicBezTo>
                  <a:cubicBezTo>
                    <a:pt x="699770" y="836930"/>
                    <a:pt x="701040" y="812800"/>
                    <a:pt x="707390" y="795020"/>
                  </a:cubicBezTo>
                  <a:cubicBezTo>
                    <a:pt x="713740" y="777240"/>
                    <a:pt x="731520" y="758190"/>
                    <a:pt x="744220" y="749300"/>
                  </a:cubicBezTo>
                  <a:cubicBezTo>
                    <a:pt x="753110" y="741680"/>
                    <a:pt x="762000" y="739140"/>
                    <a:pt x="772160" y="736600"/>
                  </a:cubicBezTo>
                  <a:cubicBezTo>
                    <a:pt x="781050" y="734060"/>
                    <a:pt x="789940" y="732790"/>
                    <a:pt x="801370" y="734060"/>
                  </a:cubicBezTo>
                  <a:cubicBezTo>
                    <a:pt x="816610" y="736600"/>
                    <a:pt x="842010" y="745490"/>
                    <a:pt x="855980" y="756920"/>
                  </a:cubicBezTo>
                  <a:cubicBezTo>
                    <a:pt x="869950" y="769620"/>
                    <a:pt x="881380" y="789940"/>
                    <a:pt x="885190" y="808990"/>
                  </a:cubicBezTo>
                  <a:cubicBezTo>
                    <a:pt x="889000" y="826770"/>
                    <a:pt x="885190" y="850900"/>
                    <a:pt x="877570" y="867410"/>
                  </a:cubicBezTo>
                  <a:cubicBezTo>
                    <a:pt x="868680" y="883920"/>
                    <a:pt x="852170" y="900430"/>
                    <a:pt x="835660" y="909320"/>
                  </a:cubicBezTo>
                  <a:cubicBezTo>
                    <a:pt x="819150" y="918210"/>
                    <a:pt x="800100" y="922020"/>
                    <a:pt x="777240" y="918210"/>
                  </a:cubicBezTo>
                  <a:cubicBezTo>
                    <a:pt x="741680" y="910590"/>
                    <a:pt x="692150" y="876300"/>
                    <a:pt x="651510" y="847090"/>
                  </a:cubicBezTo>
                  <a:cubicBezTo>
                    <a:pt x="601980" y="811530"/>
                    <a:pt x="543560" y="755650"/>
                    <a:pt x="506730" y="715010"/>
                  </a:cubicBezTo>
                  <a:cubicBezTo>
                    <a:pt x="480060" y="684530"/>
                    <a:pt x="472440" y="656590"/>
                    <a:pt x="444500" y="628650"/>
                  </a:cubicBezTo>
                  <a:cubicBezTo>
                    <a:pt x="408940" y="591820"/>
                    <a:pt x="345440" y="565150"/>
                    <a:pt x="299720" y="521970"/>
                  </a:cubicBezTo>
                  <a:cubicBezTo>
                    <a:pt x="247650" y="473710"/>
                    <a:pt x="199390" y="405130"/>
                    <a:pt x="154940" y="346710"/>
                  </a:cubicBezTo>
                  <a:cubicBezTo>
                    <a:pt x="111760" y="290830"/>
                    <a:pt x="63500" y="226060"/>
                    <a:pt x="36830" y="180340"/>
                  </a:cubicBezTo>
                  <a:cubicBezTo>
                    <a:pt x="20320" y="151130"/>
                    <a:pt x="6350" y="128270"/>
                    <a:pt x="2540" y="104140"/>
                  </a:cubicBezTo>
                  <a:cubicBezTo>
                    <a:pt x="0" y="83820"/>
                    <a:pt x="2540" y="60960"/>
                    <a:pt x="11430" y="44450"/>
                  </a:cubicBezTo>
                  <a:cubicBezTo>
                    <a:pt x="20320" y="27940"/>
                    <a:pt x="39370" y="12700"/>
                    <a:pt x="57150" y="6350"/>
                  </a:cubicBezTo>
                  <a:cubicBezTo>
                    <a:pt x="74930" y="0"/>
                    <a:pt x="100330" y="0"/>
                    <a:pt x="118110" y="7620"/>
                  </a:cubicBezTo>
                  <a:cubicBezTo>
                    <a:pt x="134620" y="13970"/>
                    <a:pt x="162560" y="48260"/>
                    <a:pt x="162560" y="48260"/>
                  </a:cubicBezTo>
                </a:path>
              </a:pathLst>
            </a:custGeom>
            <a:solidFill>
              <a:srgbClr val="94AAB8"/>
            </a:solidFill>
            <a:ln cap="sq">
              <a:noFill/>
              <a:prstDash val="solid"/>
              <a:miter/>
            </a:ln>
          </p:spPr>
        </p:sp>
      </p:grpSp>
      <p:grpSp>
        <p:nvGrpSpPr>
          <p:cNvPr id="15" name="Group 15"/>
          <p:cNvGrpSpPr/>
          <p:nvPr/>
        </p:nvGrpSpPr>
        <p:grpSpPr>
          <a:xfrm>
            <a:off x="13969504" y="1517134"/>
            <a:ext cx="1091565" cy="562426"/>
            <a:chOff x="0" y="0"/>
            <a:chExt cx="1455420" cy="749901"/>
          </a:xfrm>
        </p:grpSpPr>
        <p:sp>
          <p:nvSpPr>
            <p:cNvPr id="16" name="Freeform 16"/>
            <p:cNvSpPr/>
            <p:nvPr/>
          </p:nvSpPr>
          <p:spPr>
            <a:xfrm>
              <a:off x="48260" y="45746"/>
              <a:ext cx="1360170" cy="640438"/>
            </a:xfrm>
            <a:custGeom>
              <a:avLst/>
              <a:gdLst/>
              <a:ahLst/>
              <a:cxnLst/>
              <a:rect l="l" t="t" r="r" b="b"/>
              <a:pathLst>
                <a:path w="1360170" h="640438">
                  <a:moveTo>
                    <a:pt x="1285240" y="230361"/>
                  </a:moveTo>
                  <a:cubicBezTo>
                    <a:pt x="749300" y="321852"/>
                    <a:pt x="510540" y="432949"/>
                    <a:pt x="363220" y="501567"/>
                  </a:cubicBezTo>
                  <a:cubicBezTo>
                    <a:pt x="261620" y="550580"/>
                    <a:pt x="154940" y="625734"/>
                    <a:pt x="110490" y="637170"/>
                  </a:cubicBezTo>
                  <a:cubicBezTo>
                    <a:pt x="95250" y="640438"/>
                    <a:pt x="90170" y="640438"/>
                    <a:pt x="80010" y="635536"/>
                  </a:cubicBezTo>
                  <a:cubicBezTo>
                    <a:pt x="63500" y="630635"/>
                    <a:pt x="39370" y="615931"/>
                    <a:pt x="26670" y="596326"/>
                  </a:cubicBezTo>
                  <a:cubicBezTo>
                    <a:pt x="13970" y="578354"/>
                    <a:pt x="3810" y="548947"/>
                    <a:pt x="2540" y="524440"/>
                  </a:cubicBezTo>
                  <a:cubicBezTo>
                    <a:pt x="1270" y="499933"/>
                    <a:pt x="6350" y="468892"/>
                    <a:pt x="17780" y="449287"/>
                  </a:cubicBezTo>
                  <a:cubicBezTo>
                    <a:pt x="27940" y="428048"/>
                    <a:pt x="49530" y="408442"/>
                    <a:pt x="64770" y="400273"/>
                  </a:cubicBezTo>
                  <a:cubicBezTo>
                    <a:pt x="74930" y="393738"/>
                    <a:pt x="83820" y="392105"/>
                    <a:pt x="95250" y="392105"/>
                  </a:cubicBezTo>
                  <a:cubicBezTo>
                    <a:pt x="111760" y="393738"/>
                    <a:pt x="139700" y="405175"/>
                    <a:pt x="153670" y="414977"/>
                  </a:cubicBezTo>
                  <a:cubicBezTo>
                    <a:pt x="163830" y="423146"/>
                    <a:pt x="168910" y="431315"/>
                    <a:pt x="175260" y="444385"/>
                  </a:cubicBezTo>
                  <a:cubicBezTo>
                    <a:pt x="184150" y="462357"/>
                    <a:pt x="191770" y="498300"/>
                    <a:pt x="193040" y="519539"/>
                  </a:cubicBezTo>
                  <a:cubicBezTo>
                    <a:pt x="193040" y="534243"/>
                    <a:pt x="191770" y="544045"/>
                    <a:pt x="186690" y="557115"/>
                  </a:cubicBezTo>
                  <a:cubicBezTo>
                    <a:pt x="180340" y="576721"/>
                    <a:pt x="165100" y="606129"/>
                    <a:pt x="148590" y="619199"/>
                  </a:cubicBezTo>
                  <a:cubicBezTo>
                    <a:pt x="132080" y="632269"/>
                    <a:pt x="105410" y="637170"/>
                    <a:pt x="90170" y="637170"/>
                  </a:cubicBezTo>
                  <a:cubicBezTo>
                    <a:pt x="77470" y="637170"/>
                    <a:pt x="69850" y="635536"/>
                    <a:pt x="59690" y="627368"/>
                  </a:cubicBezTo>
                  <a:cubicBezTo>
                    <a:pt x="45720" y="617565"/>
                    <a:pt x="24130" y="596326"/>
                    <a:pt x="13970" y="575087"/>
                  </a:cubicBezTo>
                  <a:cubicBezTo>
                    <a:pt x="5080" y="553848"/>
                    <a:pt x="0" y="522806"/>
                    <a:pt x="2540" y="498300"/>
                  </a:cubicBezTo>
                  <a:cubicBezTo>
                    <a:pt x="5080" y="473793"/>
                    <a:pt x="19050" y="444385"/>
                    <a:pt x="30480" y="428048"/>
                  </a:cubicBezTo>
                  <a:cubicBezTo>
                    <a:pt x="38100" y="416611"/>
                    <a:pt x="41910" y="413344"/>
                    <a:pt x="55880" y="405175"/>
                  </a:cubicBezTo>
                  <a:cubicBezTo>
                    <a:pt x="88900" y="382302"/>
                    <a:pt x="196850" y="346359"/>
                    <a:pt x="251460" y="316951"/>
                  </a:cubicBezTo>
                  <a:cubicBezTo>
                    <a:pt x="292100" y="294078"/>
                    <a:pt x="306070" y="272839"/>
                    <a:pt x="355600" y="248333"/>
                  </a:cubicBezTo>
                  <a:cubicBezTo>
                    <a:pt x="467360" y="192785"/>
                    <a:pt x="808990" y="58815"/>
                    <a:pt x="916940" y="47379"/>
                  </a:cubicBezTo>
                  <a:cubicBezTo>
                    <a:pt x="960120" y="44111"/>
                    <a:pt x="977900" y="63717"/>
                    <a:pt x="1008380" y="60449"/>
                  </a:cubicBezTo>
                  <a:cubicBezTo>
                    <a:pt x="1040130" y="58815"/>
                    <a:pt x="1064260" y="37576"/>
                    <a:pt x="1099820" y="31041"/>
                  </a:cubicBezTo>
                  <a:cubicBezTo>
                    <a:pt x="1154430" y="19605"/>
                    <a:pt x="1259840" y="0"/>
                    <a:pt x="1301750" y="19605"/>
                  </a:cubicBezTo>
                  <a:cubicBezTo>
                    <a:pt x="1324610" y="29407"/>
                    <a:pt x="1338580" y="47379"/>
                    <a:pt x="1347470" y="68618"/>
                  </a:cubicBezTo>
                  <a:cubicBezTo>
                    <a:pt x="1356360" y="89857"/>
                    <a:pt x="1360170" y="122532"/>
                    <a:pt x="1355090" y="145405"/>
                  </a:cubicBezTo>
                  <a:cubicBezTo>
                    <a:pt x="1351280" y="168278"/>
                    <a:pt x="1336040" y="196052"/>
                    <a:pt x="1322070" y="210756"/>
                  </a:cubicBezTo>
                  <a:cubicBezTo>
                    <a:pt x="1311910" y="222192"/>
                    <a:pt x="1285240" y="230361"/>
                    <a:pt x="1285240" y="230361"/>
                  </a:cubicBezTo>
                </a:path>
              </a:pathLst>
            </a:custGeom>
            <a:solidFill>
              <a:srgbClr val="94AAB8"/>
            </a:solidFill>
            <a:ln cap="sq">
              <a:noFill/>
              <a:prstDash val="solid"/>
              <a:miter/>
            </a:ln>
          </p:spPr>
        </p:sp>
      </p:grpSp>
      <p:grpSp>
        <p:nvGrpSpPr>
          <p:cNvPr id="17" name="Group 17"/>
          <p:cNvGrpSpPr/>
          <p:nvPr/>
        </p:nvGrpSpPr>
        <p:grpSpPr>
          <a:xfrm>
            <a:off x="13772041" y="1977406"/>
            <a:ext cx="197463" cy="204306"/>
            <a:chOff x="0" y="0"/>
            <a:chExt cx="256540" cy="265430"/>
          </a:xfrm>
        </p:grpSpPr>
        <p:sp>
          <p:nvSpPr>
            <p:cNvPr id="18" name="Freeform 18"/>
            <p:cNvSpPr/>
            <p:nvPr/>
          </p:nvSpPr>
          <p:spPr>
            <a:xfrm>
              <a:off x="43180" y="50800"/>
              <a:ext cx="161290" cy="166370"/>
            </a:xfrm>
            <a:custGeom>
              <a:avLst/>
              <a:gdLst/>
              <a:ahLst/>
              <a:cxnLst/>
              <a:rect l="l" t="t" r="r" b="b"/>
              <a:pathLst>
                <a:path w="161290" h="166370">
                  <a:moveTo>
                    <a:pt x="161290" y="57150"/>
                  </a:moveTo>
                  <a:cubicBezTo>
                    <a:pt x="139700" y="144780"/>
                    <a:pt x="128270" y="152400"/>
                    <a:pt x="116840" y="157480"/>
                  </a:cubicBezTo>
                  <a:cubicBezTo>
                    <a:pt x="104140" y="162560"/>
                    <a:pt x="91440" y="166370"/>
                    <a:pt x="77470" y="163830"/>
                  </a:cubicBezTo>
                  <a:cubicBezTo>
                    <a:pt x="58420" y="160020"/>
                    <a:pt x="24130" y="143510"/>
                    <a:pt x="11430" y="124460"/>
                  </a:cubicBezTo>
                  <a:cubicBezTo>
                    <a:pt x="0" y="105410"/>
                    <a:pt x="1270" y="67310"/>
                    <a:pt x="7620" y="48260"/>
                  </a:cubicBezTo>
                  <a:cubicBezTo>
                    <a:pt x="11430" y="34290"/>
                    <a:pt x="21590" y="24130"/>
                    <a:pt x="31750" y="16510"/>
                  </a:cubicBezTo>
                  <a:cubicBezTo>
                    <a:pt x="41910" y="8890"/>
                    <a:pt x="53340" y="1270"/>
                    <a:pt x="67310" y="0"/>
                  </a:cubicBezTo>
                  <a:cubicBezTo>
                    <a:pt x="87630" y="0"/>
                    <a:pt x="140970" y="22860"/>
                    <a:pt x="140970" y="22860"/>
                  </a:cubicBezTo>
                </a:path>
              </a:pathLst>
            </a:custGeom>
            <a:solidFill>
              <a:srgbClr val="94AAB8"/>
            </a:solidFill>
            <a:ln cap="sq">
              <a:noFill/>
              <a:prstDash val="solid"/>
              <a:miter/>
            </a:ln>
          </p:spPr>
        </p:sp>
      </p:grpSp>
      <p:grpSp>
        <p:nvGrpSpPr>
          <p:cNvPr id="19" name="Group 19"/>
          <p:cNvGrpSpPr/>
          <p:nvPr/>
        </p:nvGrpSpPr>
        <p:grpSpPr>
          <a:xfrm>
            <a:off x="14357041" y="9232582"/>
            <a:ext cx="1429702" cy="738188"/>
            <a:chOff x="0" y="0"/>
            <a:chExt cx="1906270" cy="984250"/>
          </a:xfrm>
        </p:grpSpPr>
        <p:sp>
          <p:nvSpPr>
            <p:cNvPr id="20" name="Freeform 20"/>
            <p:cNvSpPr/>
            <p:nvPr/>
          </p:nvSpPr>
          <p:spPr>
            <a:xfrm>
              <a:off x="48260" y="46990"/>
              <a:ext cx="1809750" cy="891540"/>
            </a:xfrm>
            <a:custGeom>
              <a:avLst/>
              <a:gdLst/>
              <a:ahLst/>
              <a:cxnLst/>
              <a:rect l="l" t="t" r="r" b="b"/>
              <a:pathLst>
                <a:path w="1809750" h="891540">
                  <a:moveTo>
                    <a:pt x="1775460" y="153670"/>
                  </a:moveTo>
                  <a:cubicBezTo>
                    <a:pt x="1489710" y="318770"/>
                    <a:pt x="1410970" y="346710"/>
                    <a:pt x="1316990" y="381000"/>
                  </a:cubicBezTo>
                  <a:cubicBezTo>
                    <a:pt x="1197610" y="425450"/>
                    <a:pt x="1010920" y="469900"/>
                    <a:pt x="906780" y="511810"/>
                  </a:cubicBezTo>
                  <a:cubicBezTo>
                    <a:pt x="842010" y="539750"/>
                    <a:pt x="796290" y="574040"/>
                    <a:pt x="750570" y="590550"/>
                  </a:cubicBezTo>
                  <a:cubicBezTo>
                    <a:pt x="718820" y="601980"/>
                    <a:pt x="704850" y="595630"/>
                    <a:pt x="665480" y="609600"/>
                  </a:cubicBezTo>
                  <a:cubicBezTo>
                    <a:pt x="561340" y="646430"/>
                    <a:pt x="213360" y="867410"/>
                    <a:pt x="120650" y="886460"/>
                  </a:cubicBezTo>
                  <a:cubicBezTo>
                    <a:pt x="92710" y="891540"/>
                    <a:pt x="78740" y="890270"/>
                    <a:pt x="60960" y="882650"/>
                  </a:cubicBezTo>
                  <a:cubicBezTo>
                    <a:pt x="43180" y="875030"/>
                    <a:pt x="25400" y="859790"/>
                    <a:pt x="15240" y="843280"/>
                  </a:cubicBezTo>
                  <a:cubicBezTo>
                    <a:pt x="5080" y="826770"/>
                    <a:pt x="0" y="803910"/>
                    <a:pt x="2540" y="784860"/>
                  </a:cubicBezTo>
                  <a:cubicBezTo>
                    <a:pt x="5080" y="765810"/>
                    <a:pt x="17780" y="742950"/>
                    <a:pt x="27940" y="730250"/>
                  </a:cubicBezTo>
                  <a:cubicBezTo>
                    <a:pt x="35560" y="721360"/>
                    <a:pt x="41910" y="716280"/>
                    <a:pt x="52070" y="712470"/>
                  </a:cubicBezTo>
                  <a:cubicBezTo>
                    <a:pt x="67310" y="706120"/>
                    <a:pt x="95250" y="701040"/>
                    <a:pt x="111760" y="702310"/>
                  </a:cubicBezTo>
                  <a:cubicBezTo>
                    <a:pt x="123190" y="703580"/>
                    <a:pt x="130810" y="706120"/>
                    <a:pt x="140970" y="712470"/>
                  </a:cubicBezTo>
                  <a:cubicBezTo>
                    <a:pt x="153670" y="721360"/>
                    <a:pt x="173990" y="741680"/>
                    <a:pt x="181610" y="756920"/>
                  </a:cubicBezTo>
                  <a:cubicBezTo>
                    <a:pt x="186690" y="765810"/>
                    <a:pt x="189230" y="774700"/>
                    <a:pt x="189230" y="786130"/>
                  </a:cubicBezTo>
                  <a:cubicBezTo>
                    <a:pt x="189230" y="801370"/>
                    <a:pt x="186690" y="828040"/>
                    <a:pt x="176530" y="844550"/>
                  </a:cubicBezTo>
                  <a:cubicBezTo>
                    <a:pt x="166370" y="859790"/>
                    <a:pt x="148590" y="876300"/>
                    <a:pt x="130810" y="882650"/>
                  </a:cubicBezTo>
                  <a:cubicBezTo>
                    <a:pt x="113030" y="890270"/>
                    <a:pt x="88900" y="891540"/>
                    <a:pt x="71120" y="886460"/>
                  </a:cubicBezTo>
                  <a:cubicBezTo>
                    <a:pt x="52070" y="880110"/>
                    <a:pt x="33020" y="867410"/>
                    <a:pt x="21590" y="852170"/>
                  </a:cubicBezTo>
                  <a:cubicBezTo>
                    <a:pt x="10160" y="836930"/>
                    <a:pt x="2540" y="814070"/>
                    <a:pt x="2540" y="795020"/>
                  </a:cubicBezTo>
                  <a:cubicBezTo>
                    <a:pt x="2540" y="775970"/>
                    <a:pt x="3810" y="759460"/>
                    <a:pt x="21590" y="737870"/>
                  </a:cubicBezTo>
                  <a:cubicBezTo>
                    <a:pt x="77470" y="671830"/>
                    <a:pt x="379730" y="541020"/>
                    <a:pt x="527050" y="471170"/>
                  </a:cubicBezTo>
                  <a:cubicBezTo>
                    <a:pt x="638810" y="420370"/>
                    <a:pt x="717550" y="389890"/>
                    <a:pt x="824230" y="350520"/>
                  </a:cubicBezTo>
                  <a:cubicBezTo>
                    <a:pt x="947420" y="306070"/>
                    <a:pt x="1101090" y="269240"/>
                    <a:pt x="1226820" y="224790"/>
                  </a:cubicBezTo>
                  <a:cubicBezTo>
                    <a:pt x="1339850" y="184150"/>
                    <a:pt x="1457960" y="139700"/>
                    <a:pt x="1545590" y="96520"/>
                  </a:cubicBezTo>
                  <a:cubicBezTo>
                    <a:pt x="1609090" y="66040"/>
                    <a:pt x="1668780" y="12700"/>
                    <a:pt x="1705610" y="3810"/>
                  </a:cubicBezTo>
                  <a:cubicBezTo>
                    <a:pt x="1723390" y="0"/>
                    <a:pt x="1733550" y="1270"/>
                    <a:pt x="1746250" y="5080"/>
                  </a:cubicBezTo>
                  <a:cubicBezTo>
                    <a:pt x="1762760" y="11430"/>
                    <a:pt x="1784350" y="26670"/>
                    <a:pt x="1794510" y="41910"/>
                  </a:cubicBezTo>
                  <a:cubicBezTo>
                    <a:pt x="1804670" y="58420"/>
                    <a:pt x="1809750" y="82550"/>
                    <a:pt x="1805940" y="101600"/>
                  </a:cubicBezTo>
                  <a:cubicBezTo>
                    <a:pt x="1802130" y="120650"/>
                    <a:pt x="1775460" y="153670"/>
                    <a:pt x="1775460" y="153670"/>
                  </a:cubicBezTo>
                </a:path>
              </a:pathLst>
            </a:custGeom>
            <a:solidFill>
              <a:srgbClr val="94AAB8"/>
            </a:solidFill>
            <a:ln cap="sq">
              <a:noFill/>
              <a:prstDash val="solid"/>
              <a:miter/>
            </a:ln>
          </p:spPr>
        </p:sp>
      </p:grpSp>
      <p:grpSp>
        <p:nvGrpSpPr>
          <p:cNvPr id="21" name="Group 21"/>
          <p:cNvGrpSpPr/>
          <p:nvPr/>
        </p:nvGrpSpPr>
        <p:grpSpPr>
          <a:xfrm>
            <a:off x="9618413" y="8550159"/>
            <a:ext cx="754380" cy="1043940"/>
            <a:chOff x="0" y="0"/>
            <a:chExt cx="1005840" cy="1391920"/>
          </a:xfrm>
        </p:grpSpPr>
        <p:sp>
          <p:nvSpPr>
            <p:cNvPr id="22" name="Freeform 22"/>
            <p:cNvSpPr/>
            <p:nvPr/>
          </p:nvSpPr>
          <p:spPr>
            <a:xfrm>
              <a:off x="46990" y="48260"/>
              <a:ext cx="909320" cy="1294130"/>
            </a:xfrm>
            <a:custGeom>
              <a:avLst/>
              <a:gdLst/>
              <a:ahLst/>
              <a:cxnLst/>
              <a:rect l="l" t="t" r="r" b="b"/>
              <a:pathLst>
                <a:path w="909320" h="1294130">
                  <a:moveTo>
                    <a:pt x="170180" y="63500"/>
                  </a:moveTo>
                  <a:cubicBezTo>
                    <a:pt x="335280" y="577850"/>
                    <a:pt x="342900" y="585470"/>
                    <a:pt x="367030" y="617220"/>
                  </a:cubicBezTo>
                  <a:cubicBezTo>
                    <a:pt x="408940" y="676910"/>
                    <a:pt x="491490" y="770890"/>
                    <a:pt x="570230" y="852170"/>
                  </a:cubicBezTo>
                  <a:cubicBezTo>
                    <a:pt x="662940" y="948690"/>
                    <a:pt x="858520" y="1084580"/>
                    <a:pt x="895350" y="1150620"/>
                  </a:cubicBezTo>
                  <a:cubicBezTo>
                    <a:pt x="908050" y="1174750"/>
                    <a:pt x="909320" y="1191260"/>
                    <a:pt x="906780" y="1210310"/>
                  </a:cubicBezTo>
                  <a:cubicBezTo>
                    <a:pt x="904240" y="1229360"/>
                    <a:pt x="894080" y="1250950"/>
                    <a:pt x="880110" y="1264920"/>
                  </a:cubicBezTo>
                  <a:cubicBezTo>
                    <a:pt x="867410" y="1277620"/>
                    <a:pt x="842010" y="1287780"/>
                    <a:pt x="826770" y="1291590"/>
                  </a:cubicBezTo>
                  <a:cubicBezTo>
                    <a:pt x="815340" y="1294130"/>
                    <a:pt x="806450" y="1294130"/>
                    <a:pt x="796290" y="1291590"/>
                  </a:cubicBezTo>
                  <a:cubicBezTo>
                    <a:pt x="779780" y="1286510"/>
                    <a:pt x="755650" y="1276350"/>
                    <a:pt x="742950" y="1261110"/>
                  </a:cubicBezTo>
                  <a:cubicBezTo>
                    <a:pt x="730250" y="1247140"/>
                    <a:pt x="721360" y="1221740"/>
                    <a:pt x="718820" y="1206500"/>
                  </a:cubicBezTo>
                  <a:cubicBezTo>
                    <a:pt x="716280" y="1195070"/>
                    <a:pt x="717550" y="1186180"/>
                    <a:pt x="721360" y="1176020"/>
                  </a:cubicBezTo>
                  <a:cubicBezTo>
                    <a:pt x="726440" y="1160780"/>
                    <a:pt x="741680" y="1135380"/>
                    <a:pt x="753110" y="1125220"/>
                  </a:cubicBezTo>
                  <a:cubicBezTo>
                    <a:pt x="762000" y="1116330"/>
                    <a:pt x="768350" y="1112520"/>
                    <a:pt x="779780" y="1108710"/>
                  </a:cubicBezTo>
                  <a:cubicBezTo>
                    <a:pt x="795020" y="1104900"/>
                    <a:pt x="821690" y="1102360"/>
                    <a:pt x="839470" y="1107440"/>
                  </a:cubicBezTo>
                  <a:cubicBezTo>
                    <a:pt x="858520" y="1112520"/>
                    <a:pt x="878840" y="1130300"/>
                    <a:pt x="889000" y="1141730"/>
                  </a:cubicBezTo>
                  <a:cubicBezTo>
                    <a:pt x="896620" y="1150620"/>
                    <a:pt x="900430" y="1158240"/>
                    <a:pt x="902970" y="1169670"/>
                  </a:cubicBezTo>
                  <a:cubicBezTo>
                    <a:pt x="906780" y="1184910"/>
                    <a:pt x="908050" y="1211580"/>
                    <a:pt x="901700" y="1229360"/>
                  </a:cubicBezTo>
                  <a:cubicBezTo>
                    <a:pt x="895350" y="1248410"/>
                    <a:pt x="880110" y="1267460"/>
                    <a:pt x="864870" y="1277620"/>
                  </a:cubicBezTo>
                  <a:cubicBezTo>
                    <a:pt x="848360" y="1287780"/>
                    <a:pt x="825500" y="1294130"/>
                    <a:pt x="806450" y="1292860"/>
                  </a:cubicBezTo>
                  <a:cubicBezTo>
                    <a:pt x="787400" y="1290320"/>
                    <a:pt x="774700" y="1283970"/>
                    <a:pt x="750570" y="1268730"/>
                  </a:cubicBezTo>
                  <a:cubicBezTo>
                    <a:pt x="690880" y="1230630"/>
                    <a:pt x="560070" y="1108710"/>
                    <a:pt x="472440" y="1019810"/>
                  </a:cubicBezTo>
                  <a:cubicBezTo>
                    <a:pt x="383540" y="930910"/>
                    <a:pt x="283210" y="821690"/>
                    <a:pt x="222250" y="735330"/>
                  </a:cubicBezTo>
                  <a:cubicBezTo>
                    <a:pt x="177800" y="671830"/>
                    <a:pt x="154940" y="633730"/>
                    <a:pt x="124460" y="558800"/>
                  </a:cubicBezTo>
                  <a:cubicBezTo>
                    <a:pt x="77470" y="441960"/>
                    <a:pt x="0" y="171450"/>
                    <a:pt x="3810" y="90170"/>
                  </a:cubicBezTo>
                  <a:cubicBezTo>
                    <a:pt x="3810" y="62230"/>
                    <a:pt x="10160" y="46990"/>
                    <a:pt x="22860" y="33020"/>
                  </a:cubicBezTo>
                  <a:cubicBezTo>
                    <a:pt x="34290" y="17780"/>
                    <a:pt x="55880" y="6350"/>
                    <a:pt x="74930" y="2540"/>
                  </a:cubicBezTo>
                  <a:cubicBezTo>
                    <a:pt x="93980" y="0"/>
                    <a:pt x="118110" y="5080"/>
                    <a:pt x="134620" y="15240"/>
                  </a:cubicBezTo>
                  <a:cubicBezTo>
                    <a:pt x="149860" y="25400"/>
                    <a:pt x="170180" y="63500"/>
                    <a:pt x="170180" y="63500"/>
                  </a:cubicBezTo>
                </a:path>
              </a:pathLst>
            </a:custGeom>
            <a:solidFill>
              <a:srgbClr val="94AAB8"/>
            </a:solidFill>
            <a:ln cap="sq">
              <a:noFill/>
              <a:prstDash val="solid"/>
              <a:miter/>
            </a:ln>
          </p:spPr>
        </p:sp>
      </p:grpSp>
      <p:grpSp>
        <p:nvGrpSpPr>
          <p:cNvPr id="23" name="Group 23"/>
          <p:cNvGrpSpPr/>
          <p:nvPr/>
        </p:nvGrpSpPr>
        <p:grpSpPr>
          <a:xfrm>
            <a:off x="10308912" y="9558338"/>
            <a:ext cx="199072" cy="194310"/>
            <a:chOff x="0" y="0"/>
            <a:chExt cx="265430" cy="259080"/>
          </a:xfrm>
        </p:grpSpPr>
        <p:sp>
          <p:nvSpPr>
            <p:cNvPr id="24" name="Freeform 24"/>
            <p:cNvSpPr/>
            <p:nvPr/>
          </p:nvSpPr>
          <p:spPr>
            <a:xfrm>
              <a:off x="49530" y="49530"/>
              <a:ext cx="162560" cy="167640"/>
            </a:xfrm>
            <a:custGeom>
              <a:avLst/>
              <a:gdLst/>
              <a:ahLst/>
              <a:cxnLst/>
              <a:rect l="l" t="t" r="r" b="b"/>
              <a:pathLst>
                <a:path w="162560" h="167640">
                  <a:moveTo>
                    <a:pt x="162560" y="58420"/>
                  </a:moveTo>
                  <a:cubicBezTo>
                    <a:pt x="158750" y="116840"/>
                    <a:pt x="138430" y="148590"/>
                    <a:pt x="116840" y="158750"/>
                  </a:cubicBezTo>
                  <a:cubicBezTo>
                    <a:pt x="96520" y="167640"/>
                    <a:pt x="58420" y="161290"/>
                    <a:pt x="40640" y="153670"/>
                  </a:cubicBezTo>
                  <a:cubicBezTo>
                    <a:pt x="27940" y="147320"/>
                    <a:pt x="19050" y="137160"/>
                    <a:pt x="12700" y="125730"/>
                  </a:cubicBezTo>
                  <a:cubicBezTo>
                    <a:pt x="6350" y="114300"/>
                    <a:pt x="0" y="102870"/>
                    <a:pt x="1270" y="87630"/>
                  </a:cubicBezTo>
                  <a:cubicBezTo>
                    <a:pt x="2540" y="68580"/>
                    <a:pt x="17780" y="31750"/>
                    <a:pt x="33020" y="17780"/>
                  </a:cubicBezTo>
                  <a:cubicBezTo>
                    <a:pt x="41910" y="7620"/>
                    <a:pt x="54610" y="2540"/>
                    <a:pt x="68580" y="1270"/>
                  </a:cubicBezTo>
                  <a:cubicBezTo>
                    <a:pt x="88900" y="0"/>
                    <a:pt x="142240" y="24130"/>
                    <a:pt x="142240" y="24130"/>
                  </a:cubicBezTo>
                </a:path>
              </a:pathLst>
            </a:custGeom>
            <a:solidFill>
              <a:srgbClr val="94AAB8"/>
            </a:solidFill>
            <a:ln cap="sq">
              <a:noFill/>
              <a:prstDash val="solid"/>
              <a:miter/>
            </a:ln>
          </p:spPr>
        </p:sp>
      </p:grpSp>
      <p:grpSp>
        <p:nvGrpSpPr>
          <p:cNvPr id="25" name="Group 25"/>
          <p:cNvGrpSpPr/>
          <p:nvPr/>
        </p:nvGrpSpPr>
        <p:grpSpPr>
          <a:xfrm>
            <a:off x="6782753" y="6224588"/>
            <a:ext cx="1232535" cy="718185"/>
            <a:chOff x="0" y="0"/>
            <a:chExt cx="1643380" cy="957580"/>
          </a:xfrm>
        </p:grpSpPr>
        <p:sp>
          <p:nvSpPr>
            <p:cNvPr id="26" name="Freeform 26"/>
            <p:cNvSpPr/>
            <p:nvPr/>
          </p:nvSpPr>
          <p:spPr>
            <a:xfrm>
              <a:off x="44450" y="50800"/>
              <a:ext cx="1551940" cy="857250"/>
            </a:xfrm>
            <a:custGeom>
              <a:avLst/>
              <a:gdLst/>
              <a:ahLst/>
              <a:cxnLst/>
              <a:rect l="l" t="t" r="r" b="b"/>
              <a:pathLst>
                <a:path w="1551940" h="857250">
                  <a:moveTo>
                    <a:pt x="123190" y="8890"/>
                  </a:moveTo>
                  <a:cubicBezTo>
                    <a:pt x="278130" y="78740"/>
                    <a:pt x="505460" y="128270"/>
                    <a:pt x="612140" y="167640"/>
                  </a:cubicBezTo>
                  <a:cubicBezTo>
                    <a:pt x="680720" y="194310"/>
                    <a:pt x="709930" y="218440"/>
                    <a:pt x="777240" y="247650"/>
                  </a:cubicBezTo>
                  <a:cubicBezTo>
                    <a:pt x="877570" y="290830"/>
                    <a:pt x="1083310" y="353060"/>
                    <a:pt x="1162050" y="392430"/>
                  </a:cubicBezTo>
                  <a:cubicBezTo>
                    <a:pt x="1200150" y="411480"/>
                    <a:pt x="1207770" y="417830"/>
                    <a:pt x="1240790" y="444500"/>
                  </a:cubicBezTo>
                  <a:cubicBezTo>
                    <a:pt x="1310640" y="497840"/>
                    <a:pt x="1506220" y="656590"/>
                    <a:pt x="1539240" y="718820"/>
                  </a:cubicBezTo>
                  <a:cubicBezTo>
                    <a:pt x="1551940" y="744220"/>
                    <a:pt x="1549400" y="763270"/>
                    <a:pt x="1546860" y="779780"/>
                  </a:cubicBezTo>
                  <a:cubicBezTo>
                    <a:pt x="1545590" y="791210"/>
                    <a:pt x="1543050" y="798830"/>
                    <a:pt x="1536700" y="807720"/>
                  </a:cubicBezTo>
                  <a:cubicBezTo>
                    <a:pt x="1526540" y="821690"/>
                    <a:pt x="1506220" y="840740"/>
                    <a:pt x="1490980" y="848360"/>
                  </a:cubicBezTo>
                  <a:cubicBezTo>
                    <a:pt x="1480820" y="853440"/>
                    <a:pt x="1471930" y="854710"/>
                    <a:pt x="1461770" y="855980"/>
                  </a:cubicBezTo>
                  <a:cubicBezTo>
                    <a:pt x="1451610" y="855980"/>
                    <a:pt x="1441450" y="855980"/>
                    <a:pt x="1431290" y="853440"/>
                  </a:cubicBezTo>
                  <a:cubicBezTo>
                    <a:pt x="1416050" y="847090"/>
                    <a:pt x="1391920" y="835660"/>
                    <a:pt x="1380490" y="820420"/>
                  </a:cubicBezTo>
                  <a:cubicBezTo>
                    <a:pt x="1367790" y="805180"/>
                    <a:pt x="1360170" y="782320"/>
                    <a:pt x="1360170" y="763270"/>
                  </a:cubicBezTo>
                  <a:cubicBezTo>
                    <a:pt x="1358900" y="744220"/>
                    <a:pt x="1369060" y="720090"/>
                    <a:pt x="1377950" y="706120"/>
                  </a:cubicBezTo>
                  <a:cubicBezTo>
                    <a:pt x="1383030" y="695960"/>
                    <a:pt x="1389380" y="689610"/>
                    <a:pt x="1399540" y="684530"/>
                  </a:cubicBezTo>
                  <a:cubicBezTo>
                    <a:pt x="1413510" y="675640"/>
                    <a:pt x="1437640" y="665480"/>
                    <a:pt x="1456690" y="666750"/>
                  </a:cubicBezTo>
                  <a:cubicBezTo>
                    <a:pt x="1475740" y="666750"/>
                    <a:pt x="1498600" y="675640"/>
                    <a:pt x="1513840" y="687070"/>
                  </a:cubicBezTo>
                  <a:cubicBezTo>
                    <a:pt x="1529080" y="699770"/>
                    <a:pt x="1541780" y="720090"/>
                    <a:pt x="1545590" y="739140"/>
                  </a:cubicBezTo>
                  <a:cubicBezTo>
                    <a:pt x="1550670" y="756920"/>
                    <a:pt x="1545590" y="783590"/>
                    <a:pt x="1540510" y="798830"/>
                  </a:cubicBezTo>
                  <a:cubicBezTo>
                    <a:pt x="1536700" y="810260"/>
                    <a:pt x="1532890" y="816610"/>
                    <a:pt x="1524000" y="824230"/>
                  </a:cubicBezTo>
                  <a:cubicBezTo>
                    <a:pt x="1512570" y="835660"/>
                    <a:pt x="1490980" y="850900"/>
                    <a:pt x="1471930" y="854710"/>
                  </a:cubicBezTo>
                  <a:cubicBezTo>
                    <a:pt x="1452880" y="857250"/>
                    <a:pt x="1433830" y="855980"/>
                    <a:pt x="1412240" y="845820"/>
                  </a:cubicBezTo>
                  <a:cubicBezTo>
                    <a:pt x="1376680" y="830580"/>
                    <a:pt x="1322070" y="778510"/>
                    <a:pt x="1287780" y="744220"/>
                  </a:cubicBezTo>
                  <a:cubicBezTo>
                    <a:pt x="1258570" y="715010"/>
                    <a:pt x="1245870" y="684530"/>
                    <a:pt x="1215390" y="656590"/>
                  </a:cubicBezTo>
                  <a:cubicBezTo>
                    <a:pt x="1177290" y="622300"/>
                    <a:pt x="1141730" y="594360"/>
                    <a:pt x="1075690" y="556260"/>
                  </a:cubicBezTo>
                  <a:cubicBezTo>
                    <a:pt x="942340" y="481330"/>
                    <a:pt x="579120" y="328930"/>
                    <a:pt x="434340" y="281940"/>
                  </a:cubicBezTo>
                  <a:cubicBezTo>
                    <a:pt x="363220" y="260350"/>
                    <a:pt x="327660" y="265430"/>
                    <a:pt x="270510" y="247650"/>
                  </a:cubicBezTo>
                  <a:cubicBezTo>
                    <a:pt x="200660" y="227330"/>
                    <a:pt x="90170" y="189230"/>
                    <a:pt x="48260" y="160020"/>
                  </a:cubicBezTo>
                  <a:cubicBezTo>
                    <a:pt x="26670" y="146050"/>
                    <a:pt x="13970" y="133350"/>
                    <a:pt x="7620" y="116840"/>
                  </a:cubicBezTo>
                  <a:cubicBezTo>
                    <a:pt x="0" y="99060"/>
                    <a:pt x="0" y="73660"/>
                    <a:pt x="6350" y="57150"/>
                  </a:cubicBezTo>
                  <a:cubicBezTo>
                    <a:pt x="12700" y="39370"/>
                    <a:pt x="30480" y="20320"/>
                    <a:pt x="44450" y="11430"/>
                  </a:cubicBezTo>
                  <a:cubicBezTo>
                    <a:pt x="57150" y="3810"/>
                    <a:pt x="71120" y="1270"/>
                    <a:pt x="83820" y="0"/>
                  </a:cubicBezTo>
                  <a:cubicBezTo>
                    <a:pt x="96520" y="0"/>
                    <a:pt x="123190" y="8890"/>
                    <a:pt x="123190" y="8890"/>
                  </a:cubicBezTo>
                </a:path>
              </a:pathLst>
            </a:custGeom>
            <a:solidFill>
              <a:srgbClr val="94AAB8"/>
            </a:solidFill>
            <a:ln cap="sq">
              <a:noFill/>
              <a:prstDash val="solid"/>
              <a:miter/>
            </a:ln>
          </p:spPr>
        </p:sp>
      </p:grpSp>
      <p:grpSp>
        <p:nvGrpSpPr>
          <p:cNvPr id="27" name="Group 27"/>
          <p:cNvGrpSpPr/>
          <p:nvPr/>
        </p:nvGrpSpPr>
        <p:grpSpPr>
          <a:xfrm>
            <a:off x="5384482" y="9655493"/>
            <a:ext cx="1075373" cy="485775"/>
            <a:chOff x="0" y="0"/>
            <a:chExt cx="1433830" cy="647700"/>
          </a:xfrm>
        </p:grpSpPr>
        <p:sp>
          <p:nvSpPr>
            <p:cNvPr id="28" name="Freeform 28"/>
            <p:cNvSpPr/>
            <p:nvPr/>
          </p:nvSpPr>
          <p:spPr>
            <a:xfrm>
              <a:off x="49530" y="46990"/>
              <a:ext cx="1338580" cy="551180"/>
            </a:xfrm>
            <a:custGeom>
              <a:avLst/>
              <a:gdLst/>
              <a:ahLst/>
              <a:cxnLst/>
              <a:rect l="l" t="t" r="r" b="b"/>
              <a:pathLst>
                <a:path w="1338580" h="551180">
                  <a:moveTo>
                    <a:pt x="1290320" y="162560"/>
                  </a:moveTo>
                  <a:cubicBezTo>
                    <a:pt x="981710" y="293370"/>
                    <a:pt x="933450" y="289560"/>
                    <a:pt x="855980" y="311150"/>
                  </a:cubicBezTo>
                  <a:cubicBezTo>
                    <a:pt x="731520" y="345440"/>
                    <a:pt x="519430" y="440690"/>
                    <a:pt x="381000" y="482600"/>
                  </a:cubicBezTo>
                  <a:cubicBezTo>
                    <a:pt x="278130" y="514350"/>
                    <a:pt x="161290" y="548640"/>
                    <a:pt x="102870" y="548640"/>
                  </a:cubicBezTo>
                  <a:cubicBezTo>
                    <a:pt x="77470" y="549910"/>
                    <a:pt x="60960" y="546100"/>
                    <a:pt x="45720" y="535940"/>
                  </a:cubicBezTo>
                  <a:cubicBezTo>
                    <a:pt x="29210" y="527050"/>
                    <a:pt x="13970" y="505460"/>
                    <a:pt x="7620" y="491490"/>
                  </a:cubicBezTo>
                  <a:cubicBezTo>
                    <a:pt x="2540" y="481330"/>
                    <a:pt x="0" y="473710"/>
                    <a:pt x="1270" y="462280"/>
                  </a:cubicBezTo>
                  <a:cubicBezTo>
                    <a:pt x="1270" y="445770"/>
                    <a:pt x="6350" y="420370"/>
                    <a:pt x="16510" y="405130"/>
                  </a:cubicBezTo>
                  <a:cubicBezTo>
                    <a:pt x="26670" y="388620"/>
                    <a:pt x="45720" y="374650"/>
                    <a:pt x="63500" y="368300"/>
                  </a:cubicBezTo>
                  <a:cubicBezTo>
                    <a:pt x="81280" y="363220"/>
                    <a:pt x="107950" y="364490"/>
                    <a:pt x="123190" y="368300"/>
                  </a:cubicBezTo>
                  <a:cubicBezTo>
                    <a:pt x="134620" y="372110"/>
                    <a:pt x="140970" y="375920"/>
                    <a:pt x="149860" y="383540"/>
                  </a:cubicBezTo>
                  <a:cubicBezTo>
                    <a:pt x="161290" y="393700"/>
                    <a:pt x="177800" y="414020"/>
                    <a:pt x="182880" y="431800"/>
                  </a:cubicBezTo>
                  <a:cubicBezTo>
                    <a:pt x="187960" y="450850"/>
                    <a:pt x="184150" y="476250"/>
                    <a:pt x="180340" y="491490"/>
                  </a:cubicBezTo>
                  <a:cubicBezTo>
                    <a:pt x="176530" y="501650"/>
                    <a:pt x="172720" y="509270"/>
                    <a:pt x="163830" y="516890"/>
                  </a:cubicBezTo>
                  <a:cubicBezTo>
                    <a:pt x="152400" y="528320"/>
                    <a:pt x="132080" y="543560"/>
                    <a:pt x="113030" y="547370"/>
                  </a:cubicBezTo>
                  <a:cubicBezTo>
                    <a:pt x="95250" y="551180"/>
                    <a:pt x="71120" y="548640"/>
                    <a:pt x="54610" y="541020"/>
                  </a:cubicBezTo>
                  <a:cubicBezTo>
                    <a:pt x="36830" y="533400"/>
                    <a:pt x="20320" y="513080"/>
                    <a:pt x="11430" y="500380"/>
                  </a:cubicBezTo>
                  <a:cubicBezTo>
                    <a:pt x="5080" y="490220"/>
                    <a:pt x="2540" y="482600"/>
                    <a:pt x="1270" y="471170"/>
                  </a:cubicBezTo>
                  <a:cubicBezTo>
                    <a:pt x="0" y="455930"/>
                    <a:pt x="2540" y="429260"/>
                    <a:pt x="11430" y="412750"/>
                  </a:cubicBezTo>
                  <a:cubicBezTo>
                    <a:pt x="20320" y="396240"/>
                    <a:pt x="33020" y="383540"/>
                    <a:pt x="54610" y="372110"/>
                  </a:cubicBezTo>
                  <a:cubicBezTo>
                    <a:pt x="96520" y="350520"/>
                    <a:pt x="175260" y="353060"/>
                    <a:pt x="259080" y="330200"/>
                  </a:cubicBezTo>
                  <a:cubicBezTo>
                    <a:pt x="400050" y="292100"/>
                    <a:pt x="671830" y="176530"/>
                    <a:pt x="817880" y="137160"/>
                  </a:cubicBezTo>
                  <a:cubicBezTo>
                    <a:pt x="909320" y="113030"/>
                    <a:pt x="975360" y="118110"/>
                    <a:pt x="1046480" y="93980"/>
                  </a:cubicBezTo>
                  <a:cubicBezTo>
                    <a:pt x="1113790" y="72390"/>
                    <a:pt x="1187450" y="11430"/>
                    <a:pt x="1234440" y="3810"/>
                  </a:cubicBezTo>
                  <a:cubicBezTo>
                    <a:pt x="1258570" y="0"/>
                    <a:pt x="1277620" y="2540"/>
                    <a:pt x="1294130" y="12700"/>
                  </a:cubicBezTo>
                  <a:cubicBezTo>
                    <a:pt x="1310640" y="21590"/>
                    <a:pt x="1325880" y="40640"/>
                    <a:pt x="1332230" y="58420"/>
                  </a:cubicBezTo>
                  <a:cubicBezTo>
                    <a:pt x="1338580" y="76200"/>
                    <a:pt x="1338580" y="100330"/>
                    <a:pt x="1330960" y="118110"/>
                  </a:cubicBezTo>
                  <a:cubicBezTo>
                    <a:pt x="1324610" y="135890"/>
                    <a:pt x="1290320" y="162560"/>
                    <a:pt x="1290320" y="162560"/>
                  </a:cubicBezTo>
                </a:path>
              </a:pathLst>
            </a:custGeom>
            <a:solidFill>
              <a:srgbClr val="94AAB8"/>
            </a:solidFill>
            <a:ln cap="sq">
              <a:noFill/>
              <a:prstDash val="solid"/>
              <a:miter/>
            </a:ln>
          </p:spPr>
        </p:sp>
      </p:grpSp>
      <p:sp>
        <p:nvSpPr>
          <p:cNvPr id="29" name="TextBox 29"/>
          <p:cNvSpPr txBox="1"/>
          <p:nvPr/>
        </p:nvSpPr>
        <p:spPr>
          <a:xfrm>
            <a:off x="2394546" y="7770016"/>
            <a:ext cx="5004474" cy="708026"/>
          </a:xfrm>
          <a:prstGeom prst="rect">
            <a:avLst/>
          </a:prstGeom>
        </p:spPr>
        <p:txBody>
          <a:bodyPr lIns="0" tIns="0" rIns="0" bIns="0" rtlCol="0" anchor="t">
            <a:spAutoFit/>
          </a:bodyPr>
          <a:lstStyle/>
          <a:p>
            <a:pPr algn="ctr">
              <a:lnSpc>
                <a:spcPts val="5599"/>
              </a:lnSpc>
            </a:pPr>
            <a:r>
              <a:rPr lang="en-US" sz="3999" dirty="0">
                <a:solidFill>
                  <a:srgbClr val="3B365F"/>
                </a:solidFill>
                <a:latin typeface="Coco Gothic"/>
                <a:ea typeface="Coco Gothic"/>
                <a:cs typeface="Coco Gothic"/>
                <a:sym typeface="Coco Gothic"/>
              </a:rPr>
              <a:t>Data Modeling</a:t>
            </a:r>
          </a:p>
        </p:txBody>
      </p:sp>
      <p:sp>
        <p:nvSpPr>
          <p:cNvPr id="30" name="TextBox 30"/>
          <p:cNvSpPr txBox="1"/>
          <p:nvPr/>
        </p:nvSpPr>
        <p:spPr>
          <a:xfrm>
            <a:off x="10995728" y="7458596"/>
            <a:ext cx="5004474" cy="708025"/>
          </a:xfrm>
          <a:prstGeom prst="rect">
            <a:avLst/>
          </a:prstGeom>
        </p:spPr>
        <p:txBody>
          <a:bodyPr lIns="0" tIns="0" rIns="0" bIns="0" rtlCol="0" anchor="t">
            <a:spAutoFit/>
          </a:bodyPr>
          <a:lstStyle/>
          <a:p>
            <a:pPr algn="ctr">
              <a:lnSpc>
                <a:spcPts val="5599"/>
              </a:lnSpc>
            </a:pPr>
            <a:r>
              <a:rPr lang="en-US" sz="3999" dirty="0">
                <a:solidFill>
                  <a:srgbClr val="3B365F"/>
                </a:solidFill>
                <a:latin typeface="Coco Gothic"/>
                <a:ea typeface="Coco Gothic"/>
                <a:cs typeface="Coco Gothic"/>
                <a:sym typeface="Coco Gothic"/>
              </a:rPr>
              <a:t>Deployment</a:t>
            </a:r>
          </a:p>
        </p:txBody>
      </p:sp>
      <p:sp>
        <p:nvSpPr>
          <p:cNvPr id="31" name="TextBox 31"/>
          <p:cNvSpPr txBox="1"/>
          <p:nvPr/>
        </p:nvSpPr>
        <p:spPr>
          <a:xfrm>
            <a:off x="2523039" y="2776765"/>
            <a:ext cx="4875981" cy="1295547"/>
          </a:xfrm>
          <a:prstGeom prst="rect">
            <a:avLst/>
          </a:prstGeom>
        </p:spPr>
        <p:txBody>
          <a:bodyPr lIns="0" tIns="0" rIns="0" bIns="0" rtlCol="0" anchor="t">
            <a:spAutoFit/>
          </a:bodyPr>
          <a:lstStyle/>
          <a:p>
            <a:pPr algn="ctr">
              <a:lnSpc>
                <a:spcPts val="5179"/>
              </a:lnSpc>
            </a:pPr>
            <a:r>
              <a:rPr lang="en-US" sz="3699" dirty="0">
                <a:solidFill>
                  <a:srgbClr val="3B365F"/>
                </a:solidFill>
                <a:latin typeface="Coco Gothic"/>
                <a:ea typeface="Coco Gothic"/>
                <a:cs typeface="Coco Gothic"/>
                <a:sym typeface="Coco Gothic"/>
              </a:rPr>
              <a:t>Data collection</a:t>
            </a:r>
          </a:p>
          <a:p>
            <a:pPr algn="ctr">
              <a:lnSpc>
                <a:spcPts val="5179"/>
              </a:lnSpc>
            </a:pPr>
            <a:endParaRPr lang="en-US" sz="3699" dirty="0">
              <a:solidFill>
                <a:srgbClr val="3B365F"/>
              </a:solidFill>
              <a:latin typeface="Coco Gothic"/>
              <a:ea typeface="Coco Gothic"/>
              <a:cs typeface="Coco Gothic"/>
              <a:sym typeface="Coco Gothic"/>
            </a:endParaRPr>
          </a:p>
        </p:txBody>
      </p:sp>
      <p:sp>
        <p:nvSpPr>
          <p:cNvPr id="32" name="TextBox 32"/>
          <p:cNvSpPr txBox="1"/>
          <p:nvPr/>
        </p:nvSpPr>
        <p:spPr>
          <a:xfrm>
            <a:off x="11125437" y="2929164"/>
            <a:ext cx="5004474" cy="1295547"/>
          </a:xfrm>
          <a:prstGeom prst="rect">
            <a:avLst/>
          </a:prstGeom>
        </p:spPr>
        <p:txBody>
          <a:bodyPr lIns="0" tIns="0" rIns="0" bIns="0" rtlCol="0" anchor="t">
            <a:spAutoFit/>
          </a:bodyPr>
          <a:lstStyle/>
          <a:p>
            <a:pPr algn="ctr">
              <a:lnSpc>
                <a:spcPts val="5179"/>
              </a:lnSpc>
            </a:pPr>
            <a:r>
              <a:rPr lang="en-US" sz="3699" dirty="0">
                <a:solidFill>
                  <a:srgbClr val="3B365F"/>
                </a:solidFill>
                <a:latin typeface="Coco Gothic"/>
                <a:ea typeface="Coco Gothic"/>
                <a:cs typeface="Coco Gothic"/>
                <a:sym typeface="Coco Gothic"/>
              </a:rPr>
              <a:t>Data Preprocessing &amp; Data Balancing</a:t>
            </a:r>
          </a:p>
        </p:txBody>
      </p:sp>
      <p:sp>
        <p:nvSpPr>
          <p:cNvPr id="33" name="TextBox 33"/>
          <p:cNvSpPr txBox="1"/>
          <p:nvPr/>
        </p:nvSpPr>
        <p:spPr>
          <a:xfrm>
            <a:off x="2855505" y="396359"/>
            <a:ext cx="12576991" cy="1072345"/>
          </a:xfrm>
          <a:prstGeom prst="rect">
            <a:avLst/>
          </a:prstGeom>
        </p:spPr>
        <p:txBody>
          <a:bodyPr lIns="0" tIns="0" rIns="0" bIns="0" rtlCol="0" anchor="t">
            <a:spAutoFit/>
          </a:bodyPr>
          <a:lstStyle/>
          <a:p>
            <a:pPr algn="ctr">
              <a:lnSpc>
                <a:spcPts val="9100"/>
              </a:lnSpc>
            </a:pPr>
            <a:r>
              <a:rPr lang="en-US" sz="6500" dirty="0">
                <a:solidFill>
                  <a:srgbClr val="3B365F"/>
                </a:solidFill>
                <a:latin typeface="News706 BT" panose="02040804060705020204" pitchFamily="18" charset="0"/>
                <a:ea typeface="TAN Headline"/>
                <a:cs typeface="TAN Headline"/>
                <a:sym typeface="TAN Headline"/>
              </a:rPr>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a:extLst>
            <a:ext uri="{FF2B5EF4-FFF2-40B4-BE49-F238E27FC236}">
              <a16:creationId xmlns:a16="http://schemas.microsoft.com/office/drawing/2014/main" id="{D8673D4D-6EF0-36DB-1E0C-79AD2022A78F}"/>
            </a:ext>
          </a:extLst>
        </p:cNvPr>
        <p:cNvGrpSpPr/>
        <p:nvPr/>
      </p:nvGrpSpPr>
      <p:grpSpPr>
        <a:xfrm>
          <a:off x="0" y="0"/>
          <a:ext cx="0" cy="0"/>
          <a:chOff x="0" y="0"/>
          <a:chExt cx="0" cy="0"/>
        </a:xfrm>
      </p:grpSpPr>
      <p:grpSp>
        <p:nvGrpSpPr>
          <p:cNvPr id="23" name="Group 23">
            <a:extLst>
              <a:ext uri="{FF2B5EF4-FFF2-40B4-BE49-F238E27FC236}">
                <a16:creationId xmlns:a16="http://schemas.microsoft.com/office/drawing/2014/main" id="{F6F635F7-CF1E-DAB2-AE5F-4CC074E1C1E7}"/>
              </a:ext>
            </a:extLst>
          </p:cNvPr>
          <p:cNvGrpSpPr/>
          <p:nvPr/>
        </p:nvGrpSpPr>
        <p:grpSpPr>
          <a:xfrm>
            <a:off x="10308912" y="9558338"/>
            <a:ext cx="199072" cy="194310"/>
            <a:chOff x="0" y="0"/>
            <a:chExt cx="265430" cy="259080"/>
          </a:xfrm>
        </p:grpSpPr>
        <p:sp>
          <p:nvSpPr>
            <p:cNvPr id="24" name="Freeform 24">
              <a:extLst>
                <a:ext uri="{FF2B5EF4-FFF2-40B4-BE49-F238E27FC236}">
                  <a16:creationId xmlns:a16="http://schemas.microsoft.com/office/drawing/2014/main" id="{917719F0-C878-7DEB-82E2-707A011D4544}"/>
                </a:ext>
              </a:extLst>
            </p:cNvPr>
            <p:cNvSpPr/>
            <p:nvPr/>
          </p:nvSpPr>
          <p:spPr>
            <a:xfrm>
              <a:off x="49530" y="49530"/>
              <a:ext cx="162560" cy="167640"/>
            </a:xfrm>
            <a:custGeom>
              <a:avLst/>
              <a:gdLst/>
              <a:ahLst/>
              <a:cxnLst/>
              <a:rect l="l" t="t" r="r" b="b"/>
              <a:pathLst>
                <a:path w="162560" h="167640">
                  <a:moveTo>
                    <a:pt x="162560" y="58420"/>
                  </a:moveTo>
                  <a:cubicBezTo>
                    <a:pt x="158750" y="116840"/>
                    <a:pt x="138430" y="148590"/>
                    <a:pt x="116840" y="158750"/>
                  </a:cubicBezTo>
                  <a:cubicBezTo>
                    <a:pt x="96520" y="167640"/>
                    <a:pt x="58420" y="161290"/>
                    <a:pt x="40640" y="153670"/>
                  </a:cubicBezTo>
                  <a:cubicBezTo>
                    <a:pt x="27940" y="147320"/>
                    <a:pt x="19050" y="137160"/>
                    <a:pt x="12700" y="125730"/>
                  </a:cubicBezTo>
                  <a:cubicBezTo>
                    <a:pt x="6350" y="114300"/>
                    <a:pt x="0" y="102870"/>
                    <a:pt x="1270" y="87630"/>
                  </a:cubicBezTo>
                  <a:cubicBezTo>
                    <a:pt x="2540" y="68580"/>
                    <a:pt x="17780" y="31750"/>
                    <a:pt x="33020" y="17780"/>
                  </a:cubicBezTo>
                  <a:cubicBezTo>
                    <a:pt x="41910" y="7620"/>
                    <a:pt x="54610" y="2540"/>
                    <a:pt x="68580" y="1270"/>
                  </a:cubicBezTo>
                  <a:cubicBezTo>
                    <a:pt x="88900" y="0"/>
                    <a:pt x="142240" y="24130"/>
                    <a:pt x="142240" y="24130"/>
                  </a:cubicBezTo>
                </a:path>
              </a:pathLst>
            </a:custGeom>
            <a:solidFill>
              <a:srgbClr val="94AAB8"/>
            </a:solidFill>
            <a:ln cap="sq">
              <a:noFill/>
              <a:prstDash val="solid"/>
              <a:miter/>
            </a:ln>
          </p:spPr>
        </p:sp>
      </p:grpSp>
      <p:grpSp>
        <p:nvGrpSpPr>
          <p:cNvPr id="34" name="Group 33">
            <a:extLst>
              <a:ext uri="{FF2B5EF4-FFF2-40B4-BE49-F238E27FC236}">
                <a16:creationId xmlns:a16="http://schemas.microsoft.com/office/drawing/2014/main" id="{374C6A70-8049-B828-6026-8D9DD9C76DD6}"/>
              </a:ext>
            </a:extLst>
          </p:cNvPr>
          <p:cNvGrpSpPr/>
          <p:nvPr/>
        </p:nvGrpSpPr>
        <p:grpSpPr>
          <a:xfrm>
            <a:off x="937588" y="-475448"/>
            <a:ext cx="16412823" cy="10070934"/>
            <a:chOff x="696455" y="-507834"/>
            <a:chExt cx="16412823" cy="10070934"/>
          </a:xfrm>
        </p:grpSpPr>
        <p:pic>
          <p:nvPicPr>
            <p:cNvPr id="35" name="Picture 34">
              <a:extLst>
                <a:ext uri="{FF2B5EF4-FFF2-40B4-BE49-F238E27FC236}">
                  <a16:creationId xmlns:a16="http://schemas.microsoft.com/office/drawing/2014/main" id="{66112059-4202-B8EC-EE18-87F3D9852D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300" y="-507834"/>
              <a:ext cx="1765134" cy="1765134"/>
            </a:xfrm>
            <a:prstGeom prst="rect">
              <a:avLst/>
            </a:prstGeom>
            <a:ln>
              <a:noFill/>
            </a:ln>
            <a:effectLst>
              <a:outerShdw blurRad="292100" dist="139700" dir="2700000" algn="tl" rotWithShape="0">
                <a:srgbClr val="333333">
                  <a:alpha val="65000"/>
                </a:srgbClr>
              </a:outerShdw>
            </a:effectLst>
          </p:spPr>
        </p:pic>
        <p:grpSp>
          <p:nvGrpSpPr>
            <p:cNvPr id="36" name="Group 35">
              <a:extLst>
                <a:ext uri="{FF2B5EF4-FFF2-40B4-BE49-F238E27FC236}">
                  <a16:creationId xmlns:a16="http://schemas.microsoft.com/office/drawing/2014/main" id="{3A4672EC-93F7-3EF5-89B6-61EA26E3DECE}"/>
                </a:ext>
              </a:extLst>
            </p:cNvPr>
            <p:cNvGrpSpPr/>
            <p:nvPr/>
          </p:nvGrpSpPr>
          <p:grpSpPr>
            <a:xfrm>
              <a:off x="696455" y="723900"/>
              <a:ext cx="16412823" cy="8839200"/>
              <a:chOff x="495131" y="723900"/>
              <a:chExt cx="16412823" cy="8839200"/>
            </a:xfrm>
          </p:grpSpPr>
          <p:sp>
            <p:nvSpPr>
              <p:cNvPr id="37" name="Flowchart: Terminator 36">
                <a:extLst>
                  <a:ext uri="{FF2B5EF4-FFF2-40B4-BE49-F238E27FC236}">
                    <a16:creationId xmlns:a16="http://schemas.microsoft.com/office/drawing/2014/main" id="{674AA9E1-D996-5F62-585F-04F14CBA92BA}"/>
                  </a:ext>
                </a:extLst>
              </p:cNvPr>
              <p:cNvSpPr/>
              <p:nvPr/>
            </p:nvSpPr>
            <p:spPr>
              <a:xfrm>
                <a:off x="7162800" y="723900"/>
                <a:ext cx="3505200" cy="1066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ambria" panose="02040503050406030204" pitchFamily="18" charset="0"/>
                    <a:ea typeface="Cambria" panose="02040503050406030204" pitchFamily="18" charset="0"/>
                  </a:rPr>
                  <a:t>Data Collection</a:t>
                </a:r>
                <a:endParaRPr lang="en-IN" sz="3200" dirty="0">
                  <a:latin typeface="Cambria" panose="02040503050406030204" pitchFamily="18" charset="0"/>
                  <a:ea typeface="Cambria" panose="02040503050406030204" pitchFamily="18" charset="0"/>
                </a:endParaRPr>
              </a:p>
            </p:txBody>
          </p:sp>
          <p:sp>
            <p:nvSpPr>
              <p:cNvPr id="38" name="Flowchart: Terminator 37">
                <a:extLst>
                  <a:ext uri="{FF2B5EF4-FFF2-40B4-BE49-F238E27FC236}">
                    <a16:creationId xmlns:a16="http://schemas.microsoft.com/office/drawing/2014/main" id="{476C6DB2-A350-BADB-64E1-A54D7D48A808}"/>
                  </a:ext>
                </a:extLst>
              </p:cNvPr>
              <p:cNvSpPr/>
              <p:nvPr/>
            </p:nvSpPr>
            <p:spPr>
              <a:xfrm>
                <a:off x="12344400" y="2552700"/>
                <a:ext cx="3505200" cy="1066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Data Visualization</a:t>
                </a:r>
                <a:endParaRPr lang="en-IN" sz="3200" dirty="0"/>
              </a:p>
            </p:txBody>
          </p:sp>
          <p:sp>
            <p:nvSpPr>
              <p:cNvPr id="39" name="Flowchart: Terminator 38">
                <a:extLst>
                  <a:ext uri="{FF2B5EF4-FFF2-40B4-BE49-F238E27FC236}">
                    <a16:creationId xmlns:a16="http://schemas.microsoft.com/office/drawing/2014/main" id="{A76E8D08-01FA-090B-A372-B2CC268B3343}"/>
                  </a:ext>
                </a:extLst>
              </p:cNvPr>
              <p:cNvSpPr/>
              <p:nvPr/>
            </p:nvSpPr>
            <p:spPr>
              <a:xfrm>
                <a:off x="2133600" y="2552700"/>
                <a:ext cx="3505200" cy="1066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ambria" panose="02040503050406030204" pitchFamily="18" charset="0"/>
                    <a:ea typeface="Cambria" panose="02040503050406030204" pitchFamily="18" charset="0"/>
                  </a:rPr>
                  <a:t>Data Preprocessing</a:t>
                </a:r>
                <a:endParaRPr lang="en-IN" sz="3200" dirty="0">
                  <a:latin typeface="Cambria" panose="02040503050406030204" pitchFamily="18" charset="0"/>
                  <a:ea typeface="Cambria" panose="02040503050406030204" pitchFamily="18" charset="0"/>
                </a:endParaRPr>
              </a:p>
            </p:txBody>
          </p:sp>
          <p:sp>
            <p:nvSpPr>
              <p:cNvPr id="40" name="Flowchart: Terminator 39">
                <a:extLst>
                  <a:ext uri="{FF2B5EF4-FFF2-40B4-BE49-F238E27FC236}">
                    <a16:creationId xmlns:a16="http://schemas.microsoft.com/office/drawing/2014/main" id="{C68E6C43-2480-EA04-DEB5-EEE61BEFB0D4}"/>
                  </a:ext>
                </a:extLst>
              </p:cNvPr>
              <p:cNvSpPr/>
              <p:nvPr/>
            </p:nvSpPr>
            <p:spPr>
              <a:xfrm>
                <a:off x="2133600" y="4457700"/>
                <a:ext cx="3505200" cy="1066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ambria" panose="02040503050406030204" pitchFamily="18" charset="0"/>
                    <a:ea typeface="Cambria" panose="02040503050406030204" pitchFamily="18" charset="0"/>
                  </a:rPr>
                  <a:t>Data Balancing</a:t>
                </a:r>
                <a:endParaRPr lang="en-IN" sz="3200" dirty="0">
                  <a:latin typeface="Cambria" panose="02040503050406030204" pitchFamily="18" charset="0"/>
                  <a:ea typeface="Cambria" panose="02040503050406030204" pitchFamily="18" charset="0"/>
                </a:endParaRPr>
              </a:p>
            </p:txBody>
          </p:sp>
          <p:sp>
            <p:nvSpPr>
              <p:cNvPr id="41" name="Flowchart: Magnetic Disk 40">
                <a:extLst>
                  <a:ext uri="{FF2B5EF4-FFF2-40B4-BE49-F238E27FC236}">
                    <a16:creationId xmlns:a16="http://schemas.microsoft.com/office/drawing/2014/main" id="{36952DA7-4D92-37AF-7B8F-FBA9D5DDCE5C}"/>
                  </a:ext>
                </a:extLst>
              </p:cNvPr>
              <p:cNvSpPr/>
              <p:nvPr/>
            </p:nvSpPr>
            <p:spPr>
              <a:xfrm>
                <a:off x="2514600" y="6972300"/>
                <a:ext cx="2743200" cy="259080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Database</a:t>
                </a:r>
                <a:endParaRPr lang="en-IN" sz="3200" dirty="0"/>
              </a:p>
            </p:txBody>
          </p:sp>
          <p:sp>
            <p:nvSpPr>
              <p:cNvPr id="42" name="Flowchart: Terminator 41">
                <a:extLst>
                  <a:ext uri="{FF2B5EF4-FFF2-40B4-BE49-F238E27FC236}">
                    <a16:creationId xmlns:a16="http://schemas.microsoft.com/office/drawing/2014/main" id="{FF48EFBB-0882-D51A-EFFB-1D991F48C248}"/>
                  </a:ext>
                </a:extLst>
              </p:cNvPr>
              <p:cNvSpPr/>
              <p:nvPr/>
            </p:nvSpPr>
            <p:spPr>
              <a:xfrm>
                <a:off x="7162800" y="7962900"/>
                <a:ext cx="3505200" cy="1066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ambria" panose="02040503050406030204" pitchFamily="18" charset="0"/>
                    <a:ea typeface="Cambria" panose="02040503050406030204" pitchFamily="18" charset="0"/>
                  </a:rPr>
                  <a:t>Model Building</a:t>
                </a:r>
                <a:endParaRPr lang="en-IN" sz="3200" dirty="0">
                  <a:latin typeface="Cambria" panose="02040503050406030204" pitchFamily="18" charset="0"/>
                  <a:ea typeface="Cambria" panose="02040503050406030204" pitchFamily="18" charset="0"/>
                </a:endParaRPr>
              </a:p>
            </p:txBody>
          </p:sp>
          <p:sp>
            <p:nvSpPr>
              <p:cNvPr id="43" name="Flowchart: Terminator 42">
                <a:extLst>
                  <a:ext uri="{FF2B5EF4-FFF2-40B4-BE49-F238E27FC236}">
                    <a16:creationId xmlns:a16="http://schemas.microsoft.com/office/drawing/2014/main" id="{22CE8B20-BB34-432F-644A-C61A15A77AE9}"/>
                  </a:ext>
                </a:extLst>
              </p:cNvPr>
              <p:cNvSpPr/>
              <p:nvPr/>
            </p:nvSpPr>
            <p:spPr>
              <a:xfrm>
                <a:off x="12344400" y="7962900"/>
                <a:ext cx="3505200" cy="1066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ambria" panose="02040503050406030204" pitchFamily="18" charset="0"/>
                    <a:ea typeface="Cambria" panose="02040503050406030204" pitchFamily="18" charset="0"/>
                  </a:rPr>
                  <a:t>Deployment</a:t>
                </a:r>
                <a:endParaRPr lang="en-IN" sz="3200" dirty="0">
                  <a:latin typeface="Cambria" panose="02040503050406030204" pitchFamily="18" charset="0"/>
                  <a:ea typeface="Cambria" panose="02040503050406030204" pitchFamily="18" charset="0"/>
                </a:endParaRPr>
              </a:p>
            </p:txBody>
          </p:sp>
          <p:grpSp>
            <p:nvGrpSpPr>
              <p:cNvPr id="44" name="Group 43">
                <a:extLst>
                  <a:ext uri="{FF2B5EF4-FFF2-40B4-BE49-F238E27FC236}">
                    <a16:creationId xmlns:a16="http://schemas.microsoft.com/office/drawing/2014/main" id="{9062F142-C17E-2A0F-7619-8789057C1D88}"/>
                  </a:ext>
                </a:extLst>
              </p:cNvPr>
              <p:cNvGrpSpPr/>
              <p:nvPr/>
            </p:nvGrpSpPr>
            <p:grpSpPr>
              <a:xfrm>
                <a:off x="3886200" y="1257300"/>
                <a:ext cx="3276600" cy="1295400"/>
                <a:chOff x="3886200" y="1257300"/>
                <a:chExt cx="3276600" cy="1295400"/>
              </a:xfrm>
            </p:grpSpPr>
            <p:cxnSp>
              <p:nvCxnSpPr>
                <p:cNvPr id="60" name="Straight Connector 59">
                  <a:extLst>
                    <a:ext uri="{FF2B5EF4-FFF2-40B4-BE49-F238E27FC236}">
                      <a16:creationId xmlns:a16="http://schemas.microsoft.com/office/drawing/2014/main" id="{3DC4C510-3E46-17EC-0257-2FD5BC85F6C9}"/>
                    </a:ext>
                  </a:extLst>
                </p:cNvPr>
                <p:cNvCxnSpPr>
                  <a:cxnSpLocks/>
                  <a:stCxn id="37" idx="1"/>
                </p:cNvCxnSpPr>
                <p:nvPr/>
              </p:nvCxnSpPr>
              <p:spPr>
                <a:xfrm flipH="1">
                  <a:off x="3886200" y="1257300"/>
                  <a:ext cx="327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925908-F821-E326-661F-822685E300ED}"/>
                    </a:ext>
                  </a:extLst>
                </p:cNvPr>
                <p:cNvCxnSpPr>
                  <a:cxnSpLocks/>
                  <a:endCxn id="39" idx="0"/>
                </p:cNvCxnSpPr>
                <p:nvPr/>
              </p:nvCxnSpPr>
              <p:spPr>
                <a:xfrm>
                  <a:off x="3886200" y="12573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900E405-ABC4-703A-64D5-7CF6CE78D35E}"/>
                  </a:ext>
                </a:extLst>
              </p:cNvPr>
              <p:cNvGrpSpPr/>
              <p:nvPr/>
            </p:nvGrpSpPr>
            <p:grpSpPr>
              <a:xfrm>
                <a:off x="10668000" y="1257300"/>
                <a:ext cx="3429000" cy="1295400"/>
                <a:chOff x="10668000" y="1257300"/>
                <a:chExt cx="3429000" cy="1295400"/>
              </a:xfrm>
            </p:grpSpPr>
            <p:cxnSp>
              <p:nvCxnSpPr>
                <p:cNvPr id="58" name="Straight Connector 57">
                  <a:extLst>
                    <a:ext uri="{FF2B5EF4-FFF2-40B4-BE49-F238E27FC236}">
                      <a16:creationId xmlns:a16="http://schemas.microsoft.com/office/drawing/2014/main" id="{CFAB98E3-AA8E-BC7B-92E6-36B4235EB408}"/>
                    </a:ext>
                  </a:extLst>
                </p:cNvPr>
                <p:cNvCxnSpPr>
                  <a:cxnSpLocks/>
                  <a:stCxn id="37" idx="3"/>
                </p:cNvCxnSpPr>
                <p:nvPr/>
              </p:nvCxnSpPr>
              <p:spPr>
                <a:xfrm>
                  <a:off x="10668000" y="1257300"/>
                  <a:ext cx="342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1C833B9-630B-CD71-ED5A-4B0910542D35}"/>
                    </a:ext>
                  </a:extLst>
                </p:cNvPr>
                <p:cNvCxnSpPr>
                  <a:cxnSpLocks/>
                  <a:endCxn id="38" idx="0"/>
                </p:cNvCxnSpPr>
                <p:nvPr/>
              </p:nvCxnSpPr>
              <p:spPr>
                <a:xfrm>
                  <a:off x="14097000" y="12573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42656C04-E273-2797-A9D4-6B04BF130559}"/>
                  </a:ext>
                </a:extLst>
              </p:cNvPr>
              <p:cNvCxnSpPr>
                <a:cxnSpLocks/>
                <a:stCxn id="39" idx="2"/>
              </p:cNvCxnSpPr>
              <p:nvPr/>
            </p:nvCxnSpPr>
            <p:spPr>
              <a:xfrm>
                <a:off x="3886200" y="36195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2E3F7CE-87B5-46E0-3939-B32C9DE35DD2}"/>
                  </a:ext>
                </a:extLst>
              </p:cNvPr>
              <p:cNvCxnSpPr>
                <a:cxnSpLocks/>
                <a:stCxn id="40" idx="2"/>
                <a:endCxn id="41" idx="1"/>
              </p:cNvCxnSpPr>
              <p:nvPr/>
            </p:nvCxnSpPr>
            <p:spPr>
              <a:xfrm>
                <a:off x="3886200" y="5524500"/>
                <a:ext cx="0" cy="1447800"/>
              </a:xfrm>
              <a:prstGeom prst="line">
                <a:avLst/>
              </a:prstGeom>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39ADF87A-0B78-3CDB-48FA-B2AA467DC34A}"/>
                  </a:ext>
                </a:extLst>
              </p:cNvPr>
              <p:cNvGrpSpPr/>
              <p:nvPr/>
            </p:nvGrpSpPr>
            <p:grpSpPr>
              <a:xfrm>
                <a:off x="5638800" y="4991100"/>
                <a:ext cx="1524000" cy="3505200"/>
                <a:chOff x="5638800" y="4991100"/>
                <a:chExt cx="1524000" cy="3505200"/>
              </a:xfrm>
            </p:grpSpPr>
            <p:cxnSp>
              <p:nvCxnSpPr>
                <p:cNvPr id="56" name="Connector: Elbow 55">
                  <a:extLst>
                    <a:ext uri="{FF2B5EF4-FFF2-40B4-BE49-F238E27FC236}">
                      <a16:creationId xmlns:a16="http://schemas.microsoft.com/office/drawing/2014/main" id="{EBDB91DF-3EEB-422F-1530-D292095E38BE}"/>
                    </a:ext>
                  </a:extLst>
                </p:cNvPr>
                <p:cNvCxnSpPr>
                  <a:cxnSpLocks/>
                  <a:stCxn id="40" idx="3"/>
                </p:cNvCxnSpPr>
                <p:nvPr/>
              </p:nvCxnSpPr>
              <p:spPr>
                <a:xfrm>
                  <a:off x="5638800" y="4991100"/>
                  <a:ext cx="533400" cy="35052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8029BEC-FDEF-B9E5-0CBE-CA3EB78B5E75}"/>
                    </a:ext>
                  </a:extLst>
                </p:cNvPr>
                <p:cNvCxnSpPr>
                  <a:cxnSpLocks/>
                  <a:endCxn id="42" idx="1"/>
                </p:cNvCxnSpPr>
                <p:nvPr/>
              </p:nvCxnSpPr>
              <p:spPr>
                <a:xfrm>
                  <a:off x="6172200" y="84963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089E7870-91A3-147C-2A6A-CFEBCC3D12B7}"/>
                  </a:ext>
                </a:extLst>
              </p:cNvPr>
              <p:cNvCxnSpPr>
                <a:cxnSpLocks/>
                <a:stCxn id="42" idx="3"/>
                <a:endCxn id="43" idx="1"/>
              </p:cNvCxnSpPr>
              <p:nvPr/>
            </p:nvCxnSpPr>
            <p:spPr>
              <a:xfrm>
                <a:off x="10668000" y="8496300"/>
                <a:ext cx="1676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7F414FC-D7C6-6C0E-45A4-AD8D0B085654}"/>
                  </a:ext>
                </a:extLst>
              </p:cNvPr>
              <p:cNvCxnSpPr>
                <a:cxnSpLocks/>
                <a:stCxn id="38" idx="2"/>
                <a:endCxn id="43" idx="0"/>
              </p:cNvCxnSpPr>
              <p:nvPr/>
            </p:nvCxnSpPr>
            <p:spPr>
              <a:xfrm>
                <a:off x="14097000" y="3619500"/>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6621CDBF-958C-E18E-0F72-2632EDE36B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950" y="1172935"/>
                <a:ext cx="2019299" cy="2019299"/>
              </a:xfrm>
              <a:prstGeom prst="rect">
                <a:avLst/>
              </a:prstGeom>
            </p:spPr>
          </p:pic>
          <p:pic>
            <p:nvPicPr>
              <p:cNvPr id="52" name="Picture 51">
                <a:extLst>
                  <a:ext uri="{FF2B5EF4-FFF2-40B4-BE49-F238E27FC236}">
                    <a16:creationId xmlns:a16="http://schemas.microsoft.com/office/drawing/2014/main" id="{11EA0711-1EE1-5E24-01D9-9C929771C4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131" y="6966857"/>
                <a:ext cx="2362539" cy="2362539"/>
              </a:xfrm>
              <a:prstGeom prst="rect">
                <a:avLst/>
              </a:prstGeom>
            </p:spPr>
          </p:pic>
          <p:pic>
            <p:nvPicPr>
              <p:cNvPr id="53" name="Picture 52">
                <a:extLst>
                  <a:ext uri="{FF2B5EF4-FFF2-40B4-BE49-F238E27FC236}">
                    <a16:creationId xmlns:a16="http://schemas.microsoft.com/office/drawing/2014/main" id="{3196F352-683F-B3C1-B066-1D13F94202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94496" y="6332595"/>
                <a:ext cx="2193809" cy="2193809"/>
              </a:xfrm>
              <a:prstGeom prst="rect">
                <a:avLst/>
              </a:prstGeom>
            </p:spPr>
          </p:pic>
          <p:pic>
            <p:nvPicPr>
              <p:cNvPr id="54" name="Picture 53">
                <a:extLst>
                  <a:ext uri="{FF2B5EF4-FFF2-40B4-BE49-F238E27FC236}">
                    <a16:creationId xmlns:a16="http://schemas.microsoft.com/office/drawing/2014/main" id="{588AADC0-401D-5086-B618-DD962B99F1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17305" y="6482444"/>
                <a:ext cx="1828799" cy="1828799"/>
              </a:xfrm>
              <a:prstGeom prst="rect">
                <a:avLst/>
              </a:prstGeom>
            </p:spPr>
          </p:pic>
          <p:pic>
            <p:nvPicPr>
              <p:cNvPr id="55" name="Picture 54">
                <a:extLst>
                  <a:ext uri="{FF2B5EF4-FFF2-40B4-BE49-F238E27FC236}">
                    <a16:creationId xmlns:a16="http://schemas.microsoft.com/office/drawing/2014/main" id="{60698CFC-0D88-9D75-87C9-6BB2A3CD66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91243" y="723900"/>
                <a:ext cx="2116711" cy="2116711"/>
              </a:xfrm>
              <a:prstGeom prst="rect">
                <a:avLst/>
              </a:prstGeom>
            </p:spPr>
          </p:pic>
        </p:grpSp>
      </p:grpSp>
      <p:sp>
        <p:nvSpPr>
          <p:cNvPr id="62" name="TextBox 61">
            <a:extLst>
              <a:ext uri="{FF2B5EF4-FFF2-40B4-BE49-F238E27FC236}">
                <a16:creationId xmlns:a16="http://schemas.microsoft.com/office/drawing/2014/main" id="{F53E9759-A310-920E-FDAF-84DE53555738}"/>
              </a:ext>
            </a:extLst>
          </p:cNvPr>
          <p:cNvSpPr txBox="1"/>
          <p:nvPr/>
        </p:nvSpPr>
        <p:spPr>
          <a:xfrm>
            <a:off x="7109957" y="9470910"/>
            <a:ext cx="4320043" cy="646331"/>
          </a:xfrm>
          <a:prstGeom prst="rect">
            <a:avLst/>
          </a:prstGeom>
          <a:noFill/>
        </p:spPr>
        <p:txBody>
          <a:bodyPr wrap="square" rtlCol="0">
            <a:spAutoFit/>
          </a:bodyPr>
          <a:lstStyle/>
          <a:p>
            <a:r>
              <a:rPr lang="en-US" sz="3600" dirty="0">
                <a:solidFill>
                  <a:srgbClr val="3B365F"/>
                </a:solidFill>
                <a:latin typeface="News706 BT" panose="02040804060705020204" pitchFamily="18" charset="0"/>
                <a:ea typeface="TAN Headline"/>
                <a:cs typeface="TAN Headline"/>
                <a:sym typeface="TAN Headline"/>
              </a:rPr>
              <a:t>FLOW DIAGRAM</a:t>
            </a:r>
          </a:p>
        </p:txBody>
      </p:sp>
    </p:spTree>
    <p:extLst>
      <p:ext uri="{BB962C8B-B14F-4D97-AF65-F5344CB8AC3E}">
        <p14:creationId xmlns:p14="http://schemas.microsoft.com/office/powerpoint/2010/main" val="41781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16" name="TextBox 16"/>
          <p:cNvSpPr txBox="1"/>
          <p:nvPr/>
        </p:nvSpPr>
        <p:spPr>
          <a:xfrm>
            <a:off x="420053" y="330208"/>
            <a:ext cx="9924648" cy="1314784"/>
          </a:xfrm>
          <a:prstGeom prst="rect">
            <a:avLst/>
          </a:prstGeom>
        </p:spPr>
        <p:txBody>
          <a:bodyPr lIns="0" tIns="0" rIns="0" bIns="0" rtlCol="0" anchor="t">
            <a:spAutoFit/>
          </a:bodyPr>
          <a:lstStyle/>
          <a:p>
            <a:pPr algn="just">
              <a:lnSpc>
                <a:spcPts val="11370"/>
              </a:lnSpc>
            </a:pPr>
            <a:r>
              <a:rPr lang="en-US" sz="6500" dirty="0">
                <a:solidFill>
                  <a:srgbClr val="3B365F"/>
                </a:solidFill>
                <a:latin typeface="News706 BT" panose="02040804060705020204" pitchFamily="18" charset="0"/>
                <a:ea typeface="TAN Headline"/>
                <a:cs typeface="TAN Headline"/>
                <a:sym typeface="TAN Headline"/>
              </a:rPr>
              <a:t>Data Collection</a:t>
            </a:r>
          </a:p>
        </p:txBody>
      </p:sp>
      <p:sp>
        <p:nvSpPr>
          <p:cNvPr id="17" name="TextBox 16">
            <a:extLst>
              <a:ext uri="{FF2B5EF4-FFF2-40B4-BE49-F238E27FC236}">
                <a16:creationId xmlns:a16="http://schemas.microsoft.com/office/drawing/2014/main" id="{18665277-1774-66A9-7D2E-0602DA9BBCE7}"/>
              </a:ext>
            </a:extLst>
          </p:cNvPr>
          <p:cNvSpPr txBox="1"/>
          <p:nvPr/>
        </p:nvSpPr>
        <p:spPr>
          <a:xfrm>
            <a:off x="1447800" y="2585978"/>
            <a:ext cx="9201173" cy="2862322"/>
          </a:xfrm>
          <a:prstGeom prst="rect">
            <a:avLst/>
          </a:prstGeom>
          <a:noFill/>
        </p:spPr>
        <p:txBody>
          <a:bodyPr wrap="none" rtlCol="0">
            <a:spAutoFit/>
          </a:bodyPr>
          <a:lstStyle/>
          <a:p>
            <a:r>
              <a:rPr lang="en-US" sz="3600" b="1" dirty="0">
                <a:solidFill>
                  <a:srgbClr val="132655"/>
                </a:solidFill>
                <a:latin typeface="Coco Gothic" panose="020B0604020202020204" charset="0"/>
              </a:rPr>
              <a:t>Source</a:t>
            </a:r>
          </a:p>
          <a:p>
            <a:pPr marL="571500" indent="-571500">
              <a:buFont typeface="Arial" panose="020B0604020202020204" pitchFamily="34" charset="0"/>
              <a:buChar char="•"/>
            </a:pPr>
            <a:r>
              <a:rPr lang="en-US" sz="3600" dirty="0">
                <a:solidFill>
                  <a:srgbClr val="132655"/>
                </a:solidFill>
                <a:latin typeface="Coco Gothic" panose="020B0604020202020204" charset="0"/>
              </a:rPr>
              <a:t>The Dataset was obtained from Kaggle.</a:t>
            </a:r>
          </a:p>
          <a:p>
            <a:pPr marL="571500" indent="-571500">
              <a:buFont typeface="Arial" panose="020B0604020202020204" pitchFamily="34" charset="0"/>
              <a:buChar char="•"/>
            </a:pPr>
            <a:r>
              <a:rPr lang="en-US" sz="3600" dirty="0">
                <a:solidFill>
                  <a:srgbClr val="132655"/>
                </a:solidFill>
                <a:latin typeface="Coco Gothic" panose="020B0604020202020204" charset="0"/>
              </a:rPr>
              <a:t>Titled: “Credit Card Fraud Detection”.</a:t>
            </a:r>
          </a:p>
          <a:p>
            <a:pPr marL="571500" indent="-571500">
              <a:buFont typeface="Arial" panose="020B0604020202020204" pitchFamily="34" charset="0"/>
              <a:buChar char="•"/>
            </a:pPr>
            <a:r>
              <a:rPr lang="en-US" sz="3600" dirty="0">
                <a:solidFill>
                  <a:srgbClr val="132655"/>
                </a:solidFill>
                <a:latin typeface="Coco Gothic" panose="020B0604020202020204" charset="0"/>
              </a:rPr>
              <a:t>Published by </a:t>
            </a:r>
            <a:r>
              <a:rPr lang="en-IN" sz="3600" dirty="0">
                <a:solidFill>
                  <a:srgbClr val="132655"/>
                </a:solidFill>
                <a:latin typeface="Coco Gothic" panose="020B0604020202020204" charset="0"/>
              </a:rPr>
              <a:t>Emre </a:t>
            </a:r>
            <a:r>
              <a:rPr lang="en-IN" sz="3600" dirty="0" err="1">
                <a:solidFill>
                  <a:srgbClr val="132655"/>
                </a:solidFill>
                <a:latin typeface="Coco Gothic" panose="020B0604020202020204" charset="0"/>
              </a:rPr>
              <a:t>Bayır</a:t>
            </a:r>
            <a:r>
              <a:rPr lang="en-IN" sz="3600" dirty="0">
                <a:solidFill>
                  <a:srgbClr val="132655"/>
                </a:solidFill>
                <a:latin typeface="Coco Gothic" panose="020B0604020202020204" charset="0"/>
              </a:rPr>
              <a:t>.</a:t>
            </a:r>
          </a:p>
          <a:p>
            <a:pPr marL="571500" indent="-571500">
              <a:buFont typeface="Arial" panose="020B0604020202020204" pitchFamily="34" charset="0"/>
              <a:buChar char="•"/>
            </a:pPr>
            <a:endParaRPr lang="en-IN" sz="3600" dirty="0">
              <a:solidFill>
                <a:srgbClr val="132655"/>
              </a:solidFill>
              <a:latin typeface="Coco Gothic" panose="020B0604020202020204" charset="0"/>
            </a:endParaRPr>
          </a:p>
        </p:txBody>
      </p:sp>
      <p:sp>
        <p:nvSpPr>
          <p:cNvPr id="18" name="TextBox 17">
            <a:extLst>
              <a:ext uri="{FF2B5EF4-FFF2-40B4-BE49-F238E27FC236}">
                <a16:creationId xmlns:a16="http://schemas.microsoft.com/office/drawing/2014/main" id="{DDD6C0AB-FA42-6F8C-8FCC-22E05D6E0B91}"/>
              </a:ext>
            </a:extLst>
          </p:cNvPr>
          <p:cNvSpPr txBox="1"/>
          <p:nvPr/>
        </p:nvSpPr>
        <p:spPr>
          <a:xfrm>
            <a:off x="1447800" y="5448300"/>
            <a:ext cx="9273308" cy="2862322"/>
          </a:xfrm>
          <a:prstGeom prst="rect">
            <a:avLst/>
          </a:prstGeom>
          <a:noFill/>
        </p:spPr>
        <p:txBody>
          <a:bodyPr wrap="none" rtlCol="0">
            <a:spAutoFit/>
          </a:bodyPr>
          <a:lstStyle/>
          <a:p>
            <a:r>
              <a:rPr lang="en-IN" sz="3600" b="1" dirty="0">
                <a:solidFill>
                  <a:srgbClr val="132655"/>
                </a:solidFill>
                <a:latin typeface="Coco Gothic" panose="020B0604020202020204" charset="0"/>
              </a:rPr>
              <a:t>Dataset Details</a:t>
            </a:r>
            <a:endParaRPr lang="en-US" sz="3600" b="1" dirty="0">
              <a:solidFill>
                <a:srgbClr val="132655"/>
              </a:solidFill>
              <a:latin typeface="Coco Gothic" panose="020B0604020202020204" charset="0"/>
            </a:endParaRPr>
          </a:p>
          <a:p>
            <a:pPr marL="571500" indent="-571500">
              <a:buFont typeface="Arial" panose="020B0604020202020204" pitchFamily="34" charset="0"/>
              <a:buChar char="•"/>
            </a:pPr>
            <a:r>
              <a:rPr lang="en-IN" sz="3600" dirty="0">
                <a:solidFill>
                  <a:srgbClr val="132655"/>
                </a:solidFill>
                <a:latin typeface="Coco Gothic" panose="020B0604020202020204" charset="0"/>
              </a:rPr>
              <a:t>Total Transactions: 1296675</a:t>
            </a:r>
          </a:p>
          <a:p>
            <a:pPr marL="571500" indent="-571500">
              <a:buFont typeface="Arial" panose="020B0604020202020204" pitchFamily="34" charset="0"/>
              <a:buChar char="•"/>
            </a:pPr>
            <a:r>
              <a:rPr lang="en-IN" sz="3600" dirty="0">
                <a:solidFill>
                  <a:srgbClr val="132655"/>
                </a:solidFill>
                <a:latin typeface="Coco Gothic" panose="020B0604020202020204" charset="0"/>
              </a:rPr>
              <a:t>Fraudulent Transactions: 7506</a:t>
            </a:r>
          </a:p>
          <a:p>
            <a:pPr marL="571500" indent="-571500">
              <a:buFont typeface="Arial" panose="020B0604020202020204" pitchFamily="34" charset="0"/>
              <a:buChar char="•"/>
            </a:pPr>
            <a:r>
              <a:rPr lang="en-IN" sz="3600" dirty="0">
                <a:solidFill>
                  <a:srgbClr val="132655"/>
                </a:solidFill>
                <a:latin typeface="Coco Gothic" panose="020B0604020202020204" charset="0"/>
              </a:rPr>
              <a:t>Non-Fraudulent Transactions: 1289169</a:t>
            </a:r>
          </a:p>
          <a:p>
            <a:pPr marL="571500" indent="-571500">
              <a:buFont typeface="Arial" panose="020B0604020202020204" pitchFamily="34" charset="0"/>
              <a:buChar char="•"/>
            </a:pPr>
            <a:r>
              <a:rPr lang="en-US" sz="3600" dirty="0">
                <a:solidFill>
                  <a:srgbClr val="132655"/>
                </a:solidFill>
                <a:latin typeface="Coco Gothic" panose="020B0604020202020204" charset="0"/>
              </a:rPr>
              <a:t>Fraud Rate: ~0.6% (Highly Imbalanced)</a:t>
            </a:r>
            <a:endParaRPr lang="en-IN" sz="3600" dirty="0">
              <a:solidFill>
                <a:srgbClr val="132655"/>
              </a:solidFill>
              <a:latin typeface="Coco Gothic"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9" name="TextBox 9"/>
          <p:cNvSpPr txBox="1"/>
          <p:nvPr/>
        </p:nvSpPr>
        <p:spPr>
          <a:xfrm>
            <a:off x="460081" y="118826"/>
            <a:ext cx="17367838" cy="1072345"/>
          </a:xfrm>
          <a:prstGeom prst="rect">
            <a:avLst/>
          </a:prstGeom>
        </p:spPr>
        <p:txBody>
          <a:bodyPr lIns="0" tIns="0" rIns="0" bIns="0" rtlCol="0" anchor="t">
            <a:spAutoFit/>
          </a:bodyPr>
          <a:lstStyle/>
          <a:p>
            <a:pPr algn="l">
              <a:lnSpc>
                <a:spcPts val="9100"/>
              </a:lnSpc>
            </a:pPr>
            <a:r>
              <a:rPr lang="en-US" sz="6500" dirty="0">
                <a:solidFill>
                  <a:srgbClr val="3B365F"/>
                </a:solidFill>
                <a:latin typeface="News706 BT" panose="02040804060705020204" pitchFamily="18" charset="0"/>
                <a:ea typeface="TAN Headline"/>
                <a:cs typeface="TAN Headline"/>
                <a:sym typeface="TAN Headline"/>
              </a:rPr>
              <a:t>Data Preprocessing</a:t>
            </a:r>
          </a:p>
        </p:txBody>
      </p:sp>
      <p:sp>
        <p:nvSpPr>
          <p:cNvPr id="13" name="TextBox 12">
            <a:extLst>
              <a:ext uri="{FF2B5EF4-FFF2-40B4-BE49-F238E27FC236}">
                <a16:creationId xmlns:a16="http://schemas.microsoft.com/office/drawing/2014/main" id="{FEF206D7-4DE4-1FEE-D440-6391A3CD1C0F}"/>
              </a:ext>
            </a:extLst>
          </p:cNvPr>
          <p:cNvSpPr txBox="1"/>
          <p:nvPr/>
        </p:nvSpPr>
        <p:spPr>
          <a:xfrm>
            <a:off x="460081" y="1409700"/>
            <a:ext cx="12344085" cy="2308324"/>
          </a:xfrm>
          <a:prstGeom prst="rect">
            <a:avLst/>
          </a:prstGeom>
          <a:noFill/>
        </p:spPr>
        <p:txBody>
          <a:bodyPr wrap="none" rtlCol="0">
            <a:spAutoFit/>
          </a:bodyPr>
          <a:lstStyle/>
          <a:p>
            <a:r>
              <a:rPr lang="en-IN" sz="3600" b="1" dirty="0">
                <a:solidFill>
                  <a:srgbClr val="132655"/>
                </a:solidFill>
                <a:latin typeface="Coco Gothic" panose="020B0604020202020204" charset="0"/>
              </a:rPr>
              <a:t>Environment</a:t>
            </a:r>
          </a:p>
          <a:p>
            <a:pPr marL="571500" indent="-571500">
              <a:buFont typeface="Arial" panose="020B0604020202020204" pitchFamily="34" charset="0"/>
              <a:buChar char="•"/>
            </a:pPr>
            <a:r>
              <a:rPr lang="en-IN" sz="3600" dirty="0">
                <a:solidFill>
                  <a:srgbClr val="132655"/>
                </a:solidFill>
                <a:latin typeface="Coco Gothic" panose="020B0604020202020204" charset="0"/>
              </a:rPr>
              <a:t>Framework: Apache Spark (</a:t>
            </a:r>
            <a:r>
              <a:rPr lang="en-IN" sz="3600" dirty="0" err="1">
                <a:solidFill>
                  <a:srgbClr val="132655"/>
                </a:solidFill>
                <a:latin typeface="Coco Gothic" panose="020B0604020202020204" charset="0"/>
              </a:rPr>
              <a:t>PySpark</a:t>
            </a:r>
            <a:r>
              <a:rPr lang="en-IN" sz="3600" dirty="0">
                <a:solidFill>
                  <a:srgbClr val="132655"/>
                </a:solidFill>
                <a:latin typeface="Coco Gothic" panose="020B0604020202020204" charset="0"/>
              </a:rPr>
              <a:t>)</a:t>
            </a:r>
          </a:p>
          <a:p>
            <a:pPr marL="571500" indent="-571500">
              <a:buFont typeface="Arial" panose="020B0604020202020204" pitchFamily="34" charset="0"/>
              <a:buChar char="•"/>
            </a:pPr>
            <a:r>
              <a:rPr lang="en-IN" sz="3600" dirty="0">
                <a:solidFill>
                  <a:srgbClr val="132655"/>
                </a:solidFill>
                <a:latin typeface="Coco Gothic" panose="020B0604020202020204" charset="0"/>
              </a:rPr>
              <a:t>Language: Python</a:t>
            </a:r>
          </a:p>
          <a:p>
            <a:pPr marL="571500" indent="-571500">
              <a:buFont typeface="Arial" panose="020B0604020202020204" pitchFamily="34" charset="0"/>
              <a:buChar char="•"/>
            </a:pPr>
            <a:r>
              <a:rPr lang="en-IN" sz="3600" dirty="0">
                <a:solidFill>
                  <a:srgbClr val="132655"/>
                </a:solidFill>
                <a:latin typeface="Coco Gothic" panose="020B0604020202020204" charset="0"/>
              </a:rPr>
              <a:t>Scale: </a:t>
            </a:r>
            <a:r>
              <a:rPr lang="en-US" sz="3600" dirty="0">
                <a:solidFill>
                  <a:srgbClr val="132655"/>
                </a:solidFill>
              </a:rPr>
              <a:t>Optimized for handling large-scale datasets efficiently.</a:t>
            </a:r>
          </a:p>
        </p:txBody>
      </p:sp>
      <p:sp>
        <p:nvSpPr>
          <p:cNvPr id="15" name="TextBox 14">
            <a:extLst>
              <a:ext uri="{FF2B5EF4-FFF2-40B4-BE49-F238E27FC236}">
                <a16:creationId xmlns:a16="http://schemas.microsoft.com/office/drawing/2014/main" id="{5A1D61C8-3BD2-DBB5-3F55-6DF3041F06B0}"/>
              </a:ext>
            </a:extLst>
          </p:cNvPr>
          <p:cNvSpPr txBox="1"/>
          <p:nvPr/>
        </p:nvSpPr>
        <p:spPr>
          <a:xfrm>
            <a:off x="425130" y="3936553"/>
            <a:ext cx="9783319" cy="1754326"/>
          </a:xfrm>
          <a:prstGeom prst="rect">
            <a:avLst/>
          </a:prstGeom>
          <a:noFill/>
        </p:spPr>
        <p:txBody>
          <a:bodyPr wrap="none" rtlCol="0">
            <a:spAutoFit/>
          </a:bodyPr>
          <a:lstStyle/>
          <a:p>
            <a:r>
              <a:rPr lang="en-US" sz="3600" b="1" dirty="0">
                <a:solidFill>
                  <a:srgbClr val="132655"/>
                </a:solidFill>
                <a:latin typeface="Coco Gothic" panose="020B0604020202020204" charset="0"/>
              </a:rPr>
              <a:t>Null Values Check</a:t>
            </a:r>
          </a:p>
          <a:p>
            <a:pPr marL="571500" indent="-571500">
              <a:buFont typeface="Arial" panose="020B0604020202020204" pitchFamily="34" charset="0"/>
              <a:buChar char="•"/>
            </a:pPr>
            <a:r>
              <a:rPr lang="en-US" sz="3600" dirty="0">
                <a:solidFill>
                  <a:srgbClr val="132655"/>
                </a:solidFill>
                <a:latin typeface="Coco Gothic" panose="020B0604020202020204" charset="0"/>
              </a:rPr>
              <a:t>Verified dataset had no missing values.</a:t>
            </a:r>
          </a:p>
          <a:p>
            <a:pPr marL="571500" indent="-571500">
              <a:buFont typeface="Arial" panose="020B0604020202020204" pitchFamily="34" charset="0"/>
              <a:buChar char="•"/>
            </a:pPr>
            <a:r>
              <a:rPr lang="en-US" sz="3600" dirty="0">
                <a:solidFill>
                  <a:srgbClr val="132655"/>
                </a:solidFill>
                <a:latin typeface="Coco Gothic" panose="020B0604020202020204" charset="0"/>
              </a:rPr>
              <a:t>Ensured data completeness for all records.</a:t>
            </a:r>
          </a:p>
        </p:txBody>
      </p:sp>
      <p:sp>
        <p:nvSpPr>
          <p:cNvPr id="16" name="TextBox 15">
            <a:extLst>
              <a:ext uri="{FF2B5EF4-FFF2-40B4-BE49-F238E27FC236}">
                <a16:creationId xmlns:a16="http://schemas.microsoft.com/office/drawing/2014/main" id="{AB31EB78-33D0-7026-ACE1-66A019F0F5F2}"/>
              </a:ext>
            </a:extLst>
          </p:cNvPr>
          <p:cNvSpPr txBox="1"/>
          <p:nvPr/>
        </p:nvSpPr>
        <p:spPr>
          <a:xfrm>
            <a:off x="460081" y="5909408"/>
            <a:ext cx="14943130" cy="2308324"/>
          </a:xfrm>
          <a:prstGeom prst="rect">
            <a:avLst/>
          </a:prstGeom>
          <a:noFill/>
        </p:spPr>
        <p:txBody>
          <a:bodyPr wrap="none" rtlCol="0">
            <a:spAutoFit/>
          </a:bodyPr>
          <a:lstStyle/>
          <a:p>
            <a:r>
              <a:rPr lang="en-IN" sz="3600" b="1" dirty="0">
                <a:solidFill>
                  <a:srgbClr val="132655"/>
                </a:solidFill>
                <a:latin typeface="Coco Gothic" panose="020B0604020202020204" charset="0"/>
              </a:rPr>
              <a:t>Feature Engineering</a:t>
            </a:r>
          </a:p>
          <a:p>
            <a:pPr marL="571500" indent="-571500">
              <a:buFont typeface="Arial" panose="020B0604020202020204" pitchFamily="34" charset="0"/>
              <a:buChar char="•"/>
            </a:pPr>
            <a:r>
              <a:rPr lang="en-IN" sz="3600" dirty="0">
                <a:solidFill>
                  <a:srgbClr val="132655"/>
                </a:solidFill>
                <a:latin typeface="Coco Gothic" panose="020B0604020202020204" charset="0"/>
              </a:rPr>
              <a:t>Created new features like:</a:t>
            </a:r>
          </a:p>
          <a:p>
            <a:pPr marL="742950" indent="-742950">
              <a:buFont typeface="+mj-lt"/>
              <a:buAutoNum type="arabicPeriod"/>
            </a:pPr>
            <a:r>
              <a:rPr lang="en-IN" sz="3600" dirty="0">
                <a:solidFill>
                  <a:srgbClr val="132655"/>
                </a:solidFill>
                <a:latin typeface="Coco Gothic" panose="020B0604020202020204" charset="0"/>
              </a:rPr>
              <a:t>Distance </a:t>
            </a:r>
            <a:r>
              <a:rPr lang="en-IN" sz="3600" dirty="0">
                <a:solidFill>
                  <a:srgbClr val="132655"/>
                </a:solidFill>
                <a:latin typeface="Coco Gothic" panose="020B0604020202020204" charset="0"/>
                <a:sym typeface="Wingdings" panose="05000000000000000000" pitchFamily="2" charset="2"/>
              </a:rPr>
              <a:t> </a:t>
            </a:r>
            <a:r>
              <a:rPr lang="en-IN" sz="3600" dirty="0">
                <a:solidFill>
                  <a:srgbClr val="132655"/>
                </a:solidFill>
                <a:latin typeface="Coco Gothic" panose="020B0604020202020204" charset="0"/>
              </a:rPr>
              <a:t>Estimated location-based distance.</a:t>
            </a:r>
          </a:p>
          <a:p>
            <a:pPr marL="742950" indent="-742950">
              <a:buFont typeface="+mj-lt"/>
              <a:buAutoNum type="arabicPeriod"/>
            </a:pPr>
            <a:r>
              <a:rPr lang="en-IN" sz="3600" dirty="0" err="1">
                <a:solidFill>
                  <a:srgbClr val="132655"/>
                </a:solidFill>
                <a:latin typeface="Coco Gothic" panose="020B0604020202020204" charset="0"/>
              </a:rPr>
              <a:t>amt_per_capita</a:t>
            </a:r>
            <a:r>
              <a:rPr lang="en-IN" sz="3600" dirty="0">
                <a:solidFill>
                  <a:srgbClr val="132655"/>
                </a:solidFill>
                <a:latin typeface="Coco Gothic" panose="020B0604020202020204" charset="0"/>
              </a:rPr>
              <a:t> </a:t>
            </a:r>
            <a:r>
              <a:rPr lang="en-IN" sz="3600" dirty="0">
                <a:solidFill>
                  <a:srgbClr val="132655"/>
                </a:solidFill>
                <a:latin typeface="Coco Gothic" panose="020B0604020202020204" charset="0"/>
                <a:sym typeface="Wingdings" panose="05000000000000000000" pitchFamily="2" charset="2"/>
              </a:rPr>
              <a:t> </a:t>
            </a:r>
            <a:r>
              <a:rPr lang="en-US" sz="3600" dirty="0">
                <a:solidFill>
                  <a:srgbClr val="132655"/>
                </a:solidFill>
                <a:latin typeface="Coco Gothic" panose="020B0604020202020204" charset="0"/>
              </a:rPr>
              <a:t>Ratio of transaction amount per user behavior.</a:t>
            </a:r>
            <a:endParaRPr lang="en-IN" sz="3600" dirty="0">
              <a:solidFill>
                <a:srgbClr val="132655"/>
              </a:solidFill>
              <a:latin typeface="Coco Gothic" panose="020B0604020202020204" charset="0"/>
            </a:endParaRPr>
          </a:p>
        </p:txBody>
      </p:sp>
      <p:sp>
        <p:nvSpPr>
          <p:cNvPr id="17" name="TextBox 16">
            <a:extLst>
              <a:ext uri="{FF2B5EF4-FFF2-40B4-BE49-F238E27FC236}">
                <a16:creationId xmlns:a16="http://schemas.microsoft.com/office/drawing/2014/main" id="{C0EAD7CA-F3EB-6C87-00A1-A7E39B9A0905}"/>
              </a:ext>
            </a:extLst>
          </p:cNvPr>
          <p:cNvSpPr txBox="1"/>
          <p:nvPr/>
        </p:nvSpPr>
        <p:spPr>
          <a:xfrm>
            <a:off x="425130" y="8436261"/>
            <a:ext cx="10382073" cy="1200329"/>
          </a:xfrm>
          <a:prstGeom prst="rect">
            <a:avLst/>
          </a:prstGeom>
          <a:noFill/>
        </p:spPr>
        <p:txBody>
          <a:bodyPr wrap="none" rtlCol="0">
            <a:spAutoFit/>
          </a:bodyPr>
          <a:lstStyle/>
          <a:p>
            <a:r>
              <a:rPr lang="en-US" sz="3600" b="1" dirty="0">
                <a:solidFill>
                  <a:srgbClr val="132655"/>
                </a:solidFill>
                <a:latin typeface="Coco Gothic" panose="020B0604020202020204" charset="0"/>
              </a:rPr>
              <a:t>One Hot Encoding and Frequency encoding. </a:t>
            </a:r>
          </a:p>
          <a:p>
            <a:r>
              <a:rPr lang="en-US" sz="3600" b="1" dirty="0">
                <a:solidFill>
                  <a:srgbClr val="132655"/>
                </a:solidFill>
                <a:latin typeface="Coco Gothic" panose="020B0604020202020204" charset="0"/>
              </a:rPr>
              <a:t>Dropped unnecessary columns.</a:t>
            </a:r>
            <a:endParaRPr lang="en-IN" sz="3600" b="1" dirty="0">
              <a:solidFill>
                <a:srgbClr val="132655"/>
              </a:solidFill>
              <a:latin typeface="Coco Gothic"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10" name="TextBox 10"/>
          <p:cNvSpPr txBox="1"/>
          <p:nvPr/>
        </p:nvSpPr>
        <p:spPr>
          <a:xfrm>
            <a:off x="1446163" y="475548"/>
            <a:ext cx="13889732" cy="1233364"/>
          </a:xfrm>
          <a:prstGeom prst="rect">
            <a:avLst/>
          </a:prstGeom>
        </p:spPr>
        <p:txBody>
          <a:bodyPr lIns="0" tIns="0" rIns="0" bIns="0" rtlCol="0" anchor="t">
            <a:spAutoFit/>
          </a:bodyPr>
          <a:lstStyle/>
          <a:p>
            <a:pPr algn="ctr">
              <a:lnSpc>
                <a:spcPts val="10049"/>
              </a:lnSpc>
            </a:pPr>
            <a:r>
              <a:rPr lang="en-US" sz="7178" dirty="0">
                <a:solidFill>
                  <a:srgbClr val="3B365F"/>
                </a:solidFill>
                <a:latin typeface="TAN Headline"/>
                <a:ea typeface="TAN Headline"/>
                <a:cs typeface="TAN Headline"/>
                <a:sym typeface="TAN Headline"/>
              </a:rPr>
              <a:t>Data Modeling</a:t>
            </a:r>
          </a:p>
        </p:txBody>
      </p:sp>
      <p:grpSp>
        <p:nvGrpSpPr>
          <p:cNvPr id="16" name="Group 15">
            <a:extLst>
              <a:ext uri="{FF2B5EF4-FFF2-40B4-BE49-F238E27FC236}">
                <a16:creationId xmlns:a16="http://schemas.microsoft.com/office/drawing/2014/main" id="{4DE9D74B-EAF4-E648-6531-F844D5D8EE0C}"/>
              </a:ext>
            </a:extLst>
          </p:cNvPr>
          <p:cNvGrpSpPr/>
          <p:nvPr/>
        </p:nvGrpSpPr>
        <p:grpSpPr>
          <a:xfrm>
            <a:off x="-304800" y="3993016"/>
            <a:ext cx="9269775" cy="5818436"/>
            <a:chOff x="-1270378" y="5335889"/>
            <a:chExt cx="9269775" cy="5818436"/>
          </a:xfrm>
        </p:grpSpPr>
        <p:sp>
          <p:nvSpPr>
            <p:cNvPr id="11" name="Freeform 11"/>
            <p:cNvSpPr/>
            <p:nvPr/>
          </p:nvSpPr>
          <p:spPr>
            <a:xfrm rot="-10026403" flipH="1">
              <a:off x="-1270378" y="5335889"/>
              <a:ext cx="9269775" cy="5818436"/>
            </a:xfrm>
            <a:custGeom>
              <a:avLst/>
              <a:gdLst/>
              <a:ahLst/>
              <a:cxnLst/>
              <a:rect l="l" t="t" r="r" b="b"/>
              <a:pathLst>
                <a:path w="9269775" h="5818436">
                  <a:moveTo>
                    <a:pt x="9269776" y="0"/>
                  </a:moveTo>
                  <a:lnTo>
                    <a:pt x="0" y="0"/>
                  </a:lnTo>
                  <a:lnTo>
                    <a:pt x="0" y="5818436"/>
                  </a:lnTo>
                  <a:lnTo>
                    <a:pt x="9269776" y="5818436"/>
                  </a:lnTo>
                  <a:lnTo>
                    <a:pt x="926977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819243" y="7385837"/>
              <a:ext cx="4495447" cy="1838960"/>
            </a:xfrm>
            <a:prstGeom prst="rect">
              <a:avLst/>
            </a:prstGeom>
          </p:spPr>
          <p:txBody>
            <a:bodyPr lIns="0" tIns="0" rIns="0" bIns="0" rtlCol="0" anchor="t">
              <a:spAutoFit/>
            </a:bodyPr>
            <a:lstStyle/>
            <a:p>
              <a:pPr algn="ctr">
                <a:lnSpc>
                  <a:spcPts val="3639"/>
                </a:lnSpc>
              </a:pPr>
              <a:r>
                <a:rPr lang="en-US" sz="2599">
                  <a:solidFill>
                    <a:srgbClr val="3B365F"/>
                  </a:solidFill>
                  <a:latin typeface="Coco Gothic"/>
                  <a:ea typeface="Coco Gothic"/>
                  <a:cs typeface="Coco Gothic"/>
                  <a:sym typeface="Coco Gothic"/>
                </a:rPr>
                <a:t>Employed for its high performance and speed in handling large datasets with boosting techniques.</a:t>
              </a:r>
            </a:p>
          </p:txBody>
        </p:sp>
        <p:sp>
          <p:nvSpPr>
            <p:cNvPr id="13" name="TextBox 13"/>
            <p:cNvSpPr txBox="1"/>
            <p:nvPr/>
          </p:nvSpPr>
          <p:spPr>
            <a:xfrm>
              <a:off x="105906" y="6667361"/>
              <a:ext cx="5262840" cy="556387"/>
            </a:xfrm>
            <a:prstGeom prst="rect">
              <a:avLst/>
            </a:prstGeom>
          </p:spPr>
          <p:txBody>
            <a:bodyPr lIns="0" tIns="0" rIns="0" bIns="0" rtlCol="0" anchor="t">
              <a:spAutoFit/>
            </a:bodyPr>
            <a:lstStyle/>
            <a:p>
              <a:pPr algn="ctr">
                <a:lnSpc>
                  <a:spcPts val="4507"/>
                </a:lnSpc>
              </a:pPr>
              <a:r>
                <a:rPr lang="en-US" sz="3219">
                  <a:solidFill>
                    <a:srgbClr val="3B365F"/>
                  </a:solidFill>
                  <a:latin typeface="TAN Headline"/>
                  <a:ea typeface="TAN Headline"/>
                  <a:cs typeface="TAN Headline"/>
                  <a:sym typeface="TAN Headline"/>
                </a:rPr>
                <a:t>XGBoost</a:t>
              </a:r>
            </a:p>
          </p:txBody>
        </p:sp>
      </p:grpSp>
      <p:grpSp>
        <p:nvGrpSpPr>
          <p:cNvPr id="15" name="Group 14">
            <a:extLst>
              <a:ext uri="{FF2B5EF4-FFF2-40B4-BE49-F238E27FC236}">
                <a16:creationId xmlns:a16="http://schemas.microsoft.com/office/drawing/2014/main" id="{36BF0EB6-14EC-79D5-5382-3493D2B3AD9B}"/>
              </a:ext>
            </a:extLst>
          </p:cNvPr>
          <p:cNvGrpSpPr/>
          <p:nvPr/>
        </p:nvGrpSpPr>
        <p:grpSpPr>
          <a:xfrm>
            <a:off x="9144000" y="3771900"/>
            <a:ext cx="9269775" cy="5818436"/>
            <a:chOff x="10701007" y="-674936"/>
            <a:chExt cx="9269775" cy="5818436"/>
          </a:xfrm>
        </p:grpSpPr>
        <p:sp>
          <p:nvSpPr>
            <p:cNvPr id="3" name="Freeform 3"/>
            <p:cNvSpPr/>
            <p:nvPr/>
          </p:nvSpPr>
          <p:spPr>
            <a:xfrm flipH="1">
              <a:off x="10701007" y="-674936"/>
              <a:ext cx="9269775" cy="5818436"/>
            </a:xfrm>
            <a:custGeom>
              <a:avLst/>
              <a:gdLst/>
              <a:ahLst/>
              <a:cxnLst/>
              <a:rect l="l" t="t" r="r" b="b"/>
              <a:pathLst>
                <a:path w="9269775" h="5818436">
                  <a:moveTo>
                    <a:pt x="9269775" y="0"/>
                  </a:moveTo>
                  <a:lnTo>
                    <a:pt x="0" y="0"/>
                  </a:lnTo>
                  <a:lnTo>
                    <a:pt x="0" y="5818437"/>
                  </a:lnTo>
                  <a:lnTo>
                    <a:pt x="9269775" y="5818437"/>
                  </a:lnTo>
                  <a:lnTo>
                    <a:pt x="926977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TextBox 4"/>
            <p:cNvSpPr txBox="1"/>
            <p:nvPr/>
          </p:nvSpPr>
          <p:spPr>
            <a:xfrm>
              <a:off x="11989415" y="2110089"/>
              <a:ext cx="5803660" cy="1381760"/>
            </a:xfrm>
            <a:prstGeom prst="rect">
              <a:avLst/>
            </a:prstGeom>
          </p:spPr>
          <p:txBody>
            <a:bodyPr lIns="0" tIns="0" rIns="0" bIns="0" rtlCol="0" anchor="t">
              <a:spAutoFit/>
            </a:bodyPr>
            <a:lstStyle/>
            <a:p>
              <a:pPr algn="ctr">
                <a:lnSpc>
                  <a:spcPts val="3639"/>
                </a:lnSpc>
              </a:pPr>
              <a:r>
                <a:rPr lang="en-US" sz="2599" dirty="0">
                  <a:solidFill>
                    <a:srgbClr val="3B365F"/>
                  </a:solidFill>
                  <a:latin typeface="Coco Gothic"/>
                  <a:ea typeface="Coco Gothic"/>
                  <a:cs typeface="Coco Gothic"/>
                  <a:sym typeface="Coco Gothic"/>
                </a:rPr>
                <a:t>Used for its robustness and ability to reduce overfitting through ensemble learning.</a:t>
              </a:r>
            </a:p>
          </p:txBody>
        </p:sp>
        <p:sp>
          <p:nvSpPr>
            <p:cNvPr id="14" name="TextBox 14"/>
            <p:cNvSpPr txBox="1"/>
            <p:nvPr/>
          </p:nvSpPr>
          <p:spPr>
            <a:xfrm>
              <a:off x="12709798" y="735779"/>
              <a:ext cx="4549502" cy="1127764"/>
            </a:xfrm>
            <a:prstGeom prst="rect">
              <a:avLst/>
            </a:prstGeom>
          </p:spPr>
          <p:txBody>
            <a:bodyPr lIns="0" tIns="0" rIns="0" bIns="0" rtlCol="0" anchor="t">
              <a:spAutoFit/>
            </a:bodyPr>
            <a:lstStyle/>
            <a:p>
              <a:pPr algn="ctr">
                <a:lnSpc>
                  <a:spcPts val="4514"/>
                </a:lnSpc>
              </a:pPr>
              <a:r>
                <a:rPr lang="en-US" sz="3224" dirty="0">
                  <a:solidFill>
                    <a:srgbClr val="3B365F"/>
                  </a:solidFill>
                  <a:latin typeface="TAN Headline"/>
                  <a:ea typeface="TAN Headline"/>
                  <a:cs typeface="TAN Headline"/>
                  <a:sym typeface="TAN Headline"/>
                </a:rPr>
                <a:t>Random</a:t>
              </a:r>
            </a:p>
            <a:p>
              <a:pPr algn="ctr">
                <a:lnSpc>
                  <a:spcPts val="4514"/>
                </a:lnSpc>
              </a:pPr>
              <a:r>
                <a:rPr lang="en-US" sz="3224" dirty="0">
                  <a:solidFill>
                    <a:srgbClr val="3B365F"/>
                  </a:solidFill>
                  <a:latin typeface="TAN Headline"/>
                  <a:ea typeface="TAN Headline"/>
                  <a:cs typeface="TAN Headline"/>
                  <a:sym typeface="TAN Headline"/>
                </a:rPr>
                <a:t>Forest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737</Words>
  <Application>Microsoft Office PowerPoint</Application>
  <PresentationFormat>Custom</PresentationFormat>
  <Paragraphs>97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Cambria</vt:lpstr>
      <vt:lpstr>News706 BT</vt:lpstr>
      <vt:lpstr>TAN Headline</vt:lpstr>
      <vt:lpstr>Canva Sans Bold</vt:lpstr>
      <vt:lpstr>Calibri</vt:lpstr>
      <vt:lpstr>Arial</vt:lpstr>
      <vt:lpstr>Coco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MEDGUARD - FRAUD DETECTION SYSTEM</dc:title>
  <dc:creator>arbaj shaikh</dc:creator>
  <cp:lastModifiedBy>arbaj shaikh</cp:lastModifiedBy>
  <cp:revision>4</cp:revision>
  <dcterms:created xsi:type="dcterms:W3CDTF">2006-08-16T00:00:00Z</dcterms:created>
  <dcterms:modified xsi:type="dcterms:W3CDTF">2025-08-08T05:45:43Z</dcterms:modified>
  <dc:identifier>DAGeaW35qOE</dc:identifier>
</cp:coreProperties>
</file>