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 id="259" r:id="rId5"/>
    <p:sldId id="260" r:id="rId6"/>
    <p:sldId id="264" r:id="rId7"/>
    <p:sldId id="266" r:id="rId8"/>
    <p:sldId id="261" r:id="rId9"/>
    <p:sldId id="267" r:id="rId10"/>
    <p:sldId id="265" r:id="rId11"/>
    <p:sldId id="263"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p:scale>
          <a:sx n="75" d="100"/>
          <a:sy n="75" d="100"/>
        </p:scale>
        <p:origin x="974"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baj Momin" userId="cd8bd741152b7180" providerId="LiveId" clId="{34C0AD23-FA9F-4A03-BDA1-81AD983CE00F}"/>
    <pc:docChg chg="modSld">
      <pc:chgData name="Arbaj Momin" userId="cd8bd741152b7180" providerId="LiveId" clId="{34C0AD23-FA9F-4A03-BDA1-81AD983CE00F}" dt="2024-03-05T05:00:26.247" v="0" actId="14100"/>
      <pc:docMkLst>
        <pc:docMk/>
      </pc:docMkLst>
      <pc:sldChg chg="modSp mod">
        <pc:chgData name="Arbaj Momin" userId="cd8bd741152b7180" providerId="LiveId" clId="{34C0AD23-FA9F-4A03-BDA1-81AD983CE00F}" dt="2024-03-05T05:00:26.247" v="0" actId="14100"/>
        <pc:sldMkLst>
          <pc:docMk/>
          <pc:sldMk cId="1953695041" sldId="267"/>
        </pc:sldMkLst>
        <pc:graphicFrameChg chg="mod">
          <ac:chgData name="Arbaj Momin" userId="cd8bd741152b7180" providerId="LiveId" clId="{34C0AD23-FA9F-4A03-BDA1-81AD983CE00F}" dt="2024-03-05T05:00:26.247" v="0" actId="14100"/>
          <ac:graphicFrameMkLst>
            <pc:docMk/>
            <pc:sldMk cId="1953695041" sldId="267"/>
            <ac:graphicFrameMk id="4" creationId="{A32E17D4-16F7-4BD4-AE60-BB01D52B8A22}"/>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Tanvi\Downloads\New_project_sheet_R1_FInal_file%203%20march.xlsx"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Tanvi\Downloads\New_project_sheet_R1_FInal_file%203%20marc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Comparision</a:t>
            </a:r>
            <a:r>
              <a:rPr lang="en-IN" baseline="0"/>
              <a:t> of</a:t>
            </a:r>
            <a:r>
              <a:rPr lang="en-IN"/>
              <a:t> Tax revenue and Nominal gross domestic product from 1980-2016 </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'Tax Buoyancy'!$W$37</c:f>
              <c:strCache>
                <c:ptCount val="1"/>
                <c:pt idx="0">
                  <c:v>% change GSDP</c:v>
                </c:pt>
              </c:strCache>
            </c:strRef>
          </c:tx>
          <c:spPr>
            <a:ln w="22225" cap="rnd">
              <a:solidFill>
                <a:schemeClr val="accent1"/>
              </a:solidFill>
            </a:ln>
            <a:effectLst>
              <a:glow rad="139700">
                <a:schemeClr val="accent1">
                  <a:satMod val="175000"/>
                  <a:alpha val="14000"/>
                </a:schemeClr>
              </a:glow>
            </a:effectLst>
          </c:spPr>
          <c:marker>
            <c:symbol val="none"/>
          </c:marker>
          <c:cat>
            <c:strRef>
              <c:f>'Tax Buoyancy'!$V$38:$V$68</c:f>
              <c:strCache>
                <c:ptCount val="31"/>
                <c:pt idx="0">
                  <c:v>Andhra_Pradesh</c:v>
                </c:pt>
                <c:pt idx="1">
                  <c:v>Arunachal_Pradesh</c:v>
                </c:pt>
                <c:pt idx="2">
                  <c:v>Assam</c:v>
                </c:pt>
                <c:pt idx="3">
                  <c:v>Bihar</c:v>
                </c:pt>
                <c:pt idx="4">
                  <c:v>Chhattisgarh</c:v>
                </c:pt>
                <c:pt idx="5">
                  <c:v>Delhi</c:v>
                </c:pt>
                <c:pt idx="6">
                  <c:v>Goa</c:v>
                </c:pt>
                <c:pt idx="7">
                  <c:v>Gujarat</c:v>
                </c:pt>
                <c:pt idx="8">
                  <c:v>Haryana</c:v>
                </c:pt>
                <c:pt idx="9">
                  <c:v>Himachal_Pradesh</c:v>
                </c:pt>
                <c:pt idx="10">
                  <c:v>Jammu_and_Kashmir</c:v>
                </c:pt>
                <c:pt idx="11">
                  <c:v>Jharkhand</c:v>
                </c:pt>
                <c:pt idx="12">
                  <c:v>Karnataka</c:v>
                </c:pt>
                <c:pt idx="13">
                  <c:v>Kerala</c:v>
                </c:pt>
                <c:pt idx="14">
                  <c:v>Madhya_Pradesh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Tamil_Nadu</c:v>
                </c:pt>
                <c:pt idx="26">
                  <c:v>Telangana</c:v>
                </c:pt>
                <c:pt idx="27">
                  <c:v>Tripura</c:v>
                </c:pt>
                <c:pt idx="28">
                  <c:v>Uttar_Pradesh</c:v>
                </c:pt>
                <c:pt idx="29">
                  <c:v>Uttarakhand</c:v>
                </c:pt>
                <c:pt idx="30">
                  <c:v>West_Bengal</c:v>
                </c:pt>
              </c:strCache>
            </c:strRef>
          </c:cat>
          <c:val>
            <c:numRef>
              <c:f>'Tax Buoyancy'!$W$38:$W$68</c:f>
              <c:numCache>
                <c:formatCode>_(* #,##0.00_);_(* \(#,##0.00\);_(* "-"??_);_(@_)</c:formatCode>
                <c:ptCount val="31"/>
                <c:pt idx="0">
                  <c:v>53.637808787308025</c:v>
                </c:pt>
                <c:pt idx="1">
                  <c:v>117.01536084848485</c:v>
                </c:pt>
                <c:pt idx="2">
                  <c:v>40.809573723556539</c:v>
                </c:pt>
                <c:pt idx="3">
                  <c:v>40.768844592820066</c:v>
                </c:pt>
                <c:pt idx="4">
                  <c:v>25.198439395000147</c:v>
                </c:pt>
                <c:pt idx="5">
                  <c:v>58.645301981254931</c:v>
                </c:pt>
                <c:pt idx="6">
                  <c:v>77.775712367601258</c:v>
                </c:pt>
                <c:pt idx="7">
                  <c:v>66.831784681976444</c:v>
                </c:pt>
                <c:pt idx="8">
                  <c:v>78.323259571959738</c:v>
                </c:pt>
                <c:pt idx="9">
                  <c:v>81.889091228881753</c:v>
                </c:pt>
                <c:pt idx="10">
                  <c:v>52.423857570471498</c:v>
                </c:pt>
                <c:pt idx="11">
                  <c:v>12.593893970380027</c:v>
                </c:pt>
                <c:pt idx="12">
                  <c:v>123.32443392618092</c:v>
                </c:pt>
                <c:pt idx="13">
                  <c:v>72.840686107275232</c:v>
                </c:pt>
                <c:pt idx="14">
                  <c:v>56.057661160029085</c:v>
                </c:pt>
                <c:pt idx="15">
                  <c:v>67.866092083018927</c:v>
                </c:pt>
                <c:pt idx="16">
                  <c:v>46.101943712172158</c:v>
                </c:pt>
                <c:pt idx="17">
                  <c:v>101.88058903541824</c:v>
                </c:pt>
                <c:pt idx="18">
                  <c:v>91.534416898734179</c:v>
                </c:pt>
                <c:pt idx="19">
                  <c:v>79.448753619153663</c:v>
                </c:pt>
                <c:pt idx="20">
                  <c:v>69.052515556492409</c:v>
                </c:pt>
                <c:pt idx="21">
                  <c:v>61.935141247628081</c:v>
                </c:pt>
                <c:pt idx="22">
                  <c:v>43.896163236222606</c:v>
                </c:pt>
                <c:pt idx="23">
                  <c:v>74.621821351460653</c:v>
                </c:pt>
                <c:pt idx="24">
                  <c:v>228.15680702479341</c:v>
                </c:pt>
                <c:pt idx="25">
                  <c:v>113.13990352396371</c:v>
                </c:pt>
                <c:pt idx="26">
                  <c:v>31.414851688791053</c:v>
                </c:pt>
                <c:pt idx="27">
                  <c:v>58.654137142857145</c:v>
                </c:pt>
                <c:pt idx="28">
                  <c:v>57.704136987137744</c:v>
                </c:pt>
                <c:pt idx="29">
                  <c:v>72.052107142857139</c:v>
                </c:pt>
                <c:pt idx="30">
                  <c:v>44.624015777002661</c:v>
                </c:pt>
              </c:numCache>
            </c:numRef>
          </c:val>
          <c:smooth val="0"/>
          <c:extLst>
            <c:ext xmlns:c16="http://schemas.microsoft.com/office/drawing/2014/chart" uri="{C3380CC4-5D6E-409C-BE32-E72D297353CC}">
              <c16:uniqueId val="{00000000-693C-4B77-BB62-A472D1A85648}"/>
            </c:ext>
          </c:extLst>
        </c:ser>
        <c:ser>
          <c:idx val="1"/>
          <c:order val="1"/>
          <c:tx>
            <c:strRef>
              <c:f>'Tax Buoyancy'!$X$37</c:f>
              <c:strCache>
                <c:ptCount val="1"/>
                <c:pt idx="0">
                  <c:v>% change OTR</c:v>
                </c:pt>
              </c:strCache>
            </c:strRef>
          </c:tx>
          <c:spPr>
            <a:ln w="22225" cap="rnd">
              <a:solidFill>
                <a:schemeClr val="accent2"/>
              </a:solidFill>
            </a:ln>
            <a:effectLst>
              <a:glow rad="139700">
                <a:schemeClr val="accent2">
                  <a:satMod val="175000"/>
                  <a:alpha val="14000"/>
                </a:schemeClr>
              </a:glow>
            </a:effectLst>
          </c:spPr>
          <c:marker>
            <c:symbol val="none"/>
          </c:marker>
          <c:cat>
            <c:strRef>
              <c:f>'Tax Buoyancy'!$V$38:$V$68</c:f>
              <c:strCache>
                <c:ptCount val="31"/>
                <c:pt idx="0">
                  <c:v>Andhra_Pradesh</c:v>
                </c:pt>
                <c:pt idx="1">
                  <c:v>Arunachal_Pradesh</c:v>
                </c:pt>
                <c:pt idx="2">
                  <c:v>Assam</c:v>
                </c:pt>
                <c:pt idx="3">
                  <c:v>Bihar</c:v>
                </c:pt>
                <c:pt idx="4">
                  <c:v>Chhattisgarh</c:v>
                </c:pt>
                <c:pt idx="5">
                  <c:v>Delhi</c:v>
                </c:pt>
                <c:pt idx="6">
                  <c:v>Goa</c:v>
                </c:pt>
                <c:pt idx="7">
                  <c:v>Gujarat</c:v>
                </c:pt>
                <c:pt idx="8">
                  <c:v>Haryana</c:v>
                </c:pt>
                <c:pt idx="9">
                  <c:v>Himachal_Pradesh</c:v>
                </c:pt>
                <c:pt idx="10">
                  <c:v>Jammu_and_Kashmir</c:v>
                </c:pt>
                <c:pt idx="11">
                  <c:v>Jharkhand</c:v>
                </c:pt>
                <c:pt idx="12">
                  <c:v>Karnataka</c:v>
                </c:pt>
                <c:pt idx="13">
                  <c:v>Kerala</c:v>
                </c:pt>
                <c:pt idx="14">
                  <c:v>Madhya_Pradesh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Tamil_Nadu</c:v>
                </c:pt>
                <c:pt idx="26">
                  <c:v>Telangana</c:v>
                </c:pt>
                <c:pt idx="27">
                  <c:v>Tripura</c:v>
                </c:pt>
                <c:pt idx="28">
                  <c:v>Uttar_Pradesh</c:v>
                </c:pt>
                <c:pt idx="29">
                  <c:v>Uttarakhand</c:v>
                </c:pt>
                <c:pt idx="30">
                  <c:v>West_Bengal</c:v>
                </c:pt>
              </c:strCache>
            </c:strRef>
          </c:cat>
          <c:val>
            <c:numRef>
              <c:f>'Tax Buoyancy'!$X$38:$X$68</c:f>
              <c:numCache>
                <c:formatCode>_(* #,##0.00_);_(* \(#,##0.00\);_(* "-"??_);_(@_)</c:formatCode>
                <c:ptCount val="31"/>
                <c:pt idx="0">
                  <c:v>51.481096408317583</c:v>
                </c:pt>
                <c:pt idx="1">
                  <c:v>317.74999999999994</c:v>
                </c:pt>
                <c:pt idx="2">
                  <c:v>108.42275042444822</c:v>
                </c:pt>
                <c:pt idx="3">
                  <c:v>80.135049921177085</c:v>
                </c:pt>
                <c:pt idx="4">
                  <c:v>8.2240587695133147</c:v>
                </c:pt>
                <c:pt idx="5">
                  <c:v>73.059829059829056</c:v>
                </c:pt>
                <c:pt idx="6">
                  <c:v>86.551020408163268</c:v>
                </c:pt>
                <c:pt idx="7">
                  <c:v>88.695857367593078</c:v>
                </c:pt>
                <c:pt idx="8">
                  <c:v>100.74418604651162</c:v>
                </c:pt>
                <c:pt idx="9">
                  <c:v>131.63598326359832</c:v>
                </c:pt>
                <c:pt idx="10">
                  <c:v>128.19354838709677</c:v>
                </c:pt>
                <c:pt idx="11">
                  <c:v>7.1305309734513278</c:v>
                </c:pt>
                <c:pt idx="12">
                  <c:v>110.60583941605839</c:v>
                </c:pt>
                <c:pt idx="13">
                  <c:v>99.597874224977858</c:v>
                </c:pt>
                <c:pt idx="14">
                  <c:v>77.260086455331404</c:v>
                </c:pt>
                <c:pt idx="15">
                  <c:v>81.115457175198088</c:v>
                </c:pt>
                <c:pt idx="16">
                  <c:v>151.27272727272725</c:v>
                </c:pt>
                <c:pt idx="17">
                  <c:v>129</c:v>
                </c:pt>
                <c:pt idx="18">
                  <c:v>149</c:v>
                </c:pt>
                <c:pt idx="19">
                  <c:v>58.722222222222221</c:v>
                </c:pt>
                <c:pt idx="20">
                  <c:v>117.88268156424581</c:v>
                </c:pt>
                <c:pt idx="21">
                  <c:v>2.5454545454545454</c:v>
                </c:pt>
                <c:pt idx="22">
                  <c:v>60.582039446076372</c:v>
                </c:pt>
                <c:pt idx="23">
                  <c:v>125.61290322580645</c:v>
                </c:pt>
                <c:pt idx="24">
                  <c:v>154.55555555555554</c:v>
                </c:pt>
                <c:pt idx="25">
                  <c:v>96.325769854132901</c:v>
                </c:pt>
                <c:pt idx="26">
                  <c:v>5.571509327303561</c:v>
                </c:pt>
                <c:pt idx="27">
                  <c:v>211.90322580645159</c:v>
                </c:pt>
                <c:pt idx="28">
                  <c:v>100.47935526606315</c:v>
                </c:pt>
                <c:pt idx="29">
                  <c:v>8.692622950819672</c:v>
                </c:pt>
                <c:pt idx="30">
                  <c:v>65.925734024179619</c:v>
                </c:pt>
              </c:numCache>
            </c:numRef>
          </c:val>
          <c:smooth val="0"/>
          <c:extLst>
            <c:ext xmlns:c16="http://schemas.microsoft.com/office/drawing/2014/chart" uri="{C3380CC4-5D6E-409C-BE32-E72D297353CC}">
              <c16:uniqueId val="{00000001-693C-4B77-BB62-A472D1A85648}"/>
            </c:ext>
          </c:extLst>
        </c:ser>
        <c:dLbls>
          <c:showLegendKey val="0"/>
          <c:showVal val="0"/>
          <c:showCatName val="0"/>
          <c:showSerName val="0"/>
          <c:showPercent val="0"/>
          <c:showBubbleSize val="0"/>
        </c:dLbls>
        <c:smooth val="0"/>
        <c:axId val="139677744"/>
        <c:axId val="132218800"/>
      </c:lineChart>
      <c:catAx>
        <c:axId val="13967774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2218800"/>
        <c:crosses val="autoZero"/>
        <c:auto val="1"/>
        <c:lblAlgn val="ctr"/>
        <c:lblOffset val="100"/>
        <c:noMultiLvlLbl val="0"/>
      </c:catAx>
      <c:valAx>
        <c:axId val="13221880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96777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'Tax Buoyancy'!$V$4:$V$34</cx:f>
        <cx:nf>'Tax Buoyancy'!$V$3</cx:nf>
        <cx:lvl ptCount="31" name="STATES">
          <cx:pt idx="0">Andhra_Pradesh</cx:pt>
          <cx:pt idx="1">Arunachal_Pradesh</cx:pt>
          <cx:pt idx="2">Assam</cx:pt>
          <cx:pt idx="3">Bihar</cx:pt>
          <cx:pt idx="4">Chhattisgarh</cx:pt>
          <cx:pt idx="5">Delhi</cx:pt>
          <cx:pt idx="6">Goa</cx:pt>
          <cx:pt idx="7">Gujarat</cx:pt>
          <cx:pt idx="8">Haryana</cx:pt>
          <cx:pt idx="9">Himachal_Pradesh</cx:pt>
          <cx:pt idx="10">Jammu_and_Kashmir</cx:pt>
          <cx:pt idx="11">Jharkhand</cx:pt>
          <cx:pt idx="12">Karnataka</cx:pt>
          <cx:pt idx="13">Kerala</cx:pt>
          <cx:pt idx="14">Madhya_Pradesh</cx:pt>
          <cx:pt idx="15">Maharashtra</cx:pt>
          <cx:pt idx="16">Manipur</cx:pt>
          <cx:pt idx="17">Meghalaya</cx:pt>
          <cx:pt idx="18">Mizoram</cx:pt>
          <cx:pt idx="19">Nagaland</cx:pt>
          <cx:pt idx="20">Odisha</cx:pt>
          <cx:pt idx="21">Puducherry</cx:pt>
          <cx:pt idx="22">Punjab</cx:pt>
          <cx:pt idx="23">Rajasthan</cx:pt>
          <cx:pt idx="24">Sikkim</cx:pt>
          <cx:pt idx="25">Tamil_Nadu</cx:pt>
          <cx:pt idx="26">Telangana</cx:pt>
          <cx:pt idx="27">Tripura</cx:pt>
          <cx:pt idx="28">Uttar_Pradesh</cx:pt>
          <cx:pt idx="29">Uttarakhand</cx:pt>
          <cx:pt idx="30">West_Bengal</cx:pt>
        </cx:lvl>
      </cx:strDim>
      <cx:numDim type="colorVal">
        <cx:f>'Tax Buoyancy'!$W$4:$W$34</cx:f>
        <cx:lvl ptCount="31" formatCode="_ * #,##0.00_ ;_ * \-#,##0.00_ ;_ * &quot;-&quot;??_ ;_ @_ ">
          <cx:pt idx="0">0.95979119155402992</cx:pt>
          <cx:pt idx="1">2.715455455557092</cx:pt>
          <cx:pt idx="2">2.6567969359077939</cx:pt>
          <cx:pt idx="3">1.965595314793148</cx:pt>
          <cx:pt idx="4">0.32637175027375409</cx:pt>
          <cx:pt idx="5">1.2457916762570598</cx:pt>
          <cx:pt idx="6">1.1128283852815921</cx:pt>
          <cx:pt idx="7">1.3271508128902783</cx:pt>
          <cx:pt idx="8">1.2862614068551703</cx:pt>
          <cx:pt idx="9">1.6074910746740727</cx:pt>
          <cx:pt idx="10">2.4453284120645034</cx:pt>
          <cx:pt idx="11">0.56618953520030002</cx:pt>
          <cx:pt idx="12">0.89686881905547133</cx:pt>
          <cx:pt idx="13">1.3673384964866517</cx:pt>
          <cx:pt idx="14">1.3782252926103227</cx:pt>
          <cx:pt idx="15">1.1952280540328082</cx:pt>
          <cx:pt idx="16">3.2812657144602597</cx:pt>
          <cx:pt idx="17">1.2661882034776404</cx:pt>
          <cx:pt idx="18">1.6278030171409821</cx:pt>
          <cx:pt idx="19">0.73912074824626761</cx:pt>
          <cx:pt idx="20">1.7071453605163025</cx:pt>
          <cx:pt idx="21">0.04109871220406764</cx:pt>
          <cx:pt idx="22">1.3801215181395348</cx:pt>
          <cx:pt idx="23">1.6833266858253613</cx:pt>
          <cx:pt idx="24">0.67740935530694135</cx:pt>
          <cx:pt idx="25">0.85138635312456779</cx:pt>
          <cx:pt idx="26">0.1773527178322315</cx:pt>
          <cx:pt idx="27">3.612758385488533</cx:pt>
          <cx:pt idx="28">1.7412851229099919</cx:pt>
          <cx:pt idx="29">0.12064356332542611</cx:pt>
          <cx:pt idx="30">1.4773599568812219</cx:pt>
        </cx:lvl>
      </cx:numDim>
    </cx:data>
  </cx:chartData>
  <cx:chart>
    <cx:title pos="t" align="ctr" overlay="0">
      <cx:tx>
        <cx:txData>
          <cx:v>Tax Buoyancy</cx:v>
        </cx:txData>
      </cx:tx>
      <cx:txPr>
        <a:bodyPr spcFirstLastPara="1" vertOverflow="ellipsis" horzOverflow="overflow" wrap="square" lIns="0" tIns="0" rIns="0" bIns="0" anchor="ctr" anchorCtr="1"/>
        <a:lstStyle/>
        <a:p>
          <a:pPr algn="ctr" rtl="0">
            <a:defRPr/>
          </a:pPr>
          <a:r>
            <a:rPr lang="en-US" sz="1400" b="0" i="0" u="none" strike="noStrike" baseline="0" dirty="0">
              <a:solidFill>
                <a:prstClr val="white">
                  <a:lumMod val="95000"/>
                </a:prstClr>
              </a:solidFill>
              <a:latin typeface="Trebuchet MS" panose="020B0603020202020204"/>
            </a:rPr>
            <a:t>Tax Buoyancy</a:t>
          </a:r>
        </a:p>
      </cx:txPr>
    </cx:title>
    <cx:plotArea>
      <cx:plotAreaRegion>
        <cx:series layoutId="regionMap" uniqueId="{E790CB77-AFE7-4C54-AAC3-20334DC6A753}">
          <cx:tx>
            <cx:txData>
              <cx:f>'Tax Buoyancy'!$W$3</cx:f>
              <cx:v>Tax buoyancy</cx:v>
            </cx:txData>
          </cx:tx>
          <cx:dataLabels>
            <cx:visibility seriesName="0" categoryName="0" value="1"/>
          </cx:dataLabels>
          <cx:dataId val="0"/>
          <cx:layoutPr>
            <cx:geography cultureLanguage="en-US" cultureRegion="IN" attribution="Powered by Bing">
              <cx:geoCache provider="{E9337A44-BEBE-4D9F-B70C-5C5E7DAFC167}">
                <cx:binary>1HzZctzGsu2vKPRwny7omod9t0+EgR4IUhxEkZKlF0SLpDBPBRSmrz/ZHGx2Cxblbe6ISyosh9hd
qKxaldPKLPz7evjXdXa7MW+GPCuaf10Pv76N2rb61y+/NNfRbb5pDvL42pRN+a09uC7zX8pv3+Lr
219uzKaPi/AXgjD75TramPZ2ePs//4anhbflu/J608Zl8d7emvHitrFZ2/zgs9mP3mxu8rhYxE1r
4usW//r23BbJ5uvbN7dFG7fj5Vjd/vp25ztv3/yy/6TvZn2TgWCtvYGxFB0oRjDjmrx9k5VF+PB7
yQ8YFoowytDdD3+c83STw7jn5biTYnNzY26bBpZx9/8/x+3IDL923765Lm3RbncqhE379a1f3MSb
t2/ipvTuP/DKrcD+6d0Kf9nd4//5994vYM17v3kCw/4GPffRdyisbbIxm/ZxS/45DIQcCE2ExlI/
/OyigQ+4logq+Mr9z+PU92j8hDzzcPwxcA+P9dGrwuM3Y4sN6F8WnJvNzW0TPW7PCyAjYespVZrj
e0XY1RMtDjCSVAr0AIx4nPoemT8ke/MTks1jNPOIPbR+u3hVaB1vTLFpNylo90uZMcwOJEaMMEbu
UcK7+gMoCakxp/QeJvo49T1KPyXRPDpPhu6hcvzbq0Llt+ImMpuXVyDMDyTnHCv9qCK70OgDLTjD
XLNZaO7F+gfac7esP8fvgfTb+asC6dLElTUvqDiEHkjGkSZU78CiMfyeSAohwKz//wlB5vXlj4F7
QFy+Lhv2W9Ns8kcj8gJeRhxQzsDLgJrc/+yiQQ4UkRw0aN5+PSvNPBYPw/aQ+O3Dq1IJN4a4+wWR
4AfgKRQHXzHnSRR8jLQQbBsv33uvexfyrBjzEDwM24PAfV3K4EXRpm3jJtyYl4y88AERQjHNZ326
IgeIYdAKtIfEz0ozD8ju6D1cvMtXpRqL2yyKH4/pCxgpdSAYRFBIiDnVkPIAY84k6M69CdsLhZ+V
Zh6Qh2F7SCzevSok1uUL+myIqKig4LHJrLOQ7ABxSBQFIfc47KXuz8gyj8LdoD0M1q8rwD27iZvo
BWEg6IBjihijfM5nK3bAiAKnjvRsBPW8OPNIPI7bA+PsdbmMw40ZN8VLoqEPsFZYMzjtT3ksCKwY
IgwxdY/CnlH6CTnmYfhj4B4Oh68Lh8tNHmfB6ebGvpyfwPgAYQF0iVK7WKgDhiQiiMvHye5jpzsh
3jwnxDwOT8fuQXEJVOErIhUP4/y/xGFRfAAJHodgajaSAsdNqCAYkr15HXkQ7M8k+q9pm3mQHpf2
5xP2oDp8XWn40SbPbbApboLjTRPlsXk8z/88yKL0gEMCwjl6iKJ283Lg5YFvFBCBzQdZd5K9+T+b
vPp/b35Ctnm4Zh+yh9jR8atSrotNsmnaaFO8HFJEHHDFIA5Tj6T9rrWjBwpAJArLWf//UxLN4/Nk
6B4qF6+Ltz+C1D0FUG5eEBV6ILjARKsHqmTXB0H+zgXDlIiH2Jk9Tn3vin5KonlUngzdQ+Xo8FXp
yvGt2WQvGJphdMCA3MXwMxcoSwFhAVS2oN54ryh7+fzz4szj8ThuD4zj15U5nmxuovG/QMsD8csp
2CbOH5w+3rVe6oAopQWlD5jtVUzuxfrTn//diGB//B5IJ68rHjjZgCGDSKB9SWoe6wMG1BekkA8J
JOjFbmaDkdIMXMyuCftJYeaVZmfwPiivy4ydbIptseRxc/55aEagyEiZAO5ltpKlweEDcyz5H0X8
x6nvXctPyPNXmDwsZB+P15XfnNyGUKHfjC/oWQh4c6ibYCofnP1usAxFLCKlUBLNt038lER/gcmf
i9lH5ZX5l3gqzYuWsugBRaAE0K2yY6801LCoQESj+ULvyfOC/AUUjwP3gfjyqqKu000I2vGiobA4
QAIrSPpn4y4NBKWACEA+BABoj5X5GYHmEflz5B4kp69LNz7EaRq/ZJUXeokgGaRAgc0Fwgr4MSkJ
NEI80DR7XOXz4szD8ThuD4wPryuDP7c3FnoxjRkf3eo/9+jAVCpNsCB0nhjTB+A9iAT6+P4HYuSn
Nd+fE2kelKdj94A5//yqDNflLZit8EXJfCwPwCgJDu0QOz5E6gOE9LYk/OBD4OOngPyUKPN4PBm6
B8fl+lXBcdW2G/PybVzAdt1xyPihDRLt5osKimFCUE4eaZe9fPFOqv88XdwbvofQ1evKFu8Ws3lh
3gsauYHVQtAx8RDrfqc5UHehVPK9bPEnhZlXmp3B+6C8Lvfy6bZpA/cWDFn2aFP+uX8BkgXSd8yR
hNjqSe6u5IGWUKJnj2nLXol+K8yb54WZB2Vn8B4on9z/r23ZfLXuKbe0842/edcBmuzBQHFgVB63
fQcUcC6Q2gsF7PEsYf9wIeGvpZmH42HYjuD/5dsNf33z4Y+rIAtowF7e3SF5cvnhx5/eLQ/utewN
fXDAs8pyv1f+za9vMYI/UIB8Atn2OTvee6bRfe4Bt1DI+fWtlnBBhUM2qSiBhiNOwR/1oDbwCVyW
YNtuYo6xxMDHvH1TlKaNfn1LgFETeNvLD1wzgRsVoJVNae8+EtDbpClXEv4G3pOpP+7xnJfZGJbF
H5vz8O83hc3Py7hom+3q3r6p7r+2XaxiSkgop0KxW0JTgpYChKuuNxdwV2j77f/r6KgaspgyXzW6
bBZdZjrl6pyPS50H4apPSbrWQeFcYM7jaNFQGq26rparJ/s3IwcUM2bEkBxa39m2ZxHW+1QMNjmO
ChPCfBvn7xqHfOUqqb0fz7F9xv5SoQ+PQC4JERuUu3bnCPQ4yBpF3K+CRRy5Gmo9f9xQ+sklPH08
uK+nSwj70TFBC4/P8ig7dFLCFgrnFz+eBBKrmTXwbayvEIWN2p2kln0Y12nCfVZptHBi2ywDI1Yy
4b1rRNA9AwucwO+n4xRa5SDV42Ifll7kXaOrmPtjEuiTAYnqimSYnRpRVpc/XtkcOgLa8iiFZjEE
h353ZQ2yeYZUyv0uiLXniLL2UJ2vgLzp3RSTD2PuqMWPp9xu1u6B0AiDdxMUqtgMrOnulBZFTdIb
y3xTtn5cOB/bqJKgSUF0Lml42VSO+FxIHK+1CIpnDuP3B15Dcr1VY1A84GIhCn16WorJwV0rDPNF
pDu37IavUZWi5Y8XCEbruwUSuG3CoQ8YSvFo77QwEtIgrmvmc71ateHn1BJwu3/v0GtYBKYU5mD6
uwOSoFEIB8XMb8q+OBs6Wx7xMHzm0M/tFewUAa1lUH2je3sl2yhvCulQv2KZlzvD2qrq/X+yjj+n
2IrwxAyOJq+BfQzBDJrTsG2+DqaOn9mqOTDgXhzhCtrwOGSHu1PIocEq3B7warR2HetQeXkXrnOF
vtogXsERQctI6eaZab/XK0BIQwAHU6ttk/LutM0kUBzGGejVMNjDoirbD0Hfp6smTSav4FV9lRsb
QYj8o2Pxvd3Q0NlJ4Vxs50T7doPlTdolsmR+No6nigZHUzb6SYmeQW1ubRyO9V17Kdxs3bMZlS5Z
1Oia+yI/d6xdkYH9B2oq+NZFgplgUBze3b00QKxtJzh6EzdicOu6iRZFSIvrH+/X3NlQWAkCVyeF
hHsuu9NUlaOsUQXzA/4J5248Pnf45lTo6QRbv/LkfKdc5PkUV8wvRZ4dhuVQuTEbzTO7NQc71DAg
fIK9gs6FvWUgase0pjBLzcfwPCri6Rgs6nDBII71f7xjM4EL8GEQ/kCczMBp4D2j4PBoLE0Etq3l
ZXVEMhl8Duqhy92e2WzRdTk+6RkpPsRM4cwthsFcRT1jJz8WY2ZfCawTvAgiYJ/2zThEfHUtsKF+
0zqp66Dg/dRJ9YwKz00CVKyGk0HhqhPZ81OaJjVLxo76hezYl3FSjj/RoIEOmx/p7NwswGNxCDop
NKbsW1kuKhMhI4if9Oxdy+lHGfXRMwdkRmEhmv1zjq0MT45h2BejKXKYo1Ol4wWiGg/DwXGOh7be
iAj5FAfsmc2bOZOgVQoiM8HgaO6rVhI7tAyimvjY0qPOoYexWfx442aUd2eGPd0asxYsIIUZmK62
uivoqahbtmzKgq67LsvcgVq2tEmQLX888xxk28QBCBPIBsm+dTJwXa7t+oL46cgdt08lXSTYpP/B
DmoKDRhIM8HACe+ClmZ4ipTE3I/iJF+VU9+eUOlo3/Cxekar5xYEfIOGJhsKV2T3Q/SeJtipag4+
cujYokfh9di04TN4zUwCN6a2t0PoNmLRe5ajjiaWpLnkftsSvC41bpcQAAfPHPWZc0dhrySk8ETA
/Z+tKjw56mnQNE3fIeFzXFZegWPl8amOvDCl7TMLmp1KASMA+dt2VXv2AU2ZTWlWSl+H/DTUZ3Vq
3lXdM76W4tl9ezIN2V2RLUTS0WiwfkLHunMJTdT7OE+reNEGRfY5awP9LhrKuHTbMknOm5LXuWez
0MGLkbYQvTM6tb+bvKs6V0x9ujZJ1ccuLWqyjKjFyk0LG8VeluVo8gSrWODVg0iORGXx1z6IC+MG
k5Ce6equWcWmp5GXVTWeVrJKmtadRpNNbjtG5n0lU/thSPpgWpJwxFc60HW7KGnZdy4a0+bUBnV9
XiVGfu7hSnDm8b5yendy+vZrqmtyZPOoXOs+TK6DPE9yfwhYmbvgR4ldQQdZcZVkg51cvPU7kVLB
52po7LQwRRGvQV+7wk1bWpwPuUM/JySArpyhilfW6mryeJk18bKRvNPLodFjsoiIyQvXYhv17oBx
Ei2Cbc49bLNvwiZ7mQ5NsFJD00jXBKo/HSqJMm/QKPTGolBL7KjiIo0TRdxyG9O12+gu1QJyeSBb
/US2I3wnNL6wNvDkxLvVKOv2c0dwfOlEDfk4BUnwEUemSiAbqZUny8ie5CgKD03O6DHfaggUBdtl
Kapq2YeRPJcRTq4K1KTaTSNNYjeDBXjSFsqL4TpKtsxbEbwb0wmthYyQdsNI24sqc9hJlerwGC42
Yj8aiDrngxo7N687ydxhzAz3aqdu4GyoHH2LYlROyzpUul0w5rCLIgpYtrYQmP1ehqkTuJVOSekW
Jqiv01pPgGsWLJohL6yn4IxZt6hD8sngIXvHFc8bN69E/NmUIlELcK1hvKAFY8I1LJ5SN0POSBe4
D1XrFhMJWjdBwWRcXKv8A51MKmCh5YDXcRyEiWeboTqaRJ+1pzTOLf4QjRUqMy+zzPg9qxBaVkFG
rQdG1FFeIuEoua1DUfYtC1sT+3XTcHSmcNJX6bKeaKNXSSYjdenYMfkwxlm5GMIu9JyY5GdmEOPZ
UAm5rHCQb6Jp6PyKwvH4msuow2ehVGHnjhCZe8w2xQIHRe1WcUm/YU0Dz/bF5DWWDV7p2M5zqoC4
psZkFdhm9IqA2XUTg9o6PGSukGG8qnkylW7IBx67JBF6ERTwahQBypi6/aBJ6hKRmOMa8plbsKps
LdOwuUjxYJdJN6XLJo6s3yUT9sGNjKGb08rxUyvNgqVGHTt5VXhJFsfLzlgAPAypN1VWnyhWYrfo
8vqdCYGSmgKdXreB6NaKFfmnuOXFKSpRsppa3VzwrgnPShX0y0opyNwZKjZRYOSiwkO96Xte/h6Z
7KykQyDdLHH6I55H9LBUmX5X1qFYAnNXeFEm6SocA7vq6/6raYrmi6ZhWntRjuovJgqnBfAh3Q3i
ZlxMicnPQKDJKzsWhyucNP2yTPJpVToSDipF9KyOneCYZlStZZLn3LMTchbhmKgvsaTmWxio5MZa
FXwz3dT0i9aMdekmqsp+7xyrj3MT5X4JpMvXmAX1Km6j8IzwvPjUG9Ydo4pKt+Np9y2IUO/jYOhW
KR2K945OmkXYG7KMUResi5HXYAawo49CPBS+nmriBjmKQc+bMj9kgSlPGCvCxZjVDphmmjpXMGHv
4lziU8HDdtnUJF7qiPPreiCDj6yqjwYR0FWEe71sMYs9CCiDo26Sw6I0qD0iKkpuOpuMK8QTp3VT
kRanwQikWNYhdchkyT9XGUZXdYbw+8qJC+QGQd2fA0kXH9XBNPlwozY8lSJtVllPppWquXNbTFl4
/beDKIqeuLW9cEA1DZiEBLynAbfpGAjjtUiyZ2IoaPQC77hHNu1Ms/WuT+IBJ0nboh9hGtLFpPeK
NtRHipbhadCUhLsBBQ7ZG/Kup6vYZsOVjui9L2wTL+iCzIEj1QbwlaLuYXifOOGyzmV7xCedFK7M
0+x929SarOEdMKn0Kki9fQh04lU6Me1h5rQ3fSbRSdvlodtG4JXDjvW9C1sffiFZ2rs80Z10Y6fK
3wuHjB9VmE7rphrK0572wZrFXGdunpnymMdTcK6BsTimeSI+qEh2XirzMfNEHwfLKi2SZUmSbhVx
6nzNqs7SJR0ztgxIGPu90zfXFWozd8qJWaq0bqU7TU5drzpe49Krm7BQh0XUlVXuCU4bvIBYOj2z
YAvDk5TkUwtusBLFTZXbXnYubpEZW9cxkTN+oVmYJO4wlbb3O0gSjZsOKMfLCIWNn2KHNaUbBZ2Q
i1i2PD2MKiaIR+Miq0HxawV+YBKVG5kCLVQ9pNflKCsftY4Da0hyvsQ9br6yTJIVIjRbtkkXLKXh
beZZIPU8st2SKonwMXIK+z4vUHnMRI2+SpHEa6qn9KTv2LjWLJeXvQiqY4hh6nVDcO9mha1PlOC1
l4y2cAkw2TdO44jDaYwq3wF6ZzlOKD1mEziqoWsit3fMaeAM/RpADzzMcb+qS/wt33o8CZAcO8NA
T8ydM8SdoxfJ1kPmW18JdBqxa4gIIrUsSzyUbk8Mv6juPC2EBxiKABPB36o7X5zVYcO97M5Hoz4N
U2/ooGTglRwHJ+lopd/nNBieCaPngk5Qpu0LJYDB/C5903WXTWGbC9+W7HCso1Ui62d0cy58xkwR
SOLhXuZ3WdQ0BiPmtRF+UU+118j0k5a4dlvJnGdmml0MXJiCVh4GpQ61l0mNBUstOErhR6Y1S6BO
AeZG/f08XjKoD24TXqBH9okRVfGywYC+zzJdnah4ColbxDT4D7YNavTbsha0dsPl4j1qLBDxAJEO
+PW6lJcxl/0CVRAeULDvf59NhO5/oHggm4IEZ780AEFuOsROgX3gfolfYbKGtKBZcOG0z5y2mVRe
KmhWh/YDyHW/K0KEbGozJy+RD+elWRa1Ko+SUX+w07COE07cMUO5OyHq/EfzArkNGRzo8H5KCmrI
06G2yGcFE8uQJvq0H3oyHuZZhq+iJgcmpon64X1UOM6nH/u/Gce0hRD+QMs49DHtHcogwjjIonzy
Rdnk1ft+aoHAkrQr10XZm9aNmhRNK6fTz6rDjOIp4GQ43LUFhvW7glwDTfE5t2T0y6QZ+brkXVWu
chp1q65Nnlnl7FxaIbjoLrZc3d4qS9GXTZX2oy+oaY4mqKF5QPqy5RS1Zz/ezxklB64e3uIFpAEB
Rd/TCxlADDbWCURJUXzSNZkHgfriH03Bt0XdJ7GE0t0gozEe/E6fODY9rsv+mUXMHYoni+B7lAJY
l4A1bTr4Aw9dkyEP4wKi8fKZcz+HyrYwBeUjAjfhyN5ekYrHvUrF4I9GmpNBd+LT2PLxrJV5ePXj
PZudCvgeqCMp+I/traifJlmZIB39utehA5HH5LhpjNv1VObJhx/PtRV7L9ZTwMpBcR/e9UbAmOzi
AxltpPjUDL4zahN6aT7kSy4moCh02xdHdCzy3M3hnvOaTaKlbh0No/9jEb4rFGu4iwP9IcCigdUE
GXZFIBBGZyyQ1idFEA8e545dlZ2TngyRSD+LtCzjZw7l7IxwkVRCFQOqTfv1rTxrLKK0t34zaOdk
Cpmwbto14+nI4oZAco+uf7zE7xQNeBbgCcXdC5AYPHt3iZZPpIjKzvp5IZdqNEuej8/Q+98dmu0U
El7JAJ21Cla2dz4pMFYhBK/WFwWEHS0rTyKb+WUbfvzxUmb2Dl7QgRn0LMKS0D7vWSPbZVgaC2yI
OiSqOXMm4pkyXgdUHv54qpld296WA34VmlzE98WEsq6wTSBhzNo4Be/Gq2OdTH830IGS9vYeJdnW
nqnYp4yjqE4LKNBAVjohnED9fkwOacz03w0MoDkdLmlwaCe8ezHsnk5DWTPJx4p3ftTYKvaq3Aka
txe8/AT0bp8/c8A52beKsCIFVz8V0O2aEPjH7okrS1NHSYQiX5GmaxcB7nOxgDfrjmdNkdOrvgTW
v2rKOF2kfSncRIb498J0xWVRO+PSRBm+wcroxMtZ1gGTUmGRrdKWT4cOEQFyDe5F65UKyBO3R72s
vEgGql4S6IpBbqFw5HObq/5sYBmkNWU69R8byNcvdIJMlblVn5Thuyqe1Mk02fS8raEtpAfSwbgo
obT1cKTNsMKwUdSLUgSUjqw6XXuFboKTuLfjYQLHwq/ypFqUlXPD2y5eDWaE9Ix2wyEfpD7SY9e7
igD5CZxz6IU6aD/2eR9il6EJiFOcJB7kKGwVdJBTFliki5JNFWSGehoPlTAOEKkd7rtsjXQRZy4J
JypPwoaEhzjUGXMxdEesmga6gbKwrCfPyRx5CqGmOXQiEhznY0PPk7GJj1pI8dy6H5cTNekqjivu
hrJOYtfarjlsnYy/i3NTnSuDxVXhVHTRUVV7dSjjRV/2gReisV1CXW88V31FPMgr5RU0geR0Cf7P
z6Bi6vUp1OS9OM+6LzSEBxpbiggY75BcWJapS2CHxSEU/mD/WNwuRjwS68b1EB7VRgXvmmQU5wyI
0PNOUmfTk1p8jKAB87TvHbuM63B8X0a1+QaG055qlqXxEQmb9IaJoAQqtuhCXdxkI6t+z5goratS
iFwhdez4aTVVHVnIDDeQJbdBzqYPcgzj7nTcZtU9JnHlItTlXypuMT4arIauJwT8YLSgcTUIL5oK
mE5us3xnCKcN5I2xXEIpiwYrPrCRL8chDrN1c0criC3DwO7IhuqOd3BwhNwmc9KL/o6TgAMG/IS+
4yrSLAfeQt1xGHU5Dlf9HbNRETlB3mgmC4lWMIan+ZYGETbMAy9lKnhfVGb6HW6SslvYZnsYAa0P
UTctmUerOindNCG5W+aEn9uxD2p/ULEalr3FxUfBkxTcTspOo0DYizDR+nfbUHwpaJkcWcumk8lJ
UeZSZIoPYB5Kt87VeIyBefBUHQfYnViGjoTqu2PIz9vKFWlt3zmYNN7Wcq+zkobCrca+P2wzUR7j
vK99HjENVDv0Y3mhrYf3HcPBqqusg7zUNiRZ9Dzh6zQdhy+GjiZyg8HWkdsUKt84lbXHxZgL7WZR
1TUuybugcnPgfJGb5NrWECX0GDi5Nk4uYhzoTdXUwyVmQ/EuAcYNOICCNKk7FZgfDr3O4kUSjcRj
KCOhy+E24vs45lnuUT52ZmGYiLKliOOGHbKhHb8gZZzTHsGBd50i4EDBoza6cFhSnzALGZ0jaHKT
kMrGHmob9QkXCDKCqYI+lUt403D0jjRFAnUBCk92K8cYAWkzIp+VMfmHakDmChnGo1XVsTxaJKUp
1k6VwuLivM6+QU2s+IzGbsgWZVDno2t1M4VeQy2algPro69jUpLAK1upv2S85NdZKpvpuG8rXhyP
A6jnyimktF4KFcrPkjYWTIFxZHdYRVYCK4SbQw4F5qui4dF5Kwr1FXj79oPqeJUtS5kOmUdNzsmy
jtLkJIbcE2IWHYW9l4dTMK4sRC0EYmDReXHXsNytq3xaDLLRn4cpc761lhWJm8UCdWCwxzaH9Jd2
J/VU2M9TROnX0GnGZsUSGHFUNH18UYBG6VUaydBPobWOuVEeZvUyFbgVXlqF1g+cLu2Az4vVNc96
nHhOAeGjw6LuAhscnelUjREUEJoB3Ew0tceNSfRZogJ9YSJSnLLJNIk7mqpdFvA2Hbo0KCBQgcxy
HS9z1VrjAZkOrw1nTr+mOZQdFgmUwBJvwOC1wGAndCHgeEZu7dBGuYZCZ94yk1k3uBRYTALUlCiM
lyNrPRbnMV2gKTfFMhlixty6GMXoATTDIRBhebEgqQ0ui6AtvqR1yfPDOKqzaV2LEooh/QC/cePJ
jvmCOJR+VqKaoJRGmt9tTZtvQ4hUvnBamdUeVG3Djxh6ELGbZHVSLALrcOddY62jPWA5avCZJikG
ryucODiZbEDoQlunq93QQMms0JE5S3Fd1m7fhUXgsr6JIg/1IQLOziB6WmfBlikdaOaHoq/0erI6
7DxCgLY9q3E22sXECiCIgQ5lx91YGN/WqDxFOB3cXssxd5lhvYY6UgX+PmpME7q6dobznJJojYe8
+QiNhe1NCDWw0U2DITRQjMkEFPFACTdQcepcWxat9KAZs17AQsjoDryXx1OYjB/DPskwlE4dHbta
V4l1aRX1DRQlUuDta9Cg0Qu7iS4cqWo/mWx7yXiW4AULhrJxUUaLcE2rNjtuRpstlcOGdVYL6obM
xPQQuHV4GBBk4bJtRzhd2mytURUjKIeBkaTHpTRFuYrzqR+9KjVNt+ywA1HqULPxsECynNxMi2o5
VhEpl+Bk+oVBmZ7cqm7D68lM9LhRCtocgVadBlcXomy9XKfTYTCkPPX6iCHrdSzBtUeHilVHeLTV
tIDa6/il0hBEIJvkV0Ot61ue9spHji4+cZ5GHzGr8YYSmV31yMF+iVm7bsQollAFq1YTELHfFK7K
YlGpLEtWWZCKyFNAHn/t4HwfhZFtjrFIWAmaL/k1k2FjXaErfik7Mx1NkH/4Q9sntdsNIzrN+pAt
QFvrs0KX8baUkiXnwP4mqVtOFXFrqO9cSF2Cf64g5PPCprErHlXipgNkv06KSyjWoCL3spQNl7kd
LBSxIvPFZAIsPZjZFFwr4kdBoetPRABv26m4W0Mtp5/cUsnirNRIpm7UJRzSyo5AuQ5n2ZVTUH3B
EyJPq7qvDkFuaGTMoRviS2RpeQhV9ThddzEzi2DC6TuD8/IW+CUoCVQyp8Z1BI9ORqPIFTNGvwsL
Hl/XadOvuzTTZxCplF/bYbKRm41TC7W/KIgPt31z76wIx22BKfuS0L44iYr/pezMlhvHuS39ROwg
wfmmLzhpHi3bad8wnM5KgARBcABBgk/fS1n/1OfEieiOqFBJttOSKRLYe61vbelgQ+Jm3MYyaqcs
lm2c/ulk/pEJuP7dUP8Ns3/LzgwVZf/4XIp/Pfzfp39+2MWfD1H499efn2zx70cPKfDff/2R5xP9
62fwPP944ift/389+G/pg/8hX/D3J2f8D9/8fwsf4PMt0HP8i9r678GD/xzm/AT4//4H/wgaIEUN
GQ0iF4Q8TOZ6dqt/Bw0ixENhbIMgw0SICB0ZGpd/Jg0Q8AkwsDkGpwnw0HtSH/9MGnj/C5qMj+88
h6+4oeP8/yQNoGX+V1kEikSMvL0DnSfEKATn2W3/h2wlWTjbzBrdrROx/srvC7qLPf4WWrTEq07B
J7XXJQOwPWbdtGrI/TPbdMJ5eB2PXidTrmffsj9oM6DgWi1yWDo3zslqVzvVXdRKxLmWIo3JUKbV
7DdvCwiRTKmdaj2DMtJxi4kOCy72+rAARUOB7wM1H+bmwGhfHf1yOTtCgRDBGgkfthGbaFzXfTCz
JlHlHG9D3cxp1Kr+4fTLbpXKKQBqDIUK6/VdrE8MmmEvItUOs2ebYzeMzfHPvdArdU5IE2Gl59O+
80lhuStJfB0238t8U8EMx8x41jbk6ahaSPZBsGT+GF7ZEmbM9ZtMuFiymrI/RLNnrivqU98bYNrr
zk67KZFw1FKwH29Sjst2di4IkYA4WTwnaa6mRzFTU56EjXKyrtM/g5bmq08PsGWbddX5hPYvcfzh
YTt+4U7tkIUBO1azStBg/7SnISy8PvwISbgbPQnDkk4d3PZmylRDwtTibhrx+DsA7LKRM5g31Y6p
C1AC3EN0Lx2vxZJ+CFV9XXqlM6uf74G72gmxrn0M56kP5rRphxPvRpYqzbbMX9tEShOn0WgdJttA
r7P1l6Pjo6FY+WJXX+BX2iefkrxtbyaQR1hU2J1lb1KYzqe6IRACaJtqZvdpt2pZyNE+zv6STlFN
0UiGaTyxwl2iNl1FA+pmYzkhzj5ucum7v1TEf6Ph38z1eLTqScK+tAxMPksUBu/vuVXzbpEKVXpT
fmMP/hH34bUEYBjD6ClCBzSSWIUHxGD2k0itJtF97GVCdeg9BpXO4/hjpeZQW+wvXvI6Ya7npcuk
z160tMUcrUvq6GeLvKD2RPFtp2tUD6lrA5nyyw333Y++GqI0Xkc/WSW+rcLb6ve/loEUgrKTMv0X
PMHCA4lRNRAgA+27eJqjdtudsauTcMddpQvimg1O+F9t23l5WMY0x/b7WBxwWO5waL1+B/n/fe2b
C5Syom2afLRYnQCQurCq2tgcFZMptHNteOnCXXavzZMvUYs5dktlkga/wbWtn2XksRw+qJNWvQfB
ouSZ4ZZII7mmtuh23Fq2lgZ3Qel5IU5CAVElrW91ucMSGepzFUVijyORyp73mesGv0ojE+CfQyJe
Wxn+FQbTB+F8SFrS0cQrBUnqqtppr1S3ig5bPkbPfiG6lg5aNmFmB7XUTtOQZjICRTkKD4axsusU
jQOul5ra26jUe9HHYIuNPaZQbB8lm7BBs85Lsds12Rw11oF3dpwFCx8A0+BKpRI/S8qgTNbaT+eQ
uC+jFdPnE+hksHtno9f2sI7CzaAJVYklQOWImkcoYFcnd/jw6rRju5GW+gZchcK5cq2MycBko+fM
WbdCThGVONiOYTAzLLGpGcpAe6BJgOZpZztlOnatOHMWOdBpXCvRCTNhmTjUognYjK3tay/xWwat
ghUytB++6N51GL84w4h0wOwUPge41xtA6d7i3WxRqoz3gic4P39ZaCZbgUtx6hRLcKKuey8IQQNE
15HRKdFYsQrd3GZ/ponW/IOUn2Ugzo7lbOAqvQBCsCFIBIguWV8YcEHzdmjQbYF16tv651wNCdja
aBtWzDwL3k0LDCn13SMBdnKu3fiVeMOYWotY0bwwGyjcekKxApxYTSm8fYJiDbzT5I4zSlA/9ct5
Tec2QAcUTgIO/7Dv2fTz2QaslcsS0nErDYflxKLlrIO2P1VYuYIjLIM+X+33YYBBTGzo6V0fbdfR
oCB9vsszEGaxugbE3QgxrVf9po+yeF3oMSLoP6I5ynRQDbdGLW7mV315j/uAZmJc1ocR+A2WQc82
T2AOS6t3XkSg51SXZgETQ/pz7Y3uGTXwpiVhvzHPswUBFXP1TJsIQdhFqAosghpPIQ/9pG1ImSh/
ro9zvcbF6gcDwmFCFpya9SZDt8nQV42ZmbR38FR9s+qVb6LSsvao07skBJi1YetwgjwXHYAuTdtS
TSrluJhuYtFW3lVRiXVfhdCOZZxYs0Sfosul0Hx0T5L7XaYd7zT6Lnt36HSSpTE3UscddCpeJiQW
Yqv7CZ0H7AkrqaJ5TOjsBHsN6ecRGNAiaEstqyZ3FsYjGgq5ZKA6dmCU612vnZz78oPX7bCxx7JK
6pgvG6vPrWl87t7+mHjRRBKsJ0tnfntG5KAS5a2h4Do62+lOAzNjFmjjpaXAugsJQF3QkJIcquDR
46rZh7BjcxAN3hfEGVPnrKJ871sC8IjQZjMbHRzGqjJ3b03daAz3rGrrg8VwM1VldWib+mSPFlpG
FU0vkyR3B2Dcp8tnldX10hx64ei0WaMhU8RT5/7Zw018TkMslxKhuzAZg05f0HUPpvYvcafrw9y1
ZG/73ZKVQxncB9J1GXQj9eJMGwdtb7qsYv45c6cYKxsCH+GjSMqqNPu6i3iuvLA/xUTxA2S0tRCQ
L14GSISJtfrWL7ZCqMAuO/c25CG2+KduCFq0dAgWJay3cK7VPk8ckCKnSuIq4UY02NKwJYH5Uh89
7PlcYuu+DdZsZZUZsKTqlhZqreL9GjovoS2jtPSr6RysoJ3QNrffbXfhHqM/IUQv2WAC8AR83E0d
bY6QHEQxMdt+GRXeTTua4Aw24Xs0zP0leN5YksdZFC4SoF/TXwAc+kXLxz6xXEUPts//eTP68YaS
6tKVPrlQeXXJyrcuqtU0YDS6mREuBUxo+8tYFfSBZU1MxJ0TICL3pY+n3WCH8TZ2JduAQzRJxJbh
LdS1lxo4cPdp7dFkkw9B3elcgczdBTWPt3MV+GcPTEMmhftATRme6p4pHAF/eltXBQw0FMs7L7vX
RS3DNerFP26yUSpzaIOKHIkeyRFve5gai06ZlrU+g6/WZwFJq0QEIPXNGh+ACrrHepgTNrsXdAfj
VzxFW9fWOptNbe3IHKs80MrKpD/0m0AyliF+6F77ke9nbhgOiXhjyiX5hF3uPEE52vj+7BxqJZzU
hlNaxK1Rhwq0ZyYZdXJdD1fEotRLJR16wgTaLgUykwZ1bSPH5L5F9spuf246P/pCvi564TgOzTQt
P+iAlXaIaH8NhVdttWHhLjSrdZq8noMfc/sL5/Fu5YK9dcb54ovRhRpAoqKj7TbOIIGEToadmw67
B1FLhqL/NTZ031WeSSuP83yJAAUHKvzZ1h0E4NaXKDbDE0TSDk5L+LA6SrJYe33WxVhew/AHstjD
BvwBiksTM6jf4Xvn9uJYupbehFC5t4t2UaABY95TwsG8MWy2E4iUgklB91Tz5RrDlUoFaaOj0yCv
OPcNSQJD3PPK9V0Qwl6AXSWebsnVVfqCd9+/D7V3Atl8mQY/vARSm8I3sTo4sdUkwDPLhHXzoa67
vBz1dmria48GRVBtp14L8VjOo05La9x7url6qkJdLLcjd5M66/2wSctSz4UIsZRQbS5aD82R0cbN
BbDpAuYzFoDRW7+9xkshV8lsIsGwr2a9HoiJlySS6PQj0U+3P5t1H9j9famps238qtwY0+kX3QUC
B3XFSgBCBYV67x5H6ZK/b8RQCejZBk5WK7BP46eHnTN+aSqHPR37sUm4NeJPmkw7F7Gw/mralW5s
rGyFxz9lTLZQkdOgfHYx5egk0uAaN6O0drIPb/O0IQGp0rmJ6LYibZ2uQWJJ/9c6W0kzT1/eUn5I
C9pe3egVnYncTNKe00l5U048kfXMDwpjPJZMtkfnhFRjXsk+2Dt+4ioS3eCndudIxlknGrLndCL7
P/f+3Ax8Font5Yr7ChtOz97ckDepHDXZVz0Tr1LtO1y7WIhncapJRd/ntS6iGuc8C41JbEuyVyXn
Qrtqvv15BFnmgzCslkiC16muKudo3ME5/rk3YmFIPFnaxUxL9+hEC9sQa02r+mhmN5uWGrFp+hFW
ODVsEN2o4WDO6YampfMWvAyrequxMsDXietMSVRJXZD1hUDAMa1R6E1dUtrHV6umCfIry7m79w/x
GN7KlzC0r+LoNvvgh5H2vbxEF0sIMJqghOqd6Wh6rK2rf4Odd3TP/h0bdSd2sfqyL8a6KdJmdoPW
J+JIH/6iVZsEl/Bk7yz1xsZjI9/GIhTn5uBdey/DVu2int7d7yM0x+eO/epoB65q1MqzsQLnptU9
tsYrcAPvQWLJXlBQJ83omrvrQbfuSf8iZCuSxfabA52q4cVpYvRChGwDEYrUVHH5mNEJneaI/kXm
ttw7kxpTNnYwADi6DcPoo8dlo27m4Ym0xYHgfw4ED7feRe2rVDVvWbq8Thc3Tu3HeO3uQXfxf0ff
YKDrr+hlvTUG/gi6tSsqsCTHPlyUF8f1QNUk5YtZnQz7KrcTDqMJVDkUh01T77USSdIarGpbd91F
7Mv7Mby59GR+BC+kOo7FxjenFpZUAo/13OpjX2V+GvY8qz7836N1ir6X3yF5iJ2H2IXQCf7XvJFL
W+bB0b42Tk7qRJEm6fWJ9Zu6ugTVOezCXZA1/Zyi/TpwlcWprtlucJz8zscuHWmWI/jTNh5NLIjd
BrmV4A7eMfuII5wk8JniDbPK9ENU1gvM4WQYC1zVbnzGf8Nv1R7IxT25d/pa46mRMjhXtbURJxN0
251cYAvdmss6OmDd0O192q8OXuWT+W/6PoX99apQsN3L2r4x0p18d9sNTcGyuQ7TZ1gn3EECetTY
5KeUKGfazrJ9B+xzLBV+9wicfjNEsCuEPSThLUAJYVL70hwc9xN/lcLLPVQnRb7U+4LI3rZ7k37O
7jBScbqWic07/HmdvR2wfKu3DpcDuSjmpS26B+/HWFD3Wy5F/e74e/QrwdG9D+/RB/103zW/2P67
4Khj4XZn7brlR7pr8PYdyJVa2+rVustX+dqDbS50ma2ICqlkCpfirziWOU/DPLhOy97u28TKcfVn
5VMreO1fF4jrdRHMWwAdbZQ4waf+WW6ZPCfd9FUdyy1M/mQqv5+LJt4rlMoRPSxQQNsv71vzffTy
PADlI7zrd8vJK550DI7D7uGjrJ8a8AALvMpTe3Es9DzlTtI7w2otx1y7YR62JgFu7N39U3Ak1+Gd
v67v/LN7GW/tlITe5fnHz69TcDYnL+qTRe7QhTSNev12685KJhq1u8FQxHUXPKoMKfzg0I7oZ/3a
/uI1b9MRG0un58y8NxyJoTmpXghleX0TF+og+nOjw95Ga65u4XxfPo1K47fhPsAg00l9qEKymR7t
EibgEVC20c2wZPVwrhoYfV657aQEzn1CN/Mi7HJLtvWtxoYXhcetvWXwzC8sj7yddS3drflJG4hK
PFGr3ojRKoZX/Tq+eMfx2j8iXJ/dW/SCKtL/wZyP8QevXoNyPiBzZWmZ1yLKbFVeRdB7Byjt5w4h
pZ1l76PezCdB4qoYOxzz5umAtk0ydIdxJ7wgrSK401jv2zPHUgQv61G+DK5fvFfrNYg2gNXtsnDb
313dFqhJb9KFE+s+eiPd68wFygL4vrfy4Ks66fFCJdYv+nAa1BRQtoLwp293qXPSZ3ld3sSjw69A
Omyv8kbVO2LpHPIKh6dVjvMOM4mSCpGS3KmDBJm49jeam723mmrT17G/ma34sY7DdKjqCsMMKGE/
UNgd+NRY327T/CaO6R8diQ60CXTGRi/cr4bGx25aCHJ6o3ksc6ASEKPsCsgetAMJaNIvC3152m87
1dCpqAOjfphwLWCl+pndyuAC5Bk9JPf+4n750VTa/lH2j5j2X42M1oJUFk33ZT1D661FsImKBSwA
NT76VmLtu3t7V28uhEObTiLrEjXZYRJ81z7OSaDHQzr/GH8QGVRFO/gXm9tv5dS4Gccl5ete/gT3
dojk7H0v0/TeAYsqOhHFeSk1O8dxVe/qxnuBgstSEj/Tk2uwvjDe7bA/9S/wiPIxeDYdTknmw993
g85nmbeyN2/Fihhp95CX9pur4yHZzJG75DXB11b7gaZZYLWBmrn1nPXSz97J2TidK7YItoI42+nJ
PDQAxTPgy9lN/tyFunQZEInKSon3VrXhfByeN3/uxci4Va4vN6zy0miYglTvR9PQbHLsIS2L0hNx
yvrqDLduKa1tO6+PIPP6mGf3yY1QSdpUIHXmbGN/IalyeLjRCE0mnVrKMyS1OnE1Rni0A85zgZhi
XhHzwuoG9Xy1zgkIkmgNdIFjyRIXdNqGCaQ5iAMkCsQkw45nmZ1eYnGOFagRenTOyN+rbBZfwc4b
QSCprdfVr45B7SzGaNhGg3cwRnp7ATHVOKCkqP0CLy+th/EziVyBtvCgYlJuTdm+L1qCRQnR2QUB
ts2FtKdx6OVpmag8tV1zXya73SEObfCL/LWA7NxlvVYvzWjihPCmybzLqtuqCBpZbd8rsfzlOcce
scnzPKpPt5Msa5LImN8jLbscQdaV2ACufxAI6eelcoddZcW/G8vnV2AROHIDgIaSttBUZ7P1orE+
BS4T4KWDPmHg1faYXiITv7IB7+i+PK5BlFWl6rFaT5AH1vLUzNCTvKRyvSWDAfxnc6Kv0cf6k3/O
r+NNXbGKjLlvv+O6VU577auDrNsgpUTXaSxreNptc5WAB6+0X05B1JSH8BVC8alZzCO0ZJuXoeQZ
QWZ0iCEV0W2zQFdkjmnTOSLQ4IX+9vVQ52MtIZjWjKEmgtjhrhl1nV8jhdjSoNI6MxBOSdeaNa2X
BfKCj57CsPfAme0k7q6+4/0c0LAmk6Nw1U/Nx9yHWdMBKvHUHi8CLOjSL0n4dFW88A3dEtJNXRqV
bBM3ClCET3cI3m0txImrsHmJZLBt6VBDiWyGlA/uN4m7bRNOUELYigYK8IUfnXucnZlCY2GgiKex
BUhA6nzkfVNYkf2JqHmdaEu1p9YxBedUHcMQV3U00gg1dqMK014Gq/+MlbXpACdt1z3mdpG9hmSV
rut2riNAGwG5+3Gf8Ml7NdPENwhrYXN0fnu92jlx3W0jJ/40fZkGoTXmmAHFMhH2GQOdk5UUwc1I
c6jaHtangN6rgI6Xqfy0RqwcFhdxHklCUl84CqfL8sNR9nvT2yX8Y1Xmj3rtq2toQaCLGba5QETA
Y4JpyETdI62y/CB1He+C7tbwvRtNa97NossWwL2DF1/XaKlS445FN/IvVJzA7ZytnBedr9NSbd3f
zHFNXrpT9aWc0xCpb7sZ4gdyvWPis3mzWIPezojFJhMkuTyMOnALJYN5x7/dAG3bAA9khhwI6MRg
MpnrlcXS9EnFrTld28A5Istcb2gLh9CD+jOGoYUGDhKQB++8DSBDAW9R8OwPAV3GtLYqqOWL7SRa
+jcdj+wDP11YawhyCCxZFsRy3SN06RbIJ7xhONuvIVAtOvPV2UOrcPY49fE6BxBp1fMJF0LoAaUb
2wfsc5roS2MvQbE+v1pbHaQGhLtgAPloeechZ6pvj6qro23Z1p801t+4iJcU/WCbxq3+iQkIQeIL
D0WZFRSz3aMgBKBZlFd3vTvC0ItlEN4FRxpm/jBjDVqowNC2+uCO4ecz9nNoVffRIu1VtFXoF5EF
MRkVGPLQpGjquc8qrMRbTdUB0fr2LV5/Wjy0QFQZls+kORp0jJgaFUisI2AIrOFtjForNzg20H7Q
SHtgCFdDLnXpI90s0WRKVZ/FSjZh4/YAKWbnRGNQm1GjUt0gMb0Q/WNdsK+OLuKLnkZidRihpdSs
yyBfrmnZy3s7VKfeY+Bj/R7DmPDWVwM04LiLu6L70pM/p7PjvNOWu7mpiUpo7yR93fgnV6hEB5AK
8UEVqIob+zV49prdgs1u8SjCx4sjL01Lu8vc3VYZ+0feTLToUF2kwv2lvQc8ARdyfEdgMgnnUs5l
8xgxeiOtWDBsm6nHURzsII8pnw9AJ+dDOcwfU1+Cv8MAwK2wTJ1g6ldz4K452pABT39uBAPt+SSi
VxhKh9BR66GMGzioq4YbUcv2GNrxDyYhUpfxug9X10tW4vK8qZiTCSCcuUPUZoHbhldhrbs1DI5+
O8U3BMebR7dg2hz+4WbF3IliXXiwbxv2AESTTbX2d3Blu7SuVxtpLZZDoot3Sr+2THQvZvzRdRFY
IiY0OFCMK7Enr37rINwycJX3vuWgaCxWbcD6rQUC6gSlo7SSjsZLjomHueXGPzSS5Dkn86OzYOpW
TCT0yVUyYXiiw7fG96KnqJkHEvPcKvyFtNYEvwyAUYDW60VNmb8wmYRz8OaJCW+qJQ2sJujhtvcZ
Vs6aAKE5YuFswVUOd2nVBwJkSJYhDo/LQSOP/HfDllsb+CmzyJEizilqCoyeEySvsYRxazhgGGMA
QiDmTwUOKNPzj/GRT46m9jyUdM9L5u5nprw0dMDfrgDBj2NTtZleROJa3NnPAQpoxYZdaFdbJUDm
rER+W00N48QTIGbMp+o9moLODJLFKocNiF3wxlU9pTXmDmym8dbryj/W83hSETClJUpJE/9eWwuN
LgRtjKoAqCsRh7eHAdunHWEbdOWdZwusIntFe+BMPSgtD9UNoAK8yvdy9sdMhjMAA1Tq+3Kl2O3r
6eCGOixaMUPBtT7iQRIMR7CDgscyRO+/HBw/mE/SHvach/tmvAYrEiK+KlpJYRqx9ot3k3lvCTNg
tBjFcjeAMdU63Hdk+QuxrfBcSnVrP9xVLscwCJdjPAMF0CVOdbsRONXHDWm7X1jJxK63pv6VsP5I
w87biJgi0xdHVyUG84DlyPbGneYc73b3xaDG6cHTH8tkwevshyLw6jhnhHkb7MXg9OphOvtsmBF1
BsCJ/Rd+ejgd1hl2xdh0Yhtxd8ytrhKbyV5SLGvuA8NsNlMdiSuZrVe0JRidGFrfFkParx+6TMxw
PWSPcYC6hXvcGrSKpsUyVAXoQAdEhss1WtPQbdlDlfhH/IlC/bFvK+GHV0Rd2JZW8OfC1fb21B/+
8+bP1xoesRbzFPAdx1/mrcQ+is0LgaDZ9n+NvlpPmEVgNgRG+sZSnfuuMCZEx84Hb8v4IR1UsH7v
kmurNpM1DUc1NcORTjzMq9lB9yLr4BDAYjjAPZj3s48L7PkIQ/T+kk0c5pjs4O+XWrWIF39aAAT2
U+fqvZwcghJDFjrSxYAL6RFbAB6N2/eg2WL//OfGC8nvCmblljL7myI68NINEQxeZbbAD1Dv44Vi
5eG46O1G3TF0DCYUGy8hDb8XG4MPLAclMOICu3Bp9A6UMvoBQDmJO4fqHfI+m40PbGBozmHp21ie
odGrvm9fVKOvTS+Pmvfqi4qYoGHCWWNmWedEhe4ZhtAnZ1j8Xdo6r7yF9aZFCfVrgaphRsS93A7B
+4gD5uGYT/LZKlXY1Uz/skL3i6x9e0Ny/ISpKAJDGUty9LDYF0MsvEsoJjwJuMAbJzdMDYlzuGH2
tkV042OApMJdAckKszjRtL45DrXvEmPQtlYHDROheNklSOJ0BwYk3nYN381hue6n582fe/9+SLTj
bLXbwXlZxF1lsCKia9R2RY9U2ymYkLoHyIDo/YzxDYvE3LGw1WMaxTIlIzQy+uG6zwa6ridABe7V
Wt2z4wOMdZZDZ1cZi3uaQovG6sfadWfiMpFli5DDUDf7xQQVaqtgRS8V+Pl7hYGmO8ZikZl1OKJu
sfaitfysBUe6G2LnNTCNhrjKhmKBcP30xL8B4+vFe60xDQsjPwbUg+a963kDIz7Ogw5+9rBg7Imt
cgEKJEGWZR9PwA65M7+3UR2+HQW7Rz3keOqj9cfcFmwCS+wl9YxLuGxplAQGWwDhdQxnCkTzGvtA
uKAZK9jJSGlFZzYYtucLezV1Fdw8ATyTmqbdWyqjTVRf3HF8c50GeaFeekXVomjweeSnC7G2AZgF
SAlWEsPK8P27tbxTkD5pNZR32254ipz6NtIQ85FHobtqGc+9Koein8QlwCUxtgTDzbr2DhP1x0AY
SVdokBN2Oa2lCwTthMDZL6cLflpD+BPTtpbMQjOyAyZynkaRe33JcUV7CYaWnTEGwv7dzEjjsrCD
8VWJK6ILeF2V2aCkGa8Yl9SlfSO9byT4XeZ+l84YX0MwX7u6FHNWya3NNMhSutDrOC156ZvqBYkS
SERoCTAygABlXasRiIr+x0O/HMDL4o3JWo49hkwYlGWCfSQvWGbdk5k9vlmQIDi04OopspMJPlvS
v1LV+1cRjctlmL5UF7bonpxhO1g2T/8PdWe2HDlydOknwm/Yl1skcs8kmdxZNzDWhh0IABHYnn4+
lDQaValNPXM5ZrJWq6tF5gIg3P2c83ltlfOOaG56IBj7lJD7veOEl1EHVbWhcn/zCbKfPbeswf6k
5nMACXPocARJZ+ru6yZ2Tpjky102B8ur0+yUYrRs6ZlzPxR18khT9+wuQyRyOE15I+XJE2a1WSjT
NqlyTp6LU3sjF/lR1eO0yTSfH8E45661mFWr3LP5pEew0U1AqELpl1mhh0lzP8T6F1zpqLae9K6K
fnbXqGnYTKTedkuAz8tGRgcA1FfHriZIXC/xjnr7UMZZ8lAODCzdpf5pApTdBIHpHDki+mc/Ecau
Vn62LQfveRKeuV2KqE+nU52n/QX7zhwixeS7SrMzWkoK+gpVxy+wNnpzvkkzMqtFtin0/BqbdX12
NEgRKnFvmZdsi2E+N5bYWHVu7euUqDMvy26eZ1pMI5if28Wxtn1tnWwfv26R6bui770NgBQjHP38
runGVy4Bni6u2DlJNe7nZW6p10nxDQHJkp68tptWNqKRYNtGP0TzrOF1F+0ur7L33L7H9evvipKh
2zT39FlgNyLH644xV+EuGOezXBr7mqyGgimVKBfZpjEYfXpOfx5qeaeXABtjrEYMaeRHPYkNb/O+
pnR/8dww0Bz7Uh48L9GOdeGR/zJtmqk6eJR9b9HiSPfgJfG0N6qJ6bHXWJeks96zGDyjLLIHOfmn
ftKLVyOGIoLRsTnE6bTRe8vecSBUdv1WTNLd2XiMNoO5SsSmpNRWcgd2qfpGkcqBSCny4oz+FA1a
Yt0vfuvv7R7/E67yfd4l+TGYfGPfJoIf1C3ZHsOlJhbtqJRhnUA8MU9LicyklJDuwoTbnc8VLRFm
ivQBKNlzaTGsl0+NOf5IhTPtxGIWO1ckX7N3u7etQ9t78vzrLzxvWtVmt1T6yWNnk61DE9wxh0qf
ZBMskXAEx0ltquc59TdWO4lDZSsdzSkmBTUrKkidjn4x5QVvzd+xEc0/+eJ/en7X5Ou/eX6tSYE/
aeR0zF6r/C0ZkQglhQneOcInCcdzUeUfplHsZoB/c38xMTTgZPkOWa/DtBPQVLSau/030/Q/jeP/
Tj3/heX8h5/8H9Tz9VWxERd8qAlUk5/5+6tqm9rm8aWhmUx3+l6shzYi0Wt/wjtBxq0O5/rHjHKl
W00oliZqu0f9NvmfTXVUxtZ+NO/sq3UfPA3t7b1NcN85xXHe5HIdwNzim9uZj+1np07xtfbMh+rV
elev86t8lg9efExIhXx1nEuStmEtwl2lcLftRjRYQVUDI2zcZQLvpKL/kC5qZnrtmt3t5hzNIKKc
E3bEyf43UVqokbzn3z8TA/e4AV4ZKDbR9T8+E7wGpoQNqo7LvXmbxnOdhV1zz3/gwmjzTiD6xZS9
DSITWtAxC6oNI5tHRiq2EYH8fCR7VQAiwknJ5Rxe+zLKEQ1vLfKhQkYEfSYjfxUWaeoc5F3v6GR3
WXaftNwe154+5ldUeLs8mNel2PEi3u10M5JK478YlOUvko7opy7ujCycP+u6jIyorSPPvnzxpxAD
rLcP/OtZR5y5ZK/Z59Jerffmsx8/c/+olgPE9CjXqpAJTKHvtUOnL5F/ZadSSC80m1H1OlCASrzN
N3AXu6trN2HZ3pJ4i1nJeiperW899itya+Gs38vn/tF/XbJouJ9fdohlrwxBLvatyI/rF97zhXfP
BHzcV3Xr0JCJXwwHwqVUYUL3rrg8rHAknXMbigPQ2DpyclVfpcw/GvTL7H5Gy/TRNOs9KOUNViq0
Tu78BOWTuO/t1qOFpmiiBXVfgEaqo5UuLzWcspRy19gU9+mtRvc88CQ/lNcUpTW+o5Lhc9aezcf/
fkeZv2Dpf14+HkqCDcyc7MGftxR1dKEJBvHHfBLbBprIPJ999eJ/KfMvteu9Rzxx3/lYPufX/nG8
k0/MncnlaTuc/sQjwxRtjQkUb/AW2MdsO6v77GQcjvy6C/Gq4kZACYXuOYgjc7y26HbwDQ6tzUjN
uLPMqBCYIDbJIUcGNV/nwt5blxRBAdPrs/hY5AYwlP+obgZaYYrv88ZnF9b3/NxVTXxyURar4ry8
tWiNkicyYbV6I03z05MmtvviYvIw2eUEnkLKrkgVRXPMc4nXBUPJ8FI2u7E5ki4Op6t074YX8037
cO37SoXdrXnKv8xv+Uv7ZnBtGwA6n+y95s0hNBhc/1sJVyvpaRpiEk0bIH9X2DqhRH61ORefRufY
pGFahDF30pv7GDxrZ/1WvObyNP70vqXfy+++OMfYxKsnSs4wq77nq+x7cq+B/xnJ+U6d1Ffd/VIh
soxHZzxkO8LYoXhJrJeAKnwVlLc0QKGcTs6DuyW5iyz1XSJAW6Elc0w3UW7uxLV+qV/ix/RFiw8G
j6DJ248nn/LoYJYRSOmyIFLwpor79c17HwSXHnm7BoLeKXtL7F1Tfdf3Q/XRlYQC7A1mUq4J5712
mWP6B3H0fbGhGhgZ7ITl86htjffROoxh/9abn+m1PRMXDhVP5S/rBzCXuNNv2lMM0NGOzQacl8JC
iXRAAYi9TVlDfixb+6NsLY+Ex1TcJShPNjCk1U/V7QjeJZETz+5G6vYDsDyFSW+pt0HNII8Rzc8g
8fqT1vT5oarajTNgCkhnps1xUHuHKVWf//0msv4zIEMyRvfI8OgG0qbzB1+AmV/qlY3ig4DZZAYt
IuNgviJp3Md6gmPoS/LZdw3+f5urcP4J/doLsfhkSxV5TLSc9+5ZPucDPl5MznyZxrU4dKMkiBXr
weae8T3CekzNN5gZqZCR4OkwdfQHEH9Ks512TNPMo1e0+WPVYZJY4rF/7hqojRkxzDgud3/zhv/k
XoCm11c4ruEbQCnYfvr7OdzFcWIjWPRHaf3EUuW44RXKH1Y7lDRvOvZVHOJdNlPmjG5xnHZaO520
J4PTNHhvHruH+c5FvXbbb7LN9qlPN8uTd+TJ2z4aWCScS3/T0L8bHYmIkfLfYe7Nv3z9BjsSCV7B
5rbN318/nnqzLv1KHhMIdtqT9R6Qj1ysnwNz9HnTFocWxT/UAndXvTavbtqF/WtOE5eHroX9e/E2
/omCvWvCqdB25HrQ6EkX/w244q9eJsc6C7Qdlsza7KH9/WWaVU/0sc3qo+PH1SHFqOVeE1RgAyrh
oekG5xTV6YsVw3kFTjVtz5AXgaRmb1eHiMk50YtbE+Svti7rzS+Zmp7V3oLcE2FbJpAiXekwKurh
1mIRttkG/K+I219Ua7+2Bfx+tFhslwDBb6ykDy7G319+UmR27ixOeTQZm236oU2i/FIUi7sxeIpQ
ISFUT/5Vq2r/SizpWDEpPv36X7/+uWlpxwyX4iVL3J9KdWz+1UhtO5W2WzxqwKLSgN6lQX9HFvuM
dbTd6wTSOJzxtzuD6Z1//Z3wcu9s69pBiWw8YkByLnG/OJdff4dkBU9xSiT9/nCOFZyhegLu4RtE
P1ZFeUJa7leNuTl7q+IcZYjPI1OTZlWj9VWXhue7qtReZ5/LVbcm8YR3Cim7P1irrs0Kh+pTX7Vu
nfJTQDPC51gztqaQol/y8SZneCYCKuowN6mqyo5TpGjScYd7uJ7NMUxWnT1FcC9X5b1aNXhzVePx
a4P9XRV6tWr1/ara+6t+ryPk8+ypIrlq+zdr1fkdxqTL87Cq/4RksAIAMgw28/6/f+u/2E+/fevg
Y3gQBi7PQgeM9p/fumYnEptvdrTKj7Z2SYrse5YCbf3e+EmtV8s0aoLhy8zKgbtRu5AO/IElDbrm
YfCIQ9g3s2xL6mUzCHm0Pxm1LaJc6eVdDnx454zdjLsjVfcJ6tvi13dGzug5JtC6WSMtf/Nm/qO4
prameHYIWpK2BLf2+yXstmnfJolKj+bVAyvMfHGKqIK1hdCbEcTXJFZRm5stfOZeP4H3DaCr9NiG
rLS5pFb5kKmtrN+I+fbb6a67DS9UFF+9j39Vcv9Pqdrn5q/ysv8el/2/DN7ufzTrSvH+/4PoLUIH
x/G/nkv/Gb2tv6fd55+LIX9tDPv1//xHBte310WsHoHadeeKYa8n2j8yuJ7Ln8DaduEsQ71zHf7k
nxlcI/gfY93tsGZwjZWwzzHyzwyuYf4PO1/BHLEyhvoSqNb/zhf/lo9m2dlfPEiN9Tj6P7eURyoY
Tj+MvzXty2Hg/hHAdYG1DMCf5K5Tydg/4Rvynz1lLBgIMtk9mJPf6PDHUz2q1rgMOjv+ZxMaDE/+
HENY4vzNyUTX+fudASSPtw4ryrNYM+VawBd/vzN0h2AUmDSSNwZzWdgWKordID76SoijFTfWTXY1
i8mKwTo1U+3sHQzHPLCwxU20gFM4T6ZFmtCtXqU/66gCuNE00dBfu4N5Loxl3BZxzgA7yL8Tkuu/
TRJMSFBZwUq4UPZGazXagykp463svexbqqvxHb6Rg/vRn4OzqwqHDt0cCjwDHc6TUU3GkfzN9Al3
rdlZYzoxKmKBFDWiVcaYSx2GipgofAMHNRXfd8J8znMZw0wlfUDcOQ2snSzG/iEriyYPe8Sen3PL
BAQ7m0MqxCcB4w7dfVfgzG0rHn5u6qsdexrlQ+JatEAK5tmsTd1G1Vp/RfhJqn0moWI0rm6+pGPA
4eZa9k3oPofMRMf/2tt6cBk1bKiwl7706LTRZJkq8hLieY7D9NUdA6JttlM/qAwKhBhbwQymNYtN
MWvig5G8fHZaXUQBQPFIekZwJumaQK0dnXfdX/w3zpYMj1hcnaqqs19S38qeiR1rb+PYDsxMbdwA
pY+bcCIS10I4QvvWx4+RcS/8CaBRVgy3JOn96kfsauq6bqwLcU90G6gu9Et4D7CIq/SakDm5W7BO
7IomwGe72hzTXE7bHhwvDPI6IB2biRNGeCbeKq63Scec21uZ6CN5hMO8KFotImYPoijke5Yncl/3
stksCae4NTUxXm01HxcIqBE03fShcoIhClbrEUGDctfqer0VVs9KjFw3Ngujv8hFP78mnQz24ySS
t8XUTBy7uM6u2ur+LsoW0jqh6F2hpulhGdvx0ksLzlIitZMueUvAu9XNLmNGGabJTY/Gw2xYU2G+
VP0mJqXyODk65iK8+1vLzJytNguEHxKrkVm37mZqs4ENCdbyptYAYth7LTaYMaiel06u1tasZBzj
NhuVti4++IS4rlxPlRTVQHQVrjwdq3veYIOYUmYLubBMbKemmE7E3HAsTAXpuAKTV8dSB+jHEgsG
MCdsQyUhyC8AZCqydIAkQiv2rQQj0OQhzVRzdcgxTp6whOLbVd2AOIZZbBPMbXcGITTcTZO/MO0Y
9a1ZyPEgnKQ7T1Yd36MkT4fOBlgxs/TnZ5VMijtprUaDhQ0DWMPuF89q3xOevodZ9d4+V3EZdcNA
zzra8lgyWz/j4OadVU2RYmMvk7Mp/Ozk5tI5yFGpb51dto88IP0j+FHtoY9ltTc88EZB4lbpRmSK
ObsshVLHKSdEFYJXVPPex8mzYETRPDzrs6V7a/B11h5sA7I7JDA2M+5zzbBIietEXcIUhNc+s0lG
Ik0hcrAwhwiGAD7fhoCfJ/81GCU/K6XGxlmU2x4RvliwhsC3pHrGNFO/opwXMjRs5t7REtRaEw6p
qLZur2flJiAnJc8Il/NDTAwek0xcJuLkNG756ZfYk30v8yn7O0JPttSu5gReKx7LCp8UJqJ610+q
07aVEahD60AJ2VMgy09L86q9h8L9UfdgvNfgXPPe1CnJQ6NlFEX44hKPrDmZq6qmPuYnRpoZ47QC
ZJihaJWtonSMR3siHjcT4xdVbBQ/XM3p1SMXjf00JQFOZ7PUSi5KoYnPnqvykwhs/epzgQMBEPZx
ggV8HXM1T/jfPPvHDF6cOWAvgmsyDO+43LSz9LKq4WneOgwUBi1QERV1Wkbuev3ZRuPsCLTCbYB2
F5BQUOZrZvr5xxKnDQOpsrbLJ9SE5sgjLiMv46B1J+lcbxcjncjOV0H7M6l6ZCpnkOpDy8T0I6sY
nsdMwaKlrK1jp7n2XZFN5nfLHGxo4jH0lcTQ57uM7/JLsfBS9Vh2d0Pim99ifZT2A8aOYN+jyT1g
/G4f7aqon+aqbQ+2CgCHcX7CKZCNC7Yvnjr9EDeTf1yI4oXgtfy3jB915CPpAA9ihH3pjdjLT8wZ
vGObkw+BvfGlM+y+3haTlbmPPDezj5GpI9FKy3e+SY3dJj0MLvMo1ybrXtlZPkXlAFCvnW3ky8YO
2CaRzHZ570IU2mqsFLmlxLvfK5iFL3ave88wMapTYPQOymo97kmGZzthJSZ+YG++64N++HQHjWBI
p8Y8KqRkGUDCayJ+ZZ8NzwZmEPjazZnNZj+7OWKLx6e485lqzBsziYcXTENXzUgMa1PkbT3gTu/M
u0qklRMJewSps6QDyxa8xS5+jrpRPTgkO/eLMaTnehy9dxBMRE/S1NjUbDYBzbN43+xqcb4rqG5R
YwBcXEqb4bxW5dkZwBEZeZUVXdGQgKZJOidsS0h33VCI6bMSY60fuywfgldDxe5z1VhVaDrZuG15
3RvdFRYiai7wAAyL+pxom3aLQbA56Pppq9f1skuHyTn7WYAHzPXUR+KNWRRUg/E59G0TDXaithWb
NrbpEHeo98RRyqp78fUqObCZstrj/sPaZudi02lzuV08dmsZPiDFLG8wPKzzm4BsVljq3ddWFTfJ
3Rgk/aEYUN4KgIoV6Q0wZcpVl8n6Crr1o0OlM7tokkdQE2GRiGeMgDfSUJj7x7b/3nBGGopoYROo
96FqNpZyb7lNcqhPX2pmOKFgCYZpupcZP4c5mZd8rs9N5oRl99yU10l7kjHEExVsVJuT+5MHPIO4
GYpI5inm3eFO2f1RnweMQ7CvjeliB+zGgV+5SRidrINtYSIqrK4s5DvVU8Hhua5LbU+9WaAKoqbB
XwR/dESE3egaIqc9vqf19EOY585KL5b7WVjuMV7Eh1GmZ9CEYerhQJ77G9c8IZei2stCIhN47AxB
eVQ/BVxCTrR+vNn84pYj3awfu2SNmNUE027syMXc9lJ2T4KRK6Y0WofnMpPcrx/6OEW9fEiBqdX9
PT620CgQJoYIrOLMFNZyHgObAcrAi471gUxH4b/Zc4E4qEGBWfx0jXr8HCa2oaQOI3JBcrXrcn6L
Zyo/3TQSqmfX0qcHnBl715owNvQqsuErd0n21URgP066xEgyNjDAYlGT79N4VZmFQYNVYkRinOBp
zMaMHQTjVfTaxS2W5tnGGRJ5Vu8czLY8aHiCT20XEzIvDRZXakUe5XqpR05f3YgGGCSO8Ss0S3Nl
6UiyLyw+Mqh8Z8OlHrZLgf6FGau4Vsp2bOwk3SfiJanT1UBPsZRGGsxDKI6xOA5GBWgUCESdbVBt
TdaLOgz4Kw2vIg+V4JqZag0xePiThFaDoYkfxNj/qEftgdM+OYyMEMCEiOl77NWZfchFM/8YzKpk
IlIk3jtOFXfjBVP7iO08TsI8briPiJdwEYq4pcjJ7W5dMOGWLGHKTGc71b2ex0Q/mNrFVclYKiNX
BGSE37spoPDsPFF4wIHwUbhtV3OdtWLv9ewpcmQGmqAbUt2KUiPVvjpmwTFV2vp2ytIellEvzOEC
ggvdWMDa49qo+UwLHe/qhAzkhXHZwMDnbEqZgaRKiWi0EmPHtiLjrU+xo9aulR0WX0x7yU7Bbz1B
qi1rYTSJolJQHjdmfVyU3uBxZQeBV9Jb+R3uACZIDJQgP9hvjlMtIuom261Dq1PBzq6EF9W9hZPG
TvP5xrQN+1XRDRyrgV2HDukYUpMgUVpRcT36g59eWBiEIlV5sCMB2QCWc5rmVXOXpQ/jtlsbDZrB
fSGqnlfhtI/L6NoxWgpJ6W4dV+e6wH4yzcHJYZ3TrcFh+UBsddlD1yNxmuh0raM/HBxnafauFltH
3cdoTqPmWx8NrKJIBhBxMtZZbKos9q5zWqavHUPLjd1NE97QOmZrT9zaIb2QvHROgl+jIGwR5una
++WdHgVJah6xe8zc8E65scv6XDblS4nAvFexbtybiW7yNVOdNU2lvYN+ik9ZRxNECd5BIPIaAgNy
PLNbpThQnS1fM11O78yhYEgIXz/ORlpzrVnkd+fVuQgOS1ymGNQrJSYeMjsnGDo+DKouHt2kApbh
jsW59oGjuHmcEen1US3ddPAu1UI1HJpCqw7UCEFk9gHeerfModZxvSBFAdqwDtLIgwiZGbo059ZZ
zd7Ew8usir1VNeYx0PyP0hhJ/9h4xKfUyq8+m2OLQm2U+VMkxdHsvAZH8NSTZFwUYXoE9oia0PjQ
vLI/xmw6jFwID8+5lpM5WrAMbZ2qzC5+vUJW8bySp5T5IS76bO9PSf7COkHWt3AF8URVRjcf4HEF
77qDSdTKoRc4DF8jhWt/DzeS8rEpTZ4ePSbwZYgreou6efVGU3+yMt04ah3+DUMMHX41YKx8jGt0
WDmPBdz/z9zypy4csm7Yd5w115TVv1t9EeM3A8j9Mcut5KuYzRQLLIF7R+nVpdYABg9F1h9MsB/k
foL+wEnrHbu0oKE1YRlgcUIBX1gPa4zesknQcVnPbceXSQ9GYtv17EWGW9sRts7p2Zuy/ENnXRhd
aT5tDbDwiICyx+dUKBjG/ruR9DiOqm+xquN3FlG4O0VQLxqNctjAIjYO7gTBJZHjssv9BQVzUtUh
kKglmUkiiBh6ffAAfFziQBjXTNXW2e1SbQsnrjxMfZKQuJarP0s0J18DsjS7kE8MDMovgaOZdyz8
5rDA8nsUypVfLTNvLoUCcwZZrXbhW4/9xekb71ZiHTmWjVMCKurdQ2BMdHeYCpMTkXTamDyZprvF
qtqtMDLnpXDy9JIP0nmjs6EmcZVPcbf4VbNvAm10w36wNLiiZmVQIcrmbVG0FD7YlB1BMEE7i17i
WrL6ms+kDnqrzbZdmTfndPDLH6NwxjscvQxHh8LcF41vFluLxThh0qhCbrx6st/dIRcknt3g1i+D
v5kwRoJro10PMAJxMWv1tyHOSbnyquNLHvTTpnBVy2NNc7tdWirvWmBeBwzJ7qtkDaOOFZCeUhnp
1tSH5A7ok3pyqHGPeo+XDDdmjcJdU6rqonEjxzb075omISTAscDNJoAOGakZgQkbto1WjXfOqEiV
WC2nd2d2ZpS2kue5K38ELZEr3lazncoq+eEES72vWBf8QFpEPLVcCZyyon+wssC5LxOvNTZiSF2y
PISWrBaRm2CSH2QFUeDeusRV7RytZh2H6MH0astR3Dm2yE5TZ3lP0MTpSSfd3zmVx4GRsd2tioW1
iVVa7vTFRaWfJfaQ1MeARJfc79qy65+1uSMuncgEuEVgXqEpDMy1nYIMMBtKe1/0z4aw672ba3HU
wUWJbI3De9uP2rulivSzzIxWsQaFdWwjkKWnhGTMe+6l8WflMdUHUV1V99jrlmeQqVCsIIg+tMuQ
fIFylF8HHBgr3OvbHGTDlhsmPgozEQfLSyqcpr4w2FEOxROY9KxYhQXj/wSesvtUw3piuYz3Dpa0
Wpyd2fziotPiQ23Fkexov0PUyaMsNUH3jGSuDAisRIZ6nzFHy3hNzPr4lGMS5a2X6kLMA+ZFm5Xn
wBI+9rWyPRpzyaI4S5+jWKfzUPAKTpLtwftA1N1BlKN4Nqcy/0kmpHpqNMu5EOxwd0FsuV/S3Fru
e98jaosF0wsnT0cyH2zyDmFd06/g/4tTH1vbaJtkazX9Ox16S3rZ0rZFMmY9wUBlYKbTk31DP866
SE9O95ozWnJrJQLT/cTcMg0XAnD71jHjNzzNJBe72t02aaGiyp4GLuGUinUhb5Xuek12w5XubkjA
BXblW9n27P3sW2ZFvWYYz8gixswqq6LowxLD6GXq6+TsQb8/DG4cQHFcMPxVdUXNhQfZu/MsNzvH
cEEOspjNA6URC8Rjy3wdR5M8XG402oWwoXXFXTruQU1qyJetQfqDJeCY87megXAhGpKLy5sHXWYd
pb2lcbZ1jvlE6i45lbNpPvNMqO/zyej2fZeN3/WubfdmXlntrtFLrw7bjvBTpnn601i1s4u3ab2D
Gg6HT8OX3i6PO0KElrcGSAp9op5WhZJfBaCn4iATnK2aipsvwuz8o2Nb0wsYrPHJFTYcSN2YxTZZ
hH/gsciIZySdcjSGznmbi8C+ixNpnEyWct5xSMo3vUitfakXFC+LTLLHdmLDE4HyzvkcHEsUYYLJ
PzKkldxEPgZHK5+qi+F0bEuTmQ5HfmISMiiw3QbPjQ4vg+N+acBrU9oOpYANmWY/CfkQdo6L6mxm
zfActLp16JbJviNjbb/WXMJaWMUlpgrSPuEop5HIi4rxaxl8V7WnEZ9JMP6qdDSf+lzXl7C20MX2
WEjIhjpGtTzStIl3n7kUfBn6fFaYzuP3ZRHixl5Cf5N0Kt6WrFh4nswcj8JSGJ63cViceIA5LXcw
U3SMOmAcksjVfYh5fV3B5RQBI6MhIfvIiDTIaO9jf28EnXhRTUXBoAxvh/18JCQJ6K+2/O7IcKM7
jJXWbGefTG44LwX5MnyzV5n28UO3QP5UwUy0U+tZDFdP8dFTlX4eitHZL0Tht73lj2fRC3aeWnFx
UMnc3c/KLYks6fWJZ/h8cEYWKCxpXCOMB/WrwwZNXqyBbxSBhVzohHU8Bbk4eyPXAPqLC4XcauEw
5uIHR+fyWHqivtiyUwb5P+bbMhjbG8sk48emb4tjA6+GoEw7MKuTCZomzXhxYv6BlZDJFyemRF7h
/EuqJAiJfbhns3eKGzda+zggyMCeduTwNaf9aUNbWwyeJLZuXYyi0b5z2rKUTpPI0eEwDOxYGa2U
alLvc6ImqeO1ejioXny12VD1uWD1vLSA/h5ST5LlNJXzTa/6doiqaRkRpcn0vC2ct28O4gnVaD6m
MDQtseYtuied2DkmlrmeXkvs89BI+0qHK+dL/fvijrM4JRK6C1hqMWh4E83ynqS+A8NTWO6PvEgd
PVwmjMNrOoBQaiqwNm/UGMs3NZnAN+OsKNCAMwOSdWBnV6ERoNqY1uLce25s+lvOW48tgjm3K6F+
/zyYEvAHjpsGhoI7iWcty0mJWLrzzlwTywdfpdJ3tT0QQmMzJgOtFpfvaqPpn5ms1ZeuwzSGQBWo
DU2jeUdV5T5qYibbVVdO6fFnKj87XuI81HmrH5Ru0m16aebuNTaPYeJK3OCoGBVtAHXVX6XmTk+j
xx48ClqCbmZM8jAsF018C3TgCRvPnQCiLMGKaCQ/cLAQFWkPui7O9vXYVT/7IdC+D7qJ39Ft/f5M
4IYP2VEd4ktbJyxQ8XRn5VY52tSGuVisgUTNkh1tnV8W2uPQnjrTbNtt7vZc1w7OB504e0Cs2oJJ
uZ/Jx9+Pystex3rMdqx+bG96I0yUGeODRaraXd111StoQZvpk4/5EkgCV/Si7KgL2jRb22TWqg7M
K86cCrUdxrJI302/nJq9WWUg2SsgjGcnmB3YOaghLAIRCe+SvNiLEmWzd0rbeVm/Y/wPkCb3VSAX
j7FozljHTfzyo29FfDaaNL+UsVVvqpbLYc4q9+wIbueBf4+JfjJci86oP+emTz97Kb1DgevizHHF
Uk10+keec8OeBCwtbQUUEABCy+0j6zF+Yqbn3jWJ6TC1kYHxwDvFTeras7gasXJABjrauF26lMHg
oM/GT7cojHIP75RWn2nHRJTdmEBUcOK9OBozyUDRUrRY04926RHI19lzc1aDDZKtF0B0dWchrQ7Y
/mQmbvbq4pa8jS5TVCzw6ntZudqOjSjxoaTTy5gTFVyTxeCYBIzJiKxwOPLh1EgZ86TCt756y6Du
ijFpS5IcqUO7udgG01iTXFZk21TpbOPOpi0QDZt1nMZwVgHjOfZPO967UwBr9Gqn70OJMwW2RmGx
Zaid0+xRtv+LujNpbhtpt/R/6XWjAkgkgMSWg0AN1GjZsjYIDzLmecav74euivhUuCZ5r6IX3bsK
hwoghkxkvu85z1FMG66iZbQaK33AfaJl0SekRpgWh2lqdrNNbXMd+kMLAVSF8S9RBIdwTVqlXXbo
7+KR1x+ydADeOqgJ2fDkW+TE49Um0cGt0QZhOjFHZJO5W67GcRbfyBhJ93mrfa2oVz8b6I0uev6T
xG47+lnKvrnyCZSAL0e2qefqdvhQlix34sBqnsiisD2TLIZdoc/y14ij9C3u7PqZuda8wec8vqg6
JZWhDnT3qZ10/BMGXWZERhTGDktOq98Eh9VoEFv2rz6aeowYWvqJAJZ+Xs+mai+MJsCNZI3THdt9
FtYyvaLfHn9nYxJuaxB7PlspwM5m3iQPvZoU8Mygn7yqy9NPuVEme6dvoz3zIcs9x42bdYAUzOvN
lNKkpklwX6TEJ1TIauM2FgP7G73OaBhYCvVnmqM1igsYgRO9WLSDeTjvI7s2rmrbEJ9qLfNBhblZ
wZojya5ig6ibEJsi83CQUTStfcgOwMdGsAEUIzf4O/FYWjO5PVM0vFa9MnGAm9CjGjWoB6EnGZjF
KhgfIAtmjxahGE9Ck+M9ygT7O/kC9de+aBGsgYbcRaotf46dareu1adf6zmkdtBPFGrqrp73de/0
G/xQpE2FeUOd3ZeUa5iuPzfZmI6bSo1Ib0WW3w8U2ke4gWnyOcUp8UpJDa+3YsZ2sBttpqHt8DBr
VKnL0Ja45xxam52ZqV1fZ6WNHxXwH0jI7uGQ/myvgrRprixfI8Q3r+k0mqb5JdcV2IOkTa/KWRY7
/O2sN4ym3FcK6XISQKaZ4tK5Af3osB6uK/0qd6KUpbCR7bouGkBH0eLflxmeEWeGmZUTU8PUMdiH
yAYjfQ3ryqH0mrmeJWX2TBk+iYDWDPFlIvPhlqLOdBMZoqIiQh6nyjEkOYT8Ui90e0n5Mc+TLZA+
cpDsIb0IqiDecc351VB0h+ZvVV4MZBWzGukmwCQ1xdMt76/7mfmlp05cBvOnuEq1x7I2Ao9irrVz
BwHWTba6ToWutNblYU9DdSfgz9tgvKXuM+zgUc6PCGTSLVHyxhP7juGumpL60SihOEBoN5wVEd7q
SaSR+yUkqfKXPZr+Z/fwKyisdFj0jTz5wgcLqXFdmu3OEkjAoQC5X1A1TFewfrvrghbeJsnZ91tE
kF3GgG4giiZ4OCZeG2aJ4cbv/I5cbdYR6zxAxt3rFfyUdLBZc0QszC5UYEwPmjsYNx11DwoG0/RE
OdMRq24m0W/N517s2e8lFkvRMNikeamo3Akxv0adpP9Tz4q8FzsG7on/M2CDPEYvLHcpWVolXhj0
MNYGPCWX3MpBPPplBZDKj30KOaWV0Y/WkFVYOgXSsANc7LSquwe2iP9JMycdM2+c/ALw0z/l5Itd
jmLy7wjFsCzuS5rtyF6SbDtt+80giYfygW/lz2JULCnJrLqSlErQWLBwW0UGu+gV1Rn5lHVK28kK
+cMGWFGNLWM0vll5b4Ki5i1e5UULYsWJtBvR4rWGbgL4uO0UvA5kDtGKonfHPTdj6pBpDNidSJpr
2sDsikp8yiywKRvcSyvSLiVEwlsZiteyzUicViY1Ci7MTh4DN4F/ZwTTI7GFT0KPxbq3ILjXNCUu
BQvVrTWEyXWTkJANW1EHbE4Em1NEwdpyhvG78NOaOJou+QIshb5XpfnhSy8dFLcuzIsLCiINrGeH
OpkWaWhJyFK47tEGfo9mo9kV0teuXdY/azcmeGwGX/DU5H27YyhgZ6G4TdtJ75pfSQLWTxWB9QT6
dSZmmrdTyMrdlrqlLvQ4z+7mOEcCnNGdmPrG0dkUdGgtqIWoi7S2UPvalONqWuBEVQsMgK6qPRVE
mkfS9fDU9GN55bRzcx2FJrtaqo8Hs5Q5iV9zKOO7rJjduzEgIpwBF3m91uFZqOOuvtOz0rwjNSRy
kIcq7RmMdNNuwzlqX9rJ8q+sNKVa/b8Vlcc4Fjgzw36wjHV1qG2Plp9+TTod7gd59uwEMDjcuT6f
QLsCYLBG6hx/NsRUPcDjFDe2htTyb6nk/2394f9HysJD1oUubN0VJvEbQmCSOSU0vPn281sS/q9/
AkMOAsM/HuAfvaH+F8G5NqpCtF9IvA/C0n/0huIvIpN1JH+u5D8EWr9/5Iam8xcpb4Z0lEJ2//f/
84/c0BR/8eug5ZOmSTyEJZ3/kd5QX9j/NMFZDtGuv91C72x/Mm2LxEjacJeyr73o+PX2ioB1886i
jYTuzrApOc9wNu8dLVfexF/fTbpGJcyaox+lSwZw2pXA/MyppFVU54rBTC8ff2xTZj9LwtHkepZj
vpvDsWdajQfzTU9c50tWxs2Dk+iUBiCXs70wnbkAxFQGgUZolQokBk2CfFaIzSMC1Go2GHwcCqt7
bIRlXtEWhSvENLKb67T7CZ3eTbcaxpPrJBn0Nxawza4i5FreDpjKm004mWC/oxlVZVbKoYWaP43u
RThSBdo2c97Y66404uoKKZH96DAwq3VombgZMrT4M1QcHRsoPVRqY5UoyWIyJpzuBDneuflQ3iDF
T37W8Yz/2Q0lfTlT1nG0yfIATZKbtOjB8ogOkBWb/Y+YTduVi5TmKgU480xAkVxXKhJPJLPrn6Ss
qwfNyYN7GkW5R7+kXTfDAaiUluiu9DEnGy6dKKdgRPg1FRbIlNAvL1joBRUbuZoOUiC68IfeMUV7
yFdSSELC7kGzJcN8XRIX9ytXbrKN0yTcsJtnuQHzFhiUYr3xAxq5/pIFXcyHfoAHgnkAQzfCheCZ
tQR/BSwoeeDyo4eabebXQWMZgyHIqC8nVr0tC+B+eA4n1N3NOIyXFYGG7OcGR39WFN/RaNosKLZD
JdqXyQ/tx9gY8BZmXbpRem9djHM1XlP5bO7T8NA/Y4cewzA1DQ0ebtLexDlLq1VLRdqzWS5us8FK
pvXU6Og4bGI9v+IHCr6GxSzYS5ZEZEYmllqjM/0vBBiOn6y+GDAryZY5XaGNWzt+p/ZFWdvN2ql6
miFWnkxQv40MnoZdUSWeIJv663Y65JZZCdx02nuNpl8PMy2iFcTkQm5jcsBMjMmz80bjEiKfHzoW
+2OsFqVnVyI11hrcJ7rgVl2+znlVXCfZ0KDti8b8Tgwju7ZGCFa+rPeyYeco2mlroD2Q93U9wIbc
9R2/tmEqidepAoXB2s8I4wMXG28VQif/V8SadbqqSRZ4G8amvJ3TaK5XimaZvaebWzTrkopJTPCe
Mz5ritgOb5hwWTRJ2b2lpOCNXhhG/Rf2iESvGelIOohTBvmwCykpajsLORnBEFEBW6rr3Fcqw5lx
Exfj+M2NNfcJhDP+B0kKCLHa4T7OZ/dmTgDSVIJGsJE6hC4e6pNjkPjqAKUAO4h2Dd6GQ088zSK6
3D1FF4I813Evf0R69pBnFek61JxCUHrbwh0L4kWqaa+EEWzVMH3jYkASTVkZ/NR8inag6FMqPBio
iK+JNqiiJWV3fhOO9XszF+XVhEBfWxlOvy/MPnwN2EB4RWZ9HTqi1ZKaNJ06o2qapD0NhJI92OhW
WH2bDikHwr5NFiHfMloY6JmejBepJq9KTWPalEV5QykDTrOFWw4J212AQGBbZcPXxKwrPOwl/roI
tt8kRssTpbwmZnPfpsOO7XexHnpaHb3dk49gjclboPnZDc1LLzyMUadh/TRMILQ7zXxkZ26zrR6b
G0o7cIzY/G0w29ybZszbbrd3NHRm5CMHrV5uqRg+OLzIQobNHuOI2OC5pjbYDsNlZlejV4aNuR3q
w9rUGgr0nL6xqWfDvCwEvQQqR+QsBJn1q0OyVptlTW9xvOkbeYdlbGN1Erv8YVdJscCI1P0QdTcm
6Bst79/GmDJ0mzjIh+Z1OakHZ0Jk0pJ8OYrypXbDn/RFbulEryeFE2a0DDqf4RUdkk8UwZgdJOEG
8Ys8JLZYbbkCJ6CghbovmCj3vcqrrcUAatX4YCB7K6ZyZ7TXI3ancoh2tTDRlUt3Q0ybS2mNSU83
vapiclXkMHXOY0ULe5iyCzC1r4lDoBHDEfJM/dlU4V5iswqo/TDcV7525QzkFiXXKk92QRBtauPR
tz+XNpc2Ki9K8hGFgHExBzZScvbl1cay6HuXXXvVcGMHt9qgeLmyHIp1zcBLyn475y25ttjWpmG+
1YIw2eEddKiHua/bWbqXXLnlpMNK14I74oW3KqfkUl7HdvIQNrfZdB2Q7qvVsLMGLw3g8bvqhY1U
C3n8VfgNYjxCjdf1WDaPfKIfihol1FDtTLPKvAlqziobItSDTn1No6lf+bjvOgOplD/TZIrI4yPr
hm7E4bm8po7GrrGOCG+UA1mKAkQScmjjzpF8GO2S68vmfvY6IPYeVQhn29FfhR/qFzSkjPRaWTWb
M7ZNG7MSRLBQDQBqQ9Kg35CkR1qJSV19Sn/AaKmu/QTiliJqAtxc3O0tieUJtWqwgZdYXDq69pN5
B2EJwuUVRvBgxdP7DkMLKNPYbUdLB4iRDGX50sQ+z62TLttHNNTdN9Hq017PENV2ThjsXSrt7Ht0
I35tynr8Ps9F+CgxdXsW9wbclj9ehzKvvkDWyEgAMv3+kkZ1/lIUIXRleEUXTNndUwt7JELX289X
OCgoahKgFFzbRt9ELIJU/BpHUr9OYwSdlDLb9Atgt/iTkcywjDVlTfUFG2DTWfWiaa01yE0928ga
/PeGFyasd05Tj9kaMQNK0AQ3ZVdWVrByjG54iZMJ3CnIgNo+fDJmqOnG6CJlDzPXWKuhH97oCBXf
U5wvn1qJhJDHUDAmVV83X4xCli9WNeDnzMWU/Bx8rhPyvVM/VmkoIYwNE6IZF/vTBZpqgh0cM76k
uRAnj7MwW7AWhhXO66wciVpCeqQPm9yl4rIq0qJ4DIxQTc8xXQLnotaJhb4rq7Lep4SPfzXTOJUb
p6bW2Qw5/vciab5CMAt/UQoqIT67xSO7eSLQYcFvAmEwjTvAuby48rHJkjztbP3JKMt1QH1mJ3O2
bxstdkmbZVdK7FCNNBfDBsbbCp9IQU62G8mboawgmtb8rpqCCJKHJ1l2JXpvWIoAmzgnzKvPomjN
nV6aoSdrLbkk8dN+m5jefpljDuk/mcEzxwpMyIULw+Oq1ePhGT9FEKwLCXMikSKByNr11uB1uCZv
UEMJY81HH8p0k4+sdUiVADuljwqll57hopvblugKdGL6g9nY4ouKB5+lBGIVvAVZGN3jHklf8yaS
mG2kNXsl7YGtCXiqW1FX0X+RO9usjSgBV1YOxmUq4flUeUgKGSr4VyI/0S8GNSZD3iX70pSO/0Kp
HsHIkAfTXRnY8KZm9OQrKWVyTyq6dSEYwN+o1+SPSMvq+sDIY+rHbkqalNlHj3TFwgJxgK+9GWNQ
TGupDMrO2AQMTH1Tb97VhtPetbIvvyJIrvD/i6Tcg+aR1x3uJtoVaQ86JmrEQzPRsl0B4+yfbGsK
nmSWqkeKx8NNWdoGD9WImns9pWWCQQXZgxZmuRfMXaxtJpZw18XQTg96rkfe0PXzTUGn4sVoeQtX
EhMN3PHOZMvShTd54to/qI9aiPqkpb8hR4g9pHnuQyUa3EeBUd7brT2iYT4gu5K5bvi+JMAxjanf
Byi3nlwixi9oK9TPMyH1r7gq4mld0M55tiXRnStrQPvhhxXBT75m3sQd2Z2oggx1k/OJ5R1sDSak
ouu+9nJiIukr9aRJs9dXwF6Dr1k5SQZsSWVGowjxqmV4RlaF1hW3pRvbGKlL566x0B6XSSQ2qbIa
ZuzIsm9JRZ2+u0hyiFyzTETWyWwRKtfXqv1EI5eabtywqt5gukEhyH2eHqgzqAtnsobPM/40CjB5
9s0lPJJlDsXZx66Yh8+WmTuPft2CaRKVGXhuIIYbAx9OsnEiv36IajSUq64RLM+NroMoIIqxTbdl
F9bRlRPzy72upcdFIcaFGJZpatS27eQ7nxIkAU9JMLuwfuacFU4AfejKdBwWYGHf18MKCBoRNoHD
1FZIunobZD012bCzPpso3iqbnvI01F8HZATUwHt3rlES++NVhHOv2FitHV42BlXWdSEi0HQsgAVb
C2U8Jj0hUhS8O0nLmrrfXaCYnaQMq8eBBsQrZdDhUZhRw9tkgQ5JTIwYSF8oqTUWJLEtCybqsCS2
g+ekBdY8ZUkngm9WqQ3JxiDlV94rC8HwxdBbEgG1KIpNQhQ5bv4+VybpS2nbH/Q3rJPiKSLjmUwX
Em7ypoEU6iLLhCqhol9DpxzoO0HvP3ddJ76D/4veev63djfWESFbWGMo8CZA5Ys1csISJm2Y7tu+
DPEvudOzVtk1duhqGO9zlI3Ndas3+t4s1CHpZjSQrme+6NY2HcNv9K/Fo45nJdyyyXCJAWI3lG6B
K7HMawK0gq6K6Iq4Mxe0miGsX1BmAPbi07IKLqpYL76ZblWK+7gPUur1BIN0aQbyCv96t87LYuAz
hjsaggbFTwK+qhDqk0PRm2WMv5nsxjHWdSQ5NcxuWogqaOvwpppnUId8SfkZEMXJd0iLud7Wqhpv
izQSqAcFEzBwyhQeeYp/K54FJezcT5FoF0n5bQpQjPIF9K/cpHYv4MxqODXCAxCsELxSbIskiJma
v2f1Ft43li+1ja/RQNkbcaR96rWeZq0VmpLYbIomAg0vRyt4835MKQ1AvvZG8MhXEOUc5i8QeOzQ
toZs1U+Jm+xG15oOB1hdfMvmuLvRE+x+bMGA8IEDo9aft/KK6Up/KXFxXViR1Xk1VOZgM+WSXR9C
4HEPQpwtEn3AzRgn3aN9ICj7RTDtaxNHGgsiAp8L+qu3jj6nW3RWiJ+dFG882EVEWzCCIc4o1wNL
QcZ612Ita5L6lafsfxtV3ALfSCN54Xb68BwcFISQCJpxFY9acJ2mkqYIHon7KaRbHDndTE5jmxEM
iDhp3ShV31PyUJe2XSbX4yRMqIUNaXejE1lekejiS1XPzN4EvY0NAv2OdW5FsJLeH0IAnGGyoQzR
PbtQCdxNi6G+izTY44k7xs0esyihqkNmESob5KDWDbmHiwmvfVL6wXgwI/Ymu+eL3SbdWxGElHLj
wr637VE+8TkyCZq2pk9FA2NtsItmwnBv0+ojaYqNvQLVJWDF1iuWBf5X24jVS8yC5VW5ARmfTdfD
DU1zPbvN+ZpemVQw7ns2U/WqUmqKVqatJ3tLMzt2EqF5G4l5VCCZ4viuTg+cREvPyIfUO+fSzwLi
7dDhtk/AMJF6xtpw52qB9cMmpP6+7SLjV9WEeHBcOIErJJUHCTKYFJq50vhSAkdFSaAjVF4hwe0u
ZeagHqSn92Bhl7uEY01UKou2XeJq4yWLJmNjznK+1nRNbv1opOfJisjaq8xF+1lwZ0jj0RmQeS5c
QCtt+uSThfupDTsiNqeuFA0dt8G+qBLE96Epxn0BThqGEelN1poniHTMln18X0jxy3Fq87BnnQNk
zFY17yY5Op9BptfbPklU/pjSrwW2QdTaRpmVk3qRkVuv5GxP6/9NZyYtfYiEu6LJsD3qWIzo+jBH
3VV1BcUiBa7UfCCp+r/hqf9/r6b9g81GW0+Pb0FU5O9L0uAMTtWwL/OfEfCbt7yN2um3R/7w93+X
rF3nL6kjpbbkwc2ly//EVNvqL0G/xVUKgRGzkGn8d2rWv331sNyUIyiUkzot/ic16wOI4T8W+b8L
1o5NSf3fNnQCVnvs8aOzbS1sAiuyVSfMzPZ4hmXyb7f7fw6/cN7HjpZMw4hnu274Cl01aWwZCG1g
gJAuP7I7Mga8Xa2B8fPvdw8YQ/BH0//hyH+6oAVxws3mRHWJb0P56I34TqQ6qciI+TmvmVrgGN89
3/u/D/geqXfsvvGY3/P9GpsBNKB03IbEwMlVGc2sVUJmudfTxz924w5Ig3eNBERpehm7k81aoZR7
22XR89hqZCzcTKrNIZc4MxMkhdLy8fQJj10Q7+D7E2LJKHvncMIeWPJ4VYQ0i6FedmG0PX2Cf7OD
/vMqLIAHkPkHnc2CtVXpVMTPPnM5zis0zAg4a/Zb6ExlY6Xj0+nT/QYp/OFFcA7QqXd3kK1Bk1is
c7YdepFqDUgYnwfgAJbKqfa16+wx3kxUXaifTA7N3URXZrrWsKVmN6d/wpErXvJ70mDK+tQarO2g
BMqnuvgV9tNlpffkgIzB/vRJjjy335yJd5dZMFjZzbV46afGIV+yho9AmMTu9NGPXcJiegAbTKHO
rC2sVFH0phdNcdM00LfQLNoH5UM+XZw+0dHHtZgpCm2wSvII8fUHfDD90f5M2xv+nw1vcXZpEHUB
hYjUpqQmsuE5IUv99JmP3cDDv7+7gXU6xGUpKmvbFto8b2ujjoNNCegk+OAJFlOFYOerJoyUW1sP
4HYkSYLIa7TwZn3wBIu5QhBemxdNSQe9mBz7viX8SXtyNKkHZ+bUI5ORs5gbGqWzaB0tBpDjSyT4
IYhQrQ8hQpCQAqJiGKnyxmwbP/ZEFjOFS/8Ma/rk46xRc3Yx1HiaMApmRe+dPsGRb8ThS/z+kZtk
SKqh1ByPvGzR7nK7yPXtnNOd2ZZRO4xnBs+x0yxITlVBKJE5ZsorBZaNBDz3XYX58J4koPDuY1dy
eGLvXt6Biq4x6JbrCW2MtugUEYmwv+VjkVgqGT/2QOzFLBCCbk6UUyqvTuV0qWWzfucGRp3+LYE4
+sk+MgKXeJ7Cj0gTptPidU4lRnxDo/xqz0V55sNz7DEsBnjXO4WjEAx4v50zI/iZLV9WwiSghpUf
vEPmv59DF5n5RFq28mSDYmXLvukQ9qJPiEo/9qAXY5wNh1W54+ERVLXpIp7v8LdG6tAJSbSUls3H
TrMY6Y6YzMbQRtvzp2zeC3eubnEnm/upt9KPLQntxejOXGQ3cRcw+KSRkX4S2EP5UDfUg6/NCurM
VauFrvMwBST6fWyxZi3GuzNxy3QAe15f85i80JqMdpOPKdTV07ftyGdyCbAco6my4QY4HmAI+g2F
6GygDC4mmFWTCYzr6M8wm50+2ZHZ2FqM+SkgSScjNgsiVF86F3rXacMNYeVEXhcBZZrbxOod/UYZ
rTF+PX3Kw436w1rKWkwA6RgQMDYPvscuJDTQd8u5gQk8h+VWm+vCBv4rUkSRIg3BaceiFC+TRGjz
cPr0RyYI6zCy381yE0gk2Aaa72UO6RYhOdLrwXbKM5/PY0uPJSYSlskY0T1zPVzWdQHsxO/brYIZ
OHnUfbvgC4aJIdtJaHnW7cgOLt8LREbxi0oEXciPXeNiBlE5baBiiKRXOn5jru3ZfSvHcajOTFDH
3tDF/JFSSUZgEjueNKPBC6YhpsKX5o+EAswekpzuzL7l2KNaTCCYmG0Vx4iNAn2mP6cqIkRhDp2Z
no4dfTF3UCPPY01zUACngx6jjFfZDKOkRjt/+ikcGVtyMVM0UTVZYqyV10707C6l0wrxuSpNOe3y
qCshnMzQ6H+U2dyIM0/myOdJLlYJJk063qPa9mwgpR0wbxeL0ZwE1Vs/MTWeeb2OnWUxaVClSqrO
ZnNAAHqytdss3JD0g0TWwNd6+t4deThyMUlgadTx8owzgnuYYiIi6jQtLefiY0dfzAG2AcZn5APh
xSLC6YROc+NPhfjYiyUP1/RuhmEXVdBgZiiIBhy0Hhpf8kDWH7wx5r8PjjE5l2MazF7kaPPD0OfC
3PQBnM8PHn8xtsO4Iy4JloWHuMUlWxcfJ/sB+cFbsxjRaJStEj/q7LU+cXAy42s26UDPTj/WY5Ov
XAxplYtZ0S+aPSNpNubQ7Uxt3GdZ8CLd5GlUmqcldM/KcS0y5/L0OY8M8t846ncPO9a1Wh9g2KIW
gkaAHnoVdNiiU1nCNpsDsPJteuZUR4bdEuaa+3TxZ0MbvEGz3tjeJv2FbJMy99oBTfvpyzky7g4q
2/fvrokNJI8Tn1wJBvijSxAWnZEiObPDOExDf/j0m4tR3eZMfgM2RM+QeN8YgK9aktBqBdlMEuVL
UyDgd0Eanb6WY4/mcB/fPRpaHqmvaOF4yHsQO9SmtQlmgf+MhGK/QOtSjumZCzt22xZDni++j/XM
bL2qiH0aY5ZArRiOCDhPX8qxR78Y9RZG7kSbqT8pqhdXrW0THZPBH3LzJD/ztTp2CYuBv+Sa+kaQ
BDclxqi3j13CYugnRgQOrRfjdgy6eZ1O8ycHx/EKSmPwwXd3MfrB9CVSKb/fIouhQNvAZKtctztz
9COLnt+o5XdvEwxpKXxQU9sy174G5Bit+sa9K5v4qi2t+GOzr1h8v5NyrjUIIP9cghRww2C7nruE
I49YLAc35HIYV0a/dQcXb8nh6M3Hb9BicCc6hva04ejVDJzKKqf7oLRvO5qEK9uGCXH6NTp2DYtB
HUpLkZGnU8OR4q0wc7Wl/zt/8PYfTvruGScjepYo4OCqURkCv3DaBoMdXp3+6UfmI7EYxGNLxSud
En66qHfSrZ/GFjhlI+eLvpRfGkc/R8w+dqLFUM7CUuTAMbotnQpvaPTbOKnurTH+Hprmzo6yM9Xi
Y59bsRjSDTBUTP8DDevIADo73qjERflTre1E29HHB7YnHzIC5itfnnn8xy5tMcZ136rNKQTEhbGO
9UPsqRjgVTNG32RiEAQ/fmyFaCzW7lVDL5tFeodBG8SxHdNb7mok66ffhCPTubEY5ujzNExKGEUL
SXpmoBE3mM8NCRVOkJ552Y6ME2Mx1sdOihyKQwezsS6alTZnSbqex9BxNqev4ciTMBbDXVTEx3dl
0Hvo+0tAjMQNlhmwVt5nY6XXrrXPJpV5p0927GoWo55Wv6iLMes8vPUp5ozG2DSQZ7anj37scSyG
fVfD4wkmdByta8J0xt/QoCTNlXbmVh07/nLgN1OcEfDWelGo3TLrfjX94AFo28Ppn3/ky/SbWP5u
1nKjKHOM3Gk9Wp/k8qBOJI07fOwVSJ4EeNjpsxy7iMVgz5NGq13VIXaJLNwKaGwoRt2hwfvyseMv
Rjad7KEkxVfbijoC7ug/RZPxRVjZuYyuw3H+sPaEAv+vuV0RrqSxRJg86c+6Z460ihMfJfZsFBg5
izjyHL82wdq1xX4k+Xsj8eqcuXdHnpC+GO99YHV4BOrWS1ke4uZOMSkMroB/ppyLUqXdmR3CsfMs
Bn1XpUJPwd55cFnukiwh9UtwraUAXlW5v04/qGMnOfz7u9fNV1HlQH7rvKFHe2/U812WlYT1ihJL
UPSxL7F+eAvfncTNEWnC4Gs9krnf4F5FV0w4zv3pKzjyKuuL8S6AbddtHTGb9MMtzIA7c+6vy258
/NjhF8MdxzqKoDDpPL0ugZuSsuUPxWtaqQ/+fPHveyOBPw+47jpPacM9gcYXMMauDCHPfDmOPd/F
QC8GAoUgaLR8+rQHbN2krqmRnWYR0YTAEXH6Jh35fOiL4W4gCndmTWisFvvrFqdD0BfP4Do2QVXd
ohg9s0b586M23MWo10K2HISXdwisWdD581aYzQW6we3pq/jzd8lwFwNblsNkjjQ5CGvrSYkS18RC
nz7ysR++GMolQCEbtH/nmUZ7WTbFDvwKK9LuzHR47IcvBnGUtkRvdfxwUTzBCAUh9Xb6dx878OF6
3g1clF91OcN/2BqF+gbs5hY/6e5jh14M267qk3Ea7NYjJMn4NE+t8OLOPBf09OcXkoCRf/9whdAK
zojbeoZ/l5CPXrQ4YgTQWV1/ENi4T1/DsbMsxm4g2kArCUDaMh8/zKjzNN3+VmFxXQU6/lot/eCL
uRjEvPVVleqsCax5IN7YHas1gKXhzOz8exX5Xz+mxjLnUjV41qXVa9vxQnnjZfgiMfGFq+C1xjt3
129zEIyb9KF+xlt0rtJ2ZESoxVDGdVLJCuOqF1bBvtWjVyvA+1do/vfTj+bY8RdjeaCPOE2532yN
sNxF9DhQFcePES6UM8/+2AkWQ7ruOp32KidQqXWvyvw7sg0Y0e6HPgvGf1HfSWvS4aM02zoz70eR
fE9Fum8c68zhjwxsdbiqdwPbGCIHGpDReu5gylu7sLBwy9HenL75f/7oEDn276OHjexTVuDa1py7
dpV1HdiWYk0qw7MRmc0HH8BiiI8uJgKMJa3nCH2I1jpBOe3GUvWcbogxb86t9o4958UYL7Fl+3TH
Wi+Q5Tdt6L+ATyGnID2z3D92+MXQRiGt17bJrcplRFfk8EnWUpbjZje3Z57GsVMsPs41IGSq/yM7
ChHeoAXHGzfs/Vw9n37YR16lpZouzhxdOqHZeFNl7utYi7aRhKR8+uBHfvtSKNcFNfrWrmezZU24
i+tLBWUwHeYzOrxjv305iC0tnwIc3R5mcLEWtfnqHrzhH/vti6/yFAIMAQ/SeHLqr0NiNoqhuKv6
7MwQPjLInMMtezeEBW1OFMNa7SUDAaTKvgIx86ng568rH37z6Ws4dpLFSC6w24BI4iSQBaDcuuVO
qeCrTWyplicXp89xEED/YTOHofHfV3IQuydki9eebRRe1iD+tSCqrGRm/QQxBj/Rdzd5EEKx1pP1
EIZgBvTySWptBXxXP7dJOfaqLQb6cMAIEZ7L4wrFHa7QR006nxrX/Hz6Ko8dfjHQ28FsYNgXjYc/
zQuEtR9J89Kzc+W7I0sRZzHIe18lNvbO2sOUtXXECFzMbx4CYPVwZqN9Y9VnZpMjQ2apkItmiYF4
hEnkhuU6kdNtpj64SraX32ys1XBUHSz4WW+REuzY8b7CtrIaYkGB8EPPwV4MeQvneJ4UFjcK3weU
e8zg8otWJp9OH/7Y7TkMpHejckQIm9rUHphR+maXTQBF0KmaZ27+kZdoqYcLRGixlhG1l2JKGeL4
ER8Y3PnyzDt67Mcf/v3djw/HqkxqPWw8S0RyIHIK/B32wNJMzvz+w134w0rTXox00HUY91Rae/Oo
PUSZ+JRW5f2YF96Yd2dmrGO3aDGM08iqqAhwisbvIcwF2JXGXRuda6wdO/xiGKdqwj0H9tUDB/5D
7xVrfiXaBwOS9Jlv0rEzLEaycHrd6iNe0G74P5ydWXOcOteFfxFVCDHeAj3abjt2HDu5UcWJzSTE
KCTx67/V58ovX3BX9d0p1wk0kvbWtPZ6DAq2OLnJupbH0Pxf2HmtvGCpeavB2xnh+nCuYczg1ew7
9yy37/M++vt1CKw9fxHGY+9KGACgB86+bJMBcTAXu5A5142hpcgtUhmXZZf1O1EVP6A2f+z69smf
svsW3Iqvv2BlmC5Fbbjk7+FwAy8QG3eBXsWxbe9udVjfqj7cfP2KtUY6//1TqOHYdWS+srodPGZe
YG94a3D1z6vu9brHLyKZaaCyYIeCKRVtFUcdqu0yD87GQAhdl0e9RSiPtOws2GN2OxQKPsNP9Fvv
VN+kFT1//QHnH/qPTOEtwti2sTkUnt3twpDDVQUWy4g03dRPXz/+v+P0fz1/EcdlGZXzVBr8/K59
noP6AVWtdyh8fKMdXGjtxn+GuSFqZzvqxXCChp9TNAJI3JVXft8iyie4nrIatXgoOkZFLhnc06Sy
S5LglcZbatUkDMQaD9X/u8yb8/HMUgFY8j2MpurCedbaCxYh7hp4ReLWvNuZdhjhUUE6YPwYc7tL
lzhrL1jM0gYOCiGcANud52V2llY6aGGjEQWqvy7El5I0Ar9kF0hQYC+Y+ouTy1vtj0PSkfJk93a7
/XqUrQS5uwjyIIAvgz3Z7Y5W/bN3Zsfa/oC6UezrL3zG2hvO7fcpjQDPRmDyIXCwNc/ifZq1ORJ4
J/6ujBaXlBhr71hEui56v1caTQVzaJgo+D1MEJxHzclVchuyRMajRh+e8wEsQeBp1+5hLjZsFW/y
C7Pd2khaBPpEJxjmcXXuaG9+sRuW7eEDCD7A11289vhFHFNkWc8x6OJIsG7YBjKkLmrZG7gzfP2C
lbloKUnD7WjViHZqd2Eg4JqBI82+D58bIX57mXvlunIpRgsq4Fp82LwBHXF2fhi+5eP8AlTS7utv
WGmkpQ4tg1sE5bAa2MHs75do4FGdwy77QgOtPfzccJ9CAH6iQWjJukXVgNX/smDOfJBVPV03fOgi
hNsRxrIgNTc7ZsOPCUczac99f3Ndu5w/6dNP7w24TC3Hw8NmHOMM5JlKXBSxnU9S/zHD0UXYgrUI
eSYcdXew9CusZ9h5kK6Go3XP6CN8fWl/AySEbyeSBaF5GAIWtPAPhFNZQlzphQcJyjGpEjdiCkjX
rKUqVcqUPSwLwJQB6IoQTJTwRS4PtWJZf8w0CuR21gxW2AOFOWFzF1FYIf6CP3YFBxfWeCMoXEMQ
pkWHqvut0hEpNr5HB/FTB67LHkbXt8o3O/Mr2LOLAHjSthq7+uTjiIDEQHMFgDDSUaiNgnmUSeGR
GMFjR9cO0DEGDLUtEdTIPY5hZ4DuogmGNXXQ+vZBCVZGhwbEcfYotc7Jjd0xm+GQQdJQXNmdzv92
Z61h9lRJ2uws3H3D0BEogNA0yddjZSULnyvBP48VKCoNloe83XG//DXBhS0iGRzxi+sWjHSRx2CL
ojWHe8vOkwxZBjzjJtrBszm96tcv9XZAA1JDQKvaOVGkYe8Wwehel39RwX5hEllpnqXWrrczmCXj
HhJHK2UZN0hhVFm//LL/ft0HLBYkJSqgJxHYiCYb5nYWjv63KAcs9g3AW9elGmeRyHK/sKVw/GEH
L0t1mGFYi91f7z5+/QHnH/qPdHB2v/08foCxBq6knZBrdF8mEO6WN1jyzptO987B0KK7lcS+7p7W
WeS1ThQjioIiNBaqtmOv6n70oiNnu+sLH7PW24vcZhc9zBTAqNn1I3zZUmAvGhiJlPInzkdgE/51
i629ZBHORBRktijGLCCDnt7kgBq/w19J/4U1X9VdCIxzk/yrWxZhPdadYlY+oltc/gHt9NEDW+dC
ylhZOvxnRfxpemml6qfOBA12yo3/XcD29bWarQb8WKN+moY2H1831MrQWsrrJjiO0EnidpV30QzU
VlbA2BU6OOe2q2bagSwIDxhwLJX+/fULVxptqbhTreDE1hmWK2HzSzZS7YqiuHLGX2rt2kCxcs4w
KVMz9kkE0yHM+8q+bim0FNopG8X4XoETL9Fwfsxhb3kzVoP947qGWQT5UMK9nzUNsriQwTEX1P6F
Ta65ENZrzX7++6fxFGhwIesBS1GQ3PhBirDEffp4SYK4Mlr/ux349HSHchkV5wkurMMj/JdPWMT9
ooX5Icf60mXe2hcsQ7onGsaRIWZoI+g7iFjz+1zLerwQcGuPXwSz54CVlZcVdq1+MFmHKhKw22VK
eRd0HisaXfLf3z+1EYqhGfN5KHZQbI3VAxiaJkyA8XXAwRwa63s21CcrDCa4ZI6YT46hb3pzzC3P
a64bA0vhXQ8SnS1LrCqV6WD1DMAezhDrXLR8e9UQXqrrfJvO2IwgaTHal/VtpYcQhyS6Gy9dh650
kr2YyWdb9ijFdsSOUng3xlqVysURjztF180b9nmAf+okf5jrXjh4wZAVr8NY7fNZvgzc+nNdAy1i
nI+1GSMJt/K2F0OiM/oxj96l377WOOe/f/rtWQfnsaECK3sC/Io71dFxhgsrtJX4thdzdm1Zdqbg
ULObFYStMFPYidz5BpPrOytznq9rm0V8jznvM4Iyul3khRSmB5OCOUgvLoT3yoLAXoS3CmAJJdC3
u8I0821mw/96HqPyuxvmzoXRv/aKxTJ8KF3RuIKAYF9np2Cabxgs73J56W7h391rLwV0mcYNp983
aJ/ScvfwUyv2vG2vO0Wwl/o5VflFOFW03rkNMMbGnQG2L91pnwdSXGfiZEeL6IVJNIr/4QiHRbIo
IYUK94w4T52ZrxpBdrQI3r4VWcaiAi3k5uo2HCM7xTzkPHw9Pv/dvXZ0/vun8IpUZSZFMPuXNEcR
ceTBVvaQg01jUsWtJvj4+jVr3byIYhgmMRAyMiRp37JA+xJRqJLKsqMm/foFa9/x/2K5GDp489U7
h8tH3pBUjja8h9nm68eTc0T9/1UxOCH/206wRxlhL4gP8Dhg7Fa0J2J66Nx6Y+dN0jV623junYEJ
v910MeqJL7x37bMWAS7KMLQqaClBqaBkDwBCtp2M1T6J3BNXBbi91NrxApaQtjPAgU+CI0GGggPH
QL3dWHjhdZ2zlNYBt1jbwBjz3TTzP03HbxwLal/D5guH/yutFIb/2znSwNtJGvxwLPrDPEElevur
CMBHmnkEeurXQ2DtJYs4hzUSY3DE4bu5D948Dqxnnj+1pbmwklqJkKW8zgXuMfdQUorC6IaV8GKk
+fdAjpeUDOdf+Y/xu5TXFc4g4AN97gIK8rsr2+5o8vEVSJZmwyvLh0ll7V4YUefM9K93LYK9cUqp
5x6fQnpyVxZ2Ecu6R8kegTMWjH4ubSbXWmwR8pE/w7J4wJKfqJGYtJDQvsah73TDhXKHtR5fxHw4
KYCxyhzfkfsmJRV17wdwgoGcIu2Vvb6Ib+MXuGlQnZVmJNPNsQRN7OQ4rXepYuO/w7h/9cVi+gZe
0NG+LzGsUOVQo54UDEq4ksD7EYUqxJvOEJxmSHH/bleA7rAQdVVlmDcvxEP1W8vh6FoHrvUYZDrE
VZeBMnDcBLAE5q9t4xC1Va3Ku0R6pf5DaxegrrYcjwa4SlTsSRVHcwQn1NiuC3f+nhOUKn2D6+9s
7oF9ltmpbHNrTmltAUxBG9pHCXVYM/25KmSXQkBvBnnlXNa+yRiu0aaoim6VX9Z75drly3WvWKSe
3ALSZwZOdzeW3o+B2SnG37fKMtcNwaVjHjazprZ8Ve0oQEwxd9xDN4+vYBlc2DytpIXgHMKfpn/Y
8dTZPOgKxxWCO6gfMj0IjgZajHSuO2s+AjBQgrQbWeV1agl7qRIkXeTBJtarcCZt+Ru3+o9vWG99
H5fqI0qkLswJK0koWCShHEd7hPa02nVtVsAr1EICcsyxFQK8huHSpe1KilgKBYmdFbLqZbXzuSye
oFl378M80791SawLh7Brr1hkIZtFQea0oM0MmlZ+argew4/BbedxXygULl7IRGvttchE0EpkcvLh
fpMVuB3ZSk+D21qiYKCo59BJwuniBdbKmYG9VAae3ddr1vNqZ9cfLHyFTHozzvSjLWmq+/ZQETAN
fOcEZP2FJvz3xZO9VAhauiU4khDVbhbWPodXNLx4wC6xk7kbY03qjcO7rQY/+6qcsFQNnkHj4cyD
CCTRLhgPER+8bRNGkCL42cTtCwN8ZVz8P9kgnu0XcGlJdSPbW90UwIjJRjxwrLDTrz9kZYZdeunB
Ta0rCoMrtCDwxq1fgDRUWPaljdPa088f9in3TAUOTCmcu3e+oeEWRNQiKXn2cd1PX4S/7beE84Cz
lEzF0WYURBz/QsOv/e7FuuPsWDqgeoel8+yiZAorctLtvv7Va326iHUDJ8FigMtsCqbDTZ+P+6h7
6MvrZkN/EeHQUdoBhgxL21KBD17IcqsL6zHj5fa6X79YazAvgGcstaJUS5gNh6IdYmrZ3oZb+fvX
b1hLHUulIBx4e6CtLXDSRf/uFN0r6hNPsFT41mu6ZZZ/r6d8ilHF816DEf71S1cy49IwL/ODzJoc
Wew4AKPbqQFWgoC7Gg80IwkuYsLrstRSRmgZjSukui/g9ElveuresYndKqo2HqWoFm9vMe7mWMjr
nDLtpaZQl3YnB9pEKc6jLLUV58oVeE2Gc/p1u63EydIJL4dUt+OuiHAR7t9m4N0Yr/t53aMX0W1y
rbM6w8KOwycfTSKQyrn3+PXDV2aLpY5wQoXE3GQNS+s2+AH4TmJNr+Hwq8ZZBfhxj+DIJgUoKl+/
bK2RFhE/w61qmMYWxBqT2YCjG/nBeoBKLjx+JaF4i5iPIPd2g8oDYtoFEhFUw7zbWg35kBObrQvv
WPuERdhLXzARdDRCzfkc6+obaS7dd65oIu2lbND1Z9QGotBiR4xFp5u6Kmv6O/A1RCLQT/TH3HhQ
9VqwMofV76zt6Jsa+6bbBCjMHX/ns+pd4DnAU7mwXF751KX/nbY6AneY8bxd68fsUE0CqKwy4K11
IdesveC8Tv80J4qiGP2Q5EEqI2AqjmEljN7CRR1V6l+Pt5UF/1Jl2AOKMU+slRvZwBCzYtNDwepT
xfp3z1Zb2V0q4VxJmkuhIZaMHm1pjfe0JfBxuMivykwAoGHtaze4IExfe8m5FT+1VhuAlc5GvGSS
YLxZNTk5cwGCFXmJyHBh1lx7B/3fd7i5hDuLRDFA6cxbIeaHIZteA997x2HK29d9stbpixzQVGFo
25SNm8nJ6zOGFY422rW31z19kQKy0AC0a1GYwaBAN26qPjvxgI4/vn76SoJZWuK5OGqjxO/GDWhC
AqREBk3aCOpcHrqXyqBWmmepNyx6RRrcTY8bBteD57bo4ejl23NwYc113qn/44RkqTScvVx1o5xg
tNxjgMoB7vS2ByBTuBetuxdZ+JIHl4oH1z5lEd4o/6YzBaprU0Sk3nq2EAnOdy/5E67E9tL+jioH
8JsKMJ+uyTYe8U4uhdQ6GroPSVCvVpq/X/f52nvOY+FT2EnVwTAuMMOGEf4IHuNDHeQ3vO3u3cE8
nQuCLkwsa+85t+Kn93iV9C3aoWcUKJM9rpBxDfXIFXA0gQAjqrgkDlrrlUWIW3Nbd4xT+EyhlimN
UM+XIMlf8lxbiRC6iO4ZpSesAGhxE7TOW8Hdb7C6+Gja7MKqce3HL8I7r/O6aQAA2nhRHsSW40K7
P7Nm83VXr2S/pQiPkwqaywbbs4aBm7cxvTTwYZV1UW+N7/B+6/atc8nqfqW/l5I8NoEORkp8CoAN
f+Def4fzwtfJ8TKcPoSHVl+qdFj5qKUyr81ZMI4+3mPVOFTrPHXSrZZJlYf7EFK6q1puaYZXlUgs
4ez0m7DVfTyWEyaovgNle3QehppduMJeGVxLhV4Er4ex9rwzVUlO2zoH0a+wAn6bGaKui8KlTM/U
FHTeXvUbgrOAGAUKf2a3vK2z/F750xvpmkvueGvdvwj3OQc+u8FJ1yaKOOCtVnusK7tElVB2H4z8
Q3TThQ38Wv8v4l0AQQw+GQMhr5ryuHXBUS1ngBZ7fwLtVNsXYmclMp1F4DPX5T0pfbxm7M6w0org
HqSUydfji6w9fhH4kpiZyT7DyQk0xUGF205Dt1UGqC4Mgm+VQtV4ZekXz9UHlDOfwNvstjBABdOx
87ajp+0rx8di+c8oXiWhGt/k3fjh07CAnV37lHXkroVFIAClz19/8Mr3LjV9uLLAxYCJoq1reXE0
WX8aLr5//eiVJcBSvVcRh7AKFLJt58s6cTsl4kh5bM+GWt5McyZ/QDHu7Kqa5duv37j2MecY+DS1
EQ6t4wwXu+3MNPeSgZCxASyYi/BCYlh7wXnsf3pBC6Il9ipttA3zcNMMXcztKxeU5JyLPj0aVnbd
aBw8enKc3VyMaRQM6XXNcv6aT48GHKZgedChWc6WX2GG0qS6k8GFkbqSLJd6PtjvoIjENG6qUS3g
iepW9O2D7QcXInKtyRfxbnsQitG6dkG7ZlvtOfeuKL593S7/jcR/LFL/kyV8ahigslneU+HCCD18
d7jy/sK7Xh4lY9FjM0yvVJU/Zduf/H42O51PEtjfsXqsYJa0kXVuxxpY0JhwCaQ9db/RyHfiMqou
+SeuZNSlClC0pCu5bAJcrYjylXcc94IzmaFQJh1glnb/9HU7rLxnqfUrrKoFmpv527q1hj3Keo14
dyQqd/ZZPav8bsTK59Lhg+P8J+74R6svlX+BcZiYyo5v8kEroRPCC+60m8ZDYdUQ99wjGKV5h9K9
JO+dKHBjWs0Guwi7dZkDLeLYgarR8NbP621LsrKqYz5XAGvlzFjsN6UK0kxs8ssRiMU+U0Dd9kVB
yU2Ug1d1mgamiH/Q8H3ooAv0VMufAQsOm+8NEb2OJwf0JPgV2fAlpUBsd20ykbHT7dbMLQmADO0m
BWSdGzXYaLCisQDhDMsjreiYQA/QPnsBAFmcz/3PvpndD+AKUOEdzJ0V3MChuwaSFlvdOY6EJs0R
dmT5sVW+fWdENKIU1RQam746qq1hJwBKLX6pkLTWUYjSzWQcNCD/QoLl75Rw+U7aeX/vDAa3iVUB
7f0c5hWgFTWFY20TmHqL012ZJaVW2dazZjcu3OLAgWZ9zVEI8CJIn4Q623JfHJqw984hFtGEF0rr
lDFaJ35ph3Eo7YT77oY6UXGA8dW0C8XgbCFLTavW+9v25jZHhVBCAHSlqtt6DUoO2KR2ZuK7zgHF
3p56khRhkAx2iStJwx9z30n67q8z3JSN6uJGD4kL82Qw4G7gDAsqwhak6d3QcZBOH+FskwhSoprk
pm4w48KROgfeXsLQUjWYuSSsu6tf7sx3lQOKpRyAHx7eMsw5dY9/1Y33Q6XftPVnIOVf4BzeqPWG
oq+7uXNOOmzjthKJUfZ25GgrGIeBq+y1v6bpL3aUvn5UzlNv+iP8lOK+Lw6FgxZr+9g3z0PUpvk8
3IbTD5XlJ7T5HYpGDp6u3+xo8pAdNIYxIKZeMT+gegWEVsjmkxGCDc2b4hE6Xzh8Mb/Z6wiFyNqa
hhMZRzcJKWtOuZOxHQTYlMd+xfuD23rUpBibqGHOSqxKcQjZjyZCww9tauYuOqFp7Vhh1sM34Hq2
adw/1DgHwNGfylL6AM97x7rnt8y4SVDS05TzrW3CO4dNP/spey7z6Z364BK3ok1RMVihHlehKNfK
XxyTfQfW9sGbMeS6jsYhLskAF87fmtn7TYT14kbu2zBHdzwoksaoG2nrNLecZ0V9eD/XJrHt3N4E
IIiHMMxBSXRaOeOJFxXGRT39sVQJHqoXbdyiA8X1qQ4zrB+3WQvfJyDfYyzG9nYx/Kgi8kQLmrpt
H8SAlD/SGUa2kb7znBfiB1uwHDa69G6FE+AiyY2eJ8XvIps/ZkCSGKDWeRBuvHYCZaNLrbrChcOB
+tEW5NUTz+sWDtvDaYD9UD70aZbbh8Yu9zC02BQy3Cuid3AruclyEXcluemy8R6FQlnaFM1G5tkB
IMWkqIqfCLcYPPv7LDMvzB5ScPSSmfys5uAhQF2c5Qcx9HSJwXyPNJhD8ibw32UUnQpYy9nhFBNx
7zbNfpyBSazaDXScD3KwttJvTxmGVNGKDaA/GwVQBRmiMu0lv8+Kfi/5e+D/cWj1A2VSO1GEKM7B
qrHyjg4bEr93X5wix442j2l9aKPiyQmdg92CdpNhWwUows5xgfxGpeKtQ+1tBZ5Q3BXo07BX/Bag
8zyWTvhmSLkNp+aBSlQcthN9g1U2DtnCN6dtQb8FXkFPx4yIWxMV2x6Agri2hTpnjO+8mh+EmvcZ
c55qjak0NyhCRG0qlvNOlG1cO3jAbARPGOXRuKFeu/WlzfZBDpJo5KNWox1qwAj4jEEh0wl751T7
UxFnI/zlpOW6P+eKiScg46I2FqOe2QaAb/FdlrhviiGlCR5GJ3SfSq2jMA6UkE+CFCbt8gbdX/U8
GQsUiRv21zN9nwjYjfgJ/l/ZPE21sR5cIuGbXHQNNKSlRRDXtT2gOj4Pq2BXuDR/cWvgRBLHixpA
C3IedLHvoXF+RAqs0xhFCfARL0o3qFFR37IxDukov7vTJH7UUQaPW+IipaYz7NSaeMrbeuMPdsGT
0KV6vFGFMQ8M1rh0Yxj0REev8fnvEJfir2GAU7am7+nJdUfrztFgqzPFsYSaOp2J7aBlb21qEmE5
482k2tWWN/6mFtTggXGLn7DxdbIEgu3mtRG5PFf9uyDGz+KWqSJMTF2LQ+7giamjuS0OlHfSS2sG
h9ODX5opum1rRqp33/IG+UjK2n3SWQQdisMtTuOxtdrfg871b8Yc8SOsRhtponUPGvemdzD0M3rT
YtZ/N7ydSNoNbXSHmrbXqo6smzEABHAzDp2HEJusCNTiIUT9KLRY9OiSxtuyUYp+W/IxQi6Xzo/C
CcufM8sbhA3HhPk0DkNzGANSPPWzZ//JMhhQgPiUa3o71VH3kdUDtTdAQsmfqATT70Vd9ilTWZXO
XNBDb/nuqSq085c6k9uiH2mzz4htTgV68VcF2RJs48b+NIEj+ofZanQfZsGj3YCJ6aF2/e4Rnh3i
ydRdt3dl1CMGXT8Uydj4OONjurf3rNHhYc4zEk9uHb4UeBSiNOixbnCH+XmA7qI8ho4fHLqyK1Jw
cX71xB3EptK08B+bqC9+nhFroMHjXPTPaDlyO8hocA7jAJ7DvYTTsE75hIm4M26D+HIjgYnJuPze
182wsUAx+5YrT73WIdHP7mAH35uR1EfcAHjbQgi1a8e82MKB29lHXmBOSJjTb3+yeqC1pSrTahzD
vZvhNxkD/doZiJxEUWh98wyKSgzY010coBWRPyzLJJjmpudeE1GmTWm8CVdBQURv53yqvaQYG/6h
565+8MrBwBt9ym+EUsFrQLM6sfKcJJBZ0kR5ROAtHWYw7ADzELTQisIt693PcTeDfBcKkHF2quv6
/lSELtHJLHqkXqM5bR/hEqKtBNVz3ZvUU2gD3Y1Chtc+itwXXjA7v+sAK85QXgy225uAL3WRAoJI
giS0MzIdKl043kYLLHCAZZ8BFtlrVGabzYwqLSueJ90+eND/DjHRgR5M4ntwCtvCJh23rXllZ6DJ
gwXOPjgGqrJim8+gm8N3MpCT3Ji6xZHkgbtqlP2mdeDGUnMFEVaUI0E8FLAcq5PKrzCJRWGdiEIM
dZ8AdGcNU9K1Vi5j1/UcBwteQR+LsnR+cZo9eXAJSsassxg2nB17AtdqmmKPMh+5TwX1d62dTGAB
GGZZd8gYFLqzn3tYwDCrIJvAM6OV2Fhi8xsqaN+mElnwUfQZK25VWXlJpGfdb2ujW5MAMWxbv7Hg
kebOrrPI2UWhFzhlghoj4d6GgYrku5SgJj6pykIBhiLDGB2Fo0jvQloEC+U5mZw6Km4KLqvgG6Do
FUwU22aUw62aHHOHHAPGvVOUhG9UUVvRsZPKs1LQJan9qLpcwckMjf2zxVFiiDWiM9lArY30GeCA
ckqyiiqc7vO6/J3p81ZOBU4Y7dy6E01cwDNrjm3hiBe7wtIi1TkDW7rmevbSwcWCsbaxkIc8UxTR
KYJnnUkFa735ruzB23qYSlfLjWsAxd6EgAVqtLnO9KaqQxOkuaJ9tRcMHr+paUTxjjIUWe7bmpTd
C/rGwDsGPEmZ0AKs+4Qh4KfE7hSM1DJ7wAKLQCEJHS3AkxXuOCefbVHuGwwJSpcbeuM6Y8j3AoUn
MgWebXZPYDsGb3wQSD6tKfNmI1rfquOpRRH9Vqlp8o7WoHD05dnN6KZwrwzL/dA3sku9Ltd+XDgE
bei4+fzLggMaj0s952zjzc74kSlKIpB1PJ//mZu8eEFgeU3awVn7PhxoOeP4WQ0igaVM7cQTisDE
QY4ysJNQRbxNwPgL8i1qvRtzh4qcIUzwTy33z1i5ok1QtIGdd+v20zM4mEjdDDZFb3Pr6o8xpPNL
XxA+JjIqYcSHjgnFHpAnEySBKS04MFTOfELJR7YdUTI7pO0UBuG2zFuep/PZ3iDG2CByF2WW9NOm
rph9Q1Ej7MWoWMP/kwEqURwsuC/1Gx21pkulDgGZwRNVtaXAkUAKOSDwyDHr+pL+9bwRGxsPV6u/
WF0o7Aoqav0t/Y6aXevXk7V3C9Aa98Al6G+s8Ks25dwpqrOlvmPHQe0gvWV+yerU8YvOvSeqYifS
TNYRWq/5T8QJLB8USqQnGD9ECWSGWN/BED9UxyxUrrPtRsK8GD6q9BX5Iqu3zPE5/It5OJ2abgx+
GyyLRJyjM/NUE+a+i0Dz+ZQVbSf3ges733uAIsJNQVxgupTm43TCFDSzWESNr1NDZOMnFpYZbJ8P
dQZRG5GBk5hsCt7mvgo9VOrnXYDC+mio4hC96OxzamGhlaE0erotnTIgNxOtMGI1d6t2O/cEwdnw
kDX30oswHMSUdTrNmOU0G0Ih09xarbFDbIjwbOwgGkinyxkpHV5qrIM181Q5LMYVSGROubb7IUHB
mDtvzOCPM2bTmg+PcH2f5qSa7SmDNNN26i3NKCNpAEFXEAeWNb8U1RCxFHPpCEW/G5If51H5gMIk
eK2XVt2SI87T/N/npaYTY0HujvFQ2EzukeIgXs7zqGyTKKxaSLpdhzgxKo/8Kp6ZR9iuMn0b7IIh
gkpAKTRc7JVGvg28HsZ0VLD+TMdBwBdjoDWk+D7HoutYlflgpy6mH5kGft6PtwhdOh4ziSJECCJt
wPE8zEqvQahzkbjYUGLn6kTsoRlzOz+Ks9lqHDAoJ5NBuMPH3Evm4xwjaO/CnhGsPvWAIcv9XMOk
NsCFVWIHroHjeyaiN0lHI2IXe7j6ULFMBJsZ8c4TtyyCB1BBxx9Gn4vDLS7Fi7Ja71tloIPKLasc
444oL8DxSWbj7AdG6f5BFFglYesLVhNyTUiy7zjx4wWEbtUM6QHN/Lm4CyxhDbEBkL5nOB4aAy1i
MrfnPKB8VsxVXDJ+ztJKTtT7AXRmj2MUMMOr6rG05UAAkG7Pc6e0utGWWw99M/62rdEpdTwqt6tu
lB6ynMca/OloD9cQHO5quHFkJw8TM3+MMqn8O4X19/Bt4Eieh2mcVbSTNfys0045zNxS8GsfYGWb
Dd+btmW4aTG4uaewlcEq709euLV/M09NaJ9w7tSzrXAtpzt2mXR5iL06H1UZK01D989QZAW/JxRG
AQcNVWp/1yh/LFBmD7AqtkuRiTvVR+RAaDSM997QWeK3U+iQ3/qcDjjaEnnN87+t6vvmVkI2wlEe
YLL5B7NIOX7jVe3lJ9SulvQA9yGf38neAWh7U0mb+yhmsSh7nwEK0tjU9pN8m0AAL7AGDYlbHvNy
NO2+hXLIyWJULEz2ZmjhFBNPGBnOk8Ai5EidmnYH3JJPzp3dFuB3Jz2xKizxUC+h0q4O4IQGxIp6
x7lEjWkXJNKxjWsUylNM3oXD/1RO3ahvbhv+H2dn2tw2kub5r9JRrwc9CSTOjel5ARA8RFKHLcvH
G4RtyYn7vhKffn/09u50e7qqNiaqQhGyJIoigcx8/ifVr8rPSvO9Az8jfggMENbJMWxAgLHndvym
fCTdeegVTZF9m9GpG5ygZFesSzR0nt2fTGMW2zfCr9PxlLTpaD1MvaCwl5NCcPWasT4N0CzzhRnB
Tb/IuXGTj6J35PhRrBoJN+uvMfGiL1JtAGrt1pJXG6auufUi7OraqB58b9zWV4MKTIkox6xxje6S
oM6cMvIWNbnnLKkt/a3ovVbdjdLHoQLCu9QBmUBpVezrMlP+mzNOifnMCJ2s+5mz9vwoTMM3nsVg
+cldV5V5fw0yp9h2ZHiu7bvSWJ2m5HktlMeEg4vnxL/mG1vpEi695wNvB/m0gCgNAZsdi7shTmMy
iKqEnRW+24Q+x7gZOIUWQYYOCS5qH5WzuPVxRWFt79w0NYpdLfw2+Va67QLQIVdRdfdt2qVWENIl
sraoRd2RZQ1ZVWueHTOz5wezFoTLb23qB89ra5G45ptFOj4bsvG57DxhIMjM3DQn3diRG6gpy/92
bsumMVagPacv4RJVkfMNjj301zHreS43BWyhrh2Vzu0zJ1NLtaGds4beEbaXj0g06ttKoHrAUDei
bdOVcS8Sq40oPJmKj3mBQKS61FPS6wCkhQvvpeVGky993msJoifYvWXklbIRH4kR06XcqdFzWBI9
dy6x4AjRgmoac1/Nh2LlbvjsiH6Z95ZXlGbEUW5Y74xGjTnHITVdAs7LyxhKs67mO79c/KyJKreC
VF6Q4o076ZvmdDQGvTln+GfP+SBk0E4inMrEnN+RjZyPVbQMxNNcbKO7lS9Cs7v6Y7Fw1F6iKilz
aGqpCzBhjoc20pQRFuyhs9xEXlOpguXRtHKdo1ZyhrRE7SPJexvCuW4LtQ84/XgHTGZq5IhSDmO+
d6o6y2v2KjMD6fCbqnYaUO2iXy5zuwYq5Egts1jkZif4w8YxiLG7TVW43EAMahHcoY2dNRjbY2mX
Bviq7EbFIaklzCO94aLzwHwXWqrJrKds2drhPI+usO8In5g2gIK64xRRF0G1GxMnk3cIEmUfAyv0
r8lWSf+OI2ol7il/GsZ9sTVrzj5OZvFd0m5pt1MWmsb35mAp+U1XjuFHHMMM69hmbWZfWiNbDdpF
tKVPVuAUgCSZmQcPnZwkUNtoTE4spVQ7szPlkVSzsdhv3AYE3MNtQz1XZpseVebMXeRYInWx4g1F
dm2EM74guGCuTHIQj12VDp271/DVSVyppeFurybmSiRX9hIauVttTwn14GZMm7cPZQGC0cWTTmTw
jDV1Kk/eJtLsddxs8IbCxpMbJtyi42eBtcTaN7mTjO8KjyHgg2ea7vY+NTfH3KuZwflEFRpyDOwY
LX0ntS0rTvb2iMxerC5gKjkWBrt8H4hIDrMeXwCdtukeX5s0d2ktsmTv2uV8qfx1HU6S5KvhmOGl
rB4AuvqHJtOqiMvVMYP9oMh+27PBGcPOnklqoZh880U0DByF03BpymDZeb0v5td6at0ihhG+yVLg
UUZGON/pfwBEFfmeQ8y4hhjdZH1ORha/Y1p7i3ltcsMXL2tjBN5L4RTByW4mcFJANRV7nkLNsmqp
7ItiG0mioq8zb5evjYNFbu23HHyAlrMj5JBRh8QWVfV9n7kwM3NjuKzX/bSCI7JmfHQXQsdf/IXF
8RMBmAyvYeP5KTkbTE/FrtUSz2UalPanMmOPjxPywN5NpIxw3gjKeXlCY140L8LLnBeGFmaQNR3B
MoNEltb90lUq+UEX0Jp88AM1f+0zgjXiaVVLdZjgmW76d9iV87h6Lrj07Prqkkwcs8+F4/sDx4Sk
qT+sbgXOYVuVsj64i9KtHQaFTmwnLDNpTF+LVPvNMTPbIsGGLtLlaIPq/5iklqx55lYMSYh1f+2h
UFCo9iHKmvJhCtL+OvGz7B2l1Gg4qCV/XGoX7L4kU+6d6iuoljmZTrUevXvSAaYny5wW+WQtFpSA
5cw+WKjbO8Ud3titA3bx5NsQpNvB11NwqYTvfHEZlvfOvOq9nQLakfsJLGylQLVjMEAdmCSTdQ5K
fTtYhgvMAVkrui+uPg6tvcu/7UZ383ftoLEnLyWNlZtEwVbnvTwslQxAKc31qUFf8HmypYfywKj5
QfRD92kZlADHU/VcJxpXBd7WN1ut6Z3VQjm1yfY5WfUcU2VVL6HbBsmbnPzsS7a6xd7wujECFdr2
RppZFzcFZgk3dt5r4QdyhBuqHLknHmk+G7aQp7q2COHSnU39HUbXSAVB8pW30/iSJ0GVgNLQQbzU
pEuv1oZgJm3N/oeT1jQsO9tUfxDTWD00Zb8ehOcyUqWNXa17w+rnnI1BtVak/AbGzVZUtCJztnUc
eI64Q6PtnIQ1Z0crk+0hdbsSi6NTfWq7bdlnS9DFecbDhDnu3gx02JY5ZNa6nQxd+UUEhCxI/lTF
fTWU4yWwmvyY1xNQC8l9Xbw0stvZnFxUaE4bNdxtxTgw9YPx4LSFuAr8AxfgTzPW1g0kGzfzvT1W
Wcy24p8ryzQBvHIZvOaVy+DqdFrsTbNK9nS5uO+9LcseitYlRtKyvF0l18IL7XHZ7nrPXOOsLIOY
6rya/E3lyGisazcPRSfJ7W1GsjAopdIFOQiBtGnbGPKDbiocaTPXzrdBjRgKM+C4gDEtDAhJjBtl
AQomq/+OIdn5lOYqC3YsCWUZBa5tPjpG6vuhObfe98wgHA7qeWaq02VZhn2x+iHzRE3bUzCnuwLx
0Psx6MWMf8JqvhrS0Ff4g+RLkK/OKd/89rEiJG+KO0ITd0U3corLKa9fXUNcKWmrf1jqxmU1vM9r
u7Br+hycGTsdOZ/A+C0UVQtQBKytJOI+bCe1AUm1pLeTRlRO92zelDqavqWOuTl6z3YprLOssgG/
dal05Jmzb94KMsEh68JBzlpiTMT56Cy7mY6mS5963hft6/aa5NBoaVF5d5ahzSZMOKRfEkR+sSaw
7k5tpCSTWAoHW5I5FxVNpq6z5ZmfgeQZOvvGU69+qfIokELvRqaOs+Gbw6PPxPIptRvi7Q0yHiQm
nEyWeufm5s3cBNpnhxVR/ZeCIsQ51PXA0cWWROAbwks/5EYj79vML7qwT935knge1H9Xz3ALbPlP
iTSN90Iu3rAHOYA5Jaa/g84pl/EI9nYDW62Go8zQ9NeBc9hxrIrlfnZl87TkTgYaDEtqWoTXLG12
tUfE9RN7wcExVwfJYbadjW1DuwTKazlchXmZcQJuZA6EX5r73HfyOezpSokq3Vbnwe+n/Tysn9SA
blgAxjAttP7JxZ79uG3qq9LzisQsJb8775yDseCNLxZ/jhAjjPEEn3cQgT1FLfvrJZ9LaN/NeBn5
NXHBpCJojPq2cej+2CAdijKMwPgJk2pvOhuNqzhVwt4f3COplVDbRkmJsEh1c+hKr9+XmGDvp3mp
AFWG5M50VvljTWrjHmvs7azbu8s3vYzibqpzAX3vizgotvTQT7N1S2WZHrWfz/euF1hgOpXtl6Fo
8nrnOsIMmTzlbvCq5rJ6jfvSZfDbOHP6I/B3cCREtH906209BUaQMattFYehYHzfpJTD9mqGMdqy
VL95Mpj2Afr0SPv1EtVMp5E30XzhyADXea+MozF3bSi8wGSLFSkgmG5+mM303qenHhe92exT0Ppn
VWo/7BSIbshCmECag6ZavXpnsdHuhQWbHm5eamb3AHgdLSsib9JrTRiW88jW3bd7Mkw/DczESu+I
w0vHg91XGX/0vOUYfMNiSm0lY05SjnVage7cT47I9XZQrtDTvSjs1fi0loZu9mPuzp0J15qs6l3j
jWtylbQnMd9jqlXzaWa9H8sdnKAWNME2QFC7rUZgCXCqbG+pQvzeNeHPnqOKV7/lePmFANhZx73j
D6x8qaV5i/wM5UIGNnHovQkAg0M7DaAXBpk1u/IaVFa8DdSz2kgyEtbgsB+80Tz7Kzl/H2wJknSn
V2PlhN/NtZMddVen+ZNr2Cr/QXs6PkTh1j1tWyPMVPmdqakcZGjqvpm5wjPyS+ex68wpTBVBLx+Q
WpTuIUFOsp0sbPjeOSVrImfzHwZZXBMv8fPnTWi7ffPSSVVvdjA3ZRaaAXfZj9qeZcUpfqHBZR/M
vWvt1nETkgYLi6aSpdNtk6MfmIvy6PqB0x/rPG8LogqBIvOoyVjUm4hu6GE7zkwy1VO6Jct6aAKx
1OgCrDQ59ypt089k6vb29wU5a2sATpdN8q4eMnRgYV2Xvs0Ili6ecRu2C+97BQuwTkeOUnpEaiRI
6n4Q9gqHBtIs1uY4UAHQguKVyfTFsNaxuHKtFt1xoxxAo1xvISMd0NXgNWglObhVbXE9V/Q2qEg6
Ti1eOmOo4P+0qSeDUIRmLb6CYXVsBjQbkWbfeSSzHy2768aTyUbefgjWnnbcu1LYDJxDObX1iXeA
MpedmRurbHAlNU33SoDdUN2tCYfMLDSYlbqPsqwr7+I0prG9kBxq9lerWccy5sLgbY1Qi3L1+wGf
1LvGZvTa5SQMLHeuWHP7Q9ObrExhoZzSfBPB1mcfuBOb+T3msVuruEpcp7+ziORAfeBS4wUq7evA
+2zMbF1fCA62q2dyVbTJxto3w/TiC6Bp9CtgnrHhcVU/mg1Jw0+OzIa2CjngJxqQQNRjeWWk7Yxz
Qz6Vvt9UUOqLt7ZlRzaeP7XjcBtZaf2RpZjUi7Ul9RDXiShqFvjZsB5tCJrGC+E8pXcmWke3+0WS
Rb9PG6pmWZ/bwp2unes0Thlyzt0MDiZlUmSnfBhd/X2ewXU5n3vDaj4bg2qmY2ovHhJl+DZ329M/
r5KjtmsPGBTCfTM/ELUY1OhOHLu4a1K5znDC07h8CHxRVm1kBK5Q9akaFk6LWaGD8S7JpCdDuTlE
hqRMHu0T9EwLGNr5VSJh+RzIiQ5gschrKx7whg3OfTmJJViuvHWI7vZDStq4vXe8rFw/GpUmeCRM
zVE20x4waga/aDbXLL6k6VDm6Ghnxb2Z60SpB87Vw6IRmkiXM45dgP95SMSaQLtx0G+Ke9UBYWHk
REzRtIhe0jYnmwroafIfyiAAVD8ho2shCzaZe/2wU3MwCR1CtvtTHi+ePfnPpJlUFahEb0/FS2ug
ZHoES+m7p7zPE/8N0DiY3ztFJp0PqckN8tzqqTDf+YIBn/s5JZTsGwntybqi0awGIC4CMlZf7jDs
jv55aedVXYq08N2LaW9Z9yTaifzMslnTJS7Loeyg5YVIRFTU7TScdebr/OpZyE+eEqdd1o96atMc
/newobinyodRHkbSCSpHePPzVmIOi24CbueSpvYmXn3z5lc5AtUXHgR/ontEHaUBKudbU3vsZObY
e4ti3uVbMCx2DjUVJPa5S4oZ0UcrB2eZT0hVVMAi7AonCUean0ygU0jpPurbQa1RXzIAA+Bt6Mnu
EF7Y01VTulWrhxqrSXEZnH7yX7oe8CW010o3cTeN4xKTUVrXcV1ocUEPId7lZYpIJugRfu0y01i/
VMaI3mhdQN/jemFiSoxNvZcw7hSE6QquOMjeGYq1BgTWshYYnNpkGEQ7WJ9vGMnJBi7TZMZOdnFY
uM67cBoxMN6BhMnyrC0f2GacO9kAqSbWuHP1grhwtVoDQLxUjsMWATj22FtgnvcBsH/w2FbgE3Nk
DxRGqAcGKK+vLiRLuprqsFboTUQUjLnGB2tR67e25Dpzo3REZ3dvwDOgpdnmstmhj1qS0PAy5inr
dp2W0UzN1sVv0o35omSwp2g4F0hQXKoXItLqCovRonZf5zJQ4gmo0073JYKuj0FJEMeDAlRumG+D
dtmh3qjR+vWaoyJdUZY1Ui+CvqcIq01V5mOibHe91nU92qc63TKGVWg7sN9BYwKzdbDMz8qU7Rea
M5vHQAU8J6Yab7nPN6/2jxIfX3aPqtQrornm6Rw2yY5+KHKvcy6Fy98TMiIP7ru0Ng0dJtU2iKPN
DgM/lg3MM6pclk+tYSfltegS82NfMmxGKh+MLsytZLIeTAar8tL1qV0/NkJ6+YHUih4pRoVW4T4J
UplE/ZA17WtBIwlA8kqw17HpsgL3ddcxA8E1t+XBG5XjPhor4tLI6bwFZRPcUtPuGoemlmisnIpo
GQ7wLMKF4763W098huKvcuCZ1k3CcikmUugMbEDhVCsz2/VOlzBhuJt+b/tN10SbJ7ciSkD93FBz
lYqTDhLnY+7ZBL6ltgHkaeAMMPYOizm5rZ05f6q9AcQpbREbeaE76LQowqHKHeswNWuzvC/I+VQh
kydh9zb7prFPMcp7T07tp8aBAyr3a7bmyRxvmcy+bdu6tjGodiJCh3AFcazLsd2+s2zlSeTa/MVx
P6agBIT2mlasCkq5r0kz8O+G7qrPrh6HIk4c7ptSVEgjkB0LpJCwkWgV02HaIgEXE8RsG6u3o1Bj
+uEm3WhfedcKBo88T1/t0qTDA+2g6qLcdQorWvpZ1xHLWwIgUoH6RQzYfX6nA2fyfqxLZ50nN/XY
V+oMxgQptnaf/JnVcNfZi5XufOiY+eys7qp2QwPcFDc6s882DVBQq0WzsTt2w+3MLYXboIuxis6P
ynqrFp4wCP7JM0t3DT3mqeGZjcfKd2nvlvZD26NDikpORfDdFT8gEMwM8nkbmKSiyqoWdXQaQ3zz
y2b4zF4gzb1dotWMCAmfiliOqj1PK7rfXTMaaxlB3QQPCOgqI1zMLX+bWq+pwiJtdfDITZa9Uv/H
2OO5A/G90QiDwlxU+TQRpYFH20AzDwIZHYiPeCcrIgoAZp0Oza3ZC8p5y4XEt8tkuVrgTGD5i+0t
mW/n9dG0d1kWDF/YcfJ8D4JsI6xzDes1XSlsRBK6DG5+mEag+IiAr6A897S7EHa0YG3YKTUZVlwt
y9bTnqH7M+k6c3MylaG/9bXNMUDrjlmMEXxLH1jjS3XXmClb22JalbdDpZBPHKwg6LlevHp9MNAK
+lFlFOjk6BeerwEjk1vt+jTvty+pV9hPpJ+nb65aAdrCDiNfFZkYuMavE1ypf8uVpKZvpXENf+g0
o1ijAkj1z3MRCPcuAXiHLtsqI+rzwZtRwvjSfY/3EwqykTqtKXPs/K1dPxsr+1JoBE0y6FC52ZBc
1nbo2pe1wx/qc1qWwRKbFWjyytAK6wvfPQJ156HDZgxlbycchOsQLfmEL3MRU9MFcb3abvp5cCaN
D2taqAOmsKiYxxJsRSF4S6h69GbD3PUyLWa9+zdC8QOoa88/oJAvI7aIDTGs5aFfUXR3d2P3XEtq
ghw9TU+jNkRcpRmU9WA4MS056Os56qBHMtrHRbdfxOqPe4iZ6Z0o3OAMrjt/XhIreCwXYRah2GZQ
nEIUsWpdc991lj4iBKqftpKU3HlA+y48U4S5EThR7mtA3RGaA62acZkQqDy5/ehExoBYJssraPum
nSQtHO0Nv23sI2BU+4ILvX0/z9W8S9XknTtONjIs5ZiA9AJ+lMu6gIVn/QvyqokWoWWgT9CtjnJu
kw/2ptTeF2aNHNjW4czUEo69A9rR2Ond5nHYMFXbvJQi6D4qo1jDzlZmC7/WaOS6Epy0kUVUzqYR
rT64muekbjQkRY8mer1umGpCRuJtlwD4PdoUczx3qDnJfMyS47/1m1+2SS3LIxI2myZklSgZdn3n
oO4MclaWP7a5/HSi/ivjyS/2MJeDd9XUQxmPe3XE1XcM9taLiC03smPrwCE9tEMMmYdiN0fJ2Tr7
R2x9sf29jViSCN7+k+fxO4apX3OjnVLOK5xIGSfqk/D7sEnPMzq+P/4jf8/AKH7xkTW0ewRJ5nl7
k4UxdhGcUhHaZGg8KTcOU0i5j2hdzZNvdlPMMa8I2xqv8UJkZRN6yJGPY4Hkiwnqz5/TzbT4r174
Xwxo9ETQoK5xAgZLbw37cvTt9LFhRwd3tZi5QgDpzTkSDU+e8Dwqb4qQNKRBBAncTH/yyvyey0n+
swtOrdu4Zkbv7Zkp6Y7OUk5dXoLYmwOUfURZ6vr/s3hB8Ytlre8GPdhSuvsNUM97T4xmXu3MCpnC
scga6NM/fqt/xxn3a0w1JHsXVIvl7CEULJRCZh13MJv/wz/iFwNq2zvzQCKls5+9CsWCCRSgqtBr
/6xk4F/eBU7wa0T12KmualVCfhGYRIhD5pQE+T2Bs3+WF/cvXx5+wc2W+g/mvhHzJ1JH19n7dhfj
AUVbja36Ty6m33vwX5aSZIVbdRj29wqhQOj3MytkCmT7P3hneeq/2EytopXodnltrK1yQ28EHh22
5v0fP/i/NITz4L8sEG5vVguufy6bFNT2daiz2+HM1USwwhrgfWknTONgVqPT3v/xr/y9V+v27//w
VqS+AiyjF2oPYOx8tLt+uM9NKNc/fvSfFtn/trzwF/1yZ3u5lu6slb2v/IBTwRDUN/bS5L83zZH7
xW7qgH+pbbN2D1mbP+cbWLAYEvWhb7Kke8+BKI17Xb6us0yR8I3eBlb089n9+/f1f6m35vH/PI/h
P/+Dz783re4zBaX7z5/+53NT8f9/3H7m/33PL99yeGvuv1Zvw6/f9E8/w+P+/ffuvo5f/+mTuB6z
UT9Nb71+9zZM5fjz8XmGt+/8//3iX95+Psqzbt/+9tvX1yqrd4AXffZ9/O3vXzq9/u03GdzM9//+
j7/g71+9/QV/+y3M0q/9f/+Bt6/D+LfffP+vktJWCLTAdXxL3KJ1l7efX5F/lVJ4luta0pEEqnD1
1w3j0N9+s7y/oqTwA983/cANgFt++8vQTD+/ZP+VnwDUBZVxJMel4Lf/+8T+6b35r/fqL/VUPeLO
GQce2PmZZPpfF5Nn83t8SWCv7Th2wGPyp/7jNdshrRjqoJIHxH7+tix7vwKPuAmnkU7QXN4104WE
KmRlvoF9LxsYvlFYaBD5evEerQT+W0Dcza7mYJxJnDw1RwhiOHE4Mkbdu/S5gzMs9J0OUt81vduf
OPIg49V4HDsMZlY1x3B25rX8kB1nOXrHllUTfXZ6q6NKkd1Z5bksbUSwYjo1i36AoVrATPR2r0eU
Dm7+1orG+dBW1qu1VtBj/vZOuNtb6ZvuGemkd9ZtFoOirCdaWY51kPJhRaHmqOxoYAUbULuF2U3T
jjJ5h6K7eAiS9uiia3THQtxPxogNbatoglMpp/PuI+CKc20rL9xETj4nZp7AP/Cq6IP4mduRnOug
b49VYlW4yeRlsnX9sUvU07zdm+kkHslUa/ZZ0psxegisKkUZJb2h94W7lqGixu04i/waaJ0dvCWz
jkI5dPUFh1og8YTLmDF/Lt05QFpVrtnFhxNh7BHZyZ0sZuo2u1ntxvyw5cjn17TrYmupHdgUquSK
DhFBafqMVBBGu5XcvpBYp/TSeu2Iykfj9paTOluZeFtGF5exvw6goEV7oW6mDKXvERriZfbBwE6F
R005h2rAyxio/LGdpnlH8QD1sm59KMZUXpwk2Dd02wPzCIhm2/peZYEXu6N9ROdnHBdsJIiyzIPW
oL1YADjGSdndtQKgrbdRo44SAwI57VlU9lrHbdF+KrJs2kttvF+bvDs0psLaUWJp1UFhMo7a+REc
OsCPjHhmWHVxbzTlq9UAkjtq44Mz/NBIkC9dTg1oMuwRJXQXOE2EMl4zX5a1itI82I6ZsPShBHfC
HGLtR0DQYyKwYqWD3FWQyoycW3DTb6Wnsdma0PXsb26x8hxUcDPINAs+3xttLOC7E8Q3aW9vkd5s
Z+cmqDvBOj3MBX61m1wIeLdPHlz0FexSDvdRs62XJTXZe1f68YTXnVG7mqEIFjvukM6FWsnpLrWE
jnFqXEC1i321EMmuLM+LNoPKnqKu6p3JkLfv8gylSzuYJ3dL0U6u2z06N//oJOXNaQ44niTXWkmb
ezsXYV2VWENJlehqyQA8pXj/GvuC8uub0tDOc+ot+5ZM7KtZniv2CbZv0KgiSdbjUgvGOqoUhhG7
FztS/6qBY/B8h+Oa6h+A50fOp8NXWw8KCFZMZ09l3T36k9ea+fSAyb16t9rLx9r/lqHm8ww3uFrI
Hq+J2Tuh409EGENJA0uYKqzQeRxm7b5sJZCXm8Ep+EX1lQwI574Zq4F5OT/7EtlaNmY4rTzn1Mrm
neverQAvO3TuwwXfQtzPyHCUY13aHlWVr7KnVeese1y7q70LqhbiQs87pK10mvTzwTM6WiMNbB5z
PVzoh5vCVqdHN7vrxrTdV4S4RKDjRkRd67wfvP66yg79Yu5Nd/Xw3FL39k5khDf26Jdid1Nx5eUB
VL1o402zTDowD4e8yyN8oNlhGrL6zsKcGeIxS96nzoBUJXNJNC3t/th9bMtVXwiYfRZzbx+gbp9q
OL1HRHdtOM15cZJ+dc0aYd4hJlvO5Dg+OKAKSIdL55g261e0FNMzitCyXu8Sq5lommxnIBf7eUIe
Gc/b5oYp4pedVVcy9MyGVWsIvjva0aeyKSveA16CtGjJW7y5S5ony/APTlC9DI1TPI/OK8JQ4vZX
r7+TUEp7YtU/FZOj9ijhv82B68VOIrpdysofNyYmYKyWA/SSdqHz+223oscZQkQ3OwnOH4j52bC4
dlpzqHeS+owvmxQvzUpEgARkOdsCY3vem8G59szvObmuXDRddfZnsZun2UHd5W4ECyZfYX3aR5rF
IzWaCnvX+GFSrj4GgwmGg4Lk0CNniGcaIkhzULve7L/rtHrO+we1JSYQBQiSRZ1tGThHZs4vhlks
RxDHSKOluWT9/ZTq9C4zEJSiVWO3cdsmxr12RdpZHDHhXjufCIZua7fj4J0zA52F35HlSHXREUwX
EwH60cjPPcFqAVpgL6qPPHbr2C2JGFCdG9z//DBZt/HSB4ILBO5ET3UlZlgLe5y2x8gudY7iYREP
ekqTk0eWBENbXiFurth+EcixzYm7vnH6Q2ttDe/VnESwL3q3rWMfNROcYKvE0Ur8jx1s9plgvc8V
mrm49g/2Qtx8aYsqVF1z2FCvHtTHYjLcK8IgmrtUgf9BcVIAIsIGPWmcaHnBGIw4p3d01EOHxZCj
mMoxKbL8b7Ej8EmmvCz7Pl9fLDQqYT17cEX+kqM35yUVj1oW7dGTNqw3+QWhsc5hURvmufUwbs2i
cojANY43BuF5na8pCi3YtGjStoGrbdOhv+bBfXKrEhz1iXoZezeUvvy0ufNLgnsUIWtyNtog5BYS
V8gAcU3Kx4V8plNxY52yaXyqUaNef35Qy/rUE0cW5vOc3mkyK5rVMchtsIsoE8ERJtR/WCKUFMkx
79ssi2TaqXC0mgLF4dw+ytWfuAP6U2EMn8ul+1wPxhRyxy3Xnx8qORHe4KJ6KwO8PGYsbqZKuc33
RV957FrZOfXFJ6saeyDollSH6l1vFxaiB7FziP3AZV+8F9n+f1N3JruOK0uW/SI+sG+moqheOn07
IeJE3CDd2XfuJL8+l14WUJkJ1KCAmtTkvtvgRZyQSHcz23svCxfjTPwyx9nm793R9nfe1Jc7jMBH
ZnjFpo+aU24tcyw88bl8RNGptd6DwOzjwtUvrYn8ibe93DQLDpFFSOZq7XeYMtfNXlZuugqJnWFY
lh8832w4A533eZl1IvgJtdl/T4oUCrcB6H5cME5gG5vA1EefqFPUGclolIcyn/H1+Q0PqvPmLP1b
5NxbXJeIkiqCF5XPO7PNXgllrNupyT46c0jm3ufjZHLe194LQ8Q3Q+x0UTwtV3Z+fNh9J25L2SUQ
k+cfrnF/oxHjX1yD8WYmHe+cdwMa2ALDV0/OIyGzcMMpOOwKHJB4s1zjRF4OV13gl2/91Kp93q1Y
fqpyZ+P9RnWNxK0pOCmBKvInKvyftOPEEOO0xXX/DDoFm2UlmGFbWyuNRoKUrReX5OtQ92/soNvZ
Y73BFXbKBytkzpxhyk9JHIx1+RTYEWqpfVkC+TPX4m9O6jBpGg//BjJb3E/2UaYiNkzC+4WEtRC5
9ZUp/i+JEIaz5hx51fsauFd78NnnwiZQwYuDrxp/LCIBNKkqI51ZRjH36roLGqF4Kqpx6xbqiK/v
HhQEYsxxenPwEuAY4GuX89kw+ZNLamniR4BPiMCfTFOPcRnUy8mwsqvfrtMFX+t0cZp7bMSO3uz+
n2zG9MBRcg4HXAytihkjzU+53S5PreOv5Ep7OynZdIIlLeuflYnRNpDeP33fv2XPE/adS6VN3Ib3
v3RR+V1K9WgUTnHr/bygaEG+cz1lPYkc0azVOOgj3/COi/3V56v9Ow8lFj6rSx9svTU4xQneNuLK
rducpV/E0kbM3GRtKC+F5az0ByHLjgasCd1cNweH0MZTj+/w3Er1xrs6P5itne4NGwSkNXr9Jgs0
yU7LMOKo5OtAbVkfJXaLQ+mT3Pv3P9ZsAHvE79XuVOi0Jw6UCgnsZGIr61I+g4zzIZ6L7M3y3YpQ
Qqa2EQ7CQUTfAgd1XMEtjoEbcar1cPxRTHZOj0PNwKit8+I6V3cPvWsmwqzjapSvumbxt9UHyGs8
gniHMoCM87TDFNZfqzXf6ZAH0rfXdu/Y3rMcvW9wKgWvN3QaVX4265Bx0iKC1TfMlscqL8ttWUFa
8BvST2Ywz6eCVb9NBawjpRPb+NoaE5N0AYf7TMSPAPqsGkphfv908OhloJ1kGOIGlEI2wCDo4WLG
CkI0u1yq5mxh1DSn9kEioCS26NVZ26c14yXPp+nR42Qgr5BeKeSQaNe62DqVfqBm+ZlIGZzpuJzN
AHmEjSvdjpTjY6+baot9JkuGwrNI0y+HUKZfOqM6mYmrTgMjoimnollwxWzSfM7Y87wUSU7JKWy4
FZ7h/SGSNl3LYsi2geXvo9x6tKmlKQjnv2RzPhjCf2JaSfC1LO+LhT7p6YvX19+qM1CGbUliQfg4
rR0OrQX8/E6y93Ln3HPP8NqdM4Gl2Pfrq0Jo2/fVH9tjOfl4pdjzthgUP1Sfon8ODyUN9i5Yy+dW
OxfmUHg/y+VtxpiIvkIkMrVqTEHR+qBofTYrni/i6zwvnfrsMBx2Bj0A3o89f65mq3KC5O4a/hZe
rrjE0m5jylofKpP7tXDUhYfbAS3yjnMr3XFXeEVWnVQ2/+1F6+06J8PLTVpKFuMFewILnGzSTVxN
rIgJRsIlAbnCtuXYM8afscE5zjL3Z5ee2+pHdegNc0Mwd7jQX2Ge5NAKbC8eWfWsapeJfcF20Mz4
x3N9yoUVJW92mxTETyauLNhCNzbbEURQtGwDAmOHVMcWz+fGJgm151q+MEpWsdTpJ0MWbnSf/xQF
H+S4eEGD7Iw1luh6/uOk2VEuVn0QXnYmUO/F9cjN4/XFSafepQuC5p1WU8fRCjXGnHLvkNrK37mq
YANkjjPPGV9tByM4Cj1ZeT5Bft3hq5a1s8mwht5f21eRWdYhIBZzGaM1cRosLtqfGvJEeF3EPJ4W
O3jgtbk02nhCB0xpZMjOjLVB5J6U86YKuD/MzDWPsufWNEj8iPrSZauz9Rk9x4t/sFyI8E2hGgiF
yPiZ63xG4y63ov40huGXXGp9wlpvkFcMXe7yZYwxa8yJGsZNIfKzgDH/iA95KydPbDuH6iNyWqjw
quv4jJtxV7N6cVvh1tnkosC+V4H3zTPlJnqSTCBvYoKGBOrgHpuEzIfOx7DFOrViwXg02Sx6cocv
0ZYYSG2DeHB2EPyYsKYV5ufQLfpn0+vkbq3Xh27mvlbYeegu3ENAlXc2q7w9q7Iip40GxP/mUosv
lyvXD5Msy9xEku7Ydj5IlewtUOMpGiqfS/ul9expwyG2nJagEq+AdOgaEfdSNjPtRb2WKLrGkgxy
k05h9mz9NN7W0257gCec7XFiF7sx41BX1fy37Kx/HMgqcc5II3ZZfHTS2e+uyKejDM1fuUmAy2dQ
4Y3sG6i7xjyMndzYgLk2JbyznTXfY4GDuw1guD3WVnhz6cgrVwHl6caSmc1cbDwck7t0KvMYEsVd
pvDCg09mGhF5y8tc78dp/jvgp3jryNLCRSiOhAeI8rQzbLNGPuYTX1fDBs44czmIc8wsRDjKLhY4
fPZK+L9Gt3diB69Jw/O+j8imcBxkW0r+jdLzV28WbMRqvRvqpklMQm0NU/GOYEXgW84JSgjsekT0
FsJ0ekC2Vk340efL8xyYwYa91vumvFS9jbePgDEHKwtLcMBS8PNduKF2tk1OLWL7ZkLwn5uo6HfC
G9/qHjNhJLMvleZovO4xk8zAycqSda9ehvt2i8iU+4jmbnCGfWlqxke5SsZQRLEOcx6WVT5UeCII
YRlWHBAJ3is54nHJAkoAuTyuPEu5wxXp3y/6BYkYB9pez+m35ihJMlkTBAvCszX29oZGo6B+qpMB
0N6OsvE9ML1gn0v/pdGUvb2Z2bQnj0o53aGJGIdFWNSxGDyu3ghscAq4VzP1Wn64+XtapowI6YmL
LuMVZFJ7jIZ1R4YUzzUWBDadrpuU+3hrjfl3UNaoPTMLj1K8oqpx/0Cy/yZg9CHxMG+abJF4OKPw
WIZbz8J94/DR9ibYD19gRfLkC1EAyVvZjsnavNPM/WMRBqGop87oU3Xwa+7FotJ/+o7e0+huPmyB
Df7Wed9aVbkRXBDZpIJDEbl7EHjDiZVux64KBUOA6SGjA9k4ICTRKAz3XM/lWQ/YKawMD4BN0Grn
YwPeW35Ub0hEEfH0sdLqkfiQaRJ0sFV1rAgtMskcGKexLKdGZoSPYpwdjDYJEhQ2AlUeIqHl8zii
8FrBWB1mZnTU1eCAIl7yqTh2m8YLqLkqp8Q77fDc/mgbZ0oQit2dEtLQTnj3DZzizkmchtO4YFit
1P3nuO+uE7aIO9/YpbPP0XZPCLUO/KPBYDy6YOVcvyzH/kpDomL2hHOqmrPbHR7BLvcno7HBeHnT
n4DVgrslV0dwMmYcGN9mH6iDQU0ak0PBjaOuXuM2u9K9agy/J9dPcOEM+0rPb7AC3tKyesapzGAC
iMo2YlF2vNB3Vdm+koz4GHS6WBLCaxZCtEF4ZrtFiXcOI8ptEvWS1P2Z1Gx3dqLycVXy4W63Than
fhMjZ5qWSPMrBLK4cki2huBL9lhf2z0BPUZ1Ua62gXOf2UJGDKKPwG2IY9ScgzhhLhjYvuoZ71sf
fSmR0yJMDS5pFcb2al16Gkdv0MHeHrFSECVy27F77rrRZt6U9lu/cl5sOzWeBcfteXb0ZwaKkvZq
SRTjU4THt0zgsu+smXOZyUFm6W/WaDtxC0WhDz+x5mJUt+0Xr++fesN+MrzmgbBzQ0kAzMObLn3l
PBqdNxyiVB5M3gKIBXHgm28zzfeG7OmF75FcTzZsmzTYFoUtNoX/4jeMPMpCP6uI21Xg9PCz8dmj
YqcSYhYndMA9YkIiDFommRH0g8hI6DSxs3CxJTDh9cfCf4yV9oYzV2F+xUMYsUfquR0qfatsEibk
Gk8WkYzEDThPCLwaVzLXl7pE4VbaBEjYuN5lhLmXhHawbhw/3TJbsA9ePj2m6froKti5chhu7XoN
vThjlU1slEt6o5+6SlYknsI6ZQhTLjBScFRlzu9gCNoLc6V95XbyODnlCRZotw+ju7W8RSLI5SWP
IHYNzRBrgxpRh++lkOW2T1OANv54ATywcbPKZR7FLdyywqouBgH6qI0nDKMMnpkATn01bxh56yQn
uZxZ3lZP9SMMgSa2KEQGWb5NsiCTROhjWvwWshUzU9BMr+hCagPfiXynstV2xUeaOuIYENLFq8hb
V0rScqKE2eWcel0cMRAzFcS2u5TaPw5MstlwzAvJOOlEOsf3rWhTBKML8HR8gNi0Munq2m1HZAse
0CZkBmkG07WdXH7fktkUf1xqzWAYSZqR+PasQzjpryZal7Omlo7Mtn4KR16/QSddhwddzyoePLfd
CUzC4E5glRjuk7EW22lEkJjJRcB/mNQmFYhFuqT+DO+k+oHUElmghveh8A/94FJiVSPIOnKDM781
0FIEjsEnvc2pFRVZQowoor2CXWN5dtLj6dsiNxS7wlKv0h7+CBq3S9jLXcUSyXCwq2SgikmcnjRk
SxaMVaqYpJbfAWfjQttAzOI45wMSm1+CKGKJQasKFnuVrCZuJL0PjKxKGEcSlxtWsQyXagLxWPyU
liPBJa5ubLdNtjfC9a+Fq48X0yXj0kEckqHDQgGcU9dlrp7btvHeByMljzmZW0Ymzc0eHIuTV/aJ
8Mxoj/hGGcM07EXC4xzY69gy4DwaSPixCnzk+sF66Mnibu5+8G3PMkN2DUaP1K3XGSoBHrC9aVkf
qughRNUV230EAU+PzZMk9qls6ofFzn4bDd+yQSKcbMIHteRG8ehgl2zyg5YR6woprrnsmKh1celH
1hagT8u4CekCcIcculc7QOiUuJAPwjA+eayi8MGsfc0BhwaoD/3Vei+qlHk5lUnUd/HQpmzhmpob
w3OexqJJBru+5D6yQ+6/THjqN/YsHjTRhnAJJybABHIX33uaBv/bNe3tJPVupu+lZSZ/iRSxsToe
U9MQZ+yByQLW1cgXc7MMwT/atE/IV5pFMHQljKQjEf6EncThxQOjDPfHq9ZfAOCe7HD81s49ys3g
aaNVr7daX9ZF5Tcrei4Jml5Kl4t4soJvN7RPJKznL8Y3+ClphUE3uK9F/lhh9wGv5PRw+uruUDh9
vm1RNZ/9Nn0Sij8T2ol364vVe80R7sJifXOohg5tdv8Y51olHqaos0sbgW0cJ7YDae3ZyOtdUXKk
UsodUWLCYzA0e7iEZDvqfL7++++YkM7AXMZvYyyyw//+j5mtbBZxgNJibEV0+94YldQOyl0xf7re
SYqm2hO7p36dx+ypz1W+K2zd3dhB5ezr4NPzRnUe6eJ2uKkISQ5SHpuG5mgIzek5mwf1nKbZwZYy
KfvsVYtgvNZronBS77AP4/TCDWoewh41zB7Vh2wgZPUhraBTyocIvyQJnzWMV02SESWB73dZ2QIe
SlBxWqP/KiaeTj6bzD6pPAaVH9xqwF/r6vwhtA9ObdgP8yCziyjG69h09kMVmJdWL/3FybyfO69n
N0H/CbROghSDtyIQnUZOvrURlOsVTzSspMMUlBzzFkivkneBaXnCoObaNPWtbti85ME683qHA1K1
O6Yb9VFF9zioxt6YZ+ubJDt/g1Mgn4aMExS1x1Wz/QLpIUv4EhhioBfxVYw/aIJHo/aJQpXfssQp
7M0F/FIPN63FKHaocnuzoq0nRPuDTVFOL8NQfIKy2YZrUfLJMI2WcvndDVTuXlu9LV3iGWm+UWIh
Va5D8wgpeA/qKD3K1jwRno2bFsBl14+xjHpirTjsuJ6CozVNkFKnTO/vYFKzCW655hKR7+sMcMhz
SAcpUz0ZihY6b1XAmVjHw3j2nIGpFejHbTu/tq3j7K3MzeJJWrcwmt4kcIC9AxPkgKSKOaLF7gVu
dX3spyVhQHJzfQ0QbVkkaLDpM9fFc1eoYY/Kdk37CO6uKxooSpqiulSn9Nei03RXpRgtlnGtt10m
7G0TOa/4/ttzq45mKF8yTVKc4xbKyURyWY1Ouc/0tHOX8HWs1EvhYe/NgnZCMkHPzCZeypDP3NAt
qoFdFFu3dMrLCqAilpPRXLLV84jFuwgT4kKdmj7MQaBieC7DrsoQgY12awzNL5V35fOd1qUC40MR
iz+o1XyYKxPdmo2csRMYGQMuj86ovDnM6yAEz2u8puBUAuMd9Z/mrY0AGDT9tishNVT12Qs6TjWG
aSYhNKxb+5a2H5qsElt3aeJsZkRS3b3boZgeAaIDG8/q3yIiJqCYni3hGg85o1BB7I55Dx2HyMoB
8iS2ClUlXsFJybBb7wnZ43q2LJm0hJY293Wym7v1/t7mQ0SLmO6OeX6EPSL35uwnRNuGy7//MvRL
yyoHEOBZz7qtRqB0NZ3zNCqpTqsYjpT/A3NY2tvSuSN8s++JsGZsi+4Ohu2v/vBdOGn7kwXpCTn4
1s29xzq66RMDAaBv5e6myPtYZn4Oyyl+RtKJm5JmPyEz4O4GUUxXrb5ExhRkjJYHRLCdmfVt4rJt
gloGEJ3uNVOP4TT4lXcisrZpYM/ejeIboqL8tOl1UWP0olX6N1j8vWQqvYlYDrw33cjbiuBn6MZ7
JWQOu/rc0Hz5wxxtIFwAV82Ze9oCnQo2euwbBmnkXvHyi2w3jJRhTn4FhYTrNCMbVRguVQRhZSXX
57WuIKWPd077nUUg8fV0xUo6SpCTqMC/7tkF08GxnzgpmRoXM4UCSEqaw7ojvDv6TIQ8ZgIzClfh
Nt+ma35NeDex2HS/oyZ6WgkdMzYYX3Se4mmZsg+AbNg33NjgY03IXf7ho5VJUxjhRsISClu+Qdeb
1hdBXJ3ZoGvG/Ctmp0AaufOz6Wha74MeDSqx9U/QRytwLF1QoHm3oS9fCj9gUj818VLWWcKAnmRp
zSR+dh5lXR50H3yu9qflih9fk0RDfGYAgG6zsfvoFkjkA2QB1rUOgFP64Wq33DCuIr7R1rC6o/4D
pyWmSCZjD3muP/0VdaIR+UXmDi7SNSLzF/0z0c5t8EA/dCJ/L4JvEI/0bbX/rep82AlhJoVr7Dgl
1wRFtGWcnKjJBxah4I3YF9Kk227twfPpq3DzD5iD0aYnRrwpPUKLYuUfPZ25jFDSczYCADVK/d0w
p9k0w0PoMMaqegwG9Tb1YRAMqAGYiexqvXmiYILOLz8M7pVUoCSr0l8zgjObliEqHcLhDqUcEGVB
I4qTIOBuQ/XaKGDPIuze/ejNJ1cI3jebbIZZauXmNsVW59lrmed7yF927JjBnednHutsOFeB91Gu
4Rl/NRwe6LDm1MepcRbd+tzo8HoXhARIKZ9IALO2AIyr0X/ZvvVBuLVCkwrJscH8IJfLNWNm3wJG
ZhftfavZMlnd1lmB49LoznOBwowSJtcl0eZ4XNK+Z3iV/Qgg97XRSiRotuYAYC/9IVlNhqIKtJk0
sZk18324spCKqefoKKf00EvwbLAyBFsFBD4SlLeUesv5PdrPZVVdR6u9tG5OAQl6jQ09Tr+3SjYp
B56TFMN8wFzD7sL5ki/VESJ9zUIiRU0YOPtmstD+mHtGkt85LFMMSXe/TW6k+DYgLgmCG9oqv+C/
XFonjbbgKVjAB/bgfqXwWjsI3JvQ9t7XAShB+8thHXKMvz2PUwcSL2zTjR2Y1/KuZzbDiKJFhz2Y
Fq2xeRhW+mnuxGM0+bsiZf5l1mkspXpgMcajBnJh2i7TY4QZVxtbYs5P9tiyoS3LLgTsuZXnJxmi
fOJxIfLiZghFYt309+2ZPVWD4ebxMob70G4e2oncHD69b9EpeWMluHte4Z4xXJ37i2Gl3zNctbMf
OGd0F/jo/DT7JevkFqZEMlnsQ5lB71zmLpyOAMifOfJRgnr/vW7C9eSsGpRMlEIFdn4qR9g7Mbpv
HBHdSaBatXK675VjMUbglVdg4zrmmrqrljozXyekDXfOaLAEnX8FmGskugQC6Y4HPa8WCuU077KK
gnQhwNmHMzpDtVrbqu1q6pVtmieBlENspKqG31DbbL6AZDUMx9n/cNhrcXBm3ZycRTF3BHtDWrt7
w+gv9q2yijdQmN81XO64G7DMAabCjBAM4mA64WuTdduV5VynYh555lkoi9ejMDbsEyYl2i3FdiG8
v1FRf3Pnf5rKcl+w+COI+utpzBCvrNn3t2DS7G0YMsr1sE/K1byOpBBuEeIGaJzncuZmSYWNnomL
bSpYi5s3D1iexj1flv0TgniIO9Mk9unVlzHt8Kz1LO0L/DNgHGHewcoDgKG2E7vGpge3YKZhL1Q0
j+Tzz2Z90lL1lxJBgtGiOKZrtqMxNvaiml6Rqo3HSbZHn1DCwdQr4BCUnN6T1mMV4UZ1+FTaJftp
i5IjZrUP3bCO10BsgyllfXkzvlhYD0Em0By2SO6ymKsDPh9sjpWaGT60FsylFcYdHAauiLE8MWY1
NUW2Ww9hUge8d4ZlDSepXM2MzcQV4EYDLEMsTPVfWVUna1zZ37GInzkPfwfsLmmYeiHxNi+eqfZu
FsauYk1pRXocDHt4BcrBJgh7hzeCninD+GJaR82FhGj9RtTwUrcXQNV61++Xzj8rmJCEYt7ViqGt
BNTfPBsevgJcAt5tzhmsLqgdd05Iz8xr59ZutnXY8TB1H9rBwFcEmk0VQfDcF83+3+7UWbikp3ym
qq4of7Eg4uhawzUboeazaavalqH9j92uXtK0QZn4lkC9qFR+VIWKWf1SXoJx5BBpq30zR85DY5bX
EPxC3NroCV7Ag+dwoO4BhpY0Vv3fhbTAhSDkyWQn77aQHp6gDtzxVO59z/MBI/TzLnWIPy/BAZZR
vYGASUGIn+HNk7xwFtu5RlBfn5lSH96A4joV83MgBbHwSOwRcSm9vZTJhyWR+Cmsm8AJH4e6CeKW
cfCxCfg+0QtKsMov+NPoIf32zx0XeDAmGAb9fe4ycoVKp/jPdMr/a1f9VfwGFdH8Hf+nrf6/OfH/
P/LeW74V4jBwiDr8nw34r/+Uv+rsV/3rv5rw/8v/83858a1/Obbtk1H2+fX+qxM/CP6FBT80IVH5
VgCmjahI3fzbiW9F/4os144iRke2Y7o+a76H/3TiW96/Qoz9UPFDHPTwFPz/Gyd+EP73gBBkac9j
160dBpYbgWz4n/srRQFN25FsLwpXz/mEwufvJ9kN+J+jmSJLDt6jyhlc0U4wGpVyNRIILKbeNtqr
H7QNPSh2pGHvXBivl2xsRprU1dh17jLLLTpiwJ3sReu4G0zPNaAIpysYOpxJoIqbnjZsskcBkWgy
w3Mwr+FRaE1aPAItzYhaqvHWGW5IPbVUzm9zTKHZeG4/IeEVBYVPSxkb237IqN/h9WbXD04tjr1q
gFVXLZX5HFSkgDcNmJlpa6y52Z7YTW3+ubNy4Iwy/6JEBmHx5qYe9nS/7IYXdrq1R4FsfRsbYq/c
Si27nLpSfIB7mInLBinRe0useFr8Ql3GzO9Q/N36FVtn9W6KscJcXGvQteQ+McEaVZRCYpMsRaAb
gVnFzE0iQLekUP8QcHYujrFCrqbqj/SmNEv5AUI2p/IRw/zCVhkkzkxCp9jMAMlJpjZmTvvEAkjS
fVWDeoPbmg9tGaMDo3FmhgR/i2Ndeekz+4W6p4k9AYmWmbLY1sSukWp1w6dsUM3fPHK6P1iu/Cua
WMC2FACVyRiwO2KaalwZJvRxODP+ITAq8d4ODbvzilbsXD0tJBW4Azszhf+VLf1DZHjGg1lI45xH
hZmUocwObCc0zy5eiaNtDN2uWgvzm5z2eoLlBC/bqeV1kWmz4/tomKtURpPoMegOzKfWYy9Rtr2W
dK3owmCXgkuGJtq3b7io0x2FKNX2lBVRDEmQ5ScR6wm4d9S71S9+Ranp6DCeU4t5+9oStuumdkLR
xugYQ4HFrMuySQjaayQeDBK3T4HEpQd8cFkTFk52JzsfonfCMNjFoQIV28axHARENAMWRo5KJ+wV
XK+AHAyoNEZ2sjuzO4BqVY+Z9O7kR4e+jG5SHCusCwYYM999r2Xo3hAinQOL7tWrNsbqzMXBE07g
4q+p8GPpzGkURr86+IZTg992miD8BjV9lBwZ5oN7AgYXmHV1aaSOjrkr8icQ2/528hwK2ZV48a92
7qiOFqql5zkEOBcj6zp022r8gGAib5NvYXkya++Gaxt/Yle2R1aUAKliu6NxGKgvEJlHosbsWFCv
YTTbb1MV6IOvybAMWe1/lCHY1gNozvGnNGdwSWs+AsFiEFsDvKRH2rFyKf8Fg5QQM58Qbuo0DwIG
6kO1E4r9c3j4KqxRxT1L0bGD5kpcozrw2OZ7rPr1Q15I51VVNiGE3rNfeGfUAWtrw6hzcrwrDAxX
bkOHpW08BxbHxLRAiUU3W2XSGabeZ1TH10jhHACBOlVb+gj7PTLalHpwsQ8p+e0DgXpm2rIMbzXj
gpyISgGfJcDCfvbT1jpMtVbnAl7p2QqLgkCi5+HO7imtXqu1DzFadfQkQDaM96AYqycGsObzygfP
KTlW7YB5c5n/OjIK/Y30pgGiLVTWXSE1CYGqoAHAuNhi/GKrXnVMoZFRQOpuSDgM4NHNMIzltnU4
ePKI4BFDmoo8j2ATE05aH7Wp4iWsXRgT6dhuI9GA9avGrk0su1lPjCLVOUoNJ2TxzIyGO6Ns0gMg
FJ0hdlmMRbxJJ8NyV+4toz+Qrw2+ZrsWV3IVNHF0XVgGQwiue5Zn4/JZ7rZZ08/uRRSdczKCXPtc
gOv/Vb5ZPxsrfl9qQlfgCwkUO66Uk7DbTT2U7WhtSwek25mhNUq0PYfV3x4H/3fTeYwcLQBEJ2fy
oks4hCP7LnvP2dRpluNInPiwGiR41AxAW5iRHN9KirKmuV4ZTWJLdLdr0LUvytSMqcDq9rhsgiWH
1raO96TJpCt8qwWrt3KeoXdXtfY1LJbupwlc540ojKfZh2Cb2xlf9hMexbtdMtftF7OYoASSScqA
SZ7ri62Fq/6fCiOFwOmmGtoFvKbnDHg7oRoQ+YyhstbuMAeGULkan0YiDmAlsVB5csOzWL30DyQ+
oZIWruDz0DGzx4U+ITv5lkkjj6yefRAfys5+Mc2f+VDLN9Ni6Mxpj8zYz0jn6BZcBek6HLW0MbwZ
WWcmWVDOJ7BDTAZIcpTJym6aX0FYeD+8Y8E/gsb2AHaieZCjhbrb9xMWEJgjxz7I9DYM6pZxCgUN
11Wo/X+6RY7fFR6Cc4irWhzKMetJ2UTIU6rtW1B/tQLD4oKuAY+kGbD7gtU33P0hRLY9jBL5I0a5
frBQkiUCK0s/n0VkO/clIy5qhw1d1B7n8UenTfEuHfWWOXNlcFeFAEDX3EcPSKeo/ljW4W1Odb7D
7Rewt43Ru2sv7gFjUE67LWrAOJWS9SeQ6/KN9Fn5M+iCnIO/yiM6c7sPpn54onNiMZ2CHTPHTj0b
qA2mt+pNMbMugE1F3qFJ7+29Ny5Xz+uGOVmaYIJigdP7WgSl9ztYREq+pUbA03gs4sly+svAbq/X
NhcWE7JJ/qqk/2W2hcOp6jH9reERPEPMTJ8qUnLvHrHmAwyY/OTQVG/sYR5OrcIZgAHG263+pFia
lK7pE7VDCNGXra8KNDblAYs231vlhj9tm/cX6kMYex66CH2tZN+d4fsIvzio3C+oSzjqRzf85Zk+
IGwJJuDLsCpcnEbNvlF8NNEhqFHYM1dOt9G1wi+oc3qH539pjwSIAd2w98M9grxitfXaWxqhHBUW
BKVrboVhlTsPIugOt/54mftiwvRpRPUJoOzyjkjt/nYlVkP808OzcdfSHC9d/wCCYTdVCpzxklUe
f5s1Tv/mNyZAeb+t6mvEIsxTN3XsilvX5hNWjvcd1WVx4iMwdqCb3F1ojYCEUhGNx7J0+id2OeRP
6P+kKiZ/SsKqyD5d38TLIkyG4VnWXFh7avxYBs/BzhzqST8XUVudqoB9J+BLWZPs1vWnxYrOT1vQ
vnGhTEeAaPkfw4qq07CaXdJCkuIPr8v+twElCtuJIPQmVVjv2ejDAdlwpterzhK4Pv5VSuwDLPAK
H3Ih8VkINjRZDdYfs++6Gzg1deSTtpgbRcZhDJbx+h/sncly5EjWnZ8IZYBjcGAb8zxwSpIbGJnM
xDwDjuHp/w/V1VJWSt2yXkgmmWlRtLLKYkYEAnC/fu8538k8mmsKkNNH7CK/82JDPoSdC9zbynVW
mCzDABfF5GLYNZQmZlN0ueKmu4+liIaFgLV0BlxF21gW2rsnDCycrePwSCIYXUTE/njLacjyTxht
xq1WMdFUOaadJYh7qG4JQXWLgG2cBI2MO8TNOwvuLtLWKaqJ5eMg8Twl8KjnmeVZVJPAS+LLMyqv
6QVtbrklusDbdswkyLR1w3WWdNGuccmIDCN/RqxQoSmzaPeJ8tq3Si/Ux6QMkCAMIa9+if52cgrJ
9tJk0woCgLmmLmGGzvB07WWKV5pSuguTK96RVvnPaD2aDRDRatuZmsbKHMJC9QcgeFvEsUNN+1wb
TmRH8LVVUeZtpTSSQwM272EcCnfj17H7XQetZ+HDZA8eU1++o9KfHyTdBYwXpsa69EZCP/spfYUx
M16FaRrAP3X3zZkzJRZ2khs37Fb2T8RAxTdCrjR6bsS/TX6rfx/wQZ6xcLBUeLR8YNH60TYVhXEH
g8kL+tlwglw3UEJV9ROhV8VHKksksH2PPl5vrZvuwB0kDcGgyzhOrvecVgO2okZZ88oGyggbGueL
lD33ARsngpVG/IyS3DsEWUviUELexr5PaNAxM41eaua2y1pvunAVFShHtFaaz6ntl1ihtTR5Ubgw
nnD8Rw+hRRIEEy833RdhDg/VykRzQ9BSXiv8q3A9gmKkhUwW2KLKKvUQFFXNMcvWp2PqO8G2LX37
oetz/zNwkIrh9QaZrA3R2jMq9yQCA/13mjfPjk7Tqs1CpoOZrkipy7VVmDqBz/FGxRgBSX1mJpnt
82linaXf9lonpv5Ivox1R8QrN+UUkyxRW/Y2N43u4hZSPwwY07E599NFBD84Jtn6IqGbclJ+T0yF
bWQMfZoxyW9YoGIGGUlq35qioMWYVowXA1A/j3DFiZHQUUq8YkJhrxSxx8NoAuv91tnzBI/72AUy
VqKdL1xOkxXcPo4PKrkzcQxuZAzI5yZxEwCRfrQrMmfc6CXuhp5ckltMVXwyXOO996S1MlSVHu0K
Ht0ihk6GYHGsGYD6U39GZOgQNxSHV12aMZIk0RGV1SfO20TYCFo3nRwL3fEv/oCVKmOFQMda2XLA
VO92R8DzNtMQvdcilLsym+9UbkNpF4xu2dqGXaHTe12QD0Q21RQrBMwI+94Nv/LtxVAynkcKU4Xs
DM7wWMI7/JQZ6WfO1EVv/1soDv+y3/R/IcZBegARBXiXf91I2hZ/ayH9t9/4RwNJgl4A4sBWD84B
0vPcC/oHykGaf9BTsoQ0MF4K0zJhsPyzgUSXyKBt5Bn4siT5K3Sy/tlAsv5wXdszdCKRSHlkUfhP
GkjGTP/4FeQwvzOd/hFDWkca5u+YHCF7wMUQDtexnFaWOz75Zb/uPMYa83ZD9lq/sHTOOp720bBq
QB79RLE1OyjL118u2l+UiV+pEv9jJ2t+J7wV27Z0LhXX6VekRIqbJWF83K8n+I2LyeI0MlFIjz3a
5H//SpY9021++9R07gC4eJZpg/z/jX7TOTYbAcPRtTDA8U1SjXMJLLfpRAIWjSJv66aZuelicTCs
zty3qXUgyUudCbD4lo8Eb5Oj98MnW4xI6zdjkO6yDwkjgMoBZWiQOy1woN1lNM8gERZbwiZ2xohz
TkbUcmxR4vDnjzI1d8jejZ2WgJyo8JI5rd/vu9zC9KM3sA7w0a+COETcW3fnyHXsiyDGIEnqbufz
KK8nr7zYqm8BWo7W3rW64wTr+pPkrx+63cM/FtbFMLyQqCw/3sPRdokqyB4zdKWXnub4Og1IaO+q
HL9z3L0buCJI6YiabZzE3Uq07bfcncJbFDntyxjsBUezVUBy4yZFAHAHRjLt+74EHTh2xT01QxeQ
A9tZrI4EXN9Lq1H3bKSPkbM/reVgvRgwCxd17HyVbhQ+e+NJMe/wDWCDUWOYKz8H+JWXWnAcsuEs
uxL/7SBNjiyQP32BVJW462IPHo8JeC7R2jAgWcp6sDaD0Dj6aVRdyrGgrI1rh17iYXSq56L1CGYu
6vtYOMmegnqLqjBeWnbvHv78MQibvJz5h9N7SOb8Qt9C7eykTC6lIBJgHHj9JkbeMUCJhV3r0Zsg
D4XWfQlgc+4EGLEB/B494KyEsdYkdzLcIiZtRcJBBB233oaGW6yIoq6vyhz3ZMV1R1zNcgvluH0A
y4rrgBDIQSuLWzJ4Gyh8xmMWZohZOKIuyIEY9rrfMGxJerHGYm6cej98TmjDbuMmmLhF7RlyEX3K
xtnLgBYj2JGIx46c9epVk/kJ3/qTJE4TiA9Jj16pPQ15vmvS6N6H4U8ib0l4rvN1rI3Bps/udG/8
QzkYB6AiHx7lLvWtdSfZZJ+UBMc7NSaRgaEMLUueVNUcp5WOhMHydbJCo/JVzXzwiVfiHHnn00Ny
8H2XARaDpuNI0vICN/86HvR3BTLQLYJPGI4nVKI/oSzSD0xeCkf/rJJljtFg1rwSZZHLfRkUL01Z
gyvxG+ZwZMr3JvnETrr3CVnZaA4vlFfRp6t+pMbwPaODwd+lw45HzIWWSKC3JXqQEbL1rI3NK1og
BCMDQlqyrvZwzk+knJ+9on8clLxMIrmRRfsV+ca3tMGpA6dgCf3rMy7BWdsaXhU/H7dJIO7wptet
k1/oYa6Y1i5Nrf6Yr9afLyAdLhnHkZnakGNtXmLgx6n2BKvh7o72d3QWZ3yt6HaGF90IfkpFqplh
3u0u/pnH2J375lZRxC4IgjBZlfPTpLgpaySpkzsui5C2jYMdGTULr7FNnf5OGhKnj/CjK2qxzC1O
R8VS5t5PUW5CgmD4P2nB9+TfIfUzfK6urYq1DO3DoLlPergvpTy7832kKflU2kAzlX8jROs+2vSy
BZYcQkq/ado3I+FYYz7HlaDRnYL4lP7TvIRTzH8vvgZbv6vEu8lDCIyEGLw2t1ZtMX7rXLmftxRR
1fSJyMxUhb7SBelHiV/P4QA/le9eTO6HxItOikF6FHAR8SWeIBhES6PzXqz3YsxOeeA/uZqD5YSL
VlkEZXjIMGEKLSrBB9XQ6+8Y5SNDY468kHOwCn07kpR1J77bRTOP6En9CoLRxnHjEDpPau6t6zcZ
i+9Fln51NZD847Trz9qcr45Dr2ptkiB+GJ59dQLznjBXj4db4LovatA3Te09+bG+jYE5iNHblEHF
hhpFPw2Y34jNuXfqwR0QzNhry9Duue+AIi5vc/ogsvadb3GSc3H9RWQ2o2JwuRHlACH+aBi6jfnF
QOq7tIORYIWweXXnwAbGCfPFajv+3ol8UoLED/MVMbvgNgTqPXe0hCNH9uriVzLT5HPEvIY81bo3
0sEtoZK3NshOvHVsxAzpq+6gl2i3UYOzvMEXjj4bfdqGC1nzKmi2ViX1fDI+9gG9VJ33idECg0e5
qSLnM226fZYruIbOu6ZrP7qh+vQN+iydTRPWQsFlG4QW5eKmpLqBDEblBzKdL4abi2f8ENIfqXXv
SaV8nlxiYmbevShBNtu9tk5af92ieiCjrXj5P1vI/r86OKUvaIAa+9e17q376r6HP+p6/HVq+tev
/TUxFRS8FjWcpdsCBsBc1v5V8Np/2BZTA+bqyMb/XvA6f0iLYSNdDdvxXGEBFPtnwav/4bLD2h7j
V8FIyDP+k4J3riL/Vvk5JpmODictj7GcdH+j4dn0A/CDd9Vac22irLpl4/Yo0aHCQoElly+pZk2N
J09lbn7/5Ur9Twrcv6M1aSv/9tK/cf4E/SAiQZpq7WF4Ymcm5zeMpx0En8++Ahbx71/N/DtOUFpS
6BT0DJnnBqEl/uS8/oIVBLcdQ8rK0bBqWbLqSwNFemBeTeG9RTI412kPtdgVyWZsylc9IEMSYtWS
6Ml8laYddjmW5KKBJ8PBG9+W070anfEWaa9VeIUG9hKROut2G7a3M5zmpdmlNoaCBdj8l1HoRL1q
t6pvD2Hu7KIiPhomcRL//iMK/e/I1PkzckTiOCQtbijuut/ODKLOWLcoSdYZOfJW7G3plAg0M0kH
Rxe2BbBrREdT8FwZpBZp6BCXfQmoruGIzTL86oBa2PfaxUw1besXAVnAvn0VBLqsor77TO0EDUe6
CcN3n1/FeEUZyEyYnrhmYcYwrS30lU/HJHAsj/2ntmqZ8bR7EDsEN2bURPHM0wnscMcZRB4IslN7
NDLj1h2Ji7cBSQZjGK3oZh3GxE2fGoR/y0Z40G5+FoQjjqQua/Q3BLtSDH/Gl+1ycGc0Rbwjf26r
BemuScgI6TF0Mh3LFSGKGdOXwjr4N4M4NttA1o2kPq70LVFeV0xtVvXVGCcxoOrlaPWu+tA+GkGz
I7YDa0Ng67tZJNrGbXFQ49js4Q7towxTQayrlQihszXk4a5sl6s05OaLVRuM6jV337sYCpxEvzeW
eiGleYHYKXwAcQ2MPDG+hJqY0JEZtOwTsmfQJT1ORJtaOeQDSFL7LuPsgX5p9v+k71xCh6yJcp+i
5F2GHa6o+kem9cUqaU3kZbVEJeeJdE264l5az7okp7PG6wiqwt8i8vcOynX6dVsOFgi2BP8W4pxL
5MA4071VYDCA5hCK+jl0qlWfRe2qn5L+qFvM5Tp0jUEeFcwpmPHjFCsVkXvUJPE+d5z3IfE9UPRB
siImOTuXLZ2s2sahU4/dzksuEqr2XhlH5szTMvMqZnBORPq4IcZj24+Puts00FGIcLbtgDtRJbDy
QJLkHW9TB7eNsM3YFE4crGgBIShoMrS4UfzlDow6shjSFAqsFvfYa1W0c7fIUAscoMY9setrI8K1
jhmoABxVhP42JdUycsNDiHMjDUgL7Q1acOkGISb2PHPaZumz0bjesoQAsyNKJQbK0VRneKeInYon
mXKv//sn1/r9sO/aujUviBbPrnCkmP/8l8XJCwqjKtuRqLXEOwkiXg9Dg2yCypx//ccPzWKubHTv
Uof9kiv02GTuXnI3KLdqmNemBB6LObxHkRjA7uFTcnJrQJuKejOwEnedMs44lG6Foanojlwwc+fS
Lp2RVhMV+zGtM/ho5PkcuTM/wry1z6lIT2X8Eok3o7GRvNh+swwd94t4kO6oEru5RJLZaVN13bnu
EROGPU7ygIAE9DP+9c+L9P/VW/8LcioaLJxhlg6+9F8XIpyyPto2aoKPOvy1FPnll/8qR6w/LH2u
RdgJpQtyn8riL5Sq/oewZ36w1C1Dp+7gT/7qvwnrD0On94OCy8N+j77rv5cjkkrFBZhMuCG/KqX5
n5QjFES/PwrOvH0JwxOugBzi/d6L0v1YJfwzbIaOJOzJJl8o6HIkqoxFI9UVr9UI0We0jWIf3hDG
2NchzLsNzP7gSEjlgxGreJmGRvxsex2utN4k1SY0bxasGHotBNj1PdDAFngYSeCnYSg2pTDMQ0y4
Gmyqn3QsEWPZE0gcGZo7NLKIQVDDR5aLNzAVtwEehknE1olTNoFBFnpJO34JZ/2i8+FPigZVRy1T
3/BjXyqUlWtL05d+zjRen1mZjGil+1z7rrM2S5o/0taqbYT7xu+cFtAmXzQtog1ClaBw7pJcUx7Y
Cn+Nb77BhMK68N4N/qlKrW/EOaRbI27CVZ6fnYFA1WREVKNjJ2U94IxgDqse29AK7xuTmfYldBsG
zhPsoGQvxnAChZGrI/vGWpAaALA/wr9MVkM6/hhizBaeVyxF2LIe9uys6ZaMZR+TafksQYczTDPp
4PlLlpAB5hoUxShuW4x+EGHYfz7SGIcw+HiA+Zk42qfad7D4OmO4NMz2QopquMa+8TM2DQLn6lWa
hz+E7DBYmlPNSQ4meq+4knanPbp4Rv00d4+Jny0TTq8n3ccHp68JZ74WJuL2whmJQY5WYiIuQq89
zCBFugkoorGMlBvyquQ2IIxmaXvkjrVJxhkylQANsOKPHEVN+EUBpgI0xTY1Sk7AQ+LQ8/QIoqGR
t0gQNSxCP9AXZei91zUmqCT50FkrF6pxcwqjDpM4FEBuoVjcTDQbxG2QMttOqEsQesF/ogGVRK+d
FRMaUFAfYsdG9uZ5ZFcpIA21ruL1UOUee7/zGtLXS0OP4Q+DjNYgb4egnCXf8nBj5kuamjKNHeKK
di1CySSoUJ88H0+mB63E1OvnKinDFTLu4kEG8pYYHkZvxopOtobeVL43XPGwsgk5xyfx0QR3PNhP
Q9rB6+menFnnAMFrqTPTPurVhwp866EmsAt1JCjN1uySI6EYnxUJipS5tO8QQg7LFGXvQk0t3UvC
yza4wyGSmxpq7QBQZjpG1EITN3kgw3szNWpZ5oi6gQRNO5R05UEboxSG7oBIIo/7bQP5NEQft1Ai
fyH4PpEwIkMvXgd6W65dVZwTCr88/R6ZtdgYkLGWzpyF6TOapej82dX9BQo0kbR4hqhIVtIHrBW5
0B0SOuu505EiAZhwxAvdIjNANl3h2mh3jnGFULbrjGDGOCzyGgYgGswnuJJoEZ1+B9DtQNQgaExu
UOAoCa/hvOFZjB5IZCRq1DPXYZsyHq0QeJt+hmu8kx4cw+JGQp2+dOREt3ruCULeWtIQeyULiUZC
O6XvNpIbnFP6NtHYl61GH64kAD96+WuGQ7ozw/iJQTktXbQgO53A0qMQuLaC9tSwMMgCN0pS1Vu3
1j4KUzsSwLPpR/ywMgvonHgZ/nOoX4l5xb/F0JxuK4ItuS29vF1oczSH7yMZCaAEDEX9MsXxOXf2
kSzOUOZYBFsZUmmrRaj6l8rp6p0Bye3gyOqqWcwkwzQaF5GVlruSYqvx7TNhcg+AADOABWvOkt3V
B5XEu9tiaPjuEaF77TQkVK5lfMq6QlTW68fQGqad6YRLExvBKnQljTRY9PsiJQCzscnbGLrHWF9h
S6gvpawOiZTZpSw9SRZVPrEu45vSGFvv8f2dzNT6TpbT3tXt57j13pAYiCVawCPNvUWagnkrAnB6
UfhldmGzCGWOPTIu+hmWsS7gBMZdAxYEtNWKPNPUbisYYypZDBAxFlF9i9VorQqnYgqfTwfEm9/d
TjzkefleKwVNOzlX59JOvndBC3eUaMdlFb7q5qGYTPNCH7hc9V4N7yNuQUWgM6UfVpZHt+zPuRmk
x1YZfPK41VHnTMAqOr4G07IIS5ohw+Mk9n7gvzSK1nhnwKBgNJPRLg/2VhAdOppxi7bxvxQsb5Jd
iCbCWh3oqGA6OHxgZqsMx2y7V6Mrl8ox6pVJDwDI7IQhwAO4ugBp/rPF3zsY6UtiiAfMMt226Qsi
YgHDlFr/iVWGTmmOiwKB8R6f1NJPAm1hF4wVAh3egOG4z4QPm2tszWwE3YPZ0Aw3jO5F89qdQBQG
8gKq1SwYnqF1m6RznrI5Odh3h6PUKm8lKw93VBXcg0jplzFn9o+LpUS/EFnnKbbPeHnrnY+yY481
7phCisOrOXwlJnBFyy3pUhYMXELEnC756W8zOgCPU66QCxXpQ90TN1S74YBdc3owRi34YWeEm46x
uRK+2W50rT3UkWUeugp+Rq/1t7KNxl0AhmxLY7fZp+g2iJmO1XaCIrdEorsSTmHjWeYHcETrYvL1
j/mrT+bxU0s6ngKdt9ES9gopKn+nDOfmVnl6JLOdsDPIHfsyz+k92PMUIc7XvUq9E/6dZFkpm56o
gZ/EsNPmBZsqYcJVE24KRLk7gi2hUJj6Zwh77WkIf5SeZmJCL5yLPUOQwjS0tsDlx01Q0HsUrr8R
RoKAMs31Uw49FANs3+E60s2jHO2dHqF4t4esPhaadeO45x2hBv5QE0bbsMpxPSttpxe0sglGFGc4
/ljxigcPTflFYqqEh3zsm/Kri734wDa39KPqluOo33hB8pnVb6M+ZY8FUxJTJGenDq5NV9kcitt+
q2cOybSIXqY0R8LZgHoObBq7yKcQpjvYvm39ZtvpmxnmH0lFHjIaGgKQu97dmGQgzoFpj8LxtGva
jOMSn/PK4L6C7YlLlri4L5s48QnZwLz5QebTFq5h1K8p2OhAU1yTwsYHHQevkSjrFU6fld8F7irB
ybqpQlOse4tZMcL6agtIi1ESCJEl3452bMY22QLSMVDMVifZkXAksGstlTdORy/UP8GKdFsLpNix
9QKWMsxpMQaclSekdklM89ZrLhO7MguulnOqIV6sI0dtSZiXJzaw4EDs7ybiPlkD7RoQ4DhLLuRC
KvkZ69qpTbt7MRYPqIDJbo7PmStfbMHIsP5MgCCBI9m1TveGuu+VMilh2cAI0eIuU+1aWj+ixNDX
TVU94Vs3ca46chnhHkT0WJd7LOLubZ69Wg2Sxxz34yJ2MHR7FimFniYo/lRwynB1L+NseKwmir0K
L/6FgMQHxFogfOBSHXIL97CeAiqyCKBcJVoSPJn8Jzvqn23RvAOZ6g+AQ8Ibw+s30hp3MkYu7E50
OnK8l4xkM38NboVHt9c0uj0VLQcNDJfMXfLIlY/SK3JubOAHWqmXokejroLgAsGqOdW13l1jr1Nr
BLQTJazFHlC5zdbNuvIyeFxvTeHhSupcu7VF+hkwdHxFvnfyQ9WcQZw350qL2nOhTV9AtTwaBNqK
xMfqnpkgidIBNzwVZrWsWBofAuJ5l3HiDi8+T8QCi4NxMLT0ueq7p7RU3aqr0NcX4wMN5ovyDNZH
LQVgrZofyObalbDHcdWMWFMR43aLKQbqCsWn02yICq/ZMKNpKRg0jVqy1EAYKuILcsN7BpUMfCkL
30VQWos56bsd9bdMlf1qRDs8OzlCqk/7RbjqcRpB/eUEvIThTNDR/Zse6Ze+LZ99b0Rngw15mJKX
ZFjRoehWWZC3R7fuBYL/gbI9ZV8BfIaYiJF6IIsPj6k/m9IPYmzrNZZYugRzhCWhzOWUBauR2fRU
B2cR9T/xsYFold1LOivJXItQOg5ICVEHh4j+cxPOLChhbaMKirQVVBSGEyk9rgEmAQ8UTs8BlNcY
v2paE91ePDsKTo0bh1vS9YwFQdsEeA9wOqaydBZ2UzurMIKH5LnjHuoeCNXaWnCuwMNDaw6pB8tX
uIBG/Uy4b74RjjrrUXNGzoSvRBRnD1PjujUpdgOOE0xxX1u/5fFSSLzant+E4RxV2QNhHAYB8v4r
dnxqX+cUjdlTYgyHVCbALftHKr9w61fRUoVio/klhRGVWjKAOXW699Ynrs+DPlly/7/V3BGa0PJv
TuKRT6rF8UMfRNglonZL1DFBHsRJLijgWUsm5WxTK9FZ5Vel63anaPBaHN/tk93XQ7ZAP4vkcyYR
TJbMNi6L+8Epmwo/PsdUC6Msk+aKmLaCgdkIh4qrI1hxUGYcM+eot5G5rMC1LPNUqnPRV1dpi0Vc
NMGhZsvaZsKjIAgcdc2s8FaVibbsrKm/9QCaKIN+ZvngHPMAuEHFV2xrkbtiIFM+AJUoH2oxfOJQ
YcBc0Aj1VBAiUA6db+U07YiCQxnnOU+VQPpN7ts1TniKuQPViYC/vVn19slSY79CDVysRGYM+H8A
ikzM0XYDwmsOAM45VYO2kUDvr4Wi6dtmn6bVdi9E3lWNcaZJwbRgaEHwK/upnlHrcOd6KV6GRvAH
nCmSYnyJ7fCjFOXam8g4VqH16vuZu0t0ucM0ue2dIX6NA0SYGRi4DTka8OnqlpY0mhl7OkCDv/hB
5m/dXm1bcstPJjy/MsCGQdSkQudC0WxV/SVJOm0pur7Z0dYjc7bndGsZtdr7LhyDRJX0Uxmis23q
1Xyrn4rAAHWS+4rVQocOndXNxgVVueBwGK1YSoYnzc7ewtBMt5UWvjIFcZCXZkcUWh0pukaCg7uo
16nWxAetmeD21AIqVNVPmzJMDGScpfbZBeVBsIO8YCIB/dbL7gnGJCpwcgszbRhXaVz3h5gjbkPm
yU4GTFBsX9S02OtDjBMMXXSC/IDw3IVhQpQcUguBO611LUnDxzZ+Q6Oh1oWhKZY+eSHOvtqbENk2
6EuCRR+1w1mrgEaUMRyQJukPrgmrcSoLoAx9f44DM172CB40gr9PBVLRNSR8Cbulbq+EsvRHw9bO
hu3fkDPmF2fK3cfUDhFTIH7dlDL8iGB/3vIAyHrvI3eqHWKYESIisvYAIjZj75wEOaULumcfJQU8
FoY2vpnl0O3tiRl5zZkfj2sFGbYnCXgYzehos962ug1hEpN6U/YcNMw2uOpovlbkHVWnVpBuQsxK
uycF9ly30aEekJBGmf0G7xE6Dbj0JG3PEwEoW22CbDMi9F/UWY2VXk/Tvavsj143iZqBUL1k3EKw
gGQWI+EwBJb3HIVC31h+zOy45Uwc96L71uU8lpqWV++p6hFpTPleMNlc10X4lfWpdqgCjNYU7Za3
rrMJZYD93Ygr532Mo3xTT42zy2hl8qCTfNlP5bUJsyvInHHL9MPFMWVY+1rnhB+mtEKqDKihM2bq
uR/XI/DsIaGFwakFr5ViubTDaxmx+ACCtzYBUlQ21oAOuaedszE2TgORz4faCk4zrnM5teOwiwRX
0rK0H+7AuaRoYZvm0rkGbYN3M6MojXrUDrZJ9gWteOMoin4NSyw70GvKNlPFIRMLns6IzM2u9CIe
UvoLWeJl285ICFPPS7lqfS9fgYNuVti6FNVpqFMumC1+ciIUs1FYS8TGPWEoHNIiAsWyZDR3zZzU
zGiFyx3n3qmmNRP4ZPb4QQpByXKeiL/KHiXPtACn06nxMcO3uuwmOacQ3LHv6Y9jQ4NP86gkzTq/
D3168NMSfnxE16jxocsCxn2oEUoeSFi2kKr3760Y2mPb9WZJZxCbErdX12bGCzbyQI4fRjo29ARB
+YSS01kCaapKnkgRtS/mbAzVWfxPdrRxHc9mnQ7iE7r4mJFADFstyoMtEsjEzmkk+G51tgz4hdKq
HjtrAFtjB3dMJBzhBBYmC7CUMF+DlsBSlNuQdKbk4lg+oF6Dk+4AFYA4rOaHNn+iUp0aQ3+IZeps
J6fpjnnUXccIukyYgt6IyIipVZahp8dmWNo6FHGRAP9ItPaGBG8nezPc21ltIGIqx73lhhTI9UjH
L6v5fyNZn6K4v2HzjdE/Vfj8vP4Rww65ROQf5Ng6c1+qBUWLRU9UZwrO9eqD7JGp8IefyOQU+MOn
0K1DW8hj3Q3HyY7fu2lfDd73Is07gD3qx6AQGxGEFe+1uj3maQphwwTMSSFcp+iCIt/iI7sEqkWv
U6fdrByxTy1RLZmEnS9bonasvL+PMduuqCVBc64U1NfdA648l8BUuhexBcrBjEjlYhlQJUhk3nxk
jquyLx8n0TwCkT2kAaZmpekfBgdobsngsc2yk9BK0GkmIBDl+J9mrX0phABrhzZW5CfpVoGgaWuC
bfyr0TZ0jLHqpXhxdmHYEAn7vWwQYJP8ZS/6fFOmjr4LivY6hckpTiyHhz1YhYq8FykJvtddEJLN
1+BQ9noqMiBPhs7KEMYmciqEaL4a2VPqJw++ju2pT3zN2FneZandZFzuOpRLyx4X6IqjENJ3/Nlg
/R8JUmGt4KBH18N5I9J+WvaGHqz12l8WnQOvxXEx4no341vO/PQUj3K2+5h7DQrLJrFTAsP8Iz2Y
Zdp9heV3xBAEfwXTJdF+diShVk4il0NM+W6K4AVO7Leo6jUCDdC7mTkQ67L7mAqOHvT9aG5V4bGz
+ozN1NDWDV6QsxXXF9PyvyB/Nre4bPFlITjfc8atgCSyD7CthPckn+FNMWZYTiHHMButJWnqMH3k
OB5w/I2HuERqmnJCduuVn3FKVWFsHaHIchY3VojjC3Cj32wsr8B7HJ1zcfkO1BjHr1Rsz6748lRh
EsvkR8faU1u3Me+DMnlcKc06Wit9BFm5L121tui4VFbCGdmdQEaPqD6lTUBbGfdHZ2p/zMy7sBfP
np5+dOV4cIQ4+cUciWxZO85JgGbH8Rw647tvV9dcIARFOEcJeGlN92Uy4keFKmwZ1/I8dP0HwdTb
eABCa8kbISQIjm9l+T3x5yItTxejafrAq3E2l/qe7PdFZYuW9GX9u53FMyGs93akblF7jQY8x5Au
OyC5MqA52hecJxXM0QU3b2jIT1KnJCfF1CGWGlwQ69LeKrBBAHYT66SIfkJ1fk0U8xS5G62XTpP8
ZeKe4jTHK8oqXQGVVg1/oVUEj94onxyRnNy2fA2M5N01K2ujt/FzBckyjN0l0ZD3KXCfNJNT+pFE
9M/Wdr9lffFaT0OIVYlKLGF9EWv82/Sg6+4E2L660D9sjNJd5T3LQbCkH+WvdSQAq9h5dnOmS609
krleGiu3U6T0mflV9Vq+mTBZHV0cvTNa1Vh0rtZf9JqOYNFyLg1Qam7sVDT09lx3D94MRY8/PNXe
Y2KlEL9IjbjgoHg1U1t8Y0QHxS1ovhd2ZoGQ7L8CwkM2WpR8NGX+4bhGcn9rTar/uMKzGQe9c6lx
FfaO+NAR9XLhdgYhWzOzZ5F1Ed9B2E/bPuShcT0NYyyr6gHvz/hf7J3HkuRIlmX/ZdaDEgUUdDEb
M8C4OWcRG4hHuDs4UXDg6+cgp6skMqYms3vWvYnMlBQPMwdRffrevefyLFEsaH39oXeVRCwgMFDp
Kg2cPIFvkHOU8QxO84OUz5jYXtu8+D45CTT3CWO4LD+1mjKta5kFJRntSkerGXfTPjtMXQIraP1L
ZapIiksHhW8l3iyk8N3GBgwcl5AMmNg0MMNMcsrAftQxmjwsFT6vaDEuDDz3jVaY5F81mrNhqM4p
ICuChZ2ZeVIB56/1zY7ZCZ0dLsd802DCl0OvXRKrIR4pLBiEAXImC+el8MqAzKPAShZxXKR2U2f6
fWnF0XVu5gtTkfQ6zVXAcU3fjy0zFquydwSCoatswXc5iU2QhjPeg724wdRj7QEB6D5d/Bdj1NBs
zis2KatvbE5KZ2xf7UHBa7Dgh29JQAAslsKIUh5bDBXoQed+8yvPJCTZZbQNTSSImrVK+8t2bzJi
OTim/bObKr8t1wlXXtBepXWP8anVWf6d3STrg1q1E0TXsCkI78G2YQrV+MFuxrZ/bgjPPgE4MPai
g9E01+LKxps+epX8INTaI+ESE38i+hfCVeIXXzg5rHCdgQRhMNSPiRvuy5UBuQjWdTt0v7zQoYfH
SbQlce0jyzgVNxkqz2p+bjrquiwZYBqUWr4n5lAewD5TsheMQEM56Gy1VR4USwdknfbIRAzOgYu3
q2f1SCs/vDMWixwLmve1Pt3W2hKdtBOQaQnvC6VRnMZLMLqEeU0bC54AR8fs3hjQyyNhSwOdjOpt
54ivJaqqwK4YFnh5ctu7TXbHmPFFyR6StycBmNX6Vwu29WwlOl0Y6NIdIyvgO6w4QwcA4dI3df5N
1OI5d/pgbizz1QmNlxoNe0DbvT7WFSw3Q9X9KUM5gI/TDTI0y2aUkus21BcN0ceMCxLy8GFo+ocq
xurbthYoK6XvBP3RkH7y1a3LM7yNHxM5lScvGcGaZ6csCeVd36dIdhx5MgdvhN87M15oTc9vPciB
dprRP9EN8tIKJbayVl9uNX2W5AcGuowXYuXdV91zXiojXe600xw7zHnaPvGlei5qsRnNCx7KZtPN
ZnEgwImXlFXetzrrPZKcRKY6/5rskkqJ2BTVV+MeSNBX1GsMI0vMqUWO/C7RdWc7cxKkrQY52sNk
wNzGT8rywS6daI/PiK4Sht+Czj/b2j5aCE9BR4BgX7Z+3TFH1AxOxhU9eqAHn5k9WAEzz1UYZdmJ
9NuoJURkrnDB1aM8QETdi7lAeRMRgFRG9bQb+maX6ZY69B0O4FzQES/WAtn46NTA8XSKen+xSkKz
DI913GKk1FhuicuYIZ5ROyHjreHT9OAdJ24SLIAv8tRzjppzLc2q2y5gSQO6lIdO3kqIKweBlfSB
LEpzn3f9Qrbdbsk/c977R5m+WpFpbb3WPSXAl5DhkXqhhxJHY06W1Jy1BOhNx6Ua6i0gm9cmj2df
o5cdWK6d7zRDGX4bNhMG3AwvdKT2eEXGfSFoWM2r2o4QtPBQkBK/WXAEDwshC9bakoSYcqb5wGis
ix/0jGO75SwhsUOaCd3Y+4Goy9vptKGUrKKgsYXNsQxf8DLjiAx5ab26FHuwX1/Lqm0IU4PDLv6Y
EFEDwmeuVDN2ZBh4G4WC6lUC46SS+1kP40JzlHbVZNevkVcieWLcNJJRQ78uHp9zd7gGolDycY3I
OiFsmLZ1NZ+T2aTa60SDfV45z2lufeR1u0n7hAmIeIwixk8F4LWsyL5rXf1SLqkZ9D26hUjRNPJk
S/7nloxoJn2SsNCsNM7dlD+nbZfvF1rfaAp2bkPE4DTrw9bInfdqNxs2eFaTfIwIvYbnklVH7shw
rXNEdvAa+oVXGCDQZorJGO2iEDJX5uw0rTC2mkfeuVOlJ7dqim3jNI+kRFI26J67aXTvzR0pzmJV
PK/P/gayF5TXEdWG+0MCPvdTqPLgQ+bHWsgfXpEF0iD2UsTp4E9dd19N7coBHbS9CvOfzlwTS9DW
wEnDF9NNx/soVVe74iWwIm5K63VUWjQFa3H7x2uGPFPwpdtjXIvZNx3qeRDIJPlmEv+HNK8F8IrD
2GB3zWeawwQPgm6g4QH3lJC0nlgWP0rU2fw/px4+vXXMh7EhPSoj250C+wuACXEUYwzng2DKjZbM
r1YGMkaJsfdnzMhkw3pUS0leBjRMzxEOiWtWvTGbN/YQnz9JE3aCSetYNHAdKBwIYT5jByJXksiN
8OoOb8lsOWBwYHOE4BQ2WhV7l2yNXxC0zWOXpaSrQQZmM5oHGYUnLTLfpe5gak3N9Mw0CPQ8b+4h
svV4p5Usz1Kvw6CijX+2hoYko3ZKgmFIh1en1vcQWrdxkhtvFDRipxRHhrmW+pvmibt2ZGBVJNns
d73WPraFsePX/hHGPC4mTQDc2BObhTzRLuyfjM67yc1YY+JB1isZcY/VLIkRyVITVnfCMHJwCPvJ
jZvWTLw9KCMS1qjovRAMU6wVse9WOCJkXhHCnPptk3Z3HfImlSXRka7hGz/OhtKtsS02j//YI5Tq
297HHBieGkf114X1JTPEyAgfTvScRpxQcdAZ9jJd//jDxDi3dV16eDMgyVsmd53HkjUnhnsBNoMj
uSXQox+pkurZ3kuWAVM3lvs5FM8iaytfjHW5x9bMSIezhioSeW6N+sdghckpzob2nsbjvhtM59qX
eYR5rKPtCZga7g8w+8UcH9qShujIPKwVN5wEYmpsVnnV+USn6heZ1Q9ebC9XKyJlmiqk93UIHrtQ
yE/XGeA58Z44M0u7Xq6LCFiRvLNqUEVlAHOIMFxFGmxNTZovC8j0lnwXWt0TyVIkU6AGhtdiijuz
6tWR8Gx7k0wAz70i+aw072Wgk3qxojjyW2VU+37B+CVz99R2UXecEu+ewD1zX0sA6o6l5kBBYGVH
GYuDMxTdtmaDHxZD3i4DJkx7ITygMcVhIFgLRiBVUDigVYAg4d5pTvuFGsFYc9cc3wWk7rca0WYm
BU6Qj8XsV7BHQAarJpAe0qwkre87r6QnVsBczFozkKkgo63BirJUe5s4y1tILZTfPUrxfOjBTiX9
cOBmv+LWRFK3/oFD6Qi4owVLpG3tzhnohYpofTJRlahL5jntIUfFhAMLhUBsXAuyab+HR0IPyN52
LDdY0GPZhUXRI7uKUEWaH6SdfqeYzQ7ZnENkXnUwKecI5M42ew8Q+IYxrV0nQFXCghGuIhEmjCAl
Wk3NpXXecqRUEeqnpy7hNZmQdURh9GMGBJF5zyhOMrrsqX6ly4l51WuGIG3q+9yNndtpssw74D14
Jj2bLPHunb5ney1LmZDApD6NQhQMtUbPz8i+AmPh1tee7ecWxL9PLzG92C56coi2Cyf4rDnak0tp
4oSc6VLH1zzNOYQh7iOjC5tXhxcbfSIBenUndpaMlueqT89QBrLDJBgbJMVMfLxIDkpVDGkz5M9S
NRpVvknoXYIutzdM+uH5Q5xQLbd6O+xUQdaljTdS9pSYrU4XDdY8fZNFZ4atLVeyAulxgabwNSPM
AiAOjT/UbXhyVVS8mKTToD2pzbRFlNWbhBkShsowL9zDWT6JdkINJbl7heXUBCvk+U6Q2X7nDAge
km64Qht50JjMH6MVFwzs4ZAM1UOl28UpaZe3GWbIfpZ9ujeK/Bud89L33LDcG9ZSXg0a2J2Oj20Z
qnnfiLrw6yVm3Ah9b6vXy3xTNuEDWsfu3JCfplBvccIUFyUwV8IOekoX9WXdd/Bo7tLYuksbez3j
NM2T2Y8/y4R0Tlp/Nq6PyJpA8VEM7fqq/tIoyjvDepXonA4xQb9VFHfI2rQX7jDnsBjZknQN8obQ
BhRa+Mo5jizi3oH0RZgHc2mw4xhK3NA6KoaRc1kByHHSCmJ9c230Kr5VjnVN13jvkacuaB/A9UIS
I8Yjbm9CwonPXGF4rSNJG4q0aa1v3CO8shyW26YbfoxeQa+T/XPBLz7gyUYKMfgmQ8itqyPhat2W
4hAFX2MtFyEidiQHhBGDnnHbqEj3vbE0SGpGXkoWAeUgrhx9Wa5pCXsEqGGEl4GGkA5TJ05Ohe68
kUNPhgygxKDu8y/Do3LQQqSZmhHdZUuZXGyPKilBegt9vQQvz3nlIQbdL0vSvWut25HTiyLNKV60
jFyQJflZLjpRavNGjewD8eK2K4T0QM6g7o9W+kQsdkXyCm39NpwoOqd3D6bjBvMOjOi9GgpiFaoW
cgtqhqLXyo3SJSjsgUyAdNZAzvfnBMUWr9e5igCrK1OHDFy9eI3JWenD7JJspzz5fZIN/ul0CViB
nR2PeCzkDvoj6lB3SHeNJVmD1ARIGTFmnEw+Zg3lI06hvDXp+1sZ34ruWD43zblJvQ9Jc3vVF3yK
0dF20Qw7NVkzEIxe0QgGWoMEkpQYJ1YYXPQva7FOy2KJrV5MpI8JjBtBb3Lp55wNxOjlcnLnG6VD
IrHh7iL143a2FFX1wAwGDsgIfDvg6NGr6uBZaNxMIilDq39WcFXPXtH9gA7iMzOHOlg9UJzh4ZyT
4soMk8p44Qxb53UQxe4lTUPjmln0lEViHfLco1XiqWGbq/XCj2jSrJaSktlEzkGb6eHiOEw6OsWk
AZWySofNQrIxRBBnFw32g0y+D0NonvuRKj9nRJmN4NpyrNoU7XoIqwSNrteAyC895y63ZfzeVOm7
k6GnkZ312qfNu56FO+FExk06N+Fjv+DVqJ3qhTiXurTTgxc3w3kF1shVaaknlvrmhux4/Z66pnyD
EZb4GTCFmy73yCvN2SosbzrEA2walMldkHGDYaLl52xIp31rDRbtdhopNPFh/kwcCcwGneQoYrrt
EWjGnInNfdx2wPkHy/D/+E+An/O9VIIWUQgBrATVtnVLckyR5j+23h4W0vABXZpRKTMLSxoPk7DO
msto2Zy7R8fpaBI356RW+lmvvYeRwIS93YxFAK+ONCKBHrYmDzGmgW6pKnuXHDKE6Usya74saMNs
o5z/l32F2PZsTW5zqMCV4hLPL4YYygNC+Y0Lcv1QzxTVdXUTLR7xVvQHt31tnyz9D3YlExcNLr+D
RIHGBttLYT0PC+IxLMON1n4lFfkxZX01pDyOiW48hTTsTgilWeynsn7uiRayTeWerY5Xdu7S4pb8
RXxxS03mhuse5szWjqFEYuRC1R8dFFXAKtxd3C+XyUD7uuTV+KQXDtFlc2kcZ1JHNoxHuTGzAs2p
E1Sq0VZZ4xb1G40ibgOEEVjfGmEpzPMff6CpLPexGh4T02FZaF2IT4Y8u/naLZqZnP63V6XsoID/
nVdF6JhSzb/kw/ifNMz+5FH51w/9ByLG+YeUCHIs20XQsv7znxYVx145MLhCHPwh7KYu5tx/WlTc
f7jYlYDK6J5uCnu1UP2HY9ZwsbysZlqx2nn5G43/kkVlNd78yTMrXMPBXGnq+LUsMMOrC/Pn+wPz
zvZ//Q/9f4Lmqwu+H5yurD17w1LdpR6z9iTbt0tYo9J/LqzmsUVTsVl4TSikB+SwPTEtKZNn2v3j
E46t0m8ULZxGC7sNUTZYuWJOlGFYNvswTe5m06NIHvv2eQzTz5H23zPz5SeO+9sK0ehdm1oEetPX
8bT+wWgacguQhekuW9F0P9olaY+5TeAvtoEayCUJ12QGSyM8wo8rN051W8iFJWtBLUy4TaoG7xZM
WuYj70Bkscaq6cgJ8tbnK6zhQ7P0NQKCVdplfmm2nC5a68fSm+0Nz8Mz1rXlR0srJFa+0tvX0clp
IZlEUCzRtEvorGEOmcPpZorQq8XtN4Sl5gV3ECuyYs0E4VLlw7mURHK6/WuUtvXWlWC6SLCYA7El
QzkPYqP5WXpQ+2Ov9+1BIphU1a1bfEtt+62vNbnVR+yDRwkoK0BSi8iOqqHuLmKtYAS9Bk72cpdX
0xu6K6S3R6bD5Xayo3fDGWNy/KjPPGIP1Q/0wMu20iBuFo3bn+h3gVGNUeW3UYp/grZ+HBGqAhUQ
tCXyyu0Y3jI1VUQ/a5zvXNq/mCLOQL2CgpV3MzTIwcyeGGAC7e1d62Jakt15KMbHLl7O0mq8W5eG
Koozrz9P0CK3CmMNCWX9KTdoQKS9Uex1McudK+dyU0mg/2HZo911MntbaBljV5p1jCyoFSnh90BH
kepXU73XO4EHGJRQMCaGSVQMc8EWnBd9NNDO1pNNeEuQRmaLz/vWi8RnROz0FVWAuBrxquiM2qND
4utrHS8nQzY2glR7puLpOoQByeukq8c6i+69PA1fvZG7kZdMv5LuiU2JsXnVnCDilUHfMG7nzWrP
nSqHA3S0AyV3eu4X4qGbwULVQaqu6rC2NqGgdHARictuvOvT+Bk5HfOryMr3aEKMq9n3oHBHc5Uv
2ucpHECd5OF9WotdN8/NlUFzdvrvJf0/s6Sv/C5D4gX8f5sP9yBAm/fu1zX9Xz/1L+qX6eDrA3Rg
Am3/ZUm33X8ABKFbKSxUALz2vyzp5j8c3bAktkIoWPwMX+KfS7r4Bx1+CW0cJz+8Jt38ryzpv1sO
wWutVkiGjp6OuM35bUGnXhnsNp+coGOZYdFeqIe8uTb8FKuN/8uV+U9QD8TqlOQpB33FaNySv31W
Swc8HaPSDuZRVT80tdoPk8XtN1mH6CJiSL3/6w/Uf+csrJ9oc+1dIYDz6+76/3/ZrjyMVW6fQZ93
9MkjFakQBF/3Wlzga3Jk6cM0dl7TCJFTLFNOpkvUk3JTzlLfl+aQEOlrRmddITInn0ncaAybso0+
ZfX1b77o7+y19Ytyw00LF6pwhPMbECJ1NOKTptJBxql5Vyh09t61O9ego+9Ul7GbQfmO4zDtHdG0
lLYLHHyN2/kQ9X32XFbkvCMBqb7++msZv4Mj/vhaiO5Qp0nJk8hT+Ov1czwFwBisJvE2tXntxjwj
JsSo4i977JLzaOCqlmU2nOmujs9Fl7r+GDnuIZ5M59WYo+J2nuIzgtajiLV7NIvVKfTC7BwOPX0f
2rLZh2Y2M6KQVCGwMSoklXq2L+iCPPz1b6L/35ULV9h1eG8oxk2qpd84b26yjKLrpbWe1+NLgzp9
Rx9GP+V6HL5Uc+nc29iC0EmVffOgVe34QSQnfQqYAwzyc5U/5mN8EW0FRgCCtFvYgJf66F1j2Lml
X3aIRHpbNdExWXDsilKiui11QfngJFc6m8WWCeEdmn/6JcVzalr6E+acQ1cmB212qINabwxqtMnM
oRSOXLEFu0n2Zx+jS7Tdc7Mku344W979oNzXrKM3mSqNXsxsPPaNfZ6H8uS6xWO6zDutJ1lkdUwp
a1fphJKaiFops5I+eiqTB0xs5FNDagMLecZCaONhQBCaiLdWd6atmXCM8Oaf0bjmybUjtp2icjcu
N42czuWlqntCAWxOoZygHfMH2dAfsduT5xw/YcM5t3W7dQ2ay1XC+IcBit3Hu1oQ7pALieB/+rBH
6EWjtBDA6tllWcKHDhLRhgkQnSR81phZmT4Y+Sivsu+x6EXE1q3J8LI+W7ZarpykeE8xoMBxtw3s
HzB5CWgpo4kw7r9+ctbl/s8lr+c6FM6mBKGiS5uUjj+9A7VTgNVoZytgpliQMpOVO0j94kKJvpcF
kx0HYS+j/cKdAsdus5bdPh+/bHw2PyaFxJMtWvvwxJgdHIISAKrVDAIsdGi+Fsr6roqr9jCgaX6L
ljKXu6gu5g+vH/XHHvbcmaGS9qbLLLqIZW72vcn5jt5UTMeXTJ8zTPK1CW2Lv3th/s2rzzq0bn/u
CkZkl/nzr+0KNEPrqy+VBz87YzS5TQ0NjjCnkjv4/wyUdN0AwJUv9/ism0vhLUyQ6PHUJ51Miud8
aJsvK9T0H399R/7Nou6ChXQN7oUtXPs3YEQeoZvNrdFCk2BYW9kQfEE9q4hb8Mcp+puV+d9cBtf0
aEOgHXV1dq4/X4YqNpAozJ0VgD9x3qKmcUg+F/nh/+NX+uVTflucOKEndisbK8gQNH4KEnouZN4R
diYtjHlmB7rnrz9QX/faX+FHXD/IBdJbawgX8uhvF5EnNK1x/FoBsHXjPLlZXuMK6XGozYv1AjSm
RmBOFrQf09R/k0KUd15J5Pp//Wt49GU9CiNYn/zrb5dXG61axWDPtIgo1nCyXwyrw8Zqe8V28Qzi
/6I+8nM46itE5znrhr/7BtRYf7oQlgsZSVgWSAiDdrWz/v9fSgRj4uA45ymGpcVCkx4z4rsqsju3
bKcuVdA4+14PXc1OB3lP4CQqp0Vvw53Xu2X3N2vN78UY3S/YohQA8CRYu1bU66/fZTEXmFM2j1gc
5Vlgg1L2y5rhM30e+Tcf9ftLRJlBwWFKlkfi+Cz3t/sfEwiOxgZgIULj6NTlsMgxioxX2YY9bBTd
+7vrbP7B0/r1kbOFxYpC3ccqihfm9ys9glnAjDKGNDzVfNdGJpqCcBrftKRaWrD/YRSgOVJHllJM
s07TkxbZNT5YhzDQoS3tqS3gA+Fi2kQJOWxd1ghk9h6OQy9bznrJnuCvHN0ty0eKMJ1MliCzcQrN
Wp78NOgFvMZt4W5LQ+sCfdEBI0Xe/DIPcEoFpCgdOJAsmKAai7qOHLs+uEIEB5lN/Vl00vwWmsoG
Z2d9doOYfxKRMwajAZQhX2yGVBraDgZ3FYyhIuKpaZj3kfFiBVNuFZieZX6zWGZ5MiXGa32yw54h
uuKbpPCnkwFbLIDPdtPKzL0WBRyZRGcy0dWFmWFUT71jtygMOXh8DBLqo9l5rohT1QDl6QnJ8Oma
VDSR8ncS+SpxlPb05SRzgHYggKSujvPU+qKXLjxZClHINlW2G815vggrrnYttPcrzEz9RcG7v8e5
QBKvHcr+JyYqXCmujLZgJY0LBUO/K/WQmUbG5HyT6BAEvMpyb1KXVAl9gb+N7q/4KJkJEDHdRmu0
WpbRYg3bQ51bK1qyNU4tLe+3knnXK+T6ydqNnTk/qDwb7nC/gAOdIhFb28IgPoCetnhOuna4l+Hc
P9cGA/ESxOETh+vqUFdadqPVKjosU6M9YE5NbjAQxNtUEACiqwL4xWLXN+Gi9cjFSDnpMUC8a6He
HJEq9td8MZiH6yu0rJ4ZgPQIs8zZafEuAY2I5qX/BpkSPySIxNOQOhlFVVb9bPpqeDK8LvyyG1O9
5ABdJ1BWW93otNfeHtV1QV35qJHh8q2Rqvs5AcY1dvRxFWm4lokTHViqthLq6U/ozmc5kjQaRo21
C6PR2IxdG3+brL4jvZLH9hqHNtLCOZ98VxvyoA5LYwvjM4V41IZ+4xHsJMBxHJ2WuGCGFvrW9OLp
m6fkcq575rGOLZdA6PG46zluMHl3yyOEAJYbq033WGqGbTaFS8qFW8atZgKFMYgwR7WMMGOYBm2X
AZm7Dds6C+ZQY4nUJ+va0fLcJgXwi7aysn1Zy+W2qcwIPH/cohy1sHEoUl5eOB2XyCctHW58F+9i
D8MKelF1U01McDyLBDzzjw82ivq1UvFwp0y3285Wme4ss53xH3s1Gtq5fY4jgQE4npO7ZAnze9Mp
8t1otxMw+u4Nl+D8AIkhPlaSYMtwAAAVIo/Y1VjfN7M2GT+JLqEiJtXe75KVGyba7sZAZ4bylytj
76qI5Aoi0BmuokDFktMQZrQjKIQeDG35GykmnVlcYnxklRbez27IiDVnknguWHHXkHq1Kqijahdn
s7Wde4JqFlMhnY0zm9a/QfpKUns3bTwNV+wcmPubXra3sT7VgFXzprOehpqYBUbfsXEgcLG8iXoP
mYMx6uiG5WJs+8yGSsCRFr2Vwv4rht76gHnB+6MnamfGVncxQ90IqsZ8V2UqvmE6728zvN9HgEfO
N/gqzUEPneQFSwc5iSFLHMC8ccADqiU05vRu500ujE+7jt+x5GKnyIEPh2oJT1PWiX2SCTqZomJq
hUktPy8Sz1LWZOLaDnRsfRui7pPbIf6yyRjZOkbl4vOL5IMdZUheSJk5z1oRvYupKqgrp+yU1JZ6
wwVbbeG56Q/0ivuzxgQuyGIDPhxmsO+wQhae0GZG8lgXj+1Se8ciR8Ldor5mRk42Y9mV0ZvVNcNN
zqP9TZs5tfcMjTi7D0Z1V0RyvBA3a64JOxzYdA51TZgTH6ngrrj6xEI/kFsxV4TpinpfoGHAxEKd
wCFoDM+D7mp7D4sw58Ka0rCsmLJuUs1V+zEneBxNuPnTgohwycwGFJyXJZdFnwudVR5Y6dgL48mB
reyjCW8O2uSSMKeQjRWFwKw3VFV5cloB+4gA3nw6zjhGBZLIrPwGUAfggMiXD27WAlJHw7jp00+u
MfsNy7F0CbcrgbXFnMpJrwYMJ0HKXycZOVYg86Z8JFtdD1QfZ29ZkThfgxwETtKCBOKorpk9uzCo
4XmzF2apeK6yub/pkHk/c06w8RnYDek7vEJMg9uBRFfphS9O4+gPDenKF52ozhPglvA6TVP70Vpr
ujnz+PiJHPvoThOm9Skn4f0E+F2eALcgxihguOihi2zDLrEtRaT8rF7G5Zua5Pwup7C8d0WJIxlh
5Xgl/8w+6tqEq19ZQ0CAFhHJ42T3SBC0+szUlqzT0uy+SvoB+PiYopvaTOiPs8jQ16MyImE0b3al
6N03ji7hNSxM+DCmAXiFdwlDzgjQkcEumX6NQk87K4mYukQezO9cOxoCkKr5lsqkfBnciaz5uSIv
g7gMjXuLbsV6HPtOnjORwDFApLUTBXPLmoBnsDGhZn0jn6baLR2GAwQP2WksIvOJvODhDiu4t7eK
zulR3hV8qEccRsA6QOB1rrTldsposPkLIqoT5zFjB1c8P3VDNB47I8HLPpKadIycrt/ZoEBBLxkO
zXs6zeCcDc4YF8CSjCSsUbGDIWnBY5XP27bU1MM0ZcVPs2iqfan18VdnF/2LE2rERoQxYPJNPrhZ
53dZPB4q8te/morEPiJPteni4Ojapoh8rx3evke8ozMz6aQ55fCSJagcb6w2sdkPfBXXRT6Sg5zf
urgu7/gssr7pfGUP0yJ4oBt8m7THx/EzUwtZfQI4MdseaTxMuQ9MREoHfpdKOSAbk1/hGzuY7chN
skIPu24yjy86FTN0Me5h2biaQ9s9zB4YsTTfa2HUt+RF83t09NYLdOxBX6u02dnVMn5MhD3Om54J
85fecg2XvDe+L2atY/v0Jof0wgKp3iaDmv0QGTFq4mUw7prCGpad3cxq8U1pLkcvybtd6gk2xMRE
l+SNwDXAazoFf09SmG+lLpuXHMX8WVZAtnmJ8+SpovKFOT2s+YiUwl+dkdXfFWOVuyVU5p4qg0RL
KOkVxloB1s2ygNkIze6fDPDUX5WeV3tP6/jNqe0e0sJ132eU1HvG9PGjaUgiIyPRfOYowgmDHpw7
1WbFF8csgwAjw2DdFOGGvyX62U+a9r2IqvixHwtlsWHqEJMQpQCF1LxnZ+m6p1prhGRRn5SfhRqC
Sy2r0RCM0/Mo5iQlXNck2ykRLAagghD6lhiXyzg7xJG7XHIENTf6Eqn7Cuw8PkQYc6+wruxrPDrt
tzrXxSt51u5PlO8L9PwBK0ZWhy4584OpBa45l0c1pJC9RR8nt0MbDS+ZSddk0mYSnuZW3OFRju9m
0ah7fWGnaO3ZjY6sid6Zdqb4ql0PYuOSlsm95Mm6jzXHhPszjFBW/cZgZL/BzwUantifMd+2LZgW
lZpCD6TonXQDkw5w6Iq6f+51Cz8H9e2xnBvA2E5RULzqSg633GzvdTRc7qGIxLqiEmV9dhdh4IOf
1yU0dInpXKMSroSPLt9FHBHkPJr4xoNY79JxZyVm8VThrZqwl8ridbI7YKrVVFQ+wZHqJ+HuYckw
tERJ7iqOuj4GB+o4V8ISDlwwaVgq47iDxSVj4WvL3KvzYOiUl4Bv1AOtgXCC5DevuakYbOdmOeEE
JKhnCXUHB/ucrRIuvLCkgVp0pM9jPUwReWVm9pJoCTSgYqg6l7wnlVbEi8dG5dMniHiflX7o1AgG
j/QvCi9mj6RsaKiAA0Q0YeHjVHKyO1oLIUiwxLIZQTAhVbYzPIdhW9ygxJqfCKPs7uocpM+oCXsz
KsdDztTBFik5eUWg79C/N1XYPAzcqUs4loRzObNDFrYYB3kpGN+9GkxtSUe17GuHUhNLHLiAa8w5
lZwqPeqhy8DB2jDsM0uUuoXb3FhuhMYomycqQlFBv7UGcWmcsEDp7FhoOFVY1Ug+zfh2IHX1mysQ
2W6cUbk/0rSBiGGwNr1WtlEkAaQ7xGrVED0W4AuwiXJCbMGIEBKpOd5zqzxuZpNEz3g0wPcNeRII
m9juiay93IcvZ71rqYFdy6gCObbxVsA2CShRvJ3Qq2+OWtyNZnbTfrQGNCqJR8SH9Abvc+qR8mac
YU+92yFLszLkH3WUW6jcmyk/zIQpHudCGQFyQa+kXbwsFybU1bNT2cOhS0OMZ0y9KX/Z1r7K3Hx3
Rh09LGrsH7aBwLF1AVmNY9UdqjjJDnOSOHci+9/Unclu5UiapV8lV71qBjgZB1QhF3eedAfN0oaQ
3CXOpNE48+n7Y4RnIiMbWagCqoDujQMOhXu4rkizfzjnO4yyuHT02l8UbRbf553i6qTsM+qFrUgk
I1Rm4rAcuunOZ4/9SZBn/6FDpNxl1dShvCI0uCKEcpnXiiTWEZqMz4h2k+kB+m2Z8K9C/nLyfAkw
NnG0rwovb7hwTAMbPHz7jYt9YVPkOmtqEDn6jyaT5WGszRwpT5l/MmkP5MKGwcdpH5faZ5bEHPI2
Sw3/XifdcjpOfMTWwmGvxBkgYOwDnKbTroYJT17ZrrwoyF+82RSWWj3ka9vhC6VZ0FA5TXHvtYYB
c4pvUUMBFibxnGhgIcJsADRmFUTBdVsS62AnEVwLI7vqlWu9wkzm+FJEKHtGzGtEdsra68eLHZY/
O1/sWsf2oP2m9d7C4Qk7KPBaJOQA4MLcp1EiOx6/hKSOwFseho2/gAherWyNnBD8Q+O75cFkoIFU
a64yKNcy75bagPu2AZDLvI+rm+e9Ta1zIZP8m/3/tCHjGFch85zHZiBVrp/1zo7lEaznBuzhGd4s
wywER5MRw0CZkWFoirnzqai7ql1VmetSfYV5uzb5sS9HWZFB4HGnL6vAU3dIkOud8ixrkZMTvW7w
D1+K3JCbmkN3oeA4vgBqE4jTBFuhdShgVHSOG0FnSED2JljEFwzw1bY3sOK0bAtWgz4wMHG1uV/I
6yf2Fg5dY1y9doaTHOtBd48hD9u68Uc2GijRZhClFbFQaLHVlIvO0zHzufCzCK5lxiezQC31zBzP
vRWY36rRJWaZdrrXtNB9ZmFaEuIZTO24IDmM4J1QL5fNwDe78zvD+DmZwiNg2jFeVBF6F2wjwxPY
0+adCJNwCWBEAuzCZwIDJC/5buIZQUbPE0Qrn33BMg/y5ol8HjTQWpgYAcrgadyx9uNngGlW5lBN
++7cFq55zKIgKJHO0MgssB/yUvii125xNoJjLcvgkMXp9KCnMrzi4XAPBDObgjLFRFxLEpHxNK9Y
FjLOy01VjvgIwiaxcecrgx1ROuqnMIz0e/LDMYgXlnco8TA/1BJr/ELyPeEtlVdX2aAPtGbkoSdS
HAsOOb2fRe+YX4AswgdnyvNt3Shnw2Lk0wvFdOwLu912LG9O+uhDkRTucJXE7W79XOmbJGq+Nc1w
wgUz8fE4JaidTQJX6WKxNRa6jK41cczzRZp0AL9G+2sU5rTGn9/tbelzR3ktBvpF73jNeQose6cR
+nbXjmPz7MR+csv6Ur4oc+Zo91Y67xFK4nhpGUf90FRBsLXKDrCejx+pDev0jn8vkXcgw26Jpsal
jYPl0uTQLDrYmBt6UQdcauJj9W6E8zgYRrqCeMIeDczfWw754ZvHw6NjT3xKhbhymsUI4+FBgCFe
6ANT203vFdi2aFdrXCV+IfcBbK5N32oBlC4R70Jai409jdWZOMTpHcGidYpLiAdoQ9NulcWExHLd
POQMkT8ZEsRYl1QHLOpjdMrOfcpG37zzJjYp5XKCpgX3t4gpLao088w5F6p/pnnzMfdEON9bF389
LCSfleSPEO9l/+aajE3PXhBLd01lVB9GE4rX6AFOmk9MTio7zN1iM1S2+hlzIr31bLfuZAAXB4wE
kGDbbyFHYTBYdM0Q1msbfkq7qmsrMjZd4lhvWqk71QYFLA5Hdi4rSWf5TCAW56utiQE7cxM9Avdz
79yxLl5F2IefyjZbKo6y4kc/aNaqTXMbrDozV54jvTzkojKbRW2Kdt/i0t34lYF02O5qfY3A3ylv
DWoMRsTdNBGh1elLXEJAEhL4Y2IZthK6ZmxV16YJ6wsBVTkJiW7wXLQjK1ZGD0XJ9VWSax+28RXu
QPMeGwmJ0soZhyN8YsNYlGVtb0y/S15JmNTx6+KED4aG/N2qrSPQTxGc596HCtczOIkZTC85i74S
M1taPscTkwIAQWM93MWlQEat2YwcgOqYT0MiLHLMklr/lEjysPmPM1Ke+cMmL+cdc5UJyhyCX44E
KEvnyHGS0VrNR2Veh8HFGqP6R2zk/ZHOMzjHXQhvf1AjWTIxCIjppmlDSZDgYDPTrSt3TPdO22v3
BHVTUwATShhx9CPEL02T1l6mY8ksTATtGipDwCwwLIBcFEXR2HuX0uFGeHwGrB4zq0jM6mdC0mW+
ynPNp3RovBRjfx8M4PGoaKuRu5K6wT25NMdP5uDUaptE5pQj/bPke8zZskTjnN78kEzXZSImBIFw
Ieh97byf7tPATucUnRpOcsQzTggoscQFdqmlOSbJa+8SApq1MnsUUQA7rmiqe3omuswO4srSyQNU
uF2BSmxbuXZB/oFRis2oIaNj78wVnmKYwpEHsH8B+ZrUd8S7YQzryLRXbdBDmKfHjj8EVj3Kod6z
ScQ10PtzbcL3JeA4uACu5i3z8uEIWc5f9pMZ37NRmLaFist1NA3gNfPBvLTGiAq9seo1wSvGVUhT
PevoxdcQBgQkwSyBCGzxrEUBsr6UYSVvOjE/ueM/dE3C9Ir+n55K99d56Y8LN0VYBhSkQjan6NPT
ioCrPI044duKWM6RxPFSotgTXaHdUVxrz8R4YdVs8oHXF3fNtncd21pj4CSHWMWReJiaKsM7ACy8
a2K84rG0jyND3m3rgCdJ7EZQZZXmYWiMFu98FAPC1rLxMVFN0S5LEluSbV8gB1iMeiKaBTF1bXYe
5qFt1Wr2veg8ej/VNNqKwTJoFAy+5knzSEgAgFF5H5nus1NsdTv7gB7NJJiI+VRfNVWljXf+xOYB
b1lfE4Ue6RVXbpiNC5wr9RXsLI9zn3vR3kioy12E7CPiBYaBq9LHMIAz1XWvoAB90giMYGdT33z1
Y4ORx3S1+6yXSoO/YIjXVrnWNYfO8GBLV4cb0WsvNip/dPGmWumTox0oXNyjU5RUSQCrAar02NlG
B7ad5gr1QiaX2hBoXjHhQlK7D3Utn9GVxoMPqmkliXGG9TKNDwgLBd1tJsGAd9OysXwctp5LtPM4
9BAtGqrhoMn6Q5PO+eb21K3AAThrOyF5lB0TyOeYGG+t8Zt64SvefC2utbWGle88dOa4h2+jfaRh
6Dzraa52OAr9S6imn4p1m1jYAOgvkQ1pGBEpIbhLMBLuZlQur5cZjS/OZKu3YtKMb6BoDxMhpvdk
JVDpJ4OJ/87NrY507ZjhcO92ZnPk7NCvYRemPTIJByQ9ITfyiNiWWmOaYvGikLZ96r3FA0gqMjni
gYMORUTYXzyK0COh3eOqSAS54mQRJws1xmKbooV76ZRvbE2XQHCzCN6yEnKXgRGqV/II8Vdh60kG
Z2G1VQctl79/P7ah+2gNaXePtwVEJWC917R06qsIHSotsLputcpKApeXVmqbzIprfZuFUX7NixCK
a1Xh2eyCelP16HpU3sUbtury0COaXg0tsTKVimazeld1WINxxR5qpo7H1HG0a8s7XLANm+qNBrby
uYxLpC429vwlL/C4UqIZV2EatDfLCM2j7RscXnlYb2qd0C3HD53Pxk/7GDD3PG1K4hnApveFxb4J
T+wY1+N27Jpxy1Q738xL473s9OhSKBdbkTsfFhkxvQtEjt4HvvkCeXRrvw19Ptx0Zo0rW/mIc2A6
uDeRxvY3wAf/xfX9+Ev2ugZJthqdnWt4EowMRPnRcNy5QZopXfilbaMxiXNLtEeRh95W61BEcSon
MJyChig0I69fRDFxeaQmViqSRNb/eyoJdSZ0I1j7BFS+E+1onqlHKZBdXKjN4Djvv+sU/rvzN7Zf
5fkj/6r//U/ptX/982/rP34ffpWrj+bjT79Z/y5KvbVfarz/qtus+eu/Ex/267/8z37xL1//GWkr
KRcm6nQUBv9a27qMPoqf8f8Vq/H3P/lL34oxgcMe7QZJGLo9p9D+StXAssCP1dR1hz7Tt1w0Br8c
C5b+m0ture8LZAKWj4387/JWvoROD1EsTaRvODqazr99Cr8kpnyAf3wqv37/j0my1j/rHBChYX5w
kTvoDpQE85/kHUAzXUypCU+3I80FuS2x5IGUDne2yxY+0pk9Of6uZ/xw8KZAu9N11jFW5vbXRtM/
VW7i1MMOd4zMjNhKeTZl354xBoxLVATxpgELvyrrNF3HRhzdUEBYSybSmMi6AGRX8YDO3thWw1Bt
xFSSzCC6TZfLcBUgf71Ydf1M4u/ToKUtxBfDWf+PPLf/MoWZz/lHKUeGT1Hz1/+fnm6U0//ho334
YAz7l//1kct/+8vxAxZjrP5Rwm388ef//oC7LsoP32Bog+9m1kr9SrGzfrMIhUFOysMl/nj0//aE
i98M1Ns4Dea8OsOdhWO/BNwWqXguzTRMfyLwIAP9l1Ls0CH+ScGkmQYCKmE59vzo/4NyqTARy6JM
mrbKHMwNoDKkG3YkD1Ebd2dpp1RZNqme714mRn/Rdmm00bWqImy1C/ZlGFYbADXizAA1wrUL77oY
Eh2Qe5mvQWYm4yIxvdxdCXMYNr4LElGLGOVYdILQQC3SNMtm3OemSywlk68HjHn6zqwBW069029N
QLYnozXTFzFp2oG3FHN/nTTLzHPbAzW6vy8mhh7s0fJ1XkTqkMcd4JQyNt58w+9Obmy68coeidta
xXMGrpfYEhtrmrO8c4qXvg8rY+7C0x/s/6xzDOhZYybmMt3MyWTeCK1jaFVo5T3rZZgs5MsWcGyZ
5z5OUz1cUK+gR+AN3wI7/Jn3dXquqUBftYLottIt1HLMHVgyWLWwTjvxQGFY/Y4dNbEUyvHM8RXt
kVlZW8lyjdTUVBDFEI2PLc5+/ViHdcBhMEYwlJCM43Y1MrPBo02ryGnCGF9jmSwSV34CnZv5uSRw
xBWgkaSpLGAK7GsALaQvRtHlPwKmwWvdlubrmBn5s2dCJVu4WR49TJnfNkuvo3latZDNyM+BNEJW
i4zRDjPzYOYIT8Ud7hoR2NrKCfLoqoRgSh36jf3cmUPfMOY2xI25R3+hbxqeTMbLLOw1deT5LT9y
9FcGXbhq1rUatF2KM/ZmuV0QAjEh7gEP4nDWsnJS6y7NrBsw/Zziya9k+JQjnsV2GDNBXYK05O8h
yKIKVhGRn2s/r6KrICMHAzsim0UpS3YTk6sRVAd5Sy5NNotH+mFBZVNJ9m2JXn60ydAa69BgsrrE
ozU+FqFVbIEl6ETHSPKEmtBGoyKdAeJK7ots3RkR/3uDpyFaB31l3rtOHXz4OmO0RdsIepE8FsnK
yam8Txoi5atwm9lq70vQni2OWVQcjnE3kRax8fwg/jGwAVizYQLjoRlgRNB/KAqzrtQSZjQpAplt
jTTmKxAaa+wxTZ8BElreqq0S88vGbzBipBJltVJDRJU0OD20zTrMq/GTXs2zVlnKso5aFqARcCvq
WF/kwJVMjVTLqyO1HqBp703hR0vo60MxzHtjS2o5YDxRF+Y64ZEhvw5i3DeknXLPdWXoDMQngHoV
QWUFyqNAHIzRDUmsznz/vnO6juYGmm29wLEa3Wzmn/fKF4mxpH4bngcSCD+gcrTvKTvcE6QXeWtt
tiaZYrVWsJaakUK5trCmyLSWed/xofdlbxyDLM498gE0bwv2CXoxAuKWyPHEtm6CMetdpsFfZoSn
xe6S4Y710x9M7yv2bUC2WtowQtf4Tq5OYrYncnRpCEOlIS63jdF+ZwpHHpUWK/s8xbkOMtlJLi6R
cSvyR8iFizBdZVVoXUxLt3CFNcBBkt/D3/BreS3C2xpmFerAIIMWZSRgp42cIKY8iAYaRjX71/Oh
PXdRDTksY2+4yqqgUhuPQJts383bIpKbJDM24g6yRaXcWq4DYEsfqT+Gz7lqfZ4G3TuXU3abyDtc
dnSVC0gVYlOhwE3QTRfFi9c37t4WOqnibYuGRGoFuBGDtJzKc2EviumRTUe8FnXsLRGApDsgDQJ/
eV2tZAhyHQejWqPsjO8wCgY7JxzsNytBILFIM9FtZThZK4SB9mVs0etEWjzcdVCtFqmXTIxJ5LS2
/FDe9zxvp9pstXPFMPmhGgP3ZLe1txG4IS9WO4bwYPkvF4jwfFxDRFvg4lbjrogqeEpkUe9iJ2N+
i/37MkmiT3p0yAX0SnpjrpCkXFWNJu78SnliZZmV9TbaY0UKqtZUh35oboNdtAc7YFG3KGoR8X60
tvXINT3cGZNpv+v0xU+TDr/K9ZsUMm7l6C8jOX7Z7O3gR5AM2FSyRBBIacKsuog4Htg/9VD28I6H
5Vogp18VqiGazAKkLUxSGxY+E5lN4SDQnbU67i0fLPeUqclZoex3z6aatPsgG+pmMaQiJybB6C9N
1NW3mhR6xpy1BqTUD5+CqCFaA6FXD3Y9Ul+6sOIIuyjpgvqgnH2LNePcpKyCF3paiiWh3s1OyTpc
E8ikLWTdFue6broX5r/JBua8fh1iGb7JsdcvbEfFPgH0u9b9qdsyEJRnhJ0kJYf8kQerK4tz5DXD
mkUK0Q46X1uI2gof7KqJMXPaZf1uVl6/H/2oxPHCugPJdRWmH+AmbQV8wAwv0JAZVoILSE6VYN4f
KscioBvG8lJ5YX/QAT8vOqQaTBH0dos9pd87ssp/aJmK0VSF6SkHJXhz84gEsklPDrXjsakKm+qJ
La1aQtKYDnEbyw08Ke0qAnB3mhe4j/CkuitiAms35aO24giKj+XdnOgd6UaxrzvgFcMEVm/hJo57
8icz/MNh8N/d7v3LsvlP7d//I/2eJWb3279u9nYfavwoPv5UBf/xZ35Vwe5vAu85hw9qeYpWnb/t
VxVMrKJjQbtjMI6W/Pev/K0KJrAZJTuia6RG3ixp/3sVbLq/ORTPfGkOV5ybw39q6/6jNs9wvT9X
wbyQsOxIRBCuZessXi3zz9Uw0UxMftKo2Ma6+SQHZCN9u9O9pn8sWTFuM3jh215N6t2cJVNQ+vOp
yDe5nn6WdtqfXUolSMfocl9NqLFPg3maOGPrNDPRNtXvrfS0k8OyjMTf5jSmA4Vk6axz8zXwW2Pb
zexzVTcO8oDwUUeyB2Gmdwg3K5urMdIy1jlJE2V6Vww1ZGhlFKsBnG82ZiawJrfbo0cD2270ycZD
O7JEY+nuG+o9GHMl66DMAZmDlAWf/VBAo3PzdQ8ehe/NOtftl+ZT6UhREBncNibheo5YkNkxLJxh
HDepZpubYmADrRwxrVrLqT908EeVXU4A2tR92/T6Abgmmu5yjLcWOzq2ZSjzNeulUbm9YE907V2j
uIQ69Q4oEHdlpv5wQFfwXOtQpFj15uqpluZj1jIB9hAJ9eQ5LiqUMtgsWwhjBMwUyrnSFsdVdUFF
igCGm8gkicSy6mXbfHQKOGYdOebSJXE4LTGjTRU7mgIiIH/Ht01YHaMr4McVub96DI9FFndk3FDm
ROk8sHZWgBGtFaHUy2o4aJaYtnpHFdWna2qRVz8eDkzwE6oPgFSWLze+dFnBucWrAR8gycwTEi+O
PRxvfFYVRYZk9RmYfO7pi0PTssaV7QAvBoPb29bGRkCwYDl7FcoBC+NC3wISPWjx+9gZSDvZ/0v/
YggZHmzVfhHuWa74f3ebmq1UMiCfrw0u5y7UfuSaydWfnYZRHzcNkbMVpcMiDIzHOLnyjX8qy3gp
SevdazbxOB775tCFIa9DPKxjJBeCjIClI0nps4ttD0uAH358MifW22ya4PS2Ymu2OdSXZAmHaxe5
8JBY1xxdM76EvgO/TXmPjZ2+0dZ2OE8BsNjJzzowiRhpIQR9K3VXRHIE8YMCJndh3injKNEsLawG
5wL5KNainlr8kP7B8JpL4pKeGMe3OIbvOSXToYVlHhiIn0FLLjHjEIA+44o0D70mP7mej59AnxFG
iqgkHCbYJpAyi0MpkSZPcXXWKDIWtdNuZ/ZZZGmElOg2fVl7yyRZiQ0hlEOVUbiGFXwX+0ffZN3G
1pD22xgxpGce0GixnkqCcRU09kb5SbIKkMAOYcfkfXrqY3E1wglmQlhcPNbEhGZ5+2Lgdeqydxxn
6QFHLtI7RAYLoIHXxILJZmvOzWct3QnvOwviOzxqaAqGZp1xlmyqyWB/VKkepRt1TEXhbDQAF1P5
bTNJerLz6AuUYf1EpzmHfMdXFp1qW0ZAMVId32Y9gzKKxg02bgslM1HtoyU0cjom21/GM2JjnGEb
asZuMCV/CLMnz9DlXa+zQ+naD9mW5ZWu5zjObAD23uqO0fFGAxswzvyAaSYJRDNTQAAXqGbKgDPz
BtqZPNCBILB56q8KKEE90wlocwBhjBALatAFgdYUu7AroBmU7a6d+QaWC+mgm5kHlVDF2lZadags
rCIzGSGdGQlB/xbMzATSS26jUT2kefaSE86E50WDrzDpDjI0/VD0YfIiu4aQFwWNwXf0u54Y1jsi
nr/C8trxWmxiG1uHJ91HWy+fa9KyTFNSZ7iYLJF362uTBRwinIGs6JkLERi5vpU2tXzutqecb+Xk
TcwDTewxWAIUkkkPMdDQCGsDqjnfihYvqghhDjsggsj685ZDkXdHj1Nsobj8LoOhH5UaH/wsbI91
cWUt7WJnUTDxZ/ZFJqBgeOAwvJmLEc2EDAPbTjQzM3p5DQWI7rRnQwGBlc8IwIaaSRtIbdsFIRj8
SIGZHeAqM/V3JL2t+DTt7DFuo1f6W33b1ZG7jArzoSLfF0KvZMoDqch+7dv0PgihM+u1B3TYtua4
89cmMX5Yun9UEsYueulhUTotEVn4OeKZ+atH9JF4GT4b7gL2/yhop+nBhGHWiBayrgvTsg3oHums
Dh7kdACzSyjSn2lCVYcn1cGF5H0nzjsij2RlZgWE/1Enq8GSW6z1LNoVfNtRl2uuQvjag/1ssnrc
tqPF4YgXSwOzuGRB/a2S9pt9ADofyM9RtiQD5i2v/AfWREynsAGYhcpo3ZBrFmN742jCfDtWfL7i
G3p7D6I3fAVG+wDeR+3VIJ5CRJR8VT5w45WrMkQ1RTBh+BarEN2QdDZkkW2KmiJ39F8LZ1aRMLKq
GR0t3TxhjS443OSHp5cvQjM+pCT1ESsP/fMcaXoyhuJatPhkKMvLMub578cJBXn1UBvHPspPbvdq
x/Z5Bt7WXWauw8pMyY4kEqZt3G87zDKU5+igE5SroUUsZzhHSUbFdJ+ZLNC1ECgxJ9jIN9298x5X
q0lDv6nTPS4gxjNf7hsAKMNCJR0bYe9HLopbLqC4kSadYqREzKqY3XU4Q5cTKrqFyHx+yjzsoTQD
yKnqpdE2hjN8VH3dLJNExRuk4qSNye5ShRok/CTAnaEVr5xo5sYz2DCmjVqqNgJaWMEInwKg91FC
pGyns4KzgYyu9ERhpTfyT5xwXlEEy9gdjyTn3FhzEU+PQDWOvoAws6yvxkOccPM3vZZvlV1etL5q
loiuAB3WeAQRNZ60Gb7HCAzzGTlR7A+HZWx5x6DUzlGUWytsieCubQiqtBHBwvanc9hpQMMFFALi
+pqu7xd953oLc4h3Vjfky0hGb4nf8Fqz1qLBOmXBBMzs4DRhdmriomPl5t9sKT+DBAGglvX03Spa
Fl50G30RbLCmsWQkLdkuCeHRTqUnLOghRCjkikxqCrRjDdv7gtntatWSPKwyCBmFQRAWXxCHybWE
1bP0M4JwiqR+VK1HULWLyquE00v9mRwmK7yL0rbEAKFHa5laNaFsza1xjGDZMcLdBaUlWILty7Rz
H6LhwQ2bAnncxC+d9uD6HZPATP3UhmhEZuDd195r0TKuYX3IZDcNvhMaSgiQBJFEX6qfSLvKxT60
xQXxhPvsJh9aO6TraCiWY8kMp3UBo47N+DYh+2WafHIC2cFbTgayeX1j2Uhtn7BbfMNfvBvSWWph
iWEX1IyLc1yMQU9xNFcNg5XC18cNuEqCGP2gWkiUfIAIDjYqloUFHxU7mrFMpL7L+FFtgii7T0ZM
5tlNd9A3kG4866n5hTGcgZI73Ck2n33PC5u3zGsQaqy0YpKrsaDjZEzITDD7ijIem9JjNQSIpL6r
AsBsRGQsS1SeDN2KTTS247GuCEwWqdxbSRjvCmc6ebNQ3Ea5QZi1juuoJSpChc+UyAR+EFjaTJtC
mOVzqY2Pkyitk4jEtw6lctkM8TlLx2RXBqO5CkkB7Fu/PbSWHUFQiqAJTpl8hFXkiOrOr0+BHLzH
aCRrlUAEBuFYlHQnewNaT+RFyP2fMTNZSdJwtg15TjiJyPNq9HTF5hbgtmWjUUBMvyN5JD/aQR8d
xkLhUsjGYDNkwSGqTXmL7ZuufqpAK49Dp7JTN/+SFJvANRCdxVGGOyg0DrUrX3PSi9e9ZWRHgMjR
urV7xm2e8QZZJX6rY/3GYqsHB2kXKx3Pwh5XEVlQRsIkgOaGAU807UOe13T02YsZ6dUs6ETKjO2t
hclyiSaZcBChj+uK43wpLT/fRbhd4XblqyQnMq73IEOnJu91i5AMOWSpU4wSvhM4aPWzxus3nZ1Z
98AHX5CfvmI3GR+rqE0eSZEbxBAdulB2qCnyiuKIRZ4xr/RCdnshOz5kk8mxmtd+Nfs/Rmk96n1W
gnqja3el6+qcCN5uaJGGTbk1C2IBFU5kaiwwqQ/P/kCwSFTsSDZtHnU0I+ep0HjOE1zcBFlyF3Tm
hguXlQvR8+cWZcF68rR3doPXgnC4q0jaaYOOgjM6MnZ2V+e4C1DxK4PEWNJdE55i8TNzSm/vmJwt
ZS/vNHYoqBYUPaGYwnWZ19fIc6ptaUpnHUUh0cYpVH2796x3BI73pran1Ewv0KW4KyXhH+0USlxY
1EwM6OWux9JDNFezttwy3DRMX1GP//74yV2ZxtMu6IPskSxJ9E2yFtUPxB78F756phPxNxOP2L4F
aHA/DWRemla0LIXdP9qDQXTcYFDc6Hqyif0C/ZGI/C2C7PehZv2DLte7Y4LrrdxifMk63Sc82N8R
Ey02rqpvWuhc0CrOPeYFyfIhk2hwfLzVd+bEPsQm5Mgdfeven3+Je1wncfnTlAJ/LCIh1OL4F0MI
nZta8BlkVnMKjWOSEcJhxAYpmGks9qJL8pdOhHiO/KPekbftY/BcmhAwdkOWUPQheF2Kxss2bj05
tzBkJFaTNtmZ3m1wIfl349XKZokcarDtkLgjtTO2m8AIT1VcfuiyhdPu9HeN3lkPDYSZJboXZ4v6
w9wWlWHt0SfHPN3aA8eU/tG4HIMEJ0HBtoL1ZA7dMSQpcCfq4F2x0cbs6+Nftcvu4qgJzyZzDPwc
+lvlaq9Us+7PGl63ltqcDtngbGUvzY2Tchkg1CSPyqejlhWrm5b48KXMM0RZgSS/3YZCp5NWeuy1
roRfLM13nz5PDsL9xPE9t+m4hVFIFutK07RbSQKsrQZCNjLnMYdFfV95T4VxQKUxnEuvGM9ljG3J
okA99/0N1Vb+nmhsx1Rdwio1/BczA7wf2fJLjMXB53N6jZxwjQvm1HDiwzV3KTD8kmQJPy7lXScb
d5MP+pxhPso7o/WpbwwScLgnoINSZzpWdUtxDe3l0D4PIyNsGO0u1wWk6iYlUy8v1XOEiPIttH7o
udAPXNnOKpdlswr8ML9nsnMsyDnh6kFuxVaAwKQeL3zf4T7mjYoIQLdITuL22epoj1cNp9Cja+OJ
tVGSvyYzPABo3A8z0nfksBg/FZsfhpjJmciHbGX5ZrfWHGQJiRGPcFybaGVYJIoMWCjma0HuAv5J
C5j2p0YPmUEjTjdDp13FbCf5wMirH6gAmHeV1s6S+UsbKnUemyC8n4195XATQKe/rXZYVV9Y3uxX
uy6GDcklGXdzyTAjbepLo2WbSTXjqbXJDi9IurlIb4qBYIfVBaIhyelTkrH5Gt9MEeHlL5JtMCSE
ANZiM3CMnfD0VkswNjstV+FTC8xuUXjpW1cUBiJXr90m2KlJE0Me2VUNeh5oChfUs9mxKuLvKtxS
9fXP1ixa14Sj0eH7uzET8bpPR2NHJc9OuZR8Irj90n6Zu01KZCcwYuYZc2X+wNggup8oCk0HWRlY
6XitUs3acgiDYSLDY8CNctKjOt3C3YFkXOW4+3Nsd66V+Dh2emdvjdJeDKYtV21LdnU1FsO+9MNz
MzCNo5I5ZWaarf2a89AbmCx4NkYWFuisN6uUpEMtulpufpR59BxD1ti6ZrZDfxdfCAmkjvbcOd2S
KGwcDStZZcbGAeGwxMNiXdJux+clripSyUm3nGs9ahKYcTrrQH1r1/Ym7qAyzreUb8TPYTJd9Ekh
zz0h1E0OQYtkaH8tVBsQ7zQkxFoU+DFGS3vCO/DE3rvHeW41aylUSbE3Njsv96NdQ2XPIrg1jlpi
DYwBVmBrrQXVVnkUTuqvoElRLI7WskTiuW0z4h8rZgjLHsP1GdaKySSnsTZYEVgmejo4NztVgKwD
tU4wN3HBJLM3zjsVVYxeUWRc9BmRfnG8CJhjYq+Omyc8KvsqHF6nIEieqwJzVJO3Yq/s2sdg6wy7
yv4/7J1Jc9xYlJ3/iqP3qMA8LHqT85wckmSKG4RIihgfxofh4df7g6rarnJ76oUd4QhXRCmkUlFi
kkjg3XPP+Y62LVt24H6qoQa27gZeeLb25/wbI3nZTPTEOXa5LrtLbJpvcWYZhyg+MjzLS1DXNB3O
meNJt42ntv5RKtjgQ+LC79Zt7fj7h2b+2VQ6YusNfbO1fhiDk51jFBsE1XLgKcSFgIfuOSYw3EXo
JsT3zqD1YHKbCIpWpGiVmKDZVBWfTS9jg30+KHHdavWNCbR/o7XlviN8iHwCqCPk4LHIPZfVDy5G
JUR+UJYI+CR7wGqp/qUFrtqXnU53Wqd4ZSxLsomS1j45jNNoXDsLr4YZTUufnH6zcLNS7EJX0sQi
B85v1nLizbOvW/sTc7t6qDQUwoK+9I1qjXLTGV55sWZfMEVoHkH7mdHuGKToZPDWGc2yrMxo20i9
XjZ6a52qDnuhcsjCa5SlJvyzwOFnrUyvTSlwk9k62qS+1L8kMVlRVfKodG5M6VLQ56wUCRKCpoHl
foSIKyuSA1Tx5tY+t3tzTx+QdwRoxv/FcX05KtoMIsGeStb9xqNVcUml7Qd592JbFuMqo2hw6yhV
LTyCjYtBp9jNnK+aIK31V1Q0urhoznOjeAN6YGHbtJ8BzWxO4BnkWwBOZ5riZd7W4c4vem9btLEP
ZqfekJHPFk7Vl7AolL626GAhGKi/G1H1MaUQ8oPCenLYeKxNL+fE7h0yGis3dc4dq2ypGU4C+TEB
1SdPU3SnQNEKOMhSnoT/XI3GKgTg7BpueBV92x/sgEEs7ot6k9n0n0un5nhC8ubUx8zIDRZbwjkq
O3DfbxlqMc9TJxVvFjob5tplyigfCA32T4FfoLnXzXXwuv4ac6XzHTOXxLkZc73kAQvpuHLNNj6j
nTos9HbDiGrbpezcVGK9O4gDdH0E8vkrCj2xKyxBewWlhJle09zjFtPGjEIXqMw2mPJvbBeg/Xqt
2zrRWGy1wBlvFl4evBvlc+0ON+S84lmVwQHT7ripAgqMx4ATszCrZ28iQebEFSeNNBqJKY3IA5ja
3xkg1qSevqhU7k5YVr1H4hI2y22TtrD5lyoug7U0fIfLKYw3pOjqXQiZ9Yec7sE4WOdo/pSFuwUs
GL/8/sEc/LV5FKKf6PPJorUxVNZKDRyco8YHrBepCUpFJ09VTs0hrhYQuNEgVqPhyYPbVx5VFIzj
XCJr1gHDqvK67CLCvShMcJBTnl2t+SD9+2eSPi14D9GOteQlo7/l6CqY6TR0eNts6l4DBcahZiHy
7H4AHZQMmVH3wBF9mVMYDkDe9t/yKjIWHLqLM/5n9jgDI9BYvAVe3p7QSdttMdQ3/FTqQFCKLHbN
NtjFyUVDYQre5UVMT4rNzgWCg7agr6xF5WZPy6tLNwVFCysnm8J97odwjzvRbCwPIO/A6XigwaMz
1FGGFCi6VnmlpEHj9uue8MYFGLFHfxnq5q4kgn5AGTKw28+Dmvuedi4B6sL/MKpiuOqs9sN8OHq9
l13jrmousm+w2EAi2TllW225YCrCzd7NSkPuWPRDLSOv1JdUDrubCIbD2h6n/ZixjNeGILhPhfEu
SZeeCjWcgC57p6gWb1NSxBxEvB0A4l94kqNHewhJ9MxpqaGPDkJU1j2IogUbC1sCl7SyZ5oXuuPv
H4aYMD3MUWOdVP4xo0xkFcXZlxRKnCZruLKo1t5S8EgkZJvvNJk9ddZzW3gv6Nn9JS6ls0PQVXsD
91BPGHzNsZRbik19d6fVq75W2TUYCdvYLPiwjObHyq7tnTMiF0ot8xkD7n4UJMeEquMFdXT10Y45
PjFerCVGw1M5Mx+IjB57u8n3bs2NQB9SbUdswkbQEeMS5/vGGVIIwJrVrRFHZuM4t+tqhN3RAPTh
jcAVVCXtY6fy8Dp16d1w0vhECfNCaBYPObIuS0MpsRs5sl3CgsiUffY96mG8zjnb5rsN8HTrZfot
pDvsKXe5khJWBSccQvMKDT8eCAJknHFs870toUSNDs+fvoFmjacolTmwGnKFW0rjNsBf6RAVo3py
9TTcRKziCOcgOzlyWMP2eNVsoe3iFuMWe6NoBeomofws7PZxWh3GJph+muoEyImHZFHj936ceH6R
Q8mhRuTl1R29cGFl7aswOAXYGMA2iUmVLEkHsR+6njPIYJz8TnvSy8Ld15WhHQkHU57JTtF1OPt1
ePJ0k+VB0JLI0Pzs4Opdtwn71lvUfsWqxczUhhv3hTi/9ZiQK/UafGpTPEYv5cDRz09CJBpc9kIV
Mc0m5gO4knyXd9kMFE/DfVjUa3YCm6xDpdaC8j2eQOaUZW/sswCVuMJPwa/UsgiVWqP3kcipY8jg
AdZ4OkRJ5oAzMKXiTmABkwIXSJQodXae8q+QwrS3Xvn9SjWmecFFZe81HqQEXOih6WXwFZAhyPLo
1hjVyrJrzFuurT0zWlDu5G7YBdRrz+Sajsl+cqtA3qSni5ZdTpKrdCziVSwpx8bHKfD55bSFj/NJ
xZ+rEbzYEbs87b6GyjlVmd7fPFCk6Ksi4dGN+d+jM2+HCfBYFk50gQPFExla8CbU+n5DGyd/VzhU
xzYnBA8/Db1oLLmziglQA5uhbYalhuf+RN0u3JStlqavKvQVtBDn8/+7pv+3MgHgVOBE/k88Ion4
+Rn/zP/TQ/Pz61cb/8Ms8ucH/2UWCf7AJ++w5wtM4Mu2G/wXs4iDjYSxyICnaWOLnn/n38wi1h8m
HMa/kgL/ZpbW/7A8z8VF4hqOZ8L8/I/4RFzjnzYRYH+mhUPEpC8h8A2fR+I/bSJEfLGPZGT4LDp+
lkSO65Pt0iys/LpkVjXCH9LJumNAlTmWhTYhVxjyNnAN3d7nWmUDVbNooV64NPXd+f+bbzP2vOeh
GRu4dRXRmtDGltekBmn0SY3rtpxHbIsceSFjFBccntvRTTXqw6JwNxM6Wbra5SEeY9rtYXKwqYlD
k/mij38kSWySkOptAjbhkNEm7jhUCA1xe/V9xUHX6t0v1es99LO8+DCF1V3cTCZbXdOR4Yq635mF
HJGhm3Dfx5V9zabWp9WOlS3Jcca8kTZJoInSX1sTiXXqAygfwh+bPAmCOZIUnA2YgwTTLQaABP2G
Nlza5RKxQu0CP9tSRDba1YRvnIPwosYfu2kjTTxLDOCgVNyuIXZa2N8RZs0fKgXVlw3gaLDtms5r
N7o4XzJVfcez7g9PxHrkhtjfiIWTnGfd9EpoD21GKwl4QfK7MiH3B522yZ0NhXejN5l6QvJ2l17Z
yCUZ6VEuDFUEj5RtxQ+ElLJLPxRMcHFuJNuYcOaqsjraYitsjgz78UoHoMMoYWSfAjrTraz1xlsi
glpXq+jZ02m6thn72IVQ0Ab6Ew89fopUEsPWaUdqzH33ZLpkfrMiVw+eo+AlIDZam9Ce+90dzu8Q
wqb8oRsc46D0OnnQ6wrWOS5YtaNowz12raHtJ8Ky+7LPzLsVuxpxMmznTOECUl4cW9XKdRVdvLxH
DkWfaPdgylqUAUx6RIIjVOQ+atprBTGMDZRBhnBhhj7V0C7+5x9d1Q7fmIIR5eNczwmNmfZ4GMKg
vDo+KumkbJvwVgsFzqmN56KvwmE3JiFHj86dgiU9NUxZcckjYF6mBRfMgom28zCXJMvSTIAh8Y0o
Hs2k737EFV/btdJL59pWhOFXeGFtiQ2xkQTsNFoEF4GU447AoPKWAE79j4wYK/vBsQcxZukS7b+z
XShSUtQ7IWHbRG2mxxDCclSOKodOGExsAZaFk2ClkQXF1/QntQfsDbgsMt0NDrQ+FAc+7wE2XdZQ
OF6SJmf9r+MeBF02HUccqauc9sh9EPBOzPpAp0Q2Lw966dkPxCkazDR2h/ejZJ/aeoVxDg3L2FHE
J6GtCSQGi9LpbUNH2abrEuO7tgP5MLIY/ExSDR89ieRXrUvls8ln4S77Lh+fuJto40pguby6RjCw
Gkli64L+0+1wSWRkulvACYNtghDgdug8CFXFB3zW4iK7Ppgnbq/5gMoebqd8DnN4hnfPLN2hjGmo
cJhEvr9OfdPcN1oFwCFO3f4WgUFTs1BvrQsK1m5Tb1kbDxvws0hL9wG8o0OH4YB0kw5T+lbqnDmh
eejNsupQxcmKYPMQZbELzBartA+XNw/GtD27FfVIbj8EOx2I69rsfbUpcGHl9GICfVmKWrOv+IOy
XYLrFRK4G+FpiQy+eMojjhkwpYewD0zr4LlVdsw0BSrH95sHLwfFsQQUKdb4saeHJNL0H4A40md/
SocDqmx0jAHxwhG3ffcx7PThJQ9Le8NODmHMaoT8kKXu3IWE2iTnTkpCbC7nS7/Ykbvu1hrHuqNZ
BTF6oyfztamYn0ND44KyTA61ojTHs6Jx6YAJheEzQfSVg8W6KPYGtjo2B5PWsBTM2TLChVuN2QYn
t34nDWYfSvpuNjKz1JuRscheUKbbnYbCr9e+BSi87fVpBsEDKKgDyqkCxcInC5BzvMbxj2NjcB9j
s5RfO2lH+1iRlzCr2WVnzBGQsAkUjL9IfA48EN7ClqhINodG0jk+MrnYS0Ib67Q7h0vSlMMtB2yA
8fgmEVe5jcKiluz+f2dT9H7ESBc5oQPtpe6Hd782xps+p1lk4MfbIpXDvkKy2SZSC8+l7TsH/CHj
jnCRcVey624Ts8ZcUJA2S8uoXhzJBLVIXEt8AZfDQkPl55ONpP6YJhkZHMm+hw3nHM1x55DOxHh7
hO4bRyiUOSmeKBlg0NQF38k4L7B8iTnxk87Zn5Av7ybRh3xn/Y4Ggahzk5U/J4YsLx6BvJjYi7yq
OZhzsgjv5vyQy0NGAD89FsbAnaiG1mPjIYgXuEmcLaT2bN9XEwIzz5mtMweZOs9lnA8zkyhAanfP
UFiQJxpAmbtsiMfTaKhm4/A7BAYpvdNSvrLclv35KwM01mTR2i0m5djbPu+4UureqndREwLbzDWI
9n7SFgLVK+6rZTbL3awjvYtRsVSayw1Xk1kgFjlmvS5qYa1VbI1bvXPTVTLm+itSIcuyzrRbBB1R
njhIV4+M3+i6OdiT5RgXsc3+wWRx6SemuhmuR4rEAzqPcSYru+eEpeYqgoz5HFc95cLdkEh3ZcvG
p2ZcD+VzUPMw1HWzvpYD9hE7+wjbacU0Ye8G9lQ8EzozjM91qeE5pe30nJdF+Tb6SfUoJMWoE0WQ
NL/5ynszHKIT80pzq7nTcO7Lit3l1AZPjeMGRJZ6cj89gRIMdU7T7FiWyOsweRE4m6K6jzUPYEVy
4ZjAIHFA42jN1o9BSS7x/Nk/MPykr8UYzYyV1t6ztU0PWP3jk5sTbPdj7H5dmIt1obUDfhZ4n0V3
IwrGU1qq6UzTq/uUl0OCyDnZIblQTV/x4fTkiclJnii1hrkSAQ95T2q2e2OjZ+cemgsKgpj6Xwq7
AHovT8AAp//zBF5lUZseSbAkYVU/df4JToOi+jsbroGWQhRxMeUnwqhhMdkAAXif58MTEdHxOLp4
D1jDNt+U90LmQFBcZpHstsCF47NjZIGxAFaAs1NrsmcKSac1K7D0XvfKmemBScEQxVt4IfWEjYIZ
wKPSVHXIbDAHVlpaV1limVoGwsrxf9bJT82ZBNVOisbDYGD5soCVZu6xOVLpmmip6y7KHL4lDtUi
bVaNzVpwTGlhVUXSggievE9ZGBw5sD4rajkTtEOT9SNLQ33p6S3aa1pW1WoYZsIC5JRLkFnymoHe
OXR8klfupfo6J4txmCAULPH+SmbwqL9VqV88uFoocLxglCZKRHFvr03rZHTikXJSr6c9MpU7Mhbi
FJdVy7EKGQuCbUogqQbvTCXnFBakTlx/fJWuQ/tlqun+s+ZGyaF0VPViy1AecYZ2e125LQR80GWv
kIagPQCdeqPjQ3DGALdUD8m0crwq3aF4+ztILeGqrYYk2NAOAaA+ZPgVQRg+y1oIksMpsgJK/s4x
dLHsvfi11h1nY/cyfzZmDoHd0MlM60L5asYNbghUeEpS4yD9X3Ql0K7zj3Tovx94SFr/PSWKSj1V
gy99zinwwKQdrzM4ExhksOZMuSy2eVPiKetNiuwncl4p1hZszf2t5+8i4+ktpFW3T5AEOcHMjdf+
gJspmokcQ1rjtLHDiRN/edaAdtGOca4VQ1APC3Lf9MU57tN011aonUKbfY5ucOoErspJH0m7udbO
HMZbP3r3QlPxRmgN6tMos/qzxvG1CNq6XTqePy4zH+sXhmyMVH7fEieNtU1JOckG71VxKkkarLxy
mIFyodqOcesBILTE+0go+6sphnEJJRXiXW2gdk1d0PLtKc7SJozklh2GFJOSNqNK1BvlimqjdwlN
ty6a59DY3gGFNfjKgG3yOIpVCKck7DZi9pwsmtZEhzWc8CWJs+KO2RzscYLQG+UJC9WyXiorGu4W
T8m9MvVi284P8cjMz2AW/SvGwmENFbLclYRbkJOASaaNM64Tgr0PDoXnkznJZZCOsbEQlqtocC/Y
BuOxq6iiLMtfA9bbS5EN7YEd6w2uBkt0ZjzWkBS8LkyHFiOmkxAdmqMl5zbZ0C8Qxq2aWDixv/UV
5jmXy++OVDQeOJzIg9H1y8SowXhPw521SgwVkaLdWqTmR869jjVpS0ovnOB++KHhXwNbzHvXkEKS
Omnt0zQ05rNr9EwhVqjhXEj6fOAxkRE30LPhWKamOLsay+Jm8m5TrtGpm3igwtqYenJAHsWhwR34
krTC+qqbInkyjFE1EHX8biND11tivaOeKdXqDwKP+QKQb4DBpqO2ParxEM6DQsCqblUSvthlgDOg
1mCdtrXe2VpqvEWFOaxCBoF2gWkx2FgNvD/ifS+pHgwzzELgJ87lovGDd3BnxQ/BoWrfmYQ0enDj
1ySnMoEkVMyhtpf4LZIG9uecI86zaRWx7ZidLb8IMUcvsRy6aWEYwHkzNGEn7KNzJXVxGsop+HIq
O3oZeziUi8rgGSgpQtrBFwQcNpQj0DCfTp1MmNwkLFE8FroeUwFY2o2ApthVX1qVXttGwzXQobJ2
VWpeJkuJ2SE1+4etZltZvErLdIGwmFzCYL3yF+fPuU6UT7UJfF8XcfcivDS/hdDjj8PAE4lAPNKb
TQlhICiXn3pR3/3S0187GUybcrJAjHRqW05Uao8h3y3DVwG9o9j15URjLPnraW0oQ97rERZhHafR
xYkz58pX3QcRa3SnLlL2Jsy7mFhLOZybjEulYpg3ifssZcb1WkKIXOZlc+KMiAEGO+tn/vsmgTnM
XidZ+S449PmOt6fhOiZQqfnYSbIHTHfMb7XPvhOeprBHj90r+LF8REvWcGsMKQ1FVrvFQb2vcjdd
doX7WbBvWWRl/2SQ7tv5lK88mfMw/jfR7L8DpTDRuNiDA9sq9l//+i+eTQuGCYxCtwzHCFDD5t//
W3I/9HA6MOfRYN4AEkZOiXAlgwQjwC0wb11HLoHlIID5gjUzDauFOM/a6y5Jjn5zEO1WRVzkR7fx
mxfmae1IR4ACcQ5+9RRkNdC1gqfumpndFmspG9C+HHWyJ4B4HNmsuLXsfcEy392ntczPhj0TDqGl
8tzs0Pz/hKf8Dxkc/65FDGoCoA/bNw3CKCbNM/98uZgUzDC0LRRsSnTWjp26nw11yMm8kVfMLWyK
eMNkPxzs3L+aDFz0KsaS89gSk/iRkqPy17ntcBNKICDhYa/sTyIFFojDQO94YpGnifBjxeRY4yjl
yNu4stjjGvAp/abJhpzG4GjL/yMi8f9D0AzSeVyIqL9/5SRnPM36/yKRhgZ036TY6W9vpvlT+Itn
M4N1/vVfDjReZzOW5h/S83/9yD/lZ9/7I3B8oookRy16uAwORX9mFX2IHRZvPdv6b4g0pvOH6RMf
5t2oA4vx+Yi/FGjT+CPg/QqrBsCRPkcf/yMKtGlbc7XO39/9bmARhYSZw59nO+h7/3w76EJH+dXI
BSTVBVqAu/aHoH6zgukKRaK72FpkreD8r5vSdr5b4DRRq1W/UnqbHcDxle8N+KqDcOsqY3gpPflz
qrzigCoRrcike5tE2pTIp7jMqsIpLn4cvWMkIDadEvVKf6qCGlvRCXyntjU9OnDkOX/hsGcL+V7U
Nx1qyU8lUETAQzrbxM6fHNf+rihSQW4ctUVTOHud1h3WpphWJgBteJQq4nDDKdG6n2XQ4pYlXr6q
jMDjj4U+S7LcXGl3v2nufcMkgNF4XDh4f6AJYe3XWCnh2pW5Js40wMDMixTHHS/+MrxoQxFsuap8
JHDTosijsNdYtYi5xD80jYhRHvjpuTHJjQxR8BVH6DFjctAqNqw1g63fiAPurWxVyujF9u/4KD+z
UEeeYHD15gxMmE3rUlXiZpZ9zPa5Ty6Ch/kgtXGNwhTe867d4oobN7o0Giy5tLjTPPYBsvA8VqcI
29QzzRrTeSJG0PpWvnRR0I5JTcOBladXlm/sjPsdZaNLCCrU9oaD/YgxwjzjGtmPo28//v5PdJ4c
RghWi469Oyl7xLSyFMYGiC8OZ9cWm1izwkf8zNYSGWB4y3OWaPTPxns2zhGkzB5kLmiJlwwU5lp5
PKb1pntR0EZOarI5IGnJQWiRfvAUuQq7c17KnoOs496YDk52qo+nMm3vEZC9Z8UET1asJtBBsgOK
Z/3TC14ti7ss832ATcNY4TUnTtPF0bGezSNt9ogAZXCwLNytneDRgFtI3VCnudcoDslDXuiSTy7O
GLxOhgOkwBU2uT94llFT70aT4azHKdgYYmXP/bipstxl1Tj9qjVL++H3D7ZCD8ozelIwYmdUR09i
zRHzB/ktY1M2YE5geLxmBh4twkbyOBo0WLiGOpCxKpckMH9WucfBE2fzArzZY1h4gC1U/pI33jmU
ozqhUeFmFuqASjvXYujvkjCCo4/OVZcVshlVF1sJ4n9pjmmMIXoot4zCK0si13SgeggxMNyP1CCS
lQKv2e01zToMGR2CbkBU3ju1LWerPswZFnp9Qxcbdc9yi69ULGAKPOQdYVlCoaSUM1gGUoVY0EZ0
JjbmxIEk8GfW1/1OZNPd7izcFkRzY+IwjeueqMnxcC+NzlZv51FcmjsuEeOUDoY8xLQlN3qZsRh2
4sNsWD0GRrFxDTHu6Cct13nXifcguUKjIhsk8lccxvauZjO2TFulHqVTsZyOqhe977estfJFjJ/6
JZx6wgYUXvMQD1Dxpgqn5ZgsZRF0SyEKsIMmQVuY5lffFicb0ObNMuwnGXdib4SKiLEO0hIr6rMe
s951zbkBTgzmwiqzLVzxHY522iort7mQ+4QDrvK10bSnGBM5nAlnq3S/eJ4s41Vn5HeoJdgUCjGh
0xQbgLCbDq7o+yMUCDI2g1Fuc8N+rcZ0OBdJtmoF5ko7DLCwbVGm4cLnur6XXmU+G+RPuNL0Y0wR
OMmC5EtNUXD2HAKJuUj2ODWaA1aLk56IfGenDta9ll7EnsCRO83SVqQGAPdxvWXTuO59rsceYOPK
gN+NaauyLwkBbazFqHs1LqAlRarpNsK/+gJtY2+0sAhHIz7lCXdSL2zbfSY8TENZsXZAX5yn2iSq
WJJ4Mn+0Y2MTzKDzUxouUhOdSg4BhAsY/AtRV2+nheFF0zr70od4RW2ombnXL0P6Bvve3RqsGaZQ
fBt186k12r6PzM8ElK6bt/hS0ciL8shX4WdV8xzwde17khOApAFDMoxjlUPobyr3qxHDz6khl4xg
fJsbkDC9QOhu0xaLW/U8WnLlyCKnj9dYhOBJSC9mn7YFFY3bzU3vqmf+TjSo92po0D6zSyzMXXJI
1fQgGxSAozKaat3HYoeHZlvV/VNd+eNKZROlHE2EtWhyruBHcVIOHBPNob2UqNmVlgWHztVecJyG
CwIr26ixH4zRIL43kmjGDPKQmpxLex5sdpjsu/yB4djPgnMGm/BsEaTH765cH24sflj8Gy3Xl1sf
YvJtB49dytq3sd9YtUedKTKfcXCKm4Hifgis5iExJ28XxsO2TEAtpeHw7tnNepS1uqfCEAuPSWFD
sYK+0x25ylYV9+JnXGsMKgESW6q11Wli27XEl66vHKcFLl+onjBG76Dlb+iTH3kVYfQ4sRuuh+g4
VoG8GTUGus5MwN1l7rVLNO9YOg7ubE1hVVvnPTaR2ufTDhOHIKllDkuVJ7cMfgz4D2cT1/6vstJY
TMfcpoTwwR7EOP2DRgt2dWC/OcZknMmSkNoO4+AcpCeiH/WDmMoXG1DzckxND+oUuALW4vl2ECRE
59hcKLGaiNJw1joxx0Ng4It67V330Mym7CFBchBOIIi6+3QlhCYvMizffRQCqy5XOA+4KfbpQ5fn
oF2RVCOrXnpResMqXq9wTGE0qdb0GbQrz3HIqJcB74P4rHKJEX+ir8zxbhJeJyllqo/saa6ognwq
dpKsN+5/CC5IlJS/mNYCRjIkmsBpsES+0BFcPpg5v0VGf4kMNK2kP0DEBy/LPha4a9IvpWTL0CBZ
QyMiRzFd86HQl+zpTz0Ptaz7QKaskFmCEYXNGVfaNUglGCzTzda2Vastxxiw6q5+i5z+HoTtndMC
CAXoregTyd5iP7+sI+j9ICk+nKE8FRkLeCqlyOeDeiBpRDmLe3NKfTd6nKSoeegzNHf7seXfQR/8
VeFAoVH5R8VZaGy8QwkLYyXj9J4s2h2uA3ORpdmzUbk7t7V7cObsUYtsLjsy1IalYrxiC7ht6I9G
wHfdpVYnW83oLRrV8s9Ci585A38QMUdOZc/nWRDrMxZ66IhLll0ZW0K4WlS7UMmBJLbB0I3ziXMj
gU96P06BIKsJRDzbaCE/Mcovze3ZaBjFl6PLdImZNj4YBp2MEYtAHcidDtmpVhoIpPruVGjijWed
s1AdarqTddkf3PziheaxzapDEbmwaqvs2+Srr+vuekBxHApSu2nE+c8N0nXTjSz5svy7j2HCSfZT
VpLy7LWCWxfUd9kExNkV2CaIbuO0pQFLeRbYtNcx0d2VrJNgURTQtsL4o/S0daL4ZhMLPI1mmyyZ
VqtZNGKJvCxH1r2lte44GU5juCaceassB/6YHX3jr1lHuDF92wVy1fAxDuwAFurGrR7AWcbjupF3
Y5p2jaR6mhxejA4OLIVOCyv9NkN3TztxApbCv3mR9fj75RGpJJU+gqy2omqX6ekvFiGIYR7MLJsY
YtqGN7DkJhAhcz9M0cEbi+/St15cIu1MjR8+5LZldvHg8oyvdTy9s27YDuZ0E1xU5MNPcSNoPFlk
mnNJUvPR6zX+QPPR6dJvsq17vavvmeCvDLRpy1cRuzevzO68i9ek39LIP2jx/KaE6a6jayzagXCL
9ViI8Dal2XfTq5+lv0F1LIIPLwpvDnSLyg1uyRRteNqdojz90GsmC2E6F6O1LyINb41gVdBrv6qZ
NiGutA/dkqK9Q+ll85l+YIj8wGH6lPB9BMTFe4qYx6HlgzyXF8ArzYfkI7DMx7ByafoYV6x3frHm
APAJKiQjReIqHpPz3x+4kMW0KVm2JPUqjsWcY6nK6Hsfal+zBQf9UUYt7/eyvhdF8oFpG2o/8Jn8
hAn2jlcc9q229gLzEc2Np5V8mF9eXeffMvf3eYNxNNaSjyIIbsQLP7o4foyz4Um3y4u5vUTKb6hl
EhT14bEmgAHGDs0N4kkd0XTUlU713po+5Qyw70aVPDIWAjpp31BDUbUHbiUljSc5R62FDjJu6Y4V
uYmUJ7OOA89uPkZKHWe9Ldpb9DiaBlFYRBxOO3G7UM0Hkb2HkA38MkLUXwSh95BVJhw10N2reeNg
Jfp7D59kzObYkKnot9Hjz8ELHqZR37njMKLlt+uUHqEtBXqfdjvZB98cDo6e7sibMG3kb7HK0cJS
wnc08/BIaEbjnAcE75J4W4N0PTdJdrE6q1vGpZkygSU0tw+yXmkx/lpfYK0gqwKwpSq6YynSbJuF
8G2cyd/XfacOxLnxEoRJAgVDoh73Kb1zQtvyvKL0BfHsVCXTgyHHcOsTzV3R1zE+kDHcKMWOD2Nj
PbcXMs9OIvvBoDy47adFuukayJQyQqVhMR0brOy5NtEukNUHM2MJa+IEtft7bXdEc6tDypecd2jQ
E7pW3jFmOpLE8g4+44PWzYtPQuOrgHw69A+yeFZGJaIjEshvWn+isJIp3FHZyqAAtsj8+mFoy11Q
DfkPsysOuWdA32Kv15GrXrnKe1VVYuxdo330o3I4lRx09aFJKL5RxnGM+/40VP0enS/c0ydDQEZs
PDE4F5ZLNWK4YWyRpK3NaGThkp0eGeEs6VeDGplPgnrY83C6FAkgEnbNAcD5bUUsbi1Vml35hT+I
rcwD8sui7s+IJf2ZYk72NWYX7m2TizTRw+BQ47QOMK1npqYvx/HVcRrvFQMx+YT/TN2Z7DiOZFn0
i1igkTQOW4mSqNlnj4gN4VNynowzv74PswqN6l400JsGeuOIQEaGh0sUae++e8/tUYATuwrGca7v
feS+UXOgdjMs/VPdJ+/sj/j+oZxfKVn/7Dv1nImmf0Ia+irisLnAQyLLLjkh2lkUnhzaVf1ssegs
cevm4Pa93FZsha6m1xzTeEyvbp4JGoBGAamOLRIALfOY2F0SVHakBbWAoiHs9sj+JYFcATbGwbF7
a4eLLWL7KdS5rJNa8w0teyBPRN5KAoqoEbM9cFcAckIcKKWeHarmUCxBk8bwflqtf6xYNQE6ancZ
csnNVL2fmZl+TtYvWlH+SDJhB6tNK1Z/dU6AWUBWqeB3m5OTvCBBpbuUxIvqqdXyyvmgVWEetFl5
VTMuZBVm3QO+so2NQe4Smt6GsIHAnOCKV/JHaquZ9geBSr/A+XKe254lT0cZDVm27pF1Qu5HdVpj
b7K2FWW6JJE4htSd5xsRTt91mzgKN9u2Q8TT0AK+Exv7Iu9egZhrW77vVUhaktp5gFOhZvfidRlv
gdCzI9DKn8qc3T/rL8Bq+UhUyDAcp55T6gC4k+sfSa695jpAG9wr1XLngHLVJsjxYxhHB5CF+m3U
EYem2PnFDXDF/hNvKCcc4cNib6xUgWQ3B5zzIfKbjJ+h4FM80WZUVER3zNNER+EsojztcGz6Oj7S
nQg921/c3NtUaZz5trmnYW0V5bv5URMLzwG92mUNTEoSytjoHADvumkGkU2RWINFSF9WH+pwNYi3
vlSuBpQar2WDirihnkmcoxnSvWILRvlatW1SrwooWH1wRzZ/q8ttWOm8vTtu2nR6S6Au7oXSUU4y
qI5d2mmsQ5rfUqXRrpXzNoRZvY8Qr7azS2VaW9uCnmxe+0SLMqoTx1POaHON3zFbmofIwBZiUeY5
jnV2cPRDGNIv1y9YVHnnzygu795gLcxjxHuLGnKmO9DbDGkYe+BS+Vo6q8OwUsYcryHiRVE0MR+O
9iGEvwXE/dEFbCjpKSJePeMW7CbwnG7UUF8AYTtgh73Qx5Mnhwow7e3vL/YojK0ZKqopCkqtjXZs
qUYzAd/qoCcs+oW3xdKSugAC4NtQZLL5bMt4CWqGbpBZ6dXT2yyw++baaCn1GgNWsCZ10LfiOWbp
e8Otbl+optumoTuwD1Z/ptEKCtEezAXmDBFHzr3RfXZSALT1l1iSyF/yGB9EXO80ah8ObiswL5Xg
G+gye7XAUvjgechf6NVD6zgfqQbUnk2nPDqUS8R5UxAJqeNgyZcvTVOY5YuBzxQfyLNFyTAHr/lN
dXb9B49r6XMx9GeXarkXxUznYWcECstzjV5TX3h8ru2uoXJbtNo+oYtmRwa08UfPdjjU5Z95T8Y9
zLxfrH+wVLmzOmEX411rvlu3zajey95Y6cAXmqrH9ySrB2Z/IhJFlSPcQqM4hoZNlXLGZUf3+iaR
NVWPC58fyn+5BwvrxUJuA68V9UcphpODQySP+xch+g+386ygk4u9VfF8B182nGlJFicny6+gcNIj
QRHCfQ7ZI8eqHsWgrEPRVi9NjkCn3lmEqWBMF6AXC3YEOS/h89/ugKFNylPTFswhM+qTuybqc6OH
J9bXu3UDENgwwsoI9aM1bKzPehc9OdqzolcRDR3ymHJoJQvBtNNHrG37qRD4UGFYyuTUzHFASwpK
c9le6EMmdwkqeNeqARcFarac+WmLegiIgWu82A8z2pMXJY+NShy8U9JAZmkv8P6QsOf2MmMu8B0b
Nlb1lHYOFVNJl2w9M7kOiJ+4X9tN3CqJZ6b4cLguaCEDTzoib+IK1Q4GwwH5wNJjXWB0AfKW5MOH
Gg4r07umKQW23ado+3dRlMUTpRbRgWKLbzcCpFaXXDqr5LJhGGs/mj4L+ime/0qhYGGawQZkq++u
4+wyVIJec10DiBNORA7hGpRxx6RAcNtOi+uIhQdMCn31tS4/S72yLlz/bAlM+wST+14V+XKpRprN
qgiKG0wHPIQciWRCK2yRukGZl8utgZiT1a04svcnvVm0/V6H5ujrGn7B2HAwCo8aB9QhzwitRZfE
gBCyRGbPGc2je8gbrV23miTol2rOmVtFp/V3EKmni+FKDp6qkHwJ7wM7B6xzZuHHCUfFRJfiyGIR
mo9FtgQTF8MgszvYk4HgdTWejcgLN03X8JAvjc8J8CwCN3WiPZbhbRFzt0y4RXIl5X5Le2TguOBJ
aAvCqQU3MAKpE6yAod6phgsFTOS60NJxweyTkHneZoy4wMP+i0FgPhljjBNqTr7RobObu/TlhiSR
xxwH72HxOGhAKCbVJSJYTTmpmrTznoH9dPvcLH5NdTtTlwqPq8boty31wr6SDEfMSoaGNwNVgJUI
CXBDHKZpEQcbz1IAPSNo6Fzb2ZbxJWddPNTkoh7s0NvnXWxeChvXSl0KnAn14MskfuhLitiFZ1kH
JXFIqREEuuVCHp5LpDEAodWF3uh2gypDe3Yz/dQyj87eSDBK0HqBq7iPLywR4DKinPl1Tpu7W7mc
ICDgBoaJ1NLlGdZHseooXCSHUHI3nw0wjvyR5Ih3ZvALpgfwAZehhWxnOsm4dcxZ7ChagcYgfXdM
jEAuKjk4bnwlwOcGmQXALBTWDNA7yrfWwonTJgXY1km1l8i+D2l9o+/twaAQ8R1r/cXASUG0gHZb
LzwDHla7pYwwGIlD5dAfM4zJnlQC5MNeXmXYvFsROh1rs4cB2vYGRIF+c3R6d8I6sISX3euJHK5j
6IinCI44vjfY5FkhTPNn5cVeUPReUOrJRDwt3jFp2Gd8DvY5S6afiU7sp4IFQT4s38J0rFcLZlYD
VUJU1XKT5RodW8a7wxP5mOXWHmJqThCvW5VD7SASPiaOzJ3A3hevSR6Jq1kMuEs5vWUczs8KSbCG
XnmMOnM+jS5F8w1IdoyL7soilg25VOyIA+co9hscJ7KOcuh2yhBZ5QNYGTgKKWeCAS9BnFratpbe
UVhhdxlCbO7E8NDkWtdnmTnuQTSyNsuOZGLeIzCK+wgfbAkHLdDs+rsGJ3ko6Ht5lsDIapz4jR7V
x66E3EHCwX1IxbQTIs0POQuoXd5GY1DnSMEsULEqZdOT3bY8z4f3Hn/2L6CXWzuFR9G1onh14m6h
upgsHWQpBHHzs6vnaT9TJ8QPgD5JhzdBNu4HHUVrRVycZjrTYY53f4EVyneW5UYHm+4zn8TBEOic
rbcjN11LzOa9SHKelzUoPb3ML0r1W7YO8dERCcaW2sl3xAHkjp6Fn6qj6mwk33Fk+3tlYXKMJsrB
BBDvrtf1zd8XbJuxWXKcJyhEjT+Z692YayyOjpIGQr8dPFoREtarM4LaHGtnJkp5i2yXTXD1NM9Q
FsblkUXn21IZn0tjn9tDZapxX9WXFiGSF+G1sgAY6uJIyeg2scmnNp6xn4t+P/Yhq5HaZY7ClSQj
d2vrw6FLqucazN3GXXdjsfs1z8mnAQZmk1Fd7BrNXxhVXYuBzVsPOqBXRm7TXcuwB8HW0nJ31wKZ
2zqgN6o8ZymmJduGhOwlx6kLu4zbb6xzbC2nmjxhr/2UGtwaIqD9GeXx2e3DlFnbb7q64wIWgafc
+YSl+kOZCVnNvqFWwuLJi6+mtXp7S/RiDHq40WpqtIdZUy+OA0qCbMbeYUY+xh3u1DlXF1Ge0m5W
54L86s5gGb6pV9TKUjcJmyQAMGWiA3znVXfsM6b0+1pyFVJIeknE/ADVu+Rh4IrPMvPaQ+fdeox2
2ybWjiFLCH8CosYTRpLqh6R2whm0zVVqg0lf8nMFx88djf7O+4gQHbN9DIc34Ces1pM623qONp81
NdJUESbwEZW1XMGBQXBwVfI4NTVTGAAHRBCp7ws+Mk4Vm7+90gDBRZugHvYsX4JWi/rfve1c6b9y
L+RpjhENeEFVmR9hxQ6kF0l4o2lrU5lRt19GdgmQbbsT2RUKcmJWShZ5In6G6d7p9viMU+wkuhnv
W11XF/yUuyxTxR5JgC4El0bfksDmMDfbuBm1M3a5d5zBb2OKJ7K2MzQJm5Y+7S8ZLTdB6TociK+s
/y5ZbndWeE5lfocTN+6XinF6BuxURKq46O8jR0LXdvfjmjJauEENQo92KpoAVAr7t1X3I7t7hVlQ
mc+cr/dVQTnc0CnpF0mKSm+VgVZ7D/mfOdYBK3mUkAJWqGL14kFu2sc223bdEPs4ByfsDonwR1vQ
0Ol9TZB3Gciob+ty6zBqDEuQKTYz7DFKQ+4V3a4BzDgLC/6majWQYMsXcthBTpTcZtypaw/fgzVB
f+jU3bGPdqjygzTs331fU5CrtO/eDj9nM8EuqNXuNoZZlUzJM4mqlEmSNgFALTTVpbRtts+UtD3b
1uQriHYUQWwxSZEKTkhNQ4NbQSFnk6XL1rX6J8gzSI0KRy/RiXFjluNjyxHT6Ltp2zgtJeFlxZfe
e+iF9l7O7nccWrsGDBgKdBzvHJPhPHcPoeqoeZhScL5whpm4fkZ2QbvGsb8KRYYi/jPYw1ku8kxg
8gSV+hNwA69Okn7QT/JM/INGDXoudCpXtsvA3L/+42Nz9oeQOPPsjc92CKslWZ0dcTqynZvUpSsU
iQlFGM90Y2OHh28+WgWYPxsI/pGkZ8AGFeqJkTmHis0ABoqYZ8ZQAERD371AzqWS0bQO6GFgw0R/
HlA7D7plPHmYVfVF3Mg0/Iwqcne2qOuzpKPVp6L7hg2+O2ioEFgvDPMXqPwjWzLxnLQvrt5Hj2E4
gjRsm2drwuwQLc2VpLZxJwGCeBQdsLZAQomi9OLMRnJpJ50aE3zBUaNdjIxKncns5Y0MffYy0paI
pPoauaQG8rl90+z5A4MxjwnBDt6HJZafZR6SvUIv684YO/4I26DLVirz1MTVkwt63FeqTne9Geq3
PEJcNFX5GHrNZYKYvdEbqT9H7mO3OMkZIkSzrfphfhbpjvTOfjFl8WxaNuAubziQDeRkiCBoUU5J
5SbROWaYEuPFbAZxZ7/pFXaECB+7T407+ZCpYvXghV2AHZTyO0yu5EhABbUhtBtD9o7Pm9idQtbW
hyxLg3BOnkh7FXejIkc+N4RxLPIe+4Yf+CQqekwtVzCh5MxAYzZu8sLyeCfa1Gf5fS87uLRtbYJp
0dyfuSDaQfEG9d+TxgVtRbQC1O6J5hf9MqQhIRlbx9nDvBeNhoWEm3N8wbdyZ46JcxSJvJH9p51r
O1Bo1B30r40kCeTBQGLKBxYB7MLiLtSzrxyS+aDi4h6PS32va7mDYGI8lEbGkkx3CjJgjvwDEk8D
jryhvMnj3tSyiqGeXju1VfwdYsXhm6jyCHT6uFgo8aHDqq/kGfeOf52DaRJxYkJph+uhvFdmWEeX
LZo/EGHhFg6Jxr6+JKzx/KGX2SVz158na5etBZk5TK30MRoH/YXu9uvIro4SY+8yTlP80M10/9AX
857msFaW+D6rOr5TmwrKhabKCusqDhbeC8pn1tYgq33GlUPITuXrkRdXruhZxkBDzngBVUPCMjdp
QjNLXkeMCm09L0ebbfWuR06EE6XLYFhbMEQlJvCJ+iNRlfLauxzkPO4Q+cy/sq4mqj5gg8amHmRl
/W4KOBVi0ZF38VOdiKhu0Qj3XLYNn2WWg9iXnIPpDPGtKL97nuARBUBXhpxpi70M7H5kVHg/s399
mVpw8sU6KXW9eRhqI74OYZCU4VHHxxC7rnZS5dA+LnaQG1K//v3FaeZtAqPxvGLVizQJT5C17alK
+IsLbqHDMbbH4ogPa/61DitOPDIn2cm4M5urNdjjd5xX5qY8xss8PHCv2+Vjmp8GrW62OtPxq0Eu
8JR4CosGDad75WpspTLvtSItF9Czfs70wrvw6S1Zho7ki3O3hEhBpS94Niz/7BNqATiiaoRvtmP+
yoGjeliEdW4dzs+ebhh+M4XhBnzxROCqMZ+Z1Ppj0hURRz1u26h81PEa8/gEZILcrhdd6tpID1AB
iz1Bot9LjzdrpvjzOrFsS0EavQyjCyVjnE6eo8qL21I12/YcTCdzwEyWfThjN93Hmdqqwf81tg8V
KcWTNmg7DGIuH5qUKS0v7gVg5COdJPs2Fc85ydZXr8lGzHThl071aDeX0RdOmVd9dPJXaDwOsyrH
cTjn782SfbQVi3+0bfq1EJ7bIi3vWWuANMdY5Jug9INExw0gIY1elrQZn3AQWYc2rllVRS1//4gj
EN1BIoel8Q7cSu5PltXd7JroZz6Z2r1nMbPVuZ5PfZOe+ebaQ13q4YHWr9+dnRwsAwv56hL8FQ0c
/6eo2IVVKM5t7epEsdz2ttRYGRcDCdIjCxDEJgnSUlW4UkL4i9KJ0AjbUzsR8a87h2yis1fjiNYw
GH8yOEVjJ7Z4DwKvIQk+qZrtotWhs7HFJNnJXXtduIJg68q/5qzcFy6cEsspvzgePnTkybZpNik/
hqCmKCNlKcZ+C2brB7s/juJW/AQ1ZmIHnJ5wqGDl1MyAB8GKNuO0qBfpJS4+8xZ2cMo+e1Z3NkHT
vo+AY7eDqb1o9tTzQsYjAsSvvI4hxgIxpUzDN0bnKIRr/m5tdn+D3n3MjTudgXfNdy7qYhfbQ7Ji
UxKcM+eY9uR/Ouz/zwpc/t/2HtoIsv+Tf/r8oUo81dl/7Xn55//1L3SH+w/JiRNQhkEgGlYGgbH/
7HnRPdPmUemsX4TEuPwvdIdw/2ERZdD1v03+Dv/Xf9qnhfgHTAJiDtj/LX5hu/8b+7RY+zr/i3la
gu4wVtc0nzOi0v8tOmG3UqsdbiU72cpg5nqyw+wvds3gbVgZZjYbI24A9rO55OxPO7X5t1fr4Z/f
6N/7RA3qaf77v8DGT05wwwUKJPmh1v/+b+GNKJbmwtDW77qqAljVc5dpJvsaWmzps1jgi+5cCExZ
/2cGM3l0EVIOipER4a15rQfgt1raln6Syo+0kM7V0Y3SD9v8OsWWca0lRTJOkxVrqlwe4g5mtsSh
4eOmMPaO4/1UzuL6RZ2P1EK9JiTZf+Mbek+pQnpcf+H2aiGNrxP71p17LEl+zQhekcqNXyiBseie
LWx1l7qYTs5aspUAaSrk6LLfTL7JbP2aLWHdqoKj0SrRLiau5KrgICiVPCayeTKwqu/xzrBPiqKr
bdbbxSwFLoAhP//9RXRA7xqgAGEj/jJbCk9b47vKA4WZajI/2zxIcsvdyfjDRcvwa7uy/d5NOuw2
6VMv1yETRJKasR2XwKpEthTbupJvnHadE/lUPG6ezEB3DjitaMRT9cplJB/YQfbHlj6j+JIvBw6z
rJMmRhmz2o84dzaeBWBi0fLWF0sciFaciCOFImYxyA1sA6sxIsWGUBTpO+q+JOhkCvgwgFrI6pti
JO/ogGyBa7nIbZIbgR76LokbcmWp5ds3u6MwROYrHjK5L5AVIV1dQCeQOq4cDBs8fnKZD0drEg/k
wjdeot4it8YE6PFs02d6u+rpkOaTPPN0pZCT6a7BWbel4J6agptuEzr3uvkJQEcVoMkSB3ZwONJk
+THi5yJDx1laiQcD5gXxWLwoMonITA/8IfpeNk6jOkwR5iOOAfIB8dhyCG1J6Y28xvpAfgwy7cXC
u76BfHzGhJqflBIfRpqoTWqZve/FM61CxPS3tg3boHmLexfDXP5Wm+4+a4cDzB1UUvvgwnzcaIP7
F+AYsItpgzwQSlTBTBwdfHFYYsmwC1O/2ZgGMchwrVXWgTHwY5iRO2z9o9a2TdVTgWQc8Y3yKmkR
2nfR7SDlhmBxeLGj3H6veMix3gIxWMVMyclDrlsbBBnSt7vRa7Fpd5KcQI7RBV7VntZCc6sXd1cU
H7Nl5Adj7v8UeE10i74K2I/5ts4FblaEpoGobBF6a/WA8zUnGTLXnL4xSmKPSQ8eEFH894LCkrlm
7HC/I0vbtwLRO5074oBZ54vUiP0xncujgyMHAdvkX0tZOo/r8FNSpcd6kFiDS9y9SN4Fc8cF8cDj
UZ0v2H06kLMhyU83hz7GIcXg5wERvykgwW3ZUi9NjxdipLlysL472glDGIvH0NNH9DXM302BWyti
mWzmSPMQaAltY3ebMuebTcarEYuUGGULQUHbtUsT4bkWq7Uln0D58aUxYCw6al+ohVWLJ4h9NjiK
PCrnBgkePzwaE+G11qnWdCYuy3BqA+8dyWir2P2fXD251FXbPhqMyeAfqDI3CqVvUodonulWTdDn
y5pJTM5mVnRPdXM1VeLe8kR6e+QpiCbo/5t+6se9aWcTtKbpLRzZJsYy/+rxiGzo0nL2VKsmJIB1
jClWrhiGhp/MQbf0VgpqNwiNNoyNoe2ySM7IqeKL2taVvFRVl7W2PdEN8xZSU0Sm5ToDK31QavoZ
R/x6ZcpywGkb6Ut+Z3lmerVTTCBDHL6ZpT2+2NTFANLFJ8W2+VQ08tmuO/AT3Lldq52vU3NTWGWf
kvBQ11jbw1QYfEjH7BAD39+UNktukRiW70UiSJNuOS9zYW0z508SMwnQDFTde7uHNq450bFgXvST
VfGyOqokK0fdunrpiQc0vPnk7Z1eZWdtsikRGihsLLTHxlsHm8mDcJABZlLGRFXKR981GAiGRl3T
3PZ2da1FV8aP9sxccsIN4Oyx+3bYbCFXuWX6aAMOAMZT1Ecw4c9e24vrhJucDhbnFhX4ctDzSj62
9PxgvEz2GKnri9PgWZbrl5Q7fsG27NFQ+7ENi9sALWALuMbYTB0H7Xh+r2SFl3LCyS2c/i3KhnE7
6kZzAsLNfwExIJLL4IThq8GlsoHzTRpf655xI2lPclQn18nw5jQtENassIg9j842zL3YXyAen4yw
Dt8TepUG2P+erH5LulJ8qnqTnaEBvSTmoHARuoD3iz8oW/SK0CwYKHfZafJI2Xx2m4u8wCTBaiYT
Wod9gBM/fUiaqlYYQVslZ1Xa58Jxt7NeD18l5FYtGp6UXoh3MEvPlF1RKpMuxKcc55Exb7NMpnF3
HWfPBoiZUqWeP70Y0BY3UtqIsMnkXDBL0NeaQdOtDHSfqMWmajhpy3a3yHa1rMtzleWv8QjbY7At
uelbi9JyoxvOf38J899zwuXrygFzTM9KMWRrDUPVfo/c0n5B7xJVar1yvxEvsbdNKypOW++3Y5H6
lemMXSfKXuZUXfXU+R3D5P+tUMfRLrVtIQTh4cRQV0v7IcGKFJhUN3eSsJeMkspZVlUpJSFTKe0g
TZPHyIYuIZiVrBHjNfZP6kZSiyYIvN6W+2fIPX9ZJQnyos/sp5IHaa8m5JaYiciTd4ctkrvGZAuG
1pjHsXCN5dzP01NJV9l5woNAuwgbWulgVhsGk5Jd7vG7wg77q8jlFlmkP9gxtAW9W4Ce9SEPlDS/
VP3VySxQkmVjv00ebnd6TXrw3BRkRk2fHC2z+si8/iwQmF88pxO+LlJmyKGBhrN+mU1jXd0nZ9nH
5bXEBe1Dwxxrqz1NbvYYKhX+itYPU1NE57nJv911U/33unpGazOXWh5LS2+umRE217b4iE0x70Az
GvukhiArOnnH2MAcx9YdH55RkIGx6+tSzV9lVYU75fLnWUwnfsXigh9H6/xRRnA47IhzAEXb9yL6
ZOOEYgkEywvru56xEC0ty9fzYt4hJE4brP/ukc3iHNDHYO1ixSKbTJazASmdn7zVsIt+1B9IBlD8
YSiYZKxZfA2npT9qLkdi9ujYf2r33nhsM+qy/rFCPXs0uARuTYZ7P58SgXqeWVtdM6ejkUbLxqir
R2MQ3ZkWHTMYl/kzT3XvlPPc2ShttP3ay356KOoHV39Ls7541a4KPuxLqgFyJioH/tQLuXVmdBpN
jnye42W4VNZSc2Yt3W2/VKvkpw/BFNc3YlvypdfZmjWZU74O0/BeWpxq07Ei5iTUdKqy7Mkootjv
h6ahWRrbeT5hrbJoHNXd+JWW1u6c4B09mJ6Je00PzSfkORbXFj+cTbkZZs2EU3+LUCZ1iMHC/h7l
x6zyZo/j4iji5kLPbEwaK6HFiV0Jxctq8kuXs6+Jb2W7coQ4pua/Smmqo2mG/Y4EIW2G0VZkGUQu
rEabVhsDyFQS1rBrYGr7FWrL+EzuRqPKMbpDCjYOnUlwL10qfH4KCbeU46fk4kYxNQxSCAIjhF0B
Ox+PZfRPjBIK5yxWWuswPLUJvDKK1ABH1eUes3Oyc3oaKr06s/wqK/pz1JBKRL3icOTyGiGCIJcv
6YNGjpAT8AAw3LC6k2Y2x7rOjlWuvQwEqoJJ18XBNVfSVaySazeS/cLX/FBbil2GIUG9lNFZmenN
NHhM9IPdPkHlRz6mDE6vBnCgJnUQckAeSbsCco656K/B+J02HNSkk1Vn4AE4GvWTtfxkwCiiuFqe
vSF8HRtOLmsl8obTECYM6Wm3ZCFSYC1peR4NojXjHBXnrHKxYI8Iq1CJyZtBxbH0uucVi7Ir2/2z
VVndMWmiXRF1vNtcvbsCB/42Xhn4oe4055SW713bhcNaPYdabHOdiXh1/2TjB4oql1EKGL5yvHNc
a2zgDD28pQX3kZBkFqUizpH0HsuB0WJqK+l6oycNyWaYL6Ab1JvIgOJW3Uk1YjiO3XytWqJ/6RKJ
18VlVBzxWHDE7ZqneE4ePM04F7kDwqhiHBhkyDkxDsVeF6jVloqds0lcZedSBIQkvkOpSnfL8hVa
tnqOepMxsGajCwmk3g/xouHnpufSGO14F7fypVax8dq1+on3pT+Gvfdlvii4hyxeuByayArIkhJ0
gop8n4xz3bwYZFJ3nl6rAKIf6EYYIg+FE407grAc6IaRpXwSV37Zx9gsRh75kZSl77px8oiFcW8Z
6QeMyR4bhikOXp9TpZZb+qNT2w9wms07Rv5sG8Yc2IuoZwUTubpfSNoSh1Tr761uxsFY5sSBG1Ns
zQKPFMew8blEM6ETahpPmZZTUleNLPaJXc4MEH2VhReZJc7VXEqQ7AXo9lkKceN5jPMG74yDTnfC
VoBZQ2vUrsit8eg4t7CnJZGP3660xpJs7Ro1Y00xELw9lQSWi4SFcFPDlpF9dNSzpcFZYrh+Qww6
sB3v1CxOBQRbMUHm+gLrrhPvtLYe1UIHAWUFxUFnYjtkpIzxucfqcUrea9u1ri2X2RR1xtuIn3wu
nOa7kc6zGRFxKZeWDnBDYU3LIUTTDUTh2htLD3VsoyTbqr53T8CQ2y3n4zuRGwrJONv5WWT/eEVh
/GjNy4xBIjI05x5yyT0Tv/sTz14GLD/5/XedjFF0fzTNzU8CwXqdYCE65PBUjM76QRz4g/OSo3dK
mkNEbnqL8yzzp9F55B+3lpmNnJzGJwtu+5PDFOLk1hNT5sboiEEugwKnpLvpk+Fo0X6R7BIL6gma
QTRHq4+qEymEaxg3HmZMg7KvJY2COjGBvzsTVl923T7HuvJg0BIDhn9KSBPT57hkGbGVMtllxDq3
sdSj9U79MbHDC3hCXzwnys/6KNPr0DU/IeyzodHkY28u8rGp6bwyiJYnTTcGkCmoluVGgnO7vtRa
/GIwJl6TfDZ4U7kDlWJ6tSHxV5bTHQYn6clQ2aE/hn1yLvhr9myavktBsyS5R8j+JotPTPSHxija
VwLPhM6mA+E/tr99Jt4iO8+2ZqURkDY83IlNVLwVxAIyo9IfTI05iBuzGxgDw8JQRvhgeh4yxeS8
dLTonoSyiKphCOpglFZUbJ2BIzwkuGFOtgENyhjWFEfj+LXG54/qJCyrVYI0NbCPWCWeVNfEKRZ1
G0RDB81rEjUBZOLRcYGj0Kg/+O6blB6XrzZOT2kDFsbOcz7dHIwOkIFAd8CjbMZFXu0WOGA09Y+y
dH4RKLBOIUwistcx9ATwvmuyCqNaVn5OHEZ5Ng2+hzll/3cvT54max2Recrj6ZQb4zlMOTTDHqT1
taRjKY1pyZlXsHpjbUrGIWzW03sG/wZoa0ykb+bznni4/5PuuzV1e5/QZhi5TLYabyQ6+CG1o32O
V+RlwOoOzGbBL9T8IadFnC4SJK4EsAZoSg/SS27CZh1Euep77vAbGX1MokyQJZYSMzLwW5a712g3
ciONYPw2sJoStvdDV5hQPmlZWcyl31NJQkllM7y6msVxVXq2iXWko7bTVtoeOS33mxYTjsJ2EFfa
XWg20N9M8VOYzMpJzBq6c/KPXh+SixqMGt5EYLo1jcFYDPfmVOZo+pbcpfzVO6Vx7qmdOb00cfts
x7k6Yl4Lb/mk7c3COORt/RzHunatx/ErofbpFVsZVEjdx3Yz3cEOH5MhVZtYgZaRg+YwpkY3y6rf
ypAQpBgZlYp6vNk0ehJ0Tn+5Id13VnyzyvB7nEL82LAFFl7QQ2e36a7VWXoZuT3uwvA/2DuPJrmx
M2v/l9mjA/5eLGaTBulN+WJtECSLDe+BC/Pr5wGl7wt296gV2o8WFVKHyM7KTFzznnOeozhbmC2b
o4yiPUig78Dqi1vd3Vl1K3aVQ9dmINbAq2s6NczgBSmesaaMLrTpqwyWvpa2eRRG/dnV4C+MHlOq
J+Q1wrR6DkfjRzgsBb6G8dxlmcd2yEG6YhuhAEP6I7ZafPYwmPTIS+95a3abchrFeqipvq1HKFEY
d4mZquJYKW7DUSWDZZKZvFtueNZqmmhLvtCA3WlHGJvRewd1h21LT7SjdNB5YR1kx6wL87WT42zD
EpBtSm0MNjYho7UQHK2LWLN3jEfYy+IJD01u3/TectacReXD5FDMCbisuiSA/qlGSD4xdePO7NO7
y9P8DXPHEs85m0gBq65BijOy9FgHvfms5ungdFq1zgtHu+hUz1h2O65Ll7qcom65cds4BE25jmU6
Hwdi7YQk2cL76nnoQWTDjwVE6CYPwnixdVU8KZp60owzet1zSCEf4ezNkZadgF/ddEncgz1MZOQg
y1rllrWXAfpTTAvANo/Do3KgRDnD762kbCYcvE9ZxeCfOTF79CgC3a99M69/hAhJ58U4LPXgWxYD
eba7n8JU6bdD4x2hF8hVStbuwRjpPE1i4PMtMS8/kCWrIybhVcet8UJY10qYrIYiae4iIrBMM/LW
w4PE79R3vBIMC/ZIkCfWFThJGqs2hLNQcIFOAElo7o3u0dLgKKIgaZXvQtCTKxcC4iadiOsE9QwB
LtKOhtmP+6UIaJ8n81NuONGJNy3cZQXR2Nhx8/PPH0nEio177dAZjXEwsRBtY5VuePI/KLS37kuf
DxqwdoqhLERzesLO1B8j0+PCM5Rqo5JUv1ABmvZFvjOQOkFaTxowDe/dLZhwiNnozhF3aF9VPVU9
moyu0VQhYor+LembZ3L3j7BU5x3afU8IDtehGLuN3WrmlZOyefU8Ee+KQAyrn/+sa7DEFlrP1hdi
lq0Dfdv2c3bTm+kNXaSijaNdumStx8HRD0790IyudeJo0BGecr93fN5+Y6v6EE3l0XOSRUQ186sT
aDr3ZayYszkdZGVEx1oMxan1mmEvXSMEwNIzs3W74IpdQ2xDVpUHKLL2pu4MlHpHvFtTNNzKyaqP
ZVg8mbVilTSCGGJLODwxJJ+2bnixewOcBBvBrQIvxRSRtFDUf/XmzvGpdoYDYyvfMqA3eK6b3dqs
LzYjjNltS1ThHrJqaU3hXcOgKXhKqo8IXO/dnOJs3dA2t0vJ0WkrPQ+ajdWRZmrmc5LkkssddZLd
pLG6JJpHTWE236CdBz5CCGha8jhl872ZsexXWXjRi9Z4culAJE0p40OVziM1m3ASkl6VPnMEIPZ4
BTYxW7BDlOoH0v9X2ELMfAmBAeghSUAvHcd4iybbyrUFyZMpXblFmd/HwPhOEmC6YzdrFmjvOy0q
+UEZk1yntXQeUp5aE5vYhtLmm1WnX3NMwhgOCcJSXGQN8QvtSVzZSu5n1sKIKYERL64FEGarZsIb
HdVq9vmQGqNRq9nFLe/M9Xa0hLG1IM2uB3qf/VpB87KpuTCLjwwDlu8mVrN2PB7VuKmyrRY6q7nP
k41hZV8rZYVcDIodPdpPczD1DJowUKWqkKcW7+Aqbzz81I2yn1PLfs/qSFwY/ayVblhUdRK1y3Bk
NUVur5IEi13c6zE3YqJz+PtdTizheK3S2uGu2dZH0mUmNjb6XxLAkmHLlz+cUYpyPSdTFxHSqwuP
NmiVVUDUxzfqgLmHeIHu6yEt6Mpw6c3TO21DJfU9IEF+GAazO+am/F6bnXVijAnHTFVHK3ylk0nc
C5BIIhMnWzgtlTLF+DzFx1ZzJSzNvEZcq8kwhmqtGoOAi0RtSihlJ6KY840umBuRe2wocbHtFcAC
Ci4xc+RFgEfQ3ecVhl/PtWtfUyUzPHDaRLPQcaxhcCCuQbfQPZ18EPhy3pyMeQ+gyY0tFm4cWxsK
i3agn6D0S7fTTqFJt0KOQGHKVH/1anz/fCGvLdbNc0Vy0071+SWOg7XEXrAB8ii5oNrDs4SiC3Fo
jf27epoNS1sTcpN+1FQcUsW8C9waQsistpXW94/4Nfax0TQ3M8/o/YbwNuYZrQctGcFMN5+nNIlP
8DgANqdsOplpnjlhGqeu/axGQydMeK9qRNs+M5w3j90ePyNF1tQwcsYeOZA22eRg66n8wguru8c5
JumM4Y61+y1KdHfH/JXSL5tWux55cq0cmKhoKdl2CDVxjGy/FwwBpG7EJ4j/3Eja5kbmAy+6OV5H
vuPWUCUscF1KR3yHYOi114TzwJZ3EuhPGV/SLvVOTcDo3FjsuFHpNEdHrz9CBrq7NhjwoOP5GC1k
nUozBubmwxVkxWNYK+1dGME2P9JexG04cruH1Ib/OoLAL2V3tHODUFxUXOsa75yd1N2WyIYDEUVv
Vm1kxRQ0EOxNnARb+FBhgiQwsqqhj5wynWvu3FEMrJUSj5z+3gqDDLWuD/fI5OuFRX+ns0pcihSN
O82Ho+XmI0epqvy65AsUEd+hyecNU3p8tbo2XJkcTmuzf++LrH3mNKyohXEQttNv2ZzbZ4nKuU4b
qa9TOi12BHuLXeeASTKq13k8KmGRICjn7rqMcJOUxnk292gvFF26dGoQfs1yvwqwv3JGh89h4Wut
qKt99Pr2e46NJ2+s7tHC9rMCapruPDm8tFHRXwtFAxn0gl3Q9iZtARU4GGriGCboOu1vdf9hYqY5
sfByOpNpvDMx6k+O6R2H0E73pVH0FN1ZWyAr4z23yvqWY9ukW6yPrP6EvGOc6SUduAxfOJkj/7Lb
4LNLNF+Bcd5SS/dRMonzA8bmMecf0geht6VVclUB9icGZhF/d61XC+j1AOAVNnekr3623zaN426m
pI/9fPbMNRxPzXcL4jaiQcvOSpUd5x4FHT7CSYn8kGXuOurIyKI1eESgwp3QjAdwil+9yTzMaUdD
aZz7ZmHcUSyflcM90CoVNxjdfWBOxMiu4R61nOmCpnrSWPnzCa1lMCCcY68P8V4PCkC6Jh+Ru5/z
RL+307EGhL1uwmriQoHsh8jEzblZcSaHZEcrOo4mfBIEb4RNnVfXDL8zE1ryFc2wrmKsmaILj0w5
7U3rQdvCsPcO0Xw+6dkAzGVCVwhNBruppEHFy1muxvXzbHLxMtOwOoax+7uDgZM4A+lqCb145pEk
4xvX87GjA2phh4crTurkG9AQoyQ5m2V7hp6K9om+WCv4kl32SYMD2rPwiqWJvFrNBoPmKv5o+fC5
rFN2p4MvxXj4Nrt83mTXokZRsbEQl5v4Vlnx99aybqM1Lgm5BEo/wVy9qLgwRSznWBXXszH8nuNY
W1ltt2IM88OkHw2raPHN1ocvuHcV2FsT1Jlsfb5bkD+gm8S4Car4eVLDxhqZbVsxdwk1jx9261zM
NIBPkpqkB8R+DOAP15kG+cOZXvqw4+3tlvkc1U7GOJxStAypR+soGyD5uizednDJ7JwyjyVhNsRc
z4yqZonNDkad1yTpcOfFkghlqs7CSR/0oS92EbtUGthr2fUcGVGyIMrfgfDv8xlvdGUJjmJy5fCA
Hgv4taPDnDTQP3Ucnet0dJpVVU5gqtR7yomiHRjjRB5BT+natP8Gn0IvhnVo5+XKJYISBZZ1setb
pRoOjIt/HJIFQ/xcOP7UKbU2sm3jdDg1MD1kyM9rcMnRThWBb7aJRhAlTHd6Sjs89YydP3EOAJJE
JqHVOf+vHCBQsGKCcefVJTfmFEoKvY0sJgzuegcQXms0PYe7GjjD0i5tT9mDqTFoYKQVrwENp/6g
6zc3SvpL7hDALumC3HBASX3FBf1UKZferKE3vuTzlSjOxalcsCH271yV1QrZTV0hSzzjADHes8UM
kFSdn1KP7CcGyCRoLYqJXrGnJPyg8kLcMjclCqED1RokaejC7PpT9w0EdOlrE/A3BWpYN+3f8zDr
vsxKcBxqriMr6HmSGtEn0PTkyZnJWd0CaY2TmwH4za8tPT13sWIGYiXajuHsjdNK+lEYTA2h9m+G
sc9fRQsZnYocBWXo0NChvaNj1tsMYUk5WqAFPFT596yunCsT9L0oW7avkpY7is3RaTzvgeRAc7Qo
hFi7BdA3aY90KIuIjIZ0S2750wblT5zq5cdYQy5oo4OmkvrY1nUPoljgs5yy+qzsSMN92PINw5bR
IIjKITRPRmrY5wEMxQqs7OAD0eguWWddgS72O5JN9TZrpuQUT7W5MhO+Yugq3Y8wPZNZrj7tyODR
jcfhsS+KcWfSAHSwmpYFH/8N9pk3gXP7pJOmP3Wp1R7a1LrXkydOQ6C+6J0sz1KT2uY6iFbsYbKJ
y5jN5ba4RK0eHpJiCjGYiEvk1bCXh/Z3vvak0MwVHaYEVt2mvIS59UAB7moayukHJ9B1AFuEMkaK
WSSTl5Q2b2qP4umjsr+aevdDKybsyJCI7z19b5jXjVfPyeR6bPX5BDOsWRVFVT2MZiX9rOHARNx4
9smmxGum0rvKdPL3PGof4z77krW6rFdsbLcA9eMpcMm26fLHiOP5LQG2V8Rk1ksT0+0cmSHBLVg4
s9a3WPQXu0mUvBCbSkiN5uAJq+yF/gwqSeYkuBLpVOsKKRK4aOHuwymBEgfRiaC17tDVIU8iijmA
atbaiavyiPkuXsdJzH6chf0ZK1W5I7P9gyOT6Qcx009876RKqbEnBV95l58/pmb2Lprl8BzWG7xE
1dJxOx4RXVed9qnot3hktO0+VcKFdBqskUyy/dIl9uiSO6ktvsu6IOPjPVsk/jlKjfl1wLODFN8z
eKi10+hVt5bp8MEy+2RPD0HsN4CxMN6qC7SkiZsfOnnR1CSbbFvwV0Wc+ha1frKb5oDm+4YeWe7D
kDoFhCgcJPV0pyBEHkQqXrUF1dJ7yzgmqK+05m1F17W3sFGvMMpbQncOhCz4zFuVNikKniLXyNyn
R0PP6AnFXDB+q/RwsRFr1SmsalYfipfSRdr2xu6haprsIxMOxdsTNS2U8/lalU6XIkk/x2465E5t
byso9led2h3CoYA5wEKwm2ckSdO26O/kB9YUMVsbUOAku6dMXs0FOY2d59I65cZtRhv5GAsl3Eqb
6Q0JAq2My4MHp2atCrRLfRSYlPsKOEYO6LPSwpNXlNEpag0S2HDWNr3brOV05k4cvdSJ+4kph5rR
0X5NSof4ZSoMnJWReqAN8iHVEnWCRZRaEZnSqS8f1ADijkDRjDiYlA/wmyZGrq1Lfu+AStq95nKO
7kbXwUNIONrZotmNNm0Pamo+0N5zn89IW41TWm2LOc+uaZE/9WPAuN0KkoNueFgbUEOvszOspmr4
McVd/U3Y/Qler32w1dDtJq+6eqiWbChNvyetvHUb8Dpiai+DdJ3tpOgqpoJRbHNvpl+A0fahWmj2
qeGewkCSibQpTEdegHbGj2LGDIYM4+6YsqPqi2KXoFZtZqSATYXDZD+5wM9aOn1xo0hgNe+BPkTX
Xlo/SoIBO+Vlbxnlbxe6v4+m3Vt4vvRj22FiA48vWQnI/iCaC8A/9EzlLUa3SMUVqrb4Ytamx6PI
SRPYLgdxe352W4DkKuh+uLhbwUmE+d6QM9yOhALnRvD5BzOerLyb764F7yQFFsqFQyvW2iGnSFcG
TbCC4YLVMTL0FeDhBh+++z5NdPKqsNtOVvtRh6AU3GAgXRF631xZMEgYaC3FfjcMj0kMAZg4irch
4N2vMen6ywjJIzCB6T6qqlcgLA4vUiMkSQ8VDlwCLvW1SMxkDVwHPLB0vunMLCG2d6+Bqd8dWoJ5
KL31aNevQHDumpR0fArtwJ8xTgVjnripX6JJv3sNbD4x9/xqy5x/0uftDO8n8dLk0cG9Zpjds8Zc
cCUmuHASfzFGgMnZdXWq1lgN/WBqXrGuGeu+9DCgNgw4ovQmmETuIjp5Ccc7Zhc8MbjrbqRIj3Pl
fXZF+IblfqWyaT+W9lfmFk9Tw1PMI2rhBc50EES0bxQO7z34lfvPF2h7vLklbYqryr5zEvhWF/Gr
FYZnEyh9oMZNaHhfVMTCaQzktesseMttLAVItehPwU6ZyCnLJwlhSCfNyscpiupoA6cjJXev2DUm
KdhoKzrcPC64fla14tJWM6NU8IW+a4GYlX36lLh8o3TJdVevvQemfMdZ9C7msoY50FzviI+wdxFi
2Pz8IEuyvCuRxj61I2Q3GyBwi89koulnZ6syuzId2RAFdpi5BnD/HLzinoZHLuwYBPQtwerWYAbw
0djAZ7H3UezaqQ2prO8TTBdKiF94pI4FbDBuhBz6uphbNW2PGzo90lWQj8v9ipNNxBuQ5t63qMIj
Gtkjs2M0mU3VkFWy4fTZOd84pNtm63EvxVEFO6VuUhqm6ide7bBXc7pPRm9+GCeLEqamPDSNfsBc
Wp06mprgT2ak4YOguzIKd9BrvXGDU1k7YwW310aM0iH6oV9Ts+AxyO83smgoUOZMCCbhllTgDGT6
SIMVZpeMWpA0EBPnjHGCxd2MW53+MILxSX42pzY/U7knAfcLPOiGk51TG6qLrHlnmoRvSjW4eESC
sj6FJRYdE9GM/WbeaHxlIIQDR+rwaDByYVEQrLyglDnXuGJv2bl1zBcbXpwjmbBYFTX8jkSmCR9X
yqwkTzt4sv2Dm8ferl3qy7FY1deOk86BLkjwQNgIi5JhcxZiDK7LILn9/DFKemS7fvwS512w0R31
2VcVbmeSq36ZdfVVIfjDgbNwi9SSKaZEQAIrtJPGYwGJ7FwgLp5JhT97piMPpeGqI9Cjp0xPXsuu
xRtYUxHBekPJObpikajkwda/R3rX7qoGTbAH6jaiLD8wmH+NI9VfwrZaQlbzLY/mEbOwrz9EsD42
udeHW30OnBNlJfZSlCc2Gaf6ZmUCQwRiV1PZ/dPnCU6JarNXUSlqywOuun1Uo77l4h54FpVmYTdz
6TJi7OvOcMJUFAMIACrtkNq5cAzBEqeTkdZy46VTIrzhv24xszFksgrvHg3BfJ6NiJB6zSoDPmYj
rK49BaLmUQjrqxXMzSZVjFGktAgVE1c6RZnW7S3o0Sjbd6nCfUeg9tMcuHbJLsb4nMUanaTGwL3e
/b0IcAcnon6h/4t/V+PGW0jxVI+U9AkhNHV7ZljVAQENJ1PHm5calBAHkuy/JuZlUKmZB3aTIx1R
+H2jzjcdjXuF8B5Yc6dTPM/lSmn5tE/Y5oxOrfClRNestNlTQwntpEl3g9coH6Nkh51tbmAiFxBV
NEqXlZgfglRaD2HchqehS+mkGxt9q42ht/cwca3ndsyujjcfOjT0tZWknQYzs+7PPIhnW1nwDOek
OVSwsoEDMXiQbgz6Cx/9jgl66ycRlnwDvsy2jPMSLDBBes6vEqc1MVllELwfQ8w+RshJgO1x9EcG
2SBcCRTDKvKJBI57hrmYNCiAGSNngnGEzaQwcbXhuI4fAwmMYjHKm5HWEdnCClEvP37+N9lK71CV
PsOMFvsztzt+FGJv4nnFtJr/4O5c44oBBdILvbmiGJJssfV9CZePLiHXXUmkqKMFgYXXuB+lco/j
wKGkmlJ3U2R5f4Zj8ZriX1glRg45tZ7I62sIsEaaS8r6XukYqDdpCq4160lS2mQYtwhLmNrCxLqT
H3uYyGeeiZp0m2B0vpUi+O4kmFjLpFLMzaaNPpZ4Q5hAr1zZdYfMm7723CcaynrOmZbkQHiL1o90
MWzy3Pg2pNMHNWv6RWKzpBgLwIyd3LxhIWVNVriNKNa9JBY4aHaifRnXKUI66DbqN2OgFnN8me+D
k9vPRoKRf4xpsh8H/Z6kHueimNiRJ/nQREh1jbpIl/rBvqmqPflVusMZsZ7aPn7n0VcEZ07d8qNs
Le3483+SMrlwzgmPDj2heCHwmqfwKJhhEJVrF2eg7BJ401IJ8/gz1PR/abnnqaIz5OtnHi8qQtfE
37s/9IZQP00Xzb/uuz5/Tdvo6+fw40f1v/y5f+blrN+EoRMFIwlmkxL4JS9n/CYsl8CcKSi6MN1f
83Lmb7ZuC+l5po2RjBjZ/8/Lyd9MFz47dSOGwUhAOP9JXM78S1zORgzjX8GLcJeA3p/icnHvGGNS
E43q7Rn/Cmwg7MkMKijuY3jLSZ6SRu0Y1+BNHGTwDR65mbsCA/46t4l3CA6EANbmTYQH8dzObnZI
qXA3zEZSNck/9/DgMnkDHvHLG/2/BO3sv8TsbNcWsA0NaUPUIVn4x5hdHnCVdHS4mBLZPAizh3L4
2qJLca0Wb1pdhWuGvnILNBZjFSmHNcXNQPEnDI1kwuoTYu0B1FN0EoCLV4RtjjpGvVszVcv5CVZK
LdOdW3EkSsMppFU27TH7+CHeDfxRZf8FxyFJa6LmynkRUhRbKN0XTSMLZFRoqjFSPWJxE5+d/pbM
w/QRF7q9djv3AVpcfjRDLTz//Xvyl94oF3exbZA+1JdOdNOlrP3X6OGoJUUFd4py6IqkDdaU6AxR
8IZ+P0DtzsCjakdCB/HL5EnrtkTSqPulbbXniFXQ8Rnp3lNoB19gI+rXOSp1v4MUfyUC/d5zdD2q
YSh8R2GUtTnHtvWWfHD7DqaVO0qcvdpxP51sle3//tf6a6bTdund4bKlu9J0hbN0tv+SqFTCw07m
DBEK+HM1IGZHk9tvBlyah9npshN6EENLXQDgAvTZ9GWwKkEx/GMV/Jc1VcZS/f6HaKktDKqqLMGX
zaSeZ+nt+eVlONJNh06nZwq5/LtVljw0HhS1MMWDFvtj6MSv6Tg4h4hIFHGQZxUxR2n77AL3xVj9
/Xti/fnFCJd0q+W4ukMmUQi5PNi/vBhBqy09xzaldmF/MRdcwFBe7VLi53Vj6zJ6HPm6gdNHPdDm
3WvtSX3OYxvcsEAMa6edYBDLaFqPlo0ToRzqHXLXwPYOy05W+msUNcPBscSXWSs1EpRYGG1JJHLI
6HTt5vYGmWFtY7Js4sR6caZh6xUh0lYyptf//FcFFWd40nNM/iP+1Ic0AY2P05G7d9RAuXGjqLv1
i/19ICTUVDbcdfGtIqu5y1zzm838ZLDAF0YFg/XsOFW6d8a2TkSrgMuaGRQJQIFtNzV1ahuLTfgR
koW5qXpNQt/Gf1u2yKa45ROo3Ii8YclEPW10ECqsfCLPr0aImMlNYxUIvXz6+1/WXB7RX79kwhW6
y9OrS9sQUPv+lB5WDUaRMOfWXuU0sXDKa9YzQnnWNgKDqzaxILf+gu1XFP1k8sMMEsxfWm6tjW6O
D4p0tO9m+WcuBhr2OHuvHXdp/enrD7OhDfXvX66xVLP96eUawrEt9iNqn5gb/fFrmMdzLZswCzHw
8HwusLxzdzcqzEFQc5pjWCi5c8suv3LsIeVpgaBOI3XubYcIDNvN3RogqQ06kNe86/ZQN3oFpuvf
vMo/73K8qWwTFsRc9l/D+fMu19ejikyLS5iLNLspa/ubmOHV2Xnv3ga6VFpLHPWmPAdZhe264Zvt
4MX/zx9ZIQlumbpw2blN9097rWbrgcC+JTaO1snTZGnAb6pqhtsmp20M921jYpE6m/lCanYSbGVT
wGSGIuLJpK8DJoPuEHemA6F/J9/1hm5Sm4rgmtZ+JcBKsnmgZqvBuPGBOfNQ8aDvjAQ+CuUImxwu
5BvdIxnxixfk5PoLoSRmUQGED/Bh/wQs/OvFctl+//TFkIAyIVBzTNEpAPvjF6MbCUBkzVLfnAy/
k7vodlnPHSsoCYNa+QwsMhHGUXVP1Bzrj8UMUQJUmLGtciqJSiQcc5Fm//578JeiQdZJxxG27ULF
IE+qL9/mXxbNwYhLT0T4vbBNYbACqMW62VAqNhsj7RWMOGnmrIMtFkr7kbDFU6Un20g7N6UKTjrx
A4JNwYp4OLg6oay3ImwPc4eQZIrxzEpL7k5BEeXC2D/OVv1vXr6xPPt/eE8lYAN2wmV9cCX74R9f
PtVmVsuNDnaOMuu17ekUO3r6GihWvkpqNziauTZtu1rnrm3KEQxTK/wRFLdZ0Iv8b97LvzxTrB2u
DuvBMzhuEGv944tp7MApJ2w9m8LTgTrpn1NYDOcs6/eOFwwnDx/fjT5Yd49uiePAs1GQSnjusd1S
ScG15hUspQGGJdogDumrJimwVjJbs1Mj3qNVJVsWyn+8hf93k/l3NxnX9ngC//VN5vSj+Zp9/cMl
5h9/5J+XGPGb5fFxG1jduFdz5vgF+sEEh9OQS/TDYo3lVPT/oB/mb2xjhuDoZknheg5fkbZkyvbf
/8UlxmZ+xabxz7uP+5/cYgzDWM4Af3g0PI/7i6ObnM1cy/rzcuP1CWTr1GCIFHQLqDs6W2+5NQSX
HHbVOjD6hMlsoF1K13BXcJGNfWqwuQMPyreqe54j5hhx9EwdKMSwmJVZji7idocE1hQtMeFFpaa1
J9nXrvXGXQdjNlQqGS/M+DY3jlae7ayojrdhYCM+zCPAcUjTpt6etAGPBdacMMX7pI91yIBKOjtt
wodJj+JD3kz2DT1/K4nyeHY9bxNQZq0MmeWxHvgD/TYytNW9q4hHEYSvBTMQWg4wk8/aiVPKliEQ
hEUGBmt7uLhzbNOb3FFRJOv4xZVbbPz98xRO38dI6DfL12hU7cXcvjVOBKzH8oCsMaOpIyd9TiqU
lSjOzjMnR9wfAD65QwUIXN2MSOU94tl1fFIx9q4C3URVfBU9tpqV7Tj/PaCamzjQZgDvXVo9zFbz
Wo4lfuF5RGhS2v6nU7ds0Ckyvdyk0ZjdvZg7WW7B0OVeBq1VDcVeGRXubQTUlW4W9GphpzqawC1+
Jg7ZSY/j9AaDr3mLGlrgdQw/Q0UwpCxrWAnIKH7rNAyFwpq8qQx8LcU8Uku7v1oYv9bRSIO2IG44
VFH6BauDn4WZecKqE/nKI4XhlYnFxAYuniyj99wkTq7UaF1VZlovPfEUD9rG+zg5DQgMVNrZoHRL
b0cSfZiyWJjPNbUK5WzaULz6xbNi4oseiR94ZrGeYu3kGFFwUsG49ij8OiU29M+KtVzPuHkZEd8z
02tcokngqrJevuqYsG+46uyLDPUUC4G6UBNabG2R4Tl2h4p4UvzFk9EuoJn4MbSCF62NRh/nCvRW
e5s+2uNQfKE9m1CkhHsBRwAlRaP2m1ZvIp/i4jS1u+/07GksFtQgNkf0YHsCIhEfSurjdn3fc+GN
voGTDta0jHtslql2nAhp9vX8z5Sz5ciLTOZmD2V6JoBoTxhneDQ0WgBmjd+Q0uZke8EnOD4rNbSP
ralhp28pejEta41TcQtwNHzjGhkigLZbkoINnAqHfrisTK9anX1xwp7Q/8hTEVjTvUxIt6QxGmZb
8+lTx6feLHQOUc9yKZAeroVNXiGqgidZBfVNF/TIdWVEtiv1PlvLLD8msthONmbWyoEt71MRF2+T
xahjZ+YPYVRvul0gaoy6dvRMvqdZkbl+1yUSwgEiBHexe4zecrWIC9IH2LpbChRSUZPtcUdxgmRA
RksiEYYNhsaCoOzBI0x/AqdX4CLtyq1RmHjwm7Q4FpkgEBDz95PVP3iVaXEiLOBqtR9SS8fbWDIh
JdONO3vqqM3mKoG8jUw+pBT6tPpzLRM4c8CCTqqDrt+oYlxHRgNbPwFcyzpdHkuXcCrSykUYHWsQ
D+EK6ioq+Oi9FLNqfW4W12ke1IOEkbTKa6avEbGplnaog8kcfwf3bPLtZHokg7YeLFdChSb4ZHW8
a8qLx2OXpv0hLKMH3Q3p40mxspvUZwbyBma3O7S6Wqm2i64aY/5baidf7WSEi0lrFtg1jrwELYp1
Zbo5RPKZ1sUJ6gNOqmmTmaDNLQOcfNuoS0xUY58G7Tdm6d5G4U9ZzU6hnRqjJuohEgAmsXoawIqm
lU1CzIFhoefdrQvifZuRCUtNMfmO41gPvbYYBQvzbLWejjIeVjuZDU8/K3u8ZGSz6DgwR5ljrAHg
lw8c5i0wiOeI0x8q3bK2h2wpU1LUOCPHahGECaeXtrzhEAiJTo0VT1SRn/IIeBupG6ppJ5K1eVb6
ndEPWw7970XZPzNPh6kQRTWVOlAsC2E/BynGOzPhwj4FwQSN1NyeoaNoly5Sn0Y/zve2SR9ljIKO
9cqvVGCeNQy5YwGgz4bW4Kdq+RvALe/4f1Ipyvu9dXH44EmiJYHETcokY3h3q9L64gzTOUiAOhhp
b5yrbOYCWkbVc9fiq6B/BcxevOBGXB2VukwXXk2BaZvMXGp2h7oK/HgGyTkU7kG3VHALYro6hZ69
xB6b0e+K9reXJGFP9rwxveWpi2oIOmjKwZ4SNsQKjc38aEgPAS5Z0CShOgW1jcpIU5PTVntkBI1s
6KXkCdNdwjCDMp9LmMFOFxAXrrUZhyWZpy4m4IgmY65mrwl2Y9w20LNPYQisQwto1tAH+xLIaW8s
ZhOMbwxEDBJzxpQ7mwwwEfnqfq96q7rAvBR012KgNfYa+9G5ItmIedVks4p4I4bawseMuxbY9zoJ
M+PTeK9LguhSD7unMKkebH7bA4Lf0oFJlxFAXZp52gu0Vf0yojwUKBDxIkX0iyiRL/JEuwgVCsUi
R7kQi4QRLGKGscgaE/oGDTrq7C6SR4X2oaGBRIsYMi+yiIk+0i1CiVwkE2cRT/JFRoHQqlHrjbRi
i1d2Nnn+H/bOozdyZM2if2j4wKDnNpney0u1IUpVEr0P2l8/J/QeMAYYDGY/G6GrurtKymSG+e69
5+pKdEnBkm80LYo2aGVgo7IZJIAHXYibxdo3O3czKwmHPJClJB29KWo8/zDRqxQdaEb5SZUENCgx
aM4JVE45v5/W6RdiIjMXJR6lSkYyfxQlNuYuXPwDGlp5TNSXn3/qdUcGKZqUpsSpRslU9MPAklLS
1axELKnkLO54B0ynpKOU1EU16WpW4pehZDBDCWKItLQ3a2537JVSNsuYLriCsCLU8hJbLRTOYVqg
xiqpDSp8u/OV/FYoIa5Rkhwx4PZgK5lOQ6/LlHBn/Wh4vZLzyOgf2O7zK0aLPGA+7O9jJf9NSgiM
lSSoKXFwRCXMlFw4KuFwUBKiqcTEScmKLvqioYTGQkmOvRIfuTiuMtTIUcmSCUWACOn1cip97QGb
nn3oSGE0LS2pIDSO0YjAGXlK6lSiZ67kz1EJofiy4GJByTww95B4ORBMGyWd6kpEHZScqs3Vy5I6
JHZj61ubcTMCCgq3/o8MqwTZXkmzPhptilabatUv3y36/dzN5onRMa5CJe1aSuSlMAk/GbqvpwTg
EiW4UJKwrsRhkVX6eSm1e6GE40xJyL0Sk6NSvJRKXh6U0OwoyXlR4nOlZGhfCdIcUZJVq0RqTcnV
GAPuoWnkL4z8Ia79iNqo24YLX2Mxc/SGlMOyksCLHzU8VsK4riRyocRyOoajjUepTgCMbQqANlfP
C4P7s98531ojiNHHc3EqK8d+WmDU8IIGDQvBtVuq/hpOxV3X7Qy2VgjxpTL8B3PABoab0TzlD9gN
jOduLPznCoB+ZpT5lbhsMHcGDhBJGYr2SA/snziu+1usg8iuYZvZqbkLpVOdCp90cMx2tcqiTp5A
lhTPRLeSrU6h+MaXrtwLmCVqyqzftLLdRlZj01+cmDVNWbmrwH0hw4a6fejY/AaAro8/v5Vnerbh
waQaUv0XEU8qzprR2QpI0ys9pYzKNnAgmkvkkTvUD7FPdW5OUpUwu9+uFxIrptnkn9TB3xWmae0A
hTzUC9703iu1Y9SN0z2yTFYA+qpeNJsThAyxKRnZAGYW5366aJsYMMBBDFG4F0wKV64RU7BTGAF7
M6etKYWJ2NoeZvBevLjU/axAX/B+ty0tUJbzAVXsyczpLS5CCsjUX8GN5EyIoVhr2nRKRs84LqPL
b8c65mFrPNfd1G7Got60DcDyyt7TR0Vw6U3m5p/Wisi49Ppb45fbCJ06qV6rlMUuOprjh9Cbp6zG
mmDig/fipyFu17VF4oO0bSwisfLL7pgv/PGVw9aatqbqQAbl2pOalLuWFqE4pPFlig+p3XAkgBAX
NFh/xqp4GKYu5tmppEpdtY8cO5rHpivtIIZNu/uP39O4kHba0mPLQm3y2vg7MpovLIRvfqEfsIyC
Jpmx8yhghYyzZ3tmFUglYf7I9J4jN4FZFsfXoacaLM+LIztE84KeEz7qTcOrLpqXhN5b3AYVyz3o
CFZzehE9nE8xpMbpa+4jjgKC7Tiemvlm+knxmAPBgYxRvIw//5IKPmpeMnNlJeRsRGzMgaX3OnpD
P7xCBjS85GLhQrykLZ/9xUOPsbzG3GJazsi917gU1LFcUGOHgdg45bPM71iJEui3WrQj6pXfdQ1L
9vLj3G1S49oUOEW7pnZ2hezFFV+WuE5Ca/Y4V2iK6PMu4CfGUNilZDlw6LALA2YihXSIrZGyCWmK
537pCIbUlDr+/HIsIDBoiZ2z7vFvuaK3By/qu+Dnl5gT0qvTNa9U34RPMzVhXmvcLJH8mgo+o3lL
v4YH5W7mELZEbfv086X2eCfaQR+PP79k/SuODiHXlZgFGXJMe7t+MtK741bsYvVjOEXpXWATOdKB
+JLUk3XXJmYQrRTdxnEKanNCyqlD/bP0RA06bPmIjPABC9F4DDEc3OjcSW5cfk5tPMVrycOybgi+
akXqXNjk322ZWnvGia+CjNrWluJIT9SG67gfCDf11rhm+xX+TvM+zsPGY0QMYKXFEgiYxDpSNele
Zhwd67B2ASh0/Mcpl+xtw2p18QhAn/CBcOwfnPM/v+CpXpHbtjdkl5uzH4tyX44k/Rvev5F5wdZS
vw9xSe5zz7l6XIsuP1/ieAkaah7OePX8Y2MQy9OiRV9NKBcL/YqH2RTd3WTqwXqdXsFWkqDUcU9I
vbTPQ4K2b8bp88+Xxic9odMgQCA13WGNbp+1Bnuh3Qg8r+qXCUSJbb2AqoG6XhCAHUHH+QlVeU3p
rhqVAaUSM79lsXlzCsN8/vlCBc0AV97unfxYAwx4pianUAY9J7B1bL2AoOWOaQSW6SFabnOeh0fy
lbeJptgjFXFvPj/T41TGl2RkH4pGM2LKAMuky+TGcDHEFqPJxZ7+KHu+RpKCw6h4KLHgn+JBuHdB
aJ08abl8TuSKC/hOr0bPIMZVN7KI1Vb4s3zKVYzfs3Pnz5Tw9AHef7cBaURc+NQci/5Ym/ufBkac
dlBRMhgydn1oXgZ9mr4Gu8dbhsVF6/yIp2uRHID68krPMwq5l/ZbyoTcZy4BMOD7MPkyWi4HtrVQ
IUDNiL0Q4s87wUgIX+zOLzgJuk5rgXhlvV+c5gbh8erbsCYZpOVnWdp5YBhyNeBhbw2KaaZZ3URr
9OUiFr9HLdlCPiPCOMVvstJMlg57Pgm2+WtO9HI91GO0M6fG29EpxD7GfSIh2x/4dpwFGu14Vy0e
/fW/YbF1s0xHs54awfzGiv5E6bLXoo7YVRf3q3+za3+mWr5vNljQ/8S+e86bftraUFdJW0k3SJsB
9UVhNaX58TNs/f+59P8yl7bA7zHK/Z/n0pff8e/2dxfL9r8Mp//1//1zOO3p/0CDQIJEMkXT+c/D
aeMfTLF9pfn80y6DYvKv4bRh/EMH1W97rpoX47RB3/jXcFrY/2CYbXN3QSRymHdb/5fhtGX/MKf/
83DasfCouMI0kZN1INf/TcA2eoYXEu/0xpkhf7VL4h/RaomAYhf955cuTdlzHWsHhC07ZLV8iDxa
pZ1EviQTljxwfFzGyA+FsfdIr5VYd4Y6/7niYtjVxkvBvDtphcvJ7uDC03vpgWK48wKIwNB9tk5J
RciighcVvplrrsIYsMAOVBr/DVVMo1aBDWO0MLkZDvZuO/9FW+FDpwZ70ur1XUzio1TRD6q2SrwD
y6cNAprpc0/lDZWOsVUcFw/bG3Kgv5EqTuKrYAk5xtcyt7pbWzMCJ5oeIlQfU+yJZ3PwX0GeeAdn
FERVOJup3goSGmW1d8mzLCrYYqiIC5BObzPxIu/dYvK2tRUDSpMt22phDxeTgumydZNtqkqcM0tb
DmQkbnImVjOogM3EOTdXkRtLhW9y/7lRYRxbxXJcSmx7YjoKTkPGMaCppg40FeUZVain1/7mZHwq
Ffapf2I/zZqmpp5ZHYGgSuWDfr6A/EqozyQ4pKkIESQ1YwvJ+atQ8SJwDCrlR+TItjnkSGWyLKjF
gFFGaRYJpdDp7F1iW3RrqvhSqoJMPoTb8xI7AwjjPrz2KDNBQ/IpVRGoQoWhJlJR+U88SgWlkI2B
yoC4ukQmkB9MWc0vavh2whnzt1FC3zTpWREyeZqs4UaymFYTUg8fYdo/yqYs3/uIur6cYLfZlwvo
AY+Wlnn0touu1w+1inuNKvjFxuKx24lXqUJhvYqHhSooJkiMkRoYVYAsVVEynFtkN/plE0ZkKkqL
o1duzV8+gYaxtB90U1SXySAh4IzM0Qp9V5NaowB6ge0BOQ3ySCARQQ7VZVZBN1tjRk15j7v/BTMY
FzTwyLMl5w/HK7yTl9p3u9FoUVYputLMYd322Vvo4HdPzOZGbpxmnr6fdjHZ7ccKGXVl9nr9d5Qq
IdB/qY4qrgO9AYvITU/ZMhLny7V+N1X2tavK/jLVOJMnFf8zVBDQV5HAjmezMgkJ6qQFRxUbbFSA
cFZRQqlChdFIvNAlZyhpbJnVMFhXX9qFcDsdJVVQ4qp3VVCReIi/g8RZqgFJe5xd9yFWwcZcRRwd
FXbMST1mDfFHSQ4SMSs88yDxmVEhSTpSyh2JD+y+XNgdkpSDilTGqFaFClkWKm7pkruUKoBJPxKO
LWIIZ3t2hi3/cGsnUSF6ue5hZB6HUYJ7iNALDTL3lcZE1S41yw9vdL/p9gPCSRjUVbHQ7rNQIdFB
xUV7neCoLSsl5s6w3ozpYDMtB3sxvpssHSvw3ywdPyFU0qiOiqV25FOzIRqvk0PFBKaqlShr73NO
wovhX4fZEx9ijhvEB/KuzUDytVQZ2BxVOeBU03Nq0QEjkJQtVWZWqPQsTef5A5tFTDK/WQMQwWqs
0rZ4l7miYnDSFpck7tTbG63MiUmqnK78iexqKr27qBxvrhK9QmV7gSlnO1PlfXF1bfHgxjt7pGRG
q2zt3BEPnqvNotLCUuWGy4UEsa+yxI1KFY/ixhzRujgjQqHPM1Zm8BTqIv7KdOciNIOTqudI8vaU
AdUDI8N5RyaxXYmERPNCtHkm4ryA5sorjdJhqhLlTJwRs9Qpadw9dav3ipi0r/LSvkpOJ82jzvB8
VzrFg+GMZwfqCQ+3CYCBG2CiA7rR2jOj0HRjQ7NexYoYE9VXXRAiF0AagknluHN776lct4nLUSzd
s1SJ74Tot9OSX0fjEOsCekjrdmsDVAepc/vSExw3VILcUFnyiVB5Qrh8JGRuqrS50Z86lT6viaHP
Ko9uEkwHO/spVFKdvucvl9uTEYG5GYblG5lMwRRweCZ4LFozCwqVfPdBLlCPad/yLv/TJLdRZeTJ
MRKEYTSBM/C1UjF64vSOn5VBqxL2rEowBKf9kBc1aPSkChyPGoE+/8tJnxcvNCjijsRWEN2HQJme
U8L8I6F++ZPuB/vFhHM6juLaJBylc0AALkAA7jLTSoudb1xlYBMVNeBpQNJTHIFEEQWASW49ZWSh
3A3aAA3Yp7G13z2o9YGbeLQA+/FRsDMgGxCbb+cwhi2/fA9ACFeJohqMzWfjFfQrgt3d9ryIjJEI
ZIFCaBQTof6hI1BwCCxhBJowuc5j5eO0n1Al05bZcc3Ox3w0BLcwKu5CAYAhUyQG2PQBz+ADsx0A
SpLqTuAnz3213E2fDl0fAcNOqb4F8OAAelgAPtSK/BApBkQGDKIHCgHkzaaYeVhnihfhKHLEXNrp
uuKzAQczMYN5IMlqwlNb12DBmEORMB+toWOySHVAXVqvxQQnVtEqHLAVpuJXxIpkAXbsYLWeteUP
/eU2QEdHq9G2kSJgRIqFMWBjuoyAwBUlgyLa/qQDzsj7X7niaGQDRA0ftEapGBuDom04huYjqbZr
oOjJLjFabFH5Ep7YxH6VitfBdVWhOxTFQ1M8jxSwR8XjhnkW1gcQnhdN0T8sxQEpFRGkZHgUgghp
FCtEQQnY+eGHNIokkjWUjmhoBMz1QXHy1O0zRR7JQZCAmZUkuaGS6NOxUJSS3r5PilqSK36JHkYi
8Ewiy1M9WufaLD6NwfsA0Aj3REzdc++9VxMXZlbGCRYss6BB8VLG0Sx2CaO83Kp+Ly4FtNzux2Nq
ur/1nq5fn8Zx0atzpK2Nd9p/YSV15jvKkLebAbbQvQOgVDFcQkVziRXXJVGEF4OswjbL3IRBj0kq
MQSAFSUjjeE2j23iYT3FpUpwFnKMK2HIpNRrxI58SJJaf+DBADWj1TBnOuAzSBzXStFo5AS/cCIu
5oUCODR0CC7Pza9EUWwMxbOhqMnbZJaEfAtONyoKYNT5jKkbId/urOQ2OSOADw5NR1noAUfl+erY
UPIKs715Xr0iSJqcDN7ykx9uI0QB4t8TIZLcV+sMgLjIHJL14En6bwcX0JxWv5lTNN0nA5iP1tZ3
D7wPW6q9QR4BWmYUMUO0CQPoBE/LIDz3RrIORmT0QB2NvrPdv46sxSlyNeOsm91w8AEMLYo0VIAc
0novO4gEOa4Q0brI2m6TdEZ7G0EVVT/MogZ6ka8wRpnYyYFyJdOC0g9Ji+kLWJunsCHMxBHVSHIA
T7b0dnpF4S6EcJruIv3FpzQXplx4robuio6H5keilM8Y6BP644KqMOEv6SrZ40fHypVeUJUoCm2E
V4/RC9GcOukAV/nt0VIHkbTRbRZIWE+toj65uAD4fGoN3aKg9JbW2xMIV3G06pkg95s983hlddo9
RhmNKYmiSyWKM7W4Cp7F67Km2WFgdNM8zj9cKkWoougJ69v4PI581yXtJqAc0NZG9145L5Ap6qPP
N1UbauAOAGssNEhYmd0fqBO4jzoutF7xshZFzvIVQ6tUNC0brJa7SPhaVVXdyzqvMJ1A36p9VOYh
Mc7IC7nJk0ce7NbjBxRRrO/1ePI3S6MdPHB999IGNoeLG6RiE1182usfJ7l3+rS+mTU9tV31xTig
u01kzYPoleuSeR2n4igBh1/miJO4WZIc6KKoD4y2A79Fk91Gr6P5OSqfyPnq2xkNaW+h8W9mu9fw
QdTpyQ1TJtyJDmCJp2qKWsYhLZc5ZHqH6l9GW/7ovYC9xoCT29SvplW9Skjl7yaXSPNwdqvGuw0a
yWEt26Z4Ksc5pk/CHA/FN5XE2gqQDT+4OwAaT40A/v63Zn0vOsndATHy1nnV3yh+1/XsVYa8GHY8
z/uwn6DmGebbIPxnQCXGLuX1eQzJS1XhrmhcjuY25NWeuV2qZU9SG9+ItsI1CxvGfymFCCmCRi2K
Ux3JaefnO17IICoy8TCJ5it17E/HoktoTtyP2mT15fmZ93FGUbcHP89H1Y995lzg166JUQ7XmfI5
wM2IzR4n1n0P9XEDGNZCZ/PmFdcnbW0044OTLx5I0Y/lTf4MXOXsrKknoYM6RVL1cuvS9vrFj+k3
LQeIt2SC7TUfc77dwjl3RfZiy7FAKR6O5GVoKmL0vtXCONzpMeTz2vNfy7E2HxrKh2cumpuhZwQJ
wp3D1oS8EQvnt87t/+Ygzi8UvAIJAoEzkEt9iLC3Bzbt9KOD1aNr6KTpqiugViJqTT6uW/VM9tI/
tF1U7p1I/00FSH6oBHXw6QApktT1xUhNn45ZJpmTpu1LbmQbKnYHGCi9sbWg/aMEH+sMqWww7J0D
x3dDUqS5d+UCuateDtTa7DAi8C46BdBeShocWpsA9CWYd9BGV2PxZA+L+ZjbmPBZahzgkY3PaHMA
i03r8q52a+1Kq+0pdcp274VkfOMW4hIcpWxTQBs96fTQ49TpCrhX2rWxaih5vp7vB3j8UKJYSaJn
HsviyoV5YIXlXggCgYbm0DyKGZOFYfT5BqI8a74R+wfftD4EODvKFGKo8MW4YU+ODqMNxZngDlQw
5912y+XIbodh6b3P6qNrmONvHyJMII0w3+tz9cZPO51t3fNXei3vJfm8la18ckkIsIYzOb4Xa2l3
Zefl56lwBGRgmTHVRrbpgd1jYCmfxoilHoESVEwVpxfhNfa+EfLLmBZuqVw2HHugUHM0Tg4llYdS
U9QE3z0OTnmO606AhqLx2YeS5/D9Vl59FnZCPqHFyGiV8a6YGeKIOds1dpgFMTacISnOdf/ph95T
modnnRdu1Qv3i6RtzzRmfFi4WS45tTsdWIOhiqNtGbbQ0of9jNaybobknocU+miOeMk7k2uH5Vwd
E/RiCQQ/G2v33oPG87icw2pD5HPDVQwezKFKeOtG3sV2HQoVhcr/NscmHzrSLgD65PDhgVwiur3s
y+EpKuyjw/k991laxtL7mI08WdVx9FfLk53MCvSxklJBzAWHiUP2YczJPopurRW6f+g7uYsNZb6p
gFbD2w5sY/4SXgymLonLwKL0MvAypkNO1qw6w0x3rQN9oRiTa8Lpcr1YJqnvxCFZq/9yIwG+Iple
gWnsdHySmx4RDGo94ln7FEJACpLW+vSm+mGQ62Gp3xslhHVF/joMw4sxKwiOsSawzv0o107EzL4p
WNhGaWauu0XSp63HF6HHxS4szW+NpAqwhJXwStb9XiWD+R9c7O87I6T8HFZItHGjJj8ZtrXDGBcd
LK3DCzJ4e+g1n5WcIJVqbnjNFEy0LpHvkfJUx1RHtpU1IbAGG77AzGLT91ASbCCczAnzjzLPvBVx
MBC+U9PTnLt0R78KQm49WJuymymrK4kb0qy2fusiH+AW9PGNY9X+WlRFdoVJQ6dEnl5Vtw/MIKq5
T1mfQ+Cn6+Lk6pO9tQYuamOcldw3my9Hh4atETW/6Q3V0NqH6Rbeiqf9LMbpqekqD/XKgBjotUQL
R45Atcz5DIdwkzOJIRdklQxqmx7XQqP+zJ2x6UDgz7i496my7kKJoMEbfEeRzdZGFL5CzFashH3y
yHT0t5nl5VmGOnzFtAvXFTII934qu1o+Go0e+s9Jn9w5457cIh0+Ji/CnDNqTsDmVAd6UsWPNJk6
q8Kt5TMbCapM3mw84WB9ZEZ0tCbo4T2UkT7h5af86jmR5rbuLPc9kvGj0WqPscFVXKZhu2+dPlmL
kjbZUHyQI5ou3AVWpNvkavF4YWxtwLWY7Zul3fL9UV6VhHpQ1tOym2h8WglKvLlzAn82raJbt5K2
WUTddtUfhyX66OB3ASal4MOPHbaiCjoFfU632KiJkdjyM0rqe9hCiXJSPkTLX1o8aw7vePQodn4T
XfxnsLEa4aD8yGzGuJFn0iUa+as8zk8lOeSNN1n1nveDlInb+Rym6i4oZyt6KkLtvQip9oS98G4P
9mOjAU8px7TEA3KzR4tYVicXkOkas6XGZGfoiqBi334cKQVUaSGepO2gI0i2GOmK2nZuiddN68UJ
Kn201p7pPMS6A4XWprCPx7Q5YTE8DcjGVy9uDhyeiyCXbbQZ4hzDIwesRYeapHWfhqOxfXPybCkH
eu6pnt2UGQyjEZuhO7v6PYm7fVvIeOeSQ0eyJhSe2Se6cEQwltY2c6ohYMUFZuw5J+82t73zlkDK
ZWddzO0SZnlgt138odn21jXNs2j133z0yk1IixQ91Zp/7Se8pUuy0uSS3qBPlKxLO8cBcW12HUc4
bN7tDJ+bSFJFd5Jf0Ocmdgms+NaqnuNkjiBjUoUYEagYGg52NoGYPY83iyqnQHyFmh3IVkzbsQck
XXgYmIXtfFMPNWNLzX8pjf2QIbR5eBcYqnn+vlqubute26iFPlVlOjyKsD6C6Id01k6gkZN5Xs/h
2p4reS1QRle2777LdgBPaGVvnN5pesg14GHpKkr0P24a9RtJ+K43eV0jzsGJsS7j0NmJhkemolIO
cH52tMuxCjLYTqVlwjIWzHlC++jWy3nIpNiSQZq3WlEcp4IzXD63J8TDcBdVhjo4b0O7fpk0EO3J
nPSrCsDgyhmGp3gI7W1jPJQD6CBGdiuSkimg3wbMaeIyQcTYCfDnUPSUlvRUVncjsjTBEmfFrRhr
YMQwO26opWAqw6TilT2BCj+RtOBY7Mc5SYEKLEym/bphjA9ppu/54EADWHEnnyusD2EhP9swNU+a
3b9wAa/WoW0rsbrap9QLzOXG4BPYQujbt4rfXyQbNIl+B1HHCjqekTLSj7OWs9xI4EIXFraJri4e
DY2CEA717jHKxLfj4gJFB6eSLOySoDF6pvaJBj8JlzP3I23rDdaXVc0wsVL/bzG37YlzoUMj1qq2
aGAnqukEQ4GCL2KKeobpnjcTLNoFi9NAl/O2XwBLSIdV12dwlXpbYdU02TCmm3vnl+VU2dZ1/k6W
vZ+X+rW1xKGOkKOKvj5BGUdnHhj+RnvcnewStcLlgo6hAJICzmICViUbfNT5rsvHcyj5rqJR/936
MeACOI6OnKtg1PLnbAzF2tHifbJ43T7hXAXTm+a+sDoxov3TCk75OSzXvkuh5A/b1KIwWdjZLkUK
eqRiILDxfGpmcnf9LY0JyRkV5O72YPMMjjI8EtU3hnQM8xlzCvaTd31Kj07BSw8yBZpldDNHyLZT
Jy5ZC3iGmkh8rX76K+4GYz+YSG6V4EloPUaFWcvbqQ3i3Lh1ovg68qjL/BIxbmL8qthNU8L5LkU3
ch7HYpgPdfg5zSABWXxcSncOeuKrA/SM0h8ysCa5ioEDum/FR4eRV3ePNByXwDlKMqf2pREVo3ur
5cyVVvsJis2qtsE9h/ahTbDfpLzBW/K765mEztHyjUvYxu99UgACizNzV+LSEmR11m6kvZZRTEMm
nu8l15t9Z9hvWNI+ZFV/i4SGFM2ausBGSyzZoVxKn6ps+YP6hIeCzva1GbkU52jh3X8CNPqt5gHP
SdkxXEzEOSFLoC2ggh2a6NIheqpNf762oms522ZsEkZfrPVBhQnwRK/ondqZ9lJysQrLneY0dC4U
+UdDG+huQuzaxd3yXgqnOMZDRcik0Gn+IusWFf6BT/zjmMjh4mHYEyAMMBrh6SDJUG8oCZgC0U0Z
xLuEUpwiZIyHxanyewtKYtq9ZhYiVrX2m6h4HesuPLLpt2tiE9kmLilFKpTKJrVF/emAX0PukVLE
bWD1br+pHXvetEW84Zg6bJOkzTCalI+DqVlkc4aLllAf0Gqjtq5gTa4crcMiE+rJPi3mO0OPcOfq
WrYnoHliOL+8NFJnNcuLnYdVeWvKsH3T6J8IolBz90mduuvYDSGfMFD2qI06FE63nHiMFJwVHRAU
3LqfzPFWmDNtDkmJ7dvC84APD9xdVX5VJbVUeud0ly6XvyXOv6HorN082da98GL3ZrYt8MxpYKt0
XY4uUlyw4mT7UGovs34hdhh/5vFmiguNQpy8eZ5aSjOl++60NTAYuEpRm7HWh0V24hOhHzrNRsbF
jOtNkbPOatjpxNX3dFRAd/eyfI/sg0qohIxWVPuGcujVbC80CtjeRmt49/xDbqX5LwpdLxGTjoyr
2Tb1UW0LpwGf4156wyQgoifjTl8gPqYRQKC+Owy9MI8/X7raB6YLZ9dObAi6Ai2ADSTdzkaa3kyu
xi0yLM1KEYiZztpwyjr2fgkeLUmVVzve5BPVTLi8QbhRnbjGs8I7riFxZWqZnjONWVncGOs2ab7L
LPLuGk0/Wxgy5j61Uu8gcvo6Yx9FFZVnNy6GeYNj8zhAwyKtZBV7LHTedmCsx6eRI4MUg8WFSHvw
lkoeyIAdi2IAtyX9aif8PFovhhTnqonecBMkX1hdWIUBz0e90RxaZvXQ0iaxWfrpyFJNh6tO7U+x
LMyxa0KgdVOQ9xDJpSY3NPmEm1gDoALmNHdwXkgpk3gggJpeDOl8GXKSWy+nycyJKBIMY2e5WFn9
WOPTPMuqx2mnr2iMTa5TaTCBdjSsPNwNrPFxzuWupiJ+RQTNWBt1qG3tpncv5Jl2QqQdnaRGcpRG
/ckqap48sOvk+rGjjYy/M9Jia/w3L1aR6A/4lflL3F3hWhDstFynm6VHu4G7fI6TrH9yLHb9sL35
nsP1GuJiYPLUXX6+hBaOLHSUYNBMmF+GPt5Kq12Zjt5fRoPgEt2w64iu32PUpLwE/WRvMGzX58qd
3pvM0fax6XJWsjq2TKrGwJlcIEMeE40BVRh2XGowigo12qXTz9/NkXX160LnUeNjUusVhMoygtKk
MbXlg70r0IepQNGuPCv9s9PaR4urBfdacTPicbi0Vfupd+bWnlv5VNAOtvas1N+0vnFP6JLmw8Z0
v0qEvuVKYrxjjgjKxdhhuhjecNMm4GcFU3KwHqdUG8JNGk4GvdVevO3i3NtrPYKiyZN5gjzQ0Opm
/Z6xsWu18ctE9VmVXvInC0111WaIQXOMNPw8cEG6Rgb+LzL2mxLD2mpw3Q+zcB68nm4E5kfvkn5C
slkbcqC3pAA2EA7MXioWHyz2XOyR59uh+82F13XyB9eK36JkX6GWr4QFeoVj+AIAnKuyJ01aVvPb
YJqvcycoFsj0iqu84e+IUKGPUmUXpdV9pmN3VU1sIKUzbqIaXW+IH51sSndJLvnTod9xHosa6lys
eOsC7oX77SDq9BTY9Iwi0zJPuRJS9bak0E/i+VvLhLEx4BQGETKlkfnOtmBN3pQ0DHtV8pdRcCqt
Z2uoX33BXcGJ5V+3DJ8sxrk7LRTvVW571FhkAeQJ2ojE71rK6Whyl1wNkpIDpdxOnbbxOvvvFEN8
xn7s1vp7M42fhp2dQtnFcHgdvG6fnvPiwqjcDtSomUWJqWDmuBG1G9ZtTQV2KOte6g8IGDDzGpiZ
FeRTHZ1zcrjJNxrCdylO+RQytrPdtYuXRM1j99KW5zlNgkI5pr0ZQ4nbBAsvKfv8OpdsNqETYIsl
HOkuz0ttkDSI9Atj64lJIFVkbKz5JUv1l8rQAoshzEBPIv3lUlsl6d1NEGEropErryyxHDU1r33/
hsyR4KnTHxfHW+lAq+AnR0dh129eMS67PqJQY0olU/FuDgS9RIxL+8NidPfErKkI7/JXvB9EWOJn
9K6nTLoPeODnbQSFcdXNT4QoqOKTDD/TRPwSnfs8Eomz/EeVQWowY9L2FK+WxdKvMeddat2ohv8I
cy6KsmqAZ0lud8sIPX40okatLltd45S3NJCMl0FS2qCpk2OtsPd+cS16Vi195jZfcvSarfC5M//k
aQ9XNCNpE7OKR514SS0Ds0zsb+Vgf4al6qA0bTvoW+MZymyvgpfU04o62kkL9Z07ZyD1AndXm240
3jK0XQz99LZEQeRM+ir03Hu7sOJNArRAPjnbueEZgv/6XPrGa2oYLe1jaPlGQcnaaLbzNrHyz75g
Sh3xJBEmq1YbQpZHPmz+No3IfvET8HP61u9EP8Xq1gxY8pJlC3NoBOhaOmsaONYMb971CPKBrQy5
saCtw4bVlsGf4zjf/zt759EjOdJu578iaM8P9GahTTKZPrOyTJfbENVd0/Qu6IL89XqiPkGC7kIX
d69NoweDnunKJCNe85xzPj37wU7pndJcdrD0OgBV3WX7ZFyyKJCEMy5x++5Bi5EFQsS8Lf+2vbZj
8lLz//YsCPrijkpqxvGRTFG4VVwHb6hXQZEK/WEc3WvhoF/7avvqF0Dam6OjGOOh0ZY/RW6zGyeF
NxRO8ds2pRu2mDcVmnhYyzXBs7W6rQHdgPsWI9DiouMrS5P+PVtY/xgLRE8cp5g+1vtgTV6XyrnV
0Fphl0htq3fF2XFTZ2u3DDlHhJPktsptW3KU6dPLYDSh97RWNJSdT1rjlIZ+TQWYcHNI9wiMccG6
9nnBmjWKy/WYrfbIqsDxd1TXpxItHIW/IJKQygSqqjv3KyIhvSCbGRwqnL12X3Yxpu/QN+na2ztD
NP/kkxF5KykeDVZMk8njizFSv5WTuW6ceYaIMrkvU5Jiug60h+ZnZjdMGgGIPyHF3WMZ26zYUJmr
VWBYwmRfShAhwqzpRiZR6gSSonrKbI3YXNxLI4xAiwhgwH5DMjvNOJACYT7Dc13XtrQPiWStlmI4
gsn9k20a82vnFhk7ncG/9uxIJcEOlFvoC8rYOEhqJd0ZeICTYGRNqn7R+9T89++saavNCZ02WPBD
jBjKHxcPY3uqL5jvZBsMc3/1LSzU+TsiRid2OSutZzyfrbud5fbd6VlBsW/qgjy9Fqy39phwSoYT
lnlplfhpNY0nOQMlCVBr3HEpuybXybZmmhyDzP1tqugM6IurzkcYzngq5ZAzq0ij1jAf6dMiFCHE
bcX2Le/Wxwy/FjRI+QZvxA6+xT3M3sQkYhkQWIM8mI0iDwOun7VFEo+W1yM7YqU7CgEexKWMWVJX
lXe3UDJHdR47F2c/ls0JbiryjGTZezNj90msI/7WpkkamMDH2jk7LUdZ730VFH+n3sWMsK7BAkPb
mx9ivBelH3dvRjHDdJAUWq7jn8qorx4KVbwLiR7Ox+bAWqi4OSmGLP7C095lpPG6Y2Xc15TFLlvz
g+htcUSiGaFazdhVoNthTMrl3dRnRib6qWy66YYPJuaMXYcMM+tmUjTzbuev1imYrOBm6aN6TvWJ
F/RM5rKEFMhxbDPJnU5Lyz+jCSfGAQOJrbSlBwu+WOQI1EwCgSAXfECiXmpEny/EouKTtx7khF28
nhdHnFLCxvGMjet22SUImIzxRscHTR+/XFMcemjBB2Mk2qRYjavwLH03OcZ+8gWDamfJ2HGALNWG
dxRuQG1MqIpW9OOBaFfzxFOGfdHEnSTbS5EwenGmu8UG5aEsWjwTmBxgKUhCJ02WBdeKKJBQHOsS
rN6T2/ftrVUZbKvnXRZ+6l8ZcyDL0vu9qXtBuJL4wSgPAEanvMve0HsHN5d3mJPeLYlXMlnmAQW1
WG7dJ8v4qAnz2rHse06xfLy1NvnoRkzfMFhVsHGJdTP5HM7GMpzSzqi2jR34t0LpJic8uYhl7nhN
MQISktgk+JrZD7xdZfe8UWSxUiNmuymL64fFRRqWTJpx9JvZQ+mXQgfFjzZow3MzeG9+KVtsGOor
Bpv9S6Prxtny1jd7GTk1IByj0VgZocVDdksrlmdJSlbtSHVJ4iE+1asbHKQV/NEd3fqFN/lDMGXi
d9azLMz1re9ZdmjK3L4OsChbrZzx7JjbJCKJ7QNJ0G8L76KAqfhKrgAL5/fCKpqd3la7tF6abTPG
XMaSbQ/1z19PMKf00+Q+WDUnbDbee0x/Ge3P+h78It72NasVW+Aj0BB0hLqgwHx9pMfyYqx1UPv3
K6v5QhKNOmgoL1PysDF5JnZp1vQnkZDHUey9UavCaWKr3/gMCLMlRSS6LHsLZ6MSaWyrLaeiHmTE
sns52LRYZZ/csz6DvLLsXatNh7UJmDtTH84ZvvfafnKNe7KgNsVWetjWcro2wfSKWtsOZ3M7ETse
dmX2l8OHoI6+/EpdSz+bOOK1OX9l3MJ6KNKOQZXfEthXlV8id/6IXvr48h78WX+1jHJLvpd9wDnN
vfpadQY6qz+i3k7yN15dd1N+lc5YfPpzt5MtP8Vizuazk5M+oPySQEl1MyQmOL7jD19uhMlpWhuG
fRh4fdGRpFQg43ykgnhJHLMAWxnLi4grh1y+uqHFKvt9TirKZkHq8VSU70b2qjHyTNmtPJm6+J0Q
KR8uq+Xy6NubefWnSOJ8GFFA4PVc22DUbsfso8KYtke1tpPq1jLVQ5gO1Ik5k0KaqLq9jKNH3970
9lYCmYUWEFBBANDNgZm30nE5iWTdY5AwE/ewGEeQJNz2cVhtxvmxdtq7XhTpmY2YVowPyTqmT07V
F7C2uNUugQ/xl7GXWO2b2njdfn7nCw4CetQ8lGxVDNs3zizGPoEts721MPYYxNUDLa5WYtyWfMKS
wnr2jfG5str0wnjqo1+76iTw5g1j0Q37WCsvyRzfCCtFwVq5wAbe9ABBSasryUwYTIzDBx+DAI8o
FXg+drQMonu/8B7q0vSiVNL9JlWMQtzC8Fgv2zsTGroEiIqtsAuqTi8eMJrWfrFjd7ZpWYnDvCRI
EQhPCrJC8XnykvIhOjYMZGxQ79SDdi01/bkf8WSJzeU2VYkAFUV8n5D6wOIqq6+26b2XxqofNYfa
YcYWYdB4uZba/8oUfYPL/VvSLMPZG8VfrB26vUjL8oaLDnO2Om62JSrJU65+mQM8RKrEfF5rp7s1
Sy5uaezv+8kGTx/bHd7y2o7zKJodE/l/Je7Yq8iT7cSvJMQN98DMaHCXNTsMYHJOU/yyGMNsqoU+
hfgvuS3jmjc5z+gBui7dGdkQZeOMotwVfxwnO8x6rTFETj9dbaLpSNgXUqb7nWduk8x/79G/b5TM
3uM/XbQFKyCc2FgbYZAcFCxV6GzNtDhXFaOB0aUFigPcbwKS3zRnfR6oZ8JJOMwrhLfRY/8oU51s
YaCttjBGZon4d68cekvCvMbSN7VKU8mmhX0pDikLhgSctmQtPU2YgH8ZkkUam+DS1m5Vgb08B/mK
0m+F64IQ0jVLHDjXD7LP3iHe1+OMJD13srfeYpZaJAZuDSOmXQvewu8cOfi3r3wH7mocjP6ZRqt4
8WV/GfGt23mDcI5gu5Aw/fCl6TF2xygpRs3BFCxFxcXUbLrTqz+zkMmfbF+eOQD6Y4wxPCM1XX9f
W+ILar9kGTQbfxu9xgogNt81oANfWV7gyZbraRRkerHDHyjYCNlFjW/+0RLaeatb5hfq12yXzTmv
RNViKuFx7nu0kU6x3FmdQ+UbK6b5A/KOxZIfSd3c9QYo1tG9LLJE4Z0ykwk2skWwGnZ32dREpt48
Nangm+Kj2q0V2GGuEVxR+ZzY3QQW6JqVj0UAe750tLZtko0Hblpe29YIW9SK6JEDc+dIT6WeFQJ/
Jp7UJCcRq6DkbzbBecpHzKO9P6UVy13PsX9lrMAzQ6m3QSUNIFTZr0sX48VqxicGChz+JvNNAyWC
PQ0mrD52Qhxk90aFIpTAqIqMqtvikg1p/jy0P5Ju98RN+Ge2i2M1kdk3kNfTaYsb+cP7iMf20e19
6tZyOZozsd1LNy2sJkmcCZaVhWCPKZUmPwDpOBIKQhRnqz1Kv33rAw1sYNxjd/RprsPn1HY9xRoq
liTxqjCzvm1t9k8B+/iSXL6GHbeiWIg3fSRQqNll+WuKnWY3XY2SJSp7vnwTgyHyzNcsj0QqHluD
zqR0SSiAnnrkZJqPBe4DYvgSVHkbE/cYjvYkwxWC2PgRmFEm4LUzdUOIoJZhrJ4/eQzWTX14cVYC
CJLEns48l8MLAdR95NhmtzPq82wH4z7vtE/HYjFiFR6BligtAvJuHdJdgiEY1QKqDa16Kg4lwv2G
QN9OWS4wdI+WTlpbwp0mJgt0a8LsWFTiUU9LTO9WlJ+F4/L6zuvGmmYM79y7DXlXLRpAgQhjfTgK
amuzPrHYfHVs+YJzA0z1yJA1p4Ioqm3tWzfWti8iJie3m76LMjgVFXLTLNHR9fjWlREi/7tY+8yy
4Uxa20MhkCNUFfhYbxheuJrlyzyy4GNvX0Xr2snQbH33QdTtLmVpFekAnYzIQNPVNu7QxTAwcQsw
n/kVsjWDLAqRWtPxvJTZu+Y5GFRe9bh1QbJ15MsqLahLdlJaA1gmw+MgwaiUcA3LJJEQe9BfSGC6
JSMlBPML4vPysnks8wlUXrPY6C3esz8NpwZ4+uj181abHOvS+z0+Jfq6bOmenVuLRiyz/faps3vm
ciQ6/zZ7NHS5be/TeLH2a9EgqaINJ6kNeNa0xfgQwFtVVPFyrOWxmOZTT7TrDZtkElnZoux8y0iU
PymIU2ec09njx7LA9BC/Hn1zobWQ+otFesmRa686TDZ2w0Y3YyUyapFw0wPoZw/QWuIaZNnHKkjg
qEz8kV0r/vCVl0q17SzpAMFozYs1IfPVliD0AgIrGlZI13UU/bUOWLgUi/EbxIhSs5+0aLSmjyBD
m9p5SXZC//0Z91hoDCO1XgnuihgF9fKpxiiiml5I9V7O+J+xsHOrr2SsmD+38wf8ExP1thHbDiR4
wxLzI4PcugRdToCXPbGTS5LHn1/4/vlrFc43bq9B2NsFbhfpgA2ucG91cKlQ4kWyTLRt3rXrYcAi
fIT0imgalrd8bT64BnayauSr4zhkQonyjFswraBun/S4eW5NWJBUGg8xK8QCsPUGE29uEDBa18Bk
QO6vM+vjJIAqm/PTiLYaQ6g623E3H5ZhUmMGjNgwBXC2GmGPkJ1OQxWByzcxrE5CFKTdMlNKkGaA
QOLJ58FJrr6Qe9knL8Go2zhE5dqz6Yxi68gJSzHUDXdP8mAaDXk0FZYrB6cvkLSpVb1J4PBccECA
9H0YvUN4Qo9RB4alC1bgjXeRpeZe5MDkjuD2caPNw3hxsVwLJ4l5QzCfUkR7nj8TslNa39NiutdS
x1iW6V691cge1llyMcDXzLAZi4+qE/1jT9/tWmt1N0u2M9U0jBHVz8PyZqXuEc2Z92U4bKns1jy4
FG5HVzrZU1VfS0eXD4X0o3jJY0x+RjKnCAS74F7IGNZRag6t9DhDmA4EsQLuyKyOpsWRZ6OmejCB
NVkxryQGautJWtmzP2Ja4xpBtdNdwn9k1gabye77AxZrC2iitReE2zSIVI/JtMEgY4dpi/Fixo23
J26N0MVapW6U6T/see4ELLnH0vDSnWhXUoJyHnldbU4lI9XJ4jImdsw0tSNxNhB1QW5eAIomJGkv
K0013wbqckWW9S0fY+C5EDqe0C9Y7hrsGp2jgfIMKwV+ga37cIuCSEwzlVuBrIRJMv+YObN76LSC
OXq+ngiqSR+yuX8AD1rO9OyMqII/5tqCQlg91ZeOJUxuQws1Xjgspf0oW5bMq0GOxOT/qcZBOzFz
fR08NKU0aA+2VXmbFZs/qCSbZI08+CTkyPwqx9+p3ZHVFpdvA+o3aH5eH9MImncJXpPa1vKJadzR
13+caVOWwTZ1bT+RnoOV3OLgqzay6HZqhu5GSsmSupW8lXiznZQqaRV5edMSq4myivZXL4fsApOw
K2y+ak1S+eYCs0afishzsutC1RxqQhwI9GRWN96d0aJq8Xm6vY/KxJ11ScZrKvXvdFxhReuMnqA+
DnZZhTUlowqiY8F8lm72UGNVwvSojDec4VurSIe9ljHSsj1NSQuHPUq0KpTF3yE19ibW81tqpj5q
OQMbaHaLprrtmxzXzuLL7rw6XCv9b7tMe21+SefkHs8wTK7S0EwLd1ObJ3cyi7SHWUvSq3RUkviQ
0+sleKmNARNQJ20fcv3gaO6n0G0NSaKpPtd0P/rt58+UBtBruqZFd4cyWA7zDAQmOJNIrckuU/um
6T2YauAfiYMbPmJqSvKDqi1vAQ57U4fELUWRUOSXxZX+oxtrH37FSHlFao782ee2JgYCzq9HDYNR
885inH9l1P1ixQIXLPzyj3HpMPO2Yv9mt4wHGwcPpYHtlp3vmpWkCiBOZqJs60Us9G2FTmzXJHZ9
TZoevMmsjkTimvBfQt6zmbMHumyh8y2vc+6W4VAWKd5YqZJHWoQ/xXV5bDtWUl2hJ1HZztfe7+LQ
VXm0UGj3ts050rzhua2mLtS6+H2NQc66xGk3aPOUMDSa8EY3TYwx6rh/JTPrWwwF1GZqn6qcVheQ
QHUf5KGlvXspusKISGnKEYhZTwwG+igP2q9mjv9O1vw+iqNm+M+LRCdCesxzYgHv0K39cWB3PcmE
hUkmQV4F/74Opuvcr0QPT2cD5hpDCs222PrxMs/+AhqyPjcPUPvzPsjYDkNncBMklGGjpX8kLT9i
K8cNoxRizWKyzRobX1aHz2aBy95k7txRUGvoqIL82SAEb3D87YCLYFTmEjBJKQCrmUml6PvHOSd0
VT5lgfhdju4/VT6/JR4cQprB0w/6tm0A0ejPPb/CkMVlOuCbRljX5WbMjFtm86Gvxvrdpwl2sOXf
OBcSwKl50+HcGi2/6T1+VLpncPpkTxPZwVE31/OeuMZL6hNthi1mgBfRBgVFhxiFwtJGNrVXn4E+
8WM13gxN7HotWFAjeefVj5H+JVSbRC92ImKe5nNSF/tSA/MMyvg2r5kbDQN10tzkPpaLmofKZKMn
/HEP8n7bVJjIz/XQHLWli3Kzi7xs1IjaYlnXSO97Lhwso9r1pK04H8ZZ4Ua9cM+1nf8K7Llmgs1W
CM+3+jQY1XHMLUbZtrJlwv1mI7ykOhbmrGzCunfSzlrcOcIh7xKiWPMOI771vWEWEeuqp8vx+uCM
7H3b3Hm699XK59wkNBO5lLWkhDclBWBiQQAgiviQpGbK7na89sZfu0ZjC22kb40KVynOEBwHk2/X
7nH3S50/AxGxYeIjA3UrvqOJPMU6gLqb0+VZT8g2q13reRA1gLKKwGtGHZeTOUW473JUBs1D479U
onx1Mp4yU70Fo5t9z0YMdWYCEjMqkbw/TBmZRg0MGTgf0zn/tpfsBYwW+YtEbjvKGiy2e2Aj97ty
+MviOFeFC68UcyfMxOxniODqGHdEnbU1SZuz8eSLQD8U/QfTD8JQgZo3WV8QBVjk7TbTjYRuUN+V
af1gSuM5LTT9YCUyDS2kFOC4xhsGGSigVxqqpO7vGkPdLfJcxL2+kW+w2aR5dzQ8y+Zby4ph61Ed
RYvGeNlkqY2fYhny3SrDbhFJXT8MOHYuyfuC3hdXWzW/maSKLPb2XrYSVF2RopUmfJcFNB+rlQuD
wagN8PTrsoVWjIsjZLzFgooIVvuXn+d/ZFfzktXdyZ+peXknH2Jt+KPF9Yunvr5Gim0vx/5hcP/G
SD+iTvpV5MM5ps7ahTXxzQHGYZsuFQytYk4yu8h3reVc15h1pe4Ve6OvMbHsHhPsa17s2b2umHat
QeV95sERo9sPzXT1C8ayLEtTllyzSK9a5ZI1wnSssjrvsalOU9XkFG3IAqsifygJaYIEdLY6tmDh
YpRtRGOEOIVcRovHw9Ft/QApF+oYKxF/mvURnXSk4RR0XCmKPKgtI9DCaiSnTRAz4niETYx1t60L
stCR3WOtgfkTlszZN5M0ljh/R9ekP5Xdbhh9kJDWfapRF4QeA5GNjaVtD4kS2TpPRysqbOHYe/Ge
1DvkO5uOsnfDzgEERpCvN7rkgs8taLqZvYPvYkW60ufrifs4L9524r8SFrJVwwk8zmTOD53lEKst
cwKVzq5lvOFjABQWY2iXtGxLlt7XD4bLJ01tTfsz9JfcSg/p4p2wRWu31so9y8gwHE3dOSBOFKFu
VuYmdqsYvBKYox7QdKBE3Um/H6gbtFcVCUOwT1DsHd/BXhcU60SYR8aeaJeJHL5Lz3+x+1aQCNKe
mmSSTWcEfSSLzAZydJ+moD6A9zDG97j5rAAyrM2RoaffKUlxjMqS+yzTP3wU+rbgAAxlAN6Kkyfq
xZgJautCfqiXRlTjb6OZyU0PgxqQ2MgXhe3jL8ri8LFLuCLXzuDYwy9FmsQKrfNIOnhj4QrB1HUw
RJQGZ3tM3Uedhxdgm5SMhuhTx9UWaq5OqGwvh913lFbd5+CO1p1ydbc0jkMl7MBdoStu3RaqG2n6
3m/6vRdoL+hC2FDL7FJO5gcORmiOKEo3BfmPPmov/MeP8CTPs8uOeMx5YZa4qzGcaCl3LP9U6Pbr
mA+fWisIAc0mHp3uy0/jX9jIWEfLsL5GJ7jLaopDX73uP4+zeq67glW47eBxOWKRi4HusmG33UeN
2Oe0Uqq5ZdyJUC1E6vtGCfqRYt8l9Px7ldzsFXrPbf5rDcarmmRSTLlIi0ZMENOVO9QZ+WVb4BKG
arEHZWTWRH1NqF3Pp+75IZqCJJTd/C4NH6Qrjd/jeSYskaBt6EX9mX50JDqx3oLyJlEw8uUPEh/r
oPzQau5fO2VzF0jpwxit9a6GOAim4aOJ5btMUVzgb/uPGY8ILiy2DUnLX7lj/7YZuw5T947gSvuh
XdIlypHae2tMeTEjScIXAvcAm6qXgCIoIyooJ+OxHjoYfsLlWZWjPcTnB9kdVqv3GXluxz1ElIYV
CmyWW5c/Iis8Y/ROf/mpCdjSYqSlWlcRcK3QU1O0OfynSof3zxvQ5EJdGL6hYzbGaq/kPSw07Uka
lL0BCPhQu3LP8L4JLQE3uro4t/k6IcIaIZnYFzDMskqkB9H0Tyqkvu9HOwHTWPY/t3KTLli/Cpwx
8Mha1zreIzjNQ6OxXjS/ucIDUVqSRKUq35alzs/tmFQTM26XYp8htxMZpvjs/ZTvleOhotDDiOO0
yBwtFYBOllXfWZxyDVIqThmHkdHrnzgi7A24i2C0EPmxCvn5MKw4/qYp/bmXtVx4vOTbAGOYKPFN
FtuUaI2PAwbbwiMRE/u0UBiyxKpec+S7qc1XfTT8J5UGOTqTdi1szqO1R96ral2N4yPtFjAqziWR
6++u5JIfU5PdAx16e5Au+pjYTbTdT0duTkN8GUrj4eefQInwA6DQ9bFpcV3Z75qWyiKPvKHUd5Yp
Ot7wIRyX7hR3I8ZlBv/P2JlfFq+HtlF13lKY+8BZ2yMjW6hMjB49p9n5XcuXElPHGu34VKz1fW6S
b6hrzFYq7TimTFTwBOLSYSWNLL5AVd3SCev2bUAEtxGzcVIVZr6s76vQWSaI5jxTRG6dhGlHVh87
H9V3ZvFK9E3S7EbnmHMzs4HglAc3o/FPe2adfDy2qurQnqeMlQrukAaQUPe0h6IpvzWDw6mc1DTU
YNmsoR5DzokKyOs82EvOuPCnxCt0/TjEHH0WsPfWxQousQqWgAJez6qrk1/rPQVHyEcCV4fCAY+A
bd2Emo0DHOE2Dm6c+LHL96JFb4LaPpps3tTBfvQDiZkPsCj9qrbtdbqHgY6gFkmPZQX2nWv1bTud
Fwa/3GR9T1LKkCrmoFqS4Am560OK98g4NkuITjCUJnX2aKmyP2avatqIyLzXHMumwmdaEKBT9LVn
q6Nux+09h13js3EK/2wgkxxmalw8n9IQTpsxovXE23HDPx3XRMRI3MzHpWWYD3G37TGOALcC9qco
3OkNGXwYQ7PgC7ynzilt1fzi7w7GeHcaJi4E8BEc9ZkY44ml83vTUsvjFHyxGifdJVoWFpMcfk5H
3+FBGMS9mDGIn5jAb4X1ITQSq5mnTwted+jV6Qj9/FtLkDx7vAUxRe3P+0Xs1IZJx5loBGQIKHyY
sEXqlXCoGzeY7P7qc7hyG1u+arigZeM5IcUNFQCf20S2T5hlBPFZjFY8MR2q1P3TF1TW6zzc9VmN
k1IeWrwtv39u2A4/S7V5x1XCUXW17PBJmdY/XmuHkjMUqJDyEImcndnPQTVRp2PqpzhC2r2aQxHf
rW8GNVgIIIVvscTf1D3r6qkBiFlsrjOfpyEkqQLrmb4CoPcijaVWyL3L56errDdh7gjORtFW+dwR
qtMUBYYCgVbDdhsWRaYHa2E5NZcl7k9FdiONl9ZqqP5iRIx0sGqhOOuYCy1ACeJjQLdhh1HZy3sb
eOfYtm+dSXkuPK/aDGyOVsErRjjZ+7TaIiK7+SVzakQK4zs2FJd4ZAs9D8s/dVASg8YfdCaWh1Ui
TzlPG33DBG9KcYVVSx/ZVbXTUoxogK0wjmOMHDU4Jdl2Ayrosh3Q55rBPIq6ZVp/yWwqr5l3Larq
yxkwM+3JtFBknnwJnFs2OfjHcxBGc5J+eQFPY2ZgZ9YhoDo4RRHxEP2p15EWr+hp59GZkWRlb4LZ
OY9D+bzaPFZThh9UP+Tuv1vWglaSOQwOwdZc3Dq5/qpwltusHZdzGy+oivGcIPec1GUMJmWMdMwq
phoMF1mdHPV+C/phPiDF5takI+ZlfauchuEuRtaUIM500NJJvyVdOjOsffUdAqYFWy7kkLTTepue
eav+XX94Pp87/CMGl3+Fdeb0K0Bvwf/zjXT4Ya22pJAwj5iW71JXrEfZogIiqhcisU8JX9QF/6h7
/X7J+BLm2H9VIQxcAMuzg2Hw6BK+t675tOu8Fx2rYnaKNZ9hP+BjNOE31Vl/Oz8pcKLgbMrM3xj0
8XIh42N6dswyY+OrPBcEKMFTTIFl8/L8XFIMDvhKx6Vm6OqxKGYsZYMBkP7ue/Of3vd0zMB1an3d
+wfQ68rrPO4wG9kU1sgoLNMCRthiC95HFWHTMmFkzpqmEUSZYIHQZprBOWKaUU/TFWaeL4+Z6Hnm
2hbu07CN58JmJwEgekcj1tCD4qU5cC+JsfL3mlaN59FaME4PxENicJJBae2lENnVixdOe5NL3/Ns
O2LsFoR6buA2N3PNlwN1ucbzvhsEo57ZEazEc4SVUnr4r5m+EbHuLW4mHWHc6Pv/781ZD9mw/Cfe
nEbg+iRt/r+8Ob/T5eu/3cXX9z99+n9lR/37j/4ve07zX2zqbdczSGdio+7jtDn/0w//47979r/Q
jem6bvs+X5L5f6KjTPdfvut5bOpx0zQMrDP/tzunafyLAD0Td07XswgwDPz/ijun49j/McLQJSGC
1CcTgxkP9yLnP7hzZoYWSAyGe+q2sjstjGmjspbF1m7c9MlL5wfCGFcFAlUQQYbtzI8u6PYpNbcp
8qIjc905nKjCGI8sp8Btse+urZtXEOsdGHaIIz/+UQpEshWSlCk4KVGYkqGAJQob/SwUxISBGVZd
9hhsHIU41Qp2MlLNxc6EsAKvd5SW3rvPRe7DrWL84LvaU+7g75m9luX7+gNTKaxKKsCKSrCJegVd
+Qq/ShWIZS7ly0gERRzXcC6y90NcoO2Dhbc7sUwNNtrYJd2r2gHxTZGsGS0um1nsm89DkeK6b4hd
qvnFp/NHD/C191OE5NfMn+qPAIoMWZ17zRRYZkOY9Z75SmHEQUF8lOOxVvkqEBbuLDcATSsOfcyw
pJRKzXlMXBC2EZatjk2gk7j4u/ZAJ9jS2yNi2bleXr1WXjsFxGkSNG6EkWu1PWEB1jZZzFctZ5In
5EEPnB0pdBT7OeLPZrg02CjT4q8yCmYd2IufYo0xrneWPQsoJKJrEObxPIUIDuswTqp93V2dXsAI
q3APSqWRKpwUE9zSX/vO1HeAlWrtLEJDwYK2wgYrHtTtqFBCAVOYKriwVJghRsXpBtnyPc3GZOfB
IroKSlzs4i87ckwpFLCYKHQRy5NdrmDGIhPvVtW+J6rC9vCj7JvfNfRjqjDIWAGRvUIjsaCxr57C
JXtMVbfuemgJSfrNx/LgYwzPRCH59nFQRGDWbwaFX2oJIGY5LJzrpZ3dKg17q0wBm5Z6CE0YTvzP
jHOtsE7mNGSfA3rWEJ+WQj9dGFBfsaAKCkUEahylAkVHhYxOsKO+gkgrr062DZKpXR1QPPV4ophA
wLaCT0co1FzhqLUCUxOFqOqwqjBfxnkxxxNodrBJg26JOoW2ZgpyLaBdG4W9zvCvnQJhkxzaUKGx
qYJkcQoFQzQs/1YvyZu+DXS/OC0KrOXqRWWuYNsU6lYq/HaBw20UkOsoNNeH0U0UrKtRLhB8AsCb
KpRXKKi3UHivqUDfFuI3h/xdFQKsjUq5I04CaQhhJut4cOGFOwUODwohzmGJYwUVjwovHuGMOw/g
2FLocdri9Zoh8+oymOpafjm6Gx9YQFNaNHp2sflIEfFgVWoK7MEsTFvNeAVR1xgaKvhZKgy6hoe2
FBhtKER6VrD0rLBpIRhnENURnP2GHUiTMbh3ec+JOruI0plCLzdIbSbM5uaXDpktaNoxmp/3DUUD
sp6iPjK9nW6O5+in2WsY1UxIVSdhMgsfM5LWUEEtCdLKgQgQrULxakjj7vbE4Oq1hTC2JKXJToYC
U0fEnKlRhK4CzUkkuRaQ5x35KMc0VpBlL95MgoktKHUeBoWs62V3QC1snorud2nWTGcxX4RZ3HpZ
bB5GBb67CoF3FQyPAjGqzPZUQmzX7mUl1ILXgs6nTEiAEI64WLU3YDGRPPCRXuymFDADBgMJ9myY
VLrbBTK/gVDfGLD6qYL2XYXvu8V00Rr5GMNxNjaAvw/p30D8YzkRkVwVTigBgLDYp3kYvCiRgI9a
gCaFBGoYJLTPLtsyboIAG5dDPmfmE4vxSCjhAQySJFwUMUKrZAlwH6GNTsFSggU8AK07HPyzocQM
g5I1eOgbfCV00JXkIVXiB0/JIIKBCVy7OA9ClBxbxtYubMQTemeef3738wseMgjCSr//CzpvHnLM
FoHA8of/SdR57DiOZFH0iwiQjKDbSqK8lFL6yg2Rlt4z6L5+Dnszs2igG4OqTIqKeObec1vkXGEj
3EuzmDPIqh9eg/oxZn66Y9HH9CfriAnoMX+Gkffk1MBAPBr6jPEckyq/W4wg0WIJiRdziFpuLWMx
jIzYhP3RHUIgR3INzmxejzC1rqV5F54TH5KYdXauY1ibgnBgtRV0x9Dx8GUU0xl63rzKBHgThxdt
TQFfbKlEr2LEiofXJV5MLyWQAYxsqPiTZtewPVonRdNtdYeUrcU0My3umQwbTboYanDCQU/CYjPh
sVwFTBNYI7HQwYdTudrZCN3DBCLKwafTLYYdzfWOvcUA47HFzTP3z3yFNNYPSEKx3R7FYvzx6oJZ
vpedYsMkp3hKqX1jh1MkfGVoxYIOA1G7WIkiPEUh3iKtZCPsocRhsvSmTek5Ncprb9jYkZzuoWQX
JxajEoiEL7lYl5LFxBRM35lcMVy3z8xz3ro0fdHDz3aCFCgvczE9EPCAJhhnlMIhJWax0hvmA1ga
8UNiouoXOxX4ra2Nv6rHZ2UvhqsR55VFXMumFKCqkgIuQVdJdk6LVUsspi1bPmi9+kh595gNyYri
ByAqpdwq1UZE2lb93ibdBlvdRhVoFxPcYRUuMXS+eN30Uz84n2YJ7aGgCSSsTPe2MGiOHHpwnjsv
5kOAKgb2ApwRmXEB4Tu8WEukn+s0G6ewXkdNh8RBC5HiaeNEZ2a42Nw8/G5M5nSg4FjguMozpJjY
4vTFINfilJsXy1y7eOcWEx0QEkKFF2Ndh8OO9Qs4rcV01+K+cyxseDF+PK0xXkL8eeNi1GP82Pl6
DtsieCZ/b1o7/5n6YuvkivIqFrsfaPnC7x3YvUWHoIUdyGJyiXaMDVgvNXjkXMIKyZXg9c0buBeh
/q/7z2CIz3wxHJaL9bDCgzjhRSQ8s1/C+nTvuZjFRzzU+So3l7MfH6k5MtgKcdu6yrtjEH2S0XOw
2B4D/I9Es2DOMtTNSIZD1DJKZUixhnPMXEJW7Cp6MYMZb9+iLD6mQ97RRnvAaEwaxAGJazS+6d6A
Dgi9c+Fh0GSSMeyj5KbyUVslQxNcpHBXHNSsis0Xc56yC9/VfqVhDWIhrF+mxQxq4wrtF3sonBeg
Tc6+MDcE1pRo0pe91GInw1g64jAFi3zWKsRyDgOGHg9quphRI1ypFe7UYbGpzjqG1XmxrrITXlV4
WUM8rdZosoxYbK7BYnglZtA3mbexUt0UGdHnbvE6fDmLTdZbDLMgQE51Nn8JYb67bNOgurB2M3+8
ksyeAL8pQ87XZHkg5WLHbY3PPEILoS8+3cWwG+DcZVMTwoAOniw8ve5i7g3z4jXuJM35jZ//J8cD
nC1mYGOxBWuGOhFuRWW4WIbD6W9aLMTVYiaOF1sxCRK8qUiTew/Lsb2Yj4GUbL3FjswWVYsWPmv3
Zi125XlMHkNkKI0LqhWR9Kr2iJ3V4vKWN/nZkex/swH7s5ZghIZNwm4Zb3SCR1ouZukE1/S42Kd1
iZG6WCzVIFRsHNZUSPcZSC3CCzBcJ8bcGQUllmwPbzbenHzBilC80STg3mb0/+4sdm4TX3fTBP+c
xuabjpjA14ziyjx0W7lRvtb13CKbidmV47CNhcsCoAO0sPnBIv5g6VVwTLP8NEoKDkNHwKE6pngt
mxrEvFia+hGdWY76pdZCwKXeOxlnwUWQ4xYQQXPA8w1ulhiyHvoiAwrc90X6OxLRucvKd6A/7iWD
SA2SsPC7nPzRWp8Y3mKf2LAaYf2fTG+T4ElNQ4StTqFJMKy/FGLtRpo6dvrAfkxgSLNQZcEexTWJ
r32zQVXdVTP1v7sYHhjGGQ1zmLw4KMKF9qDmJDgmQRjkmGwHYju3nW5NPMjukGfoPUD7RGgqmA8n
jJaoEw2VMccoS0zaSY1+pR/uZhe+tQwugfsmfj2X3y2F066sqeE61d9BcJLSaBKvCkHDr3XxheDu
ibxYjoTCaDbelzWwyrM0OASbpCj4LbIXb0Bu1hreuwHIbWVPFqourXtK+x42VgvdphlqsFiUcW4N
OjoM+s0U5aDTA9jkPXp4HBdfHqF3ZQZ8INLQ+Moi54pdZFj4HjbVVmTOZxcRQQB5kmK7dRltipvW
6vB8xuwFpIZ58jAuirIglAHn7ay2oc36X3lLKC4nk++I5rU1849i1i9R6DHzDZ8FG7Rt5Lar3nV+
ilY4Lwxy2A0Cr1nDPz9FhDys9QlYc6tM8XRB2XhB9TK8yJE7JxQa6oFxxLbavll2SfBsrIMOCatv
sj6OdZpbbzYXw9BpflcFnCZhz0rC4UORuCUvUPRWdmD8IazQdxrHMq4KcDodIgxMhjbLasLiRgsN
YzAh4mzD72pmV+P1FmL4zuo35WxFjwrlbEx2lTfn5C2WaUuCGMHsM7cbuDVaL8I9VooB9CrOtIFJ
YFnvSIXcuAovfcKXGvYMWvyZmB6/zqJpM47J21T2RHD1MBCnFEVxkjXsXK29qlmr840udhXPpJOu
tU7GN8tM1FNh/Mb5LtLFfNKg4+/aQraPppZ7+1Y8gG3HQUnIVQ7Nbh04F65s99CH2iGyo8TnssHf
0v8yadX2ZHVzQZVs2F2Xa2kQESvaTMUoBIggrgoz4Oq2fgrVJ2cYmKdAA7eIrmI/MzlpjH7cNiVo
DjcdFNZsbZcXutjLCJV22wz4eWx6dSed2Y1/4XwlvYPMBQyo9oaY6RXODGOZ/uL6I9suIteITzgZ
dpDEQFduumHRii1fs+Xd7xe7s8eAEAFVvbXz9lArm90ikS4btyJ2ORyTBFHN8NcolvKEKa/wv4qt
F5d/sNZykAbuJwUBdjuyuNcImuHWpWmzKmMiB/SVrF94BeLNHDnabj5LR803cPaviRu8RUE3PyWY
sv020n+bpPuzLaWvNVapfp0sGvowNHy+ax4uccc8UDGzW6lTeVRldm2rSt4KiCCJQ95Z7ZRHw7G/
Uq/EvJaUl7bCqDCOxrY1nBdCyGegtMOjtOt8j/KRlMnD1Fdn8Kszppr6bMAGcTVceUE4qWO3wD50
06wO4CFsv6+sV3K7rLfI63162xdViuxfeFUBq4MpdV5be8A/hQ/42GWmr/fVdJoT+VcUDhC7Vhrn
XgK9dJv0FmTxg1O2/aILK33l6H+mK+Ff6gQI4GZwj3mfAti1tAs+Hib4CF+j2W/xDPi6R5kKYxlA
2LGujBFW/9HWkbGlQx/c6ql+0lNBIESIykvDgVPMdAcNqiAMAYY/5gKzvaTuk9h28NZo2Q4ZAovI
jm+tyRb6ZURAnMHe7NDL/eQKwWjAwtEJ3D9dH3G4p9SZSewGuzpMAQEaAzsEB9gjtV8avSa6etUR
4+JoByQXlOIncZrkaa70i9EtvwxRbbuWIcRxbNVLnZnl1bHZW8a691glCb18R4LFJKo9E4VtkHN9
GZ6j1gZpuhddJ/x3xJuhxfK7HIxkH2n1LkS7cdAkHUdsM3uIy0kR4yODdTvyK5a1p7Pek1t7njio
AVih00QSNRbAjVwZngqtvnoaLW7u1in4O+s1I9JvU5meteNJYTvLx7sygALVCfJ0YNwnxphbxKbm
TmtLfr658qUSySWO9bND0DXeG3GfhHaVMU69LFPE4xR+Jl5bCXOHLgt/MWp2P8H3fq7ZPbSCXF3s
GaEU4V2b2k0rSl4pBHsC56IvpfNM7rlGiJqWy5Pu2bvUdM1zAf6pdaS5D0vN9EvaAJ466pRpMjaE
1sXbyXXRr6NajxUWP7ghM464VuyNLqf6B0W0L6qOdgWE6QpbKkAPU0+2jfjF2sFW24FwlBrJx6A1
b9RIL64Ze2vaOPaVxIFRE9aJH8U20u/lD0V29xMOYKnSepzWuqcXRxc5OHKmlnz0mmI69yj6WFCz
8lEFNxZDirQ6lJ31ScGL7Ni2rz2WY7ayWGKpOMoou6O0/3T0/LOEMb1N3elnmDpJ4dd+OxZQ4c7T
zLeBEV9AssW1FRXB59Uz/Q6TepakTpB6B9qslina7G1Dc/B8HXPcSmGQu1oVRpJUUKFommxOhsgf
van9ENWR/KElt9zaTcP8oxJjC//jAHtjE+Tac9oN72H1m8zSL6kCUPCdyxGgWVnA8JHXtvHaldGL
u0tDazvaszkUq7SI92JY1jfLZj74yRNimEEBzYG4z6NNSZqcDe3bdP4tuQHU4lfynM96b+/GXoMP
hECl1NjHsiZjH0riRc32vUd45FFuxoW5N1MJBzDiv3D1/mXeeGq0/Lugvlv1hbwTMsH+rKzfIy3+
ouFyXWQA4yIAxEXNrFY67cqJY+bLQHjjP+Q/mLaDlVHJa44xs0ij9zxE9zW67rM3xp/qOrkwXxwe
kabMeyaYwgL8WECC/BxO4bpMwVgkTW36V4yITphgrGsurSDHcWGkfxznbO8EeKzWPsgiBhs7J1/h
WPVUs6e8Sb6I8rlGDMc5Mryf2lLbKIl/20Bugpo22NOZeUEk/kKqRHMv6N7TDfrrdhtGihcUNNyn
pSAe1DOs9rS+VO1ec8jdyeP8ZZTyQVdT+GCV4NObiqalYYXbE2y7tiVcheUZSjzJyzx2o+mo94hp
5PkO7TtqS4ww+aeHWRXKsryD7GUhzsNC1HCEzHJzQ/6vVc6TL3AOrinMiNXoOImZ3SFT2ncND8ab
0X0gGGZk2SSnYdTh06MvXeyvgiFCUj4o3d0YWhQ+0nJq9ymsij3XNeOMrGof8gHHJMJ15OO8yqsg
rYxDXVLFWVYT+JMbzKeSQ9hIetAWNqd5BAHjrHX8AxTlJ6+7c2yX+MypseAc8/D4ulM9SxEf457k
CBFIcSpBpLEszcoNpXK0SaQT7AlBQxJXWQWVX1qvzdKZ11btRU8D8QZ+jgsA3kh5Ac06ntMcUyV5
58T0KDfYxN5ovvSqBd3hGP1hSrOnuhmzEzI61sCF8xdQMlxJZb4J5WIQTMLfzoSC7pgERHkq6f2s
HbAWFLiBKu8JuPK8S5r8EPUJQkyCYNZqwnHZTM6zWwgaqAjzYjkz3qodm0Gf3usX/q6a0WtR04Vl
w4KFqLDBIHBzo+HWRUhRJpBnALC0P27+K/OH9DAnTn2oytSjoo1Jiw7L8BjnaLAmF/VOOlcTy44Z
tkMmsTDPYhdBFNt6RV6dINjzWUfVDZRQecS9DN2p60gKij+q2ZQPXmEhM2IrX8neu7rFE4/iMs76
sG8sA2y3nLfZ9KcGE8jWgmZSQFdxE0f91m61h6y0+7MhP5pFHBhP7pY0ynpI1NUeoNK4AsGS9FBJ
4JbyDTu7iFqLTw2I/RWhJDnvX0IPX0OurGlD6pJhf5axEKCe8Z004dN0pidziBiiE+7lJ6y9jsok
W1SfnHNtNzc9YKmASs8C5rOHjWP6SWcJEjfNez3ZeF+JOTuh+w3XVARfSKMPafWMRqPwG8IwuEu1
UwTW5z5oqLZcp922SX4O21asDMLORn6pvBbhmW0TugFbZ5iSAHwORn3r5fE7I3MYyyFirCj6tNwS
c61jHMAUmIsOiiGdyxuGy4UjRFeOPzfqXx4zKMdyhbLphn0sXWMQmLb9SU2DhRtaow5JQmvfNPaD
1RgGBxNr9/Q5Av6/COEbfN7yPSpwGbQ5XQ/UaOTkUFVmbSNMXvNYBi+pMyOFtKq9aXfxRvI//JsA
JUt4sxFzmgot/Th4OLkDNpczRxWKcquNrkZig0QZBmos+aa7WriWDTU8pPRPvXhLYwNb0EhXpoNp
bZMbYnS064bCK6KnGa1PWvuzNSC9zYXgranRaaILE0ScXcZMfpgemQg1XiBIFv09x128IljHfMUw
dGxSdSqAIu4TCXI4BKgQtUw6HbezTlmS7JlIE2Gl2MdVMiB6Ih6tfQXHYCU6Mm30WJMnj6EXx8s/
HBr6cy7yVwHtWzOL6lNV71GiyxMJN9QWXXEcx+olGeF4sLk8zAIRkK4wPYQMmg5lNfhYcUAVMdz1
ZbdBNgOBqf3IvC/VoIqCZ/ylBvh/rnk3svsAZS+aq3Cfg9DGz5GPjAkYm6dBpZ8rvfriPsJxWEj6
3rzkwkZm35b6i1Q4kVuzhcTqbduWEy5j50ahpfeMmkKWsXjLjROZtpLAB9ZsDGK6R2s5qSB5ePcy
pcdqUfVvzLlJt3qjjUddCegZ6ChnjsadVzCjmYrm1k08+Ky2sAoY4l9LEs/ecgtvY0/wPrqFGhW5
/TYaxsT3aBxWDSnJq545wDkG26zrnrNvh+BmUsnup8DaxJ0bPpJsg8qcooZUcMV6e7gqR5aPtH8A
e4b4IaObO3sJFhU6xyMJFp/CK4pnrGJwRuLhoHOy2GThPWTInzoMDdukMfndFElQJmJehgaoiqH0
hfvOTPAHWRkh5iKdYLO2KL0qfqd+DiZinGqK5a4tkQwN+NKWYOZoGkxGlngDGorRY9Dw4M2x37U2
TGcbOs8DT5xfe5uMifq1MU4KsSyIxsK+dWWXwH9ZMipaa9wVc72UkI1xDBYDSucuB5FJBR1HPTsq
ZZ4lOAJ3vnmDA863ZJC2JP9FYX6za5bM8WSznP6LE8Xdig0W/A2yKSujNpxhQ6SF3iOiUu0Ffhb6
N9GbO6urCTDBrQQ8qpwf2DLBu+wXWQ15X3U757tBqbtiD3TpHPuV0bjJGzQo7Jr7yhXRZzgXzibO
n2szHXckb7JYFZ1kDtnu4AJ2CMWR9BiM0+w4md+MIOItPre9Ia45M9CNMitk+gEKYBvWyb5JxBlo
83zsnS7ypxJdbMuxP2vaO11wi5+HA21W144b5MHTqg1TArFWSdkea9WRGdm1+cHiil5mztgYpv7T
7MpTzg5yoxWed/CayDzECbJTYimJ6Bjo8goWQkCv6MAwXUn9Ih2Z+cp1nqHUaSDu3Ocuna6GpoKN
Uqh73YzV0DwheGigRtbJD4gMdJHIo1a2girRxgdi1Tp/bhkoj04oVu1A/h7Yjp+hGu/L8RICTaIt
4r8h93cRjyDqpgotSZV3GccDyzzj8nvPTXc1Y6GaEVP7iT5BypMvptFbgM2ij5LBoGwVvqj+D/aW
2hb2pSWedd3NebWtjYYGREffHXCdtuRjsKyJ2XT5rWMdBhJWdOOcI6DfTOAT1ujFfKdiu6kZ83og
yBgsg5g2Ld9W3HcXvJWvJq8gI2PK18iMf+gCM+TalIsRJW9ZmQ9GeFtUcUqv5mu0cMv0+cU2i3+u
5lVUvMaLRBgR6Ha0YZ+FLYcAPbrTg6rHO6HxREsFutg8oyy3qEkxShjSPcQhisK0jHcoaBFoopsY
QKZp5TecOr4XdmyeEE+qN1G9FlPtvIde7B5qsA2b//61M7WXEkr6wQE/dCbLlRoJoJOP75qNl9m9
4qKLjvVYORsQWng1S1amrpsh5lHHiDTocwb6NSI43UC4QqD9HzzPYt2hWNiYthzubYfiPMg5lhpm
sdGchq9wjR+9vCUJyGMFVwuqr4qMKEFX1MKmX5FDPOwpOdszFGyHrNFd5JkdEwMKF8jABKpMuPuo
g2+aqM/6xOo+8QK42GX05sQPtHUG0ZDsU6U5vNiUMEBxci6Czu/tIIcak8BUTi61rTl4bEvgUS6O
k7TTrMdFmRrbLRVYju2VHkseDO5hpvzyo64HP6bVdEcr2tiV/BsScxt6YF5mjTYn42zmlo/Uvzg8
Yd+/J0ToPTDdt54QBSDUNU5ukcqdVacu6zF5yUEhratBAmIw8NOXRrsnqEjiBGRHKGOVbuPQSzFD
zOYtnSY+2ORHWAu2ftmqF01D0rrqWYyE1nyoEIkf0pxTa8iR9IjCEC9BQapilyoYVPSEaADEXXP3
hmKVFudN81g206vS1GePgGNP+5FvW5jEop2fa3qG4+BmsJ0mmGkZ+2sMiOMpSSJAXX14SUpHW0EI
IfKmBD3ikOGUe5cwQkE4WFniB12Qb2bvOUKK6Zf6/C7CGn9fymdmxcZdz71rxPrh2LAHW+Vtcq/G
MnsqcnMzdeAF2n5TISjeAYDc4nYLbtFAGTVQZOy6tnsII3KHjXFRWoN9TkzEzDFRPHGhoxxzLz1G
ky0ldr5FG4n6GOPqITM5YBVRSzajnjVoGkGCQrKZWqY0jcZsJXW++S3CtZUywVZFSkAt3rd89Gr2
UZBdhxS8+RRkxxIS760zHh3H/h00T5yiqv+1Gm+d64PaiHC+hqYl9lo2n8upj3fOWKtTrcZsbUzn
dOx+DUITXuKaDrQICVHBkHNNW/zG0MT+e5AIPtdmneEttYrp1qSVTfBXmW22sTDbuxl1Hth8r9vb
KfpiZ9aLnauo0ZuhEi///WtTpqzlMOpt0AmLizn0Fm5zLJiMnEnKE+A72mCbRBnRKcXhP4tdRk4N
d8lOz3rnJBhKHZoiU0fLq06uit+CeRGvwVk49Rx6G+KC3bPrxdjViC+uKQ3qMkf2leYOnvj5oyZg
AXEPCpUQpRR7pfnLg6MEJc5moDRzoiNtgSEaaYCASYss0pcQktiPGWoQVppYe3SZI+wUbWVRJ+4B
P+6wy1MTDGCJ3nlwLUbSWJX8qmDNyWDUW/cqr30Qag0bNmZ5pqddghTfStIY7amtSSnoy4x339gX
CX+TXlg7F252EGKZTHTnak4lqt+ALQsgZI/LezAuOKvpCTxeNb0CRlS0sGUTDUF50aXbqOmJbXXN
4ehJohxo0NBHOKZPPi4MjyquMTdXNwfg+bVwwq8YMv1aEO/M9aGErzQJHLOgTQQqM66z3kCH0cb4
Brh1j4Sp38uqUr4oNPNhMgPjwVl1SLPvvc2coYLKsu1K8/e/xG3bkifHgTbfK1VdIKMdShl9qnel
d9UhpwdhqX9WvcDlo9QW6yjFUb21cLF/EU51H8yYvR5LoSPEubs7YCOevMjgR2Lwg0/pmA8drpqO
dr5Aqb4iYmK8erw40DcYBSiVum8J0zagqaOobjYpjmhuCPeqiQRoSixeHUL+PDbVybaM6BEq1dNy
OcRBGnwQhuQPyoKruVA/Brr/mKzBdevAZAPL3OwMKxh3rEpvcZoX1///I0jDr6ZXgIImDhBGHxNf
ZwWVIecHk8aIczSANGaMIb2nga5Jk+y0jPBZIk+/jkgk1nT3IPHLhBK61dqdLS2kkXP0UyxRDkXY
9re6L3x3jvJ7PhREL6YvNXpreIxTcp/BTczsDVaiDfpbVbEr8UzEpiYrDjcyokuciH3fVSeZswMr
AthCnm5M1/oBIZg69A3Jpjl+pClboNgabZNUEh0Tp2XOWEkWzEOzpMQAZNJMRUc3t8stFME/YUKS
Q120MwJna825vR2z4JHq1OybCJph8saY4yOcyvtkuK8abxxpbQz4Y9rnTrg4rxLmUWjv3XO+GRDI
AbBVT0Y9/huGLH0KZdWepyJ7cDWqQleNLHid2GRjutGFc4nQOuCVd269oSUbdkrrcdHNWp4esL2t
dqYZIFTLimJNAvDNrex7wUxIgd8v0Aj1cmMsOU1lEL/nTCCH0kzWKKAY14TGVzZa1WXxH0rUMLgs
ChqOCpuPHXhH1Vn0IRyvEV60jZB3gaz5UOj23mqq3qePVCunt7aEn94mu0K3lxgQq2V3mMp/Leln
PpIN+pnBvaE1O8FeQR8bd6uqTQldJewTLwues8nMV+guP/t0cu9RL55I4l41tkuugS7BLduOyS9V
/zkobU80NN+1lUii4sW4ja0GbmFZiWPTwG4JM6f1A6vBt10M2h75f7cCD588YQ8nC8aKYNG3+VHm
4tYNcfsyBqzNeEvsO9R4P+lTSWJ0ynxghM/PKvnSWANQdb2bUMGYv8JVHWZigpRsa5S7eJyJ20SI
sopZX9S4hmazeKpNtr2jBdDHMcONhtP3swSaxKjI2OstjuRRskENtSlBfW0+ti1F3eSO586OeCfT
8yjSF5I+bZZvUDQD73ORVAFYYMM8KufaNTcHZyHL+1ODgZcdik+PbbAZ9LCW4dagEY0UVESKxqlw
/K60P7jyv0gMmk/JUPphPe5MZLyPU8f4sqzPtVHzYSU38n7fGkPClHSsX/TbiOdS+c3JduzKGSM8
H1f9RAz13zgwjaCTXVU98SHkqE2gN7JDZNXtnaR4q4jlVx8FfpgW9UPeTB9oduU6bFwHr3TJVINU
7QlWw9aru6uF+ZjrtAzvngCXb03yNFdIS+COQz7s9OaABrE6WVP2auYzok+3d156WCDrbtDLt3pM
OBzxnG6roEaXkXQcaZmj82ACKyG6fgg3gLt2I0WnpmM4jiyd5apgCzPYeeXb4FVY7ppwtrstuQ/J
1e6GR20sil1TYmnKMKWtupgXbDbMDwnA+ZjpqMxDOIWpS0DJIJLPuAk/XPutjjCfDiTvHsypAklI
ENRKs3E/zfy9uFZ6kvdwbE/1FRNJ43fyV1vmpX0V/RYUpWwOWC0iZ+BiMO/ESSKndOWtTwNt1Y/u
K2+SC9ghfnZnLcB9xOrMqjPSa3UYjBhrT7GcPnsqj66uEPgTZb+ahPh0ejRneNfhInvRgwQ+UTfq
h4fEJ7hm8cDwDOCBZ4kXYB13j/caLSK9N89RDmA3IVXRnS+eZl53enmEw30H/CNpMQrzfcFsO0fR
UwCn4AFYGrFW2pl0aOIxk35tVbHciRxOXlwIyBh444TsCeIUyM9gnJgV/vmoe2I0/GWo9j3RBz4T
dlCS/EfQD4QJ1dDpVvn8EBBoYgsynSBlsHOC0sW5G+tP4KvQui6TfNNO9kkQzP9gba+CRcI1RNuh
NYdrEF3Mxk5QsZBRQ1zU1pndF7MhbXLsmodoNg5EdTJSiMJjT9TTGnUPVwMxeQQdkYU7VDqValpx
p0+wUIZuUQIrVPBkjZAtnuwyuJSy7ob7u8xYMNUzNFXljMZOCmtrUditKdG/sUYR5VuI39jsnyqN
1z3My2/qyc2U0ylOcD+8ZAlKLxrQ19FliKH1mXr9h1Cz2xtF25NG6aJDV86u7Oz5bBkdaeWha6P1
LmOy3QUxabqh+ZMs570F6XU1Gcn8UESbSIMYCfPuHDbWrTRUTDBviNWrxkdX4CEAGsfWLvKgElLe
wIgLou0YDp9uHKOLiKbvukPLaS5aTLPrSE9P8EhFFTSkUH8Y9U6/q9csnX5ZtI78EZ23atFJMH4v
dzUswl0rJpJZoUqIcnR98FGP0qjga4WTOPE9TnxFEhqWa5sbjesSQ2dNjW6IfUsrv9IFtLx4WRya
k30ZDH3emMt4LyC1ZGacIOMs2bHtqR6YgBJ0Pxy0mhqKedE5yMEApSFlIG9GQyV7aieN+wHKYV7U
0O+JcEZY/8RIJtinHechSU4uzJvtFCE/kKylWL5pFwA7JCAScYP2C9ZQiYQ0TPu3esZr28R9uB50
2Gsztv7Sc5mT1Q7ZWLQyeovM141828lmH/bSNo443bh8FO013yxbOP9ipibbvo8KBI1wKNiUhoVO
QO6yTc/GP5S2JqEJ5hsVE9kPbL24NoUWvZKqxzqk506pDGcbdSTSJciMppKq1pH7fA6sVa4xxBlD
splrt8u22qmZjIpEXPWczHhDIiL4GJJgv0nnp4/ZsDZGV7zMznQoKlYqrGJ3AMfCldAxZyetRtZI
0Oy0rPkFhKZtNEk+TGXs9LC7W958pPNbNzK6Tx9gRvtNLrRhU9XRqYMMtIXIDsPHdsZzGMw0jsRJ
70tVlVjprQejUQ7UJfAkZeUrqE83SErHRmaTH9sCFBFUYfIF+mKDwQ5fvpyNXcfGc+3hPDrqZX4y
7dk58mxA/fVKrFHwxTsrVzdBoPbRWoCieVQdbAeYYIN8YozUKevYS6RZ56NU+LKRDtxLAIleKHaW
cM/VOB4rzixGhOhepkI7eoXyoVj+JBFvYq09F/nwCL8tRMQTfkDkf+TQfkmIUMASm65zfIdelvlj
LG1C9iBkeVkEb5S8o+w1DavnVsdNYcgn2rmjVtC/zCR3aNNb2djnSupH5M/8AMFbW6jnWRiE74y8
CVwKP4CZz7ZlvmKp5WvVVhancxxtYyc/ziRSIZ/T533YmAaW9bB7VHYUAmYDr0eCKGMQWZOLbOLY
BFLm1ywwdRAre7c0FvOs2vSJVuxnu3gemS+OEX96khsliKDUJ+P10UXS2qbVk3RAl7rMuoN+2JjJ
9GiZzVtlN2d0adVa9bDGB4uhXDStSZAKDgiqZZlCEotIwyYnjbIUHjkjUwIWA7IQM5w/F9BiYDJY
3gwSbRSbKby89Ydy6icnUVS5Szgik0fPGH50p3hqkUonrrVzmDytWi0tfAtvmgnCrE1rBEHHwsRI
b2no91vXdyINzpTu4otpgPqkiuB4Kxvgw1ePqRl/SMkmi/dgVznOaW4hXXSlWDmjfBwJE2fAi8ix
oFmOCe+ubRcRhWls1ehhenff8mIHCLPdtzr7iXw+qIVQ3NbWovub+hUCfGA3ehgfHJ0+qOnddNO4
DbMeFE4IEQHHLuifOr7FGaKENNRS8kX05IIRI7nYc/HtBockMxnnANIoZRby3UbEXFSvY+ccDDkj
QVbrLBilL1sKoLZAd68oRk1a5jiytxUo6M5is1akD6aSy4zq3iOqWA2j2OfsqFaJS8SY2vXwlYk7
+WQDczJUcRzEUw4lGY8E49ox87bIS7ONzIOLOU7mVS/bQ5iOm/x/7J3HkuZIemVfpa3Xgxoohxgj
ufi1iog/dEZuYKES0iEcDvn0c5BFI7uNQ05z1mNWnZbVlRkKgOMT954bFMZOqeF9dP0H5SPyUy1b
VQJlSypUTF0QeNeTLopjPEWXRjOXjoeZt1/CITuB9+Wv975L6TCgMWUmEiP8ulQzEfFTFfCT4R5E
CPTSptVp+V8EgWVt/hZgGCjw7EXZ16bPyAl4PY/i59hb3z7p6Sxz6jcaaN7TCCZdKtsdOZbkJGVc
eYSr6yVeBUNAjOY2qreBK8N9kSCoYMfMJDgkL6MhSA2R7NjZW2U1pxiyJklP8UOXS+qliNWU3akb
mbvfY20iypxgNCByaicIfWOTvyGO5myevvq4+OjwNe85wkkqAo6GVF1TrpCveozlfI3KXMGZEU8N
4Jk4wj+IAqsokZYRbYJa3PtZNdxWAwoFAELZW0ZAw673bEaawtlrzWlaFPUzKkMGepIhbDvSgXlh
+d6NqmGkmACdH8J6n/eI7dnrIfgDnhEhoqLc4zSEtRdiSrc2xATkKy/OuWnZTK6EZoedEkfQFPo4
zEm5Sur5PEeaSscgqBN4DczXE2S36BAbKB6BaryqXjR7GC2hE+/qbgkwDEKyzy3vTEy8sXNN3Arh
SFw9z7pBlUNGEaA6ar+XquUCaZJz0i6jefasjfSSbTtWcmUvmYryXhijPJPXdQqa6taOUyJKGs9D
OmKw0V0EmQyFd+gwcmdaRLQBrkZEgU1T/uocmR2YURwdFROGPDCBquTCPWPGncgi3RhVeHRHyYpK
VDfZjPBrjF6GxVpBfKu7npLxzs5osOzUvYe0DQR2OXxyVH8hjU4a3mF1QwJGh7qqIvqchnuQMQmi
Z4mpp5SIwcbZQI2cMnZtQ/OLlKF7PZVvueN/JeR+V+FzWbEqCXrGbmgFVs5cQRfiuccHGZ8Dw/1Z
Ca4wxieA6MzmmkJ9eCOR47Wd7moo3kuK+Fdrz7+I2nuQdyhHKipvH4wiP9R6IGezixoS8WCqCLnO
aBiWCRAhvCCpKsSNlhT3DKW4LFN4M2rEnsIabnoHXRTdDyRgc8VBu9EiK1eMxBFkAxSp8BMZrs/x
2CPP4fahOZrWucd3MS0bM0kAp9/naITccto1Jl9O3DQbN/JZLXWc6jnDl13OUK6hUmzKlGF4Um4y
U3gbB3UqfRFbf4YMpNwWDxV41wPS45syDlpuPjGwPzb3noU4u0HCVHhcomBRy8yQyYf5FxPI56xH
iOtaPW8QIxQrf+gBdbj9YQJRs056IlhsGxmiHbNSMqLF8VaTuOlImNxxgUem+5ErV0LheOP95KFz
RIZuK0WJanUErHIDCqA17ETY48bGPGxBbLAuF2o9z4bmToZG1V3iYtQbM0DMZIGHwFWAubqccRwI
+2ra/YvsxZuvFUT/SLio7a0VGvJ829Y3XtMAsLA+XHeuN37N+IKV6dUzh+KsZPzszD9jHm6yGjnQ
CAI7gIWHl+sYz6V9Qnk7EABlDryS1X5mvbuJcr7+zre/c7SqgHSJJ/O77woX1n7i1eNRDhEmQDlJ
0HueBzdmH9aboNm0qSpP0VMs0QfQUxEDOsmTxEmMQDf4ZUXhvVPAE2qXdChtcy47TruS3rtnqvYe
MdKO8NtDu5zwEovGJHizI97Md+BXru4CbpTcfNuhP7daPQjTCQ616s/0oxyKCSp934DUEYtsm5Nv
t8mfDIJY65IKaAF+qjpGW+0zgUnTEjJjQNi47tONSm5qZZCpaS1rTEkvGnj5JRvM/jRCYlgN+aA3
CmX+xmEoWQFj9KbQu7OkZB1N45liQ4nBTMuS46iLLby24bflpBR3vXvru/q++BgM66shhWyaOTO9
wPhENXg7OqLB8Ig2xHD0lxlMBdVV8eTDztyjNT/HKXdFKnoMOrxPyIHx37JJUXeC1t1Gtat3JXOg
uRI/Jo0q07YTvjxec6DgOxbBTjKh8UaEm0r3pxlRE0QifjPpkmNjHA+Nea2kfexqa77v3XzX5dxp
WcECNqvpiBRmb9w8yPXVQjkXZr+BpMR/k+LQRdanLvmTDEWQBHabNEBqMwGX3dI8+RuXbGRrWQri
b7UHngdTC4I6fBjfDf3t0d8LDnvwXBQmXRS+2DFEv7CVu2q4TVT90sb4ldIeh3vMAxH5lFg+VjxC
NuNNPVfPYROGp0jXW/YWEUoL/4fvJoDK1DL9yUiGnq++dngGIJnfhvYA+HsW29Ytuh3f8nYaRqyi
MymLY6CPFWfnufLta5Hyluwij1OJKLVtnyKGiwBn4bolldG3kdf572qQIRvp4GDO9Hww09F/e7jB
arIOwP3XO8Ob31XRH004cRvbWp7ggJuSuJZj9ZRN6BFTK44vRazXQsAWp2wFZDYL1qhefUOMSwcL
EBeHbenHNmEq6hKlQiIEwxaT+g4uwzx37sKcob1D1s2PFVtzIbBPOfKxSZ2RfbrBMJUxTpZoPiWu
LC4CsiifKpe9yz2Y2ewQl80ZO9LPuAGq3dgVlwPENlQhzUIInQ2J4uOM4PnZTUygDHIkjzwZT2PV
XkPsLptc4logDnY9Z3o+5inTMwDi6zCG/GgswFrbt7bl0E+3hD98BgbN4PjVzWHEZKKkagtFj4Qc
4OzMtUOs2WGZTfq7gsplh1882UzLW4mrfSSvh6Fbfh+ZnypjUBO1Vrrt8uxH0HkG00xnODSsvm+K
EsCXtzhJKoZMO6IbrUcPhsJYNBCDKLtqtLtHeJtIF0r6jRpBMgg6+9gW1sSNoXPsdajyMX8spPJ4
ZzVdcwSU/kvYJMA5FHPG/Fi00nyUr2xvxivj3Gzr1TOHTzbvhF26j52vFq1GlHz7GBGq9El7BSYw
nXuHUAFyJjp9gbry4hqqJeAtxkRjp/WOwowZWbu1kAA8dRhB7uJgvFrEUT6kZd6dcpF/25WTk22K
sqAVFoIkeMvcEEg1DAAiD4sIwyLppBz8u6FU7U7G5HmJRL4DK7DxaXUFoVSN7WmMp4M659nIRcI4
v26CyL8LQmAJDWyIKGmTq+h4P3RYXPZdyv6bITFzfb9rDmE8fRlZm5/8zCAN1XcfazLdsZnsLQ9x
tkqqfJXZqFSczpy2raiPUdDPuzEE/sBKKt9mcJLm2LUOUcpWru+EvRtauuHEm8zdpLpLNGHjsTpM
6MhDx7OrAgI1WnljVYxMnDE0UNxYxjo3eRmxbC/XinCOFdph53M0p4PsMAhViW3vE1TfpH2G9qM0
CFSJSC7cIOJhFsvM7FB5IERNV+l7fxpRWTaNgGNBQYtijv19MGxnRLMr3tHeTdY+4BKmGIl1D+e7
tlajkSOtdBAaNKk0NsMCtKMrvaY2HOgouOs0cC+VUr9a2HBxnpnbYJreky7kFY2sFXyjB+psXbZe
sCuK6rHT1MNqFp9kJsAhXkJle2dX2cMLE8VDnbiLwxpKRi1HwkEMMjhY4sR7woaYfZzIsjuwsMFa
OiyHgSUZkPHuIAVe7qbUzg6j/QRWxcXsjEbEnqvxMgwTcWkgVY8sZlaJ1aQ/3KVNdiO1MSAZPo4c
eSuWXsF5HmCQQl0oOaNYpRM/bVsFQIjCvyeNgz7KxtEZkurbV/6qnidWDJhFiNiw1nVNTqPU1hsn
FfQot36GityclT8CWpoeWscS58pODrEYly1TcFX0kHubONGof7UNtMWRPWA+gYucDF8W71N9GGDK
rSALY2A5S5CIJ0kTvukQBIQkDu5FgGKQ8RX6Cel99jWYRwtPNkM65F2sPZ4ROCcHjO64AjNq1Tl1
jmFvMtyU/anSYL44aLy2Zl4btI+ZCj4t1AOrDmJp5DSnbmCiiW2NQTytW8QsJyLEeWXs8pJQoxZm
Ot0im6skZVVuoNZDmJEBiUovpoG7Wf4GGrOPWI+sTNgz3TCNyU+GZT0xPR+3bZve44jLd143gCVp
5dZgCUht1ayDqe5PKVjQlPMJDW/52g6A6lxl/zBz1s8Wc+kG7SRuE3nOjYQ6SxT9BuIEWn04l7HP
bIMnnBx6G09ZHvnvBPxtjTQjpm+WDnNz09wjYlNHkIugPEm6ZEDs9g9jWVy1fmhmN/sEQP/U2rzX
a8dERIxTuIz7BaACEsuod5LFEEhwS+/Zd1kn6iO6AwytEEcXppwG4I1lZWVqdzq7WPf3Q2Ow6Bpl
DDGFuaTZDO5N0qXGunMBQ0oxvLuMn4F0ADKrpB8xEzLwcKhCbhspnqOwnZ6YEXbH0mrx+U9oVB38
qgxwnelk2PQ9dOlq1XqiPRs1oRlO7ab3YQK9t5rQlcSzsQ2r3n2hO3y0kvCYWZ75EHYoPmsWAZQw
4qbDtE6fxR2TcsVxTxRENxTW+JAH8WfY3KajF5Cux7LNDlW57aIEVIogZTfgQd3XBuowB0fOMWWQ
ky0/rj6gOQuGqWXLNqK3qyfcNL0PNDNL8LbSqK0Nph51ORYMN9HbW4iJH2GAwWlL19oszeegR0Cv
lu0xpJBbLbrbsgwkwJ6o3Bp+9ZMjXt0w5F2U1od4aAjMmRXjt44l/8UXsn0cExq6ufeLHe3YoksQ
jCBnb9ojNFhg1gzI28Co2LZmxWPvpy3bMuvBKUTBLj1n1VQTJKQTPR9oG7zAGQHwsqqOvgVMCWCa
7Xw7AYLb89aEsb1822Jybhw0jEcroX8gbulOQlrZlCVEiWGOaxalhHPCFXkcAHz3fbuGTGpuq87v
zxOi621G7veKheGwE21812t0RuQrGOtwro0TZEqm8IN+Gh2CXEageyZk7NELn0nlsaHXxpQnSdpe
iEZ8yuvq4qe5f2VcwRwcu29SAZHrQpgcC/y7s5CJoXAnagYuytpnd3/Jiv47SrYjj8nJHMmrB7hP
fUUitDVUVDOqByhXxBcjH3EsJfR7saFS7G/Gc6+H5oZ2r9wkobZZItfkMbnRiY0iWazpeLJxBjsL
rySDMs1Ilh15OzOmz4LuZIBi9hkj1omiGSuwmVUBovvGj3ZGbdmoLkqAUKUTMH7N7jtz9I8QA236
kERRJXjRmrJyU3TdfG6rt8YOh3dD7Sj18SwDnDiFDa2O7oWxUVlIwFRpxmsLedPtzFB3HEGDjMBF
3XoA6SfFCbPelSeu2JNb+RwFY3dnttR69TCgrdSdIu+DIVaKZW+Nk/eelKp81xPkue2tSW5cy0Wn
LAyKdzOZL2X6BMIuuoBTAtopMGlOofwiYcG9dg56wSCmNOupGRglQWG1UtKaWC0apngqa1TLyKQ2
lcq+0ATy7hYxWdz42VZi+m4YxsLwZYhUoamJAMtu0F8eaZ+JlJ7dPQSTPfkUdJgs+2Bpja9NOARA
S9uf7aKvUabP+JL11++PqtW4nVqT/WgdtTTt3rur+5/MgXNi7ZBDmp0w8QDxWHcNlFaz+cK/OP5Q
EHZTWuepwcAh2KCVeV4csPcd0p4QpayGytNXvOlsSjnMzW2QsRsKmJHIDF8DYjtYnqDGgVGy4rAT
shuW3kipqt9OsAUbFPhbzpwVaMljapGCYpH1HJvp0WYhcddQgEjbfY2qLaJDUjj11Nx59fDuCIZS
DbOcKNL8fdQB/uQhe49KhR5ZS2oIOCL43Y4k55pHkpTCfWcH57otx9ekXFL92u6JT1zftp4j92Gd
TudhemOjP56GYjnTlGBtL9NHY6FE4QknjLFzjxmnAe/pAsyQbeSI8Br8dYbc90Wb7hLwskm5pGmQ
m5hIdUtgzjdP2wf6PEz5yvuZh/OSessrA9Vlt4/Vl0Bd7CGTqrtQvdT+CKjAO3uI/laDrYqtvIfO
XT3F4Ui+O4QINsXqDCfsVBNRdpqN+MXoiL1O+B1cxxZXcJfJZ+U7Z8/V7LiImW2VET4MkeQRgRnC
urG7+L6CZFBDoHUN+wx6p30sOeS1GxrXLqGhZVmVe0l/aXJqNsmsP5ajg2uBzS1bvXcZUpgF7pI6
1eLkM4FIZP5yzOgBL3PW3Aa9TTmKuHEjvOzGke5403fJd5bEPWFhxDaUbfMxaL4AxK7yZkrgbRop
7luNceeEgbba1It115NOtqO4K26sOMU6lQV41p0iPrqoodkLxzdo2Y1LxXSztnALF6K1bjOJ81jI
xF0Tzyb3Mf30pRz4WnPHvZ/MUV5JvtkjbKYo9PsvbWWK26EpH2EbiT0bB+MwL7nZY48HXDIZHcO4
ICAadc6AMJjYyegYyNxfK0LvNikq3mNl1luQPcmHG6gIo5b+Fc5ISrvWi46RYaFJDLOLF0LmtQti
a1x90zXdv/6Ce2EtxlGeRG/7Z8Uo92A3pClRrp20AXmWBwtalRKAtIzmNWXbbQwwIbB/xYtM70al
BDHF7iefEeIUrv48F+k1DynxO75RouhKBF5M6mtEV/5UmefcqZE2KpowP1JAspgOPeHuLnsmmXWB
kgYUvcPIUJGlHdSkLnymltvuzKYzf2hpolwvcg4nsCE49dtDrjShOPj9XRRdCAzKaINviPVYU/tH
ToQXzGBvLKImBvwEKebBiGCXgKCps6OVMc/63h4pNDOL7TP6x3o9yfIjQKLedUN51wg/29pl2Gzt
GvYd23K8ADXRlsauIKCX4dKERZ/IjDKtyJSpbKbTFhjDJQyQn7/PmCjnk8aaZtAkU7MOqN0Mw9T7
vgz02vQWqSezP4iwyIoyfVKEdSMNKVLEnMiBcOcE+6zvEO229d4pJx5wuUlz+PhsbPt+xIS1mKGd
lKyWjw5Z4SG3MyQO8cxxagLiWQ0ty8Ah4VzSlgOXZkpQgTfDdOxZCp7M5HbG2rcbbaeH/l2NO2GJ
tauDhdZTA5ByIvPPX+LStXaRTvDMcCyQXgFCwizZQRnBQgsKsDyp+Uvb0fg06ukYcolu2xIfPKVd
1hTeKap5DnLwa7C6u2nHj2Na2/XDBF3mEoNxu3dTOULFjLflrEbUCDN2oXjh/YT1x1wz5eSAE+vi
FUY5tiCFf89MrelsdvZjxYGyxoFDJgtBFxVOFTLzIuM4YyxcM2Qyb4Bs4GLs1LPj269D51rYYiHe
CBzmRPnNZ2KlkJe1WXnXcfcyFu/7W2aFGcQ12ez8Vg9rt6vz6+//7/fvmM2e0rIvL5NuwepkZBjK
uV44Mk0BpxFPVwYKA2XddnQAN7EaHO4tT/jrSKuJfg42Fj5L7GN1dZ5gEgmn0Wed6jO8fAPuJyFp
jc8Wg35nGovufmbZZHdmuoJbikGijIs7HPH5HSDd18GqmV/qvr2AWrpW5dQfsHkOe2cemevEVDdz
Wj8njvWccLvc90X8rEox4kONGUAe+rSvb3mw9dvY+rdT/lOnUXwJ+/FKJ4rStSq2cT+VCOmmAVui
EBfCVs1L0UXPCuLZA0WM+8Ah0a9L3O6MLJe9kwRw1JhkxHhSfQZdidFNpu/VBCMkqfDjlrZlMydR
yWtrfolGJjdRjPnDFzVnMjFemdW/FGHwGjmIM/lJPMzYy1aZR5WoeoN4GdIa3G7IwBZkcgv+ZSKy
0xuvKhXhHcz8eQ0e4cjQ3D3//mXsdL92aXPPrdeGiK2wDs4bWmrQUzG9jhiX9CNnKnZdANFBhlSM
A53pHeQGkg2xiW8K5TwGpi+efdFfsPHj6PIMBE4C/xvAlF0bD2j5fWYGAPB2MLzJNPYPqal/sGaj
octz4FH1Ostje9OAVEpaPHI0B2Xyo8t64+zpQ5hrb1szacQ2nTHvvA3C7AlpM/pGXgulA7CRF2Rm
txfbye0zYrufnnQDpKTFTZ95CDz1jbTQzNUeCyvvlEP3eq9yd1eMJIs4iPPnWLLrNr/AzHwIhVza
iJiGaNY+l/Yos4lBWgCuVS8jL7aukuOIGjlJ8+QOTVm0G5hsr5BjQyCwyw3eAmdjNyg/qjmqiSdT
b/Ta6bXVdJPQdj6CfHDPgpzYjmfoBDC1W5cd79h+7LiNuqPTecVLFjJoztxw+Fno6o2pMRR2aZ38
SPqHfvQeksKdvhLGbLPR6QMe3mg9EluL1bZx0AOF6HE76yfTXP+apfUtplT8CJXb3XEdcoYsZCiK
YKQBVsFIYkk1rl1kA9vRqvZMFK0P+iVmnLwb75SMmou2QUBp7bLG7F1xE3v76HbsZvUmA0xzIWNl
TgS2kEmuPuZ4mm/GxHiinKRKQHf5EDku5ps2hjTu8H1FiGTujBYQpD8F5Y1tYKJq0rzZtcgwN4PV
7sl2a84iHo+Ic+lQeiS6uhy9tQOpZsPrxdy4A9m6/YyY0VPEeIa5vR3b6DLF83zIe28+4coBfpL5
9WEygvQCH+kukNVOU/B8dbn/oQVgAmSgYuOHqDp7xnFb7wuNXrLKU7GWrWNcUcc9ynx0tjRR2OqG
9NQwSUAghjeNTBV2zQ1Nc9bo+aSK+t12AaGiN8S1a527qiwejexRRTq9bS3iYSMrn7a2zpa5rHoq
eEXLEYhI6izf/ucw5y1uqYaYUcHTKJnOrwJ5GMnrHcLmdYJf4mHMqfpfrguGsp0qpm2wN1i+hawq
pfuwnNjsPnGNwYWa1rz+f3fCwRGA1qS9+9AYzLM5IJ8Ke/bxaRXaV0dvfFij920dnggXL7Y976I3
K5zWANHiyxQ5BNxaiDdrPyO3FxfGam6TJ37A3h3vhhG7UZscBp2mGzAi+H2aeteHjXwaJT+TMksv
gYYEq8OcjccsD8EwY5bytoIkDhgS2nqcc0aN04zE2wr1K7bUY8PAOyY57c9CTU4yv4j2GhRQ+9JA
jCg/6/tKkfc4BWJ4ShMujeKe3YYljERWghQDlRedJwnqU5cs42Q2jrsEZfOOQWWDbZ2QhiIc7K2X
YgdvyzLdW/q2JeSLMbHseCN66SmWyWc+nGxbtGvObBTVHveU9k4jVv4NvQ3pkq5ZnxrGhIQfk8Nn
Oi6V4dxtLK8JcIQgPlIJZoKU6KHUGW5LFdLbxDhccy9c2QrJzNzG80WB4pMPOkNbUZfYQktSb/Ie
NfyoMFHaYQtBkQaMtVCccqwl9MkciWOuDGp8PHpcjB852m3X8YFcpAmJ3EnynBNV+IgijMJhivRe
dgMNeu+dKlvB6/HuYP6jDMuMewCwyT7GlkytVY4n6oIDccDWnuhaijSVMJuexug8G8XZDiEiNMjJ
1jryyoM1hNmpyUy5R4MDYUIRQOrjbSvLbifKPD4KJ34mlh5eIOPzTY1ajzhS6yJsMQO7oWVLhRvv
rWbi0KDfr73mUih5Mmo0jJPBNtoLuwdinbbT7ISXtPJzJlSl5AFSRzubx6PbGsiH5rjcEXzSkOFD
ereKAT2V+RU8nrwP+2ahzOX+riuGd9F33jWJp4DZDA+daoxxm3JLPFmiR4zbIJNv0iLGnRD7K/yj
uMhSPa4cnVsHNNJoW7x4mcKTVoNzhVKcDfCWxDnFvrkBXbEEcA9LFLe5hHLX/U1MRneSvegE5VXr
mPcKLz+5Lh0R5PVaqC1+p+A0yW9XoqsPCASGUDe0LKSGnyO1AbE1rZlT4lXtK41qfXTy2lj35IbX
PbDMFrtYCVlN1oqcNnYCYEwGfzPk3XT0REi2slUcTf8HgxZeoUO4w7LEXlTKo2mnnzm6lnYJOU+W
uHPJTw4QR3ZLJklZt/4NFJxrvyganV7bRxPAR21bDkNtkH/TEqk+kq3ekbGeNuxesEsQvtBRdJm8
Rm9EAq+8aD+7JaQ9OGe/M9sNFIxs+VhuEo2oLkCYXbb3hHVUsI+voaoJvCMDvqK5PERLLLyL5EXg
ZD/WiP1QzuMlIMJS4YdQwTZcouXLhJB5i7R5NzSxHShyqEPAMynmf7/USDUVrLYZT+DKkBAelgD7
mmQS1tQk0i/h9vESc9+S7hoswff2SKAE+YJr5t/pzm6m4SmKoVGWgf3pTHAysOZD2/TyHelhCdYn
SZJQO4HKzFvxoyqH8jQ37i9EatYOKCu6wsA0f4QYozZe0bZHJxjPvfayB8Zbj36Bs30iTn2DPVUf
UqsgrjEyr3Or3z3yU/aeVuKIs2fa+SODxlLmT2b7yNNuHYgA98GikeaRRP2PqbPQ1cWkxSqnJ1Ap
E+mra+4RnM7HoU1/wCA/tJYBb65u9ljTUNgFybwpFvFgjg4P33jSsFm3uF5rR8YPWTtRWbBl9DTZ
GTMOKKNBWoEgB8xrvNHo+4FUVTmlCwsf9IAD0dIReDwGzkqFxqrt2F9khvVoBlF6DkO+Rw8tUVc0
aAnM4uxOmnAzJ8RYk4KN0yM1YJ3fOoN8HpBAKU7WFaGnP1oRO5u8zbfm8rwYrBuEk/3szdJYuSLF
6qE+G5sMazNlItg0ya7LkA7lhF4T3gqHmGkm4VouXz2gkWcswMj85pTMIYJ907DSV0dEL2YSjSi8
pLr2wt4Cc98y/zF2qD7qXWCJXQGDF5miApaeKQjC7mMVKRyWseGfxuUXVxFkZyc4tBtOu9uQFd3e
69Qvo5z0OVC8vPPWJvQ2ek8aIv/wzzR7RDevuQU2LC4iCCdteTMY7CTtJCK7XDJXCu3pVnWe2vFa
eiRkCddjxb1OsuapUHT4+CAuYytfjDotiByK93HBYgtiC7OexHhuybdmZIeHBeoR3MWU0D0M/PW1
8p2KyXK0i0fH3MrC9rcqIOkkNgVJYfjUSCDyaeRrHbCb+ci6QF91y4BA8wFzC/HGCkPU1ugjaGoF
EeKN3jdRgNp0bsiY6ty3wqmTCxCyR7920Lxn/SOm0s+S58ccHXXDfZWqBt20iZJk8U4PbFOYDGIY
U2DdkFi7tzNh1be/fzem5/8fSfIPRZKYFrIylwCR/zyVZPMu38u/vJdff9mk3d+FkvzbX/4zl8S3
/wgt2zIt3xWeKVwv/LdcEvOPwHe8wMRC67ueGbp//UtZKZ38819t8w/+i28HnhfQyhJO8u/BJOYf
juc4YSjQ2SGMcNz/TjBJSMIJHeAUV+Xxa4lGEUHgUI9Z/OOSU2jyierPd8QNcfvPf7X+BwosNn+M
YrZWlv7qfO/WVzD+vPApIw5oRTjOtph8hodG9JTig6pn7w2q9r4LfyYkfqwsIz5HyfySd96+TilM
DWObXWbGSJrEXTJCFgfVTTKYL0vxl2uEp7PYZ7M6KFxOubEF3XUGhOt1wc4bDDD7qDPmGb+ZOlBk
HHPPufeUuBWew8rSvSeQ7datyGqMP8Y44c0BnLJoHgPgN/OIOstz1m7CJBEZdaE/5uJxikkUlvNe
AP32XXa7dXDsYnlZMG6lO77UxFvUurx6grNsmvYFUEN4xxv8xk/Y8gNovu5TC1NdDdmdjNySGUbI
gE7wiiDSg3dJca9j/+DULS236H+SHfRkBuoHZLARTjd+q8g7Nka+DSSRshocaC0vblZs/+buu/55
xf5SdvJKvLNeLs1yof7DhfRNP3S4obhzuJn+9kJOOCLbBBbTtkDDGZce0inAUUNzJ6bpzlcsb5ME
SecMa7kT656r819/AS6hPX//BYSmZ/oebuj/c8BNE1J12Cmbbd4jRFVdAnZSIPssjlwBAjGx7wAl
efsumq9ZM7/0JdEYTAzJUsZRsvJX35Oj1W72lLfu8SbvfCtCFFDNl7FQwGlzZOQBUFkTqYWcW0am
7OQ27LUnQJ8Y3FnsolhxQtICkMZUVSQOEWCCBpgcYq3I3Hat/TkNzAcWhRXDsP1ME73m+Xt1CDeI
8OQGGcwnwjBPMJHi/4fD9Cb9xNFa/dL/9D8/x//1WdXIBuNE/8s//d2/PVWSf/7LP/KffqC/+7jt
v/z+IPF3tXnX73/3L9vf5+B9962mh++2K/78Gv71T/6j//Ev3//4aer8XzKeyrTu1H88R5e/9uc5
Grp/+K5jIi51cXbjquEGH76XfKeQEzb0/FBg8reXSKi/CXgSf3ih6dshh5vtCEfY/36OOn/gJDYF
H9ERXug43n/nHLWFz4f6m/s/cIOQI9TjJDUdwGy+vwRA/c1Jit22rA0zDw9dgNaWORNzOf/YDvqF
BdftJmQ5OC3JYTDMsu4Dqiy3NzaYsfhlDQwG6GLFgTnOk/a/mWU0xluOYh0EFcl1YEitduA4BuUV
zyS4xAumEoXKY5oV74VjBce8fI2M+glsX8zzuZYTn84v7YA8djYGNszYpKGGFhiKnT6G2Vy4GxcY
GzLXxx2NYsMHn64sOrGJ5Okpcb8KhT0sypP7gMrITA9zU5tnX1tf5AIBATJDtDnBuWXmVHCcRw5a
FXLRWxXR2GF+oGtMdkw1IPwN22nB502jeZjCqTwhrziBMuvX2Zh8iMUs4mJNniilSm2eIrqzHTpA
C7gibWRWtNfsbXYmGM5BHOBWD96ZE9VbWqlumm/B2px25nhXcuyhoTsXobyFZRjtZY6eoCadtLV8
FCJVaz0K2tfSusEGe9+XFiVvqi7Eya6TGm4qCyZcNA6pPCHVZcqEgprS2kyN/Sv3WOp4bUs+BaGh
qOewR8mOeHHqV9Y2Q+WuasXagDwEn51N22FDchu65nr8hKETbnRvvnjYc7ch8eE/nHA/q6cg6pKr
PTVscfEy2gVpfmSMP4Wp+gDhx3sGNP1uZDDPOLmS0E8ALbhG+tiQ0UA2t9oNaTOiv+oIv8xBGGiB
xSsGjbabL2TfWmetzIPwuvgQJuFTD4oCEL6dfcyEoNo30s0g4+Y7KcY7a7luCVGMZEOmdnrDm/9k
i10eITuvivewwuDoVl9jwWh9E4xQ0moUa21F6oXjtpvSnX4JqBOO/b1BwHQKgSFg3KjoJi0QeWLw
SAEINfEVT1lTkcCj2pVqCfPBx40PtBe4aVLIbLk4NNJ4Zre5HlCogigS43roAOMV46vrKWTBbtpu
BiN/ZS38v9k7s+W4mXS7vopfACeQSIy3VagRNZHiJN4gKFHCPCVmPL0X/nPC7nbYEfa9L5ohdUtq
sqqQw7f3XpvX3cJ4FOu3saYPEuAJd6b3OhnfhonAaQkZ1oleqR28Apfd8YnENRWdF9k8aIHa1m5x
K7k4TvVLS1Jzo8eCEGsR/s4YKXJvDeVRp05r/YmZ6MOqk7ZJN2lsB0VWX00Umw1ZNAwPFmNM4VJt
4G5EWT4BjkwBbvlaGMJNNbAsJri3IBGWD/ZGDGfS+EHBD14wJJLi51gYd7fVP8fXMYTybphGeCj7
+D7RfsERhLACSNwPpjkXNIRDItLKbx16aAe0goGOptQZf0SxJoPZGZ7qnPYFNRLumcmDdYXRMcBY
wGiOPzJ0mTYdNpaDLS/NihvQNYKmdnuwIgoSKYrrd0QccTXX2nisYNsDHqNG0SJjzt8/RojqWwve
Ge0rtwSwJAUQKKmeK4O+CRzRiJMj43dD/9R1YSOs6qha2fpd1+mTkNF3I3kY8bbwaenJtAMUAhDb
v+epHA8wNO8LfVVbKbBbo916RnG067dGSQb7DWe3bMJl1Wfv0VAWeGmIM+brbwGxMT1rzJ+OxkGz
mkNxanXOOyxmMZiTDRcqJk2j9UahB46CtUuOUqQopefJtfj0kjei+4Eg4M4ArbiCbZOgClH98nj6
Hk3XXUkb9JYY02YekGatIvf1ENfhUmlZMHaXxhiCvB98y+iIdlDvYraQ/bAJxkt3dE1CixYwr4wY
6xxtnbUXTtXhS6fTjDL1Esd8OL2tx+yuHC72ZN+qunvPITOlTiFPaVFe3Kx64XWkC9vTwpPNiqqL
P41p0WDNWLpSdKIMuovhkcJqMtpY9W0L75DUkafvkMrmcznQ5IZyvclEGQa1EVNWXcXjD2C7O+b6
v0PijpsRYfeeRhj5AOLUl8VLnTePu68bR6To5jiwdZHdEK4wW3iVZEBotIDhnOHM+HM4W8ac0UzG
rTmRSkOp8PU0FoERj1pA49JMfAlISVXGzBUsD+l8dOGpl0nP65QlF7TrL6yvkFxyTCq42Jxd7oI2
l7zKFDc5IQVXKFt4cHPjnNuUeBlmbOF/rdpbBT2PRZWyEI8QaYlGRCDBo7mgynTqTiqLo6EqWOks
aB8ag+/ihxDqZKfplRnIa4bbD3BREPeEj7RiCRgwzxqOp4LnAwogzl66LDBV+8pDg9GaTBxco/wa
YklBK01QB0+5P5mNdqfEpESxFgLhEtj3MbFJ30R9+HfGtaYKGlWZ/uKrYwJBSUj+u7XSY82eFkpg
F4uFQRLP2e9OH4xNNOlMcrNoq2r7Tx3CIY5zbfYNm7dVV1MQ2SMLmkNsVmqmvpURE+i0qU8irMP3
uU6cE0EI7FmjDN/tsqObjPWojeTVrj9FkYVXNYeub0y4xcek/I0aW/11UxpSh+/ZGJxnj3VhtwgB
E2Ltc0nVaF1kulLxqcY7WDkFEZNbvTrAPbA2aPhJjGXath2FFxphbV9FJAGblFdK8jzrKXuriXz4
QwPJBn+f3JiLxbBYg0hUYjQMjnoPkcoNAw1/qZ+pjE9SrIg7FuJlhAS07Qt2CyLvjLvN5WiS1cWf
wOwRxxY6q0sUO01RoydxKrCLbnonwzWz2I+8dYFfRes0D7OG1KMT6xE00TXVYjgRmHcbAG7l/Mlf
GQfwGSJxYkj7e8xhRlrdSiF1i3PpDDdSpMqz6l3ckfqbCXLXZXgNh/Yz1YjLmOUpG5CRPLvA6pj5
domgRlk57lU6DHaGrv2KeYOaiWchdsYL9S0Dqqh4TC2AQdU8KnzQunuMyDpTcnZXGk6OAnf+MErc
K/k9NLX39S22pArGlbxYm/jwOE84cWruZJ5+G/2E2WNfyva06MmVrscTUGVcWrTgWEzDqiXd6eC5
SP1+oWJc6YzfUwD0rSnracWvrA0nIKSUC9VV/OzkAaCksdOm1QQJJHorJ5Mynx5FFCjUtEURLfdz
P9w4JwEfCzPGo1r8R4/mYGrbD4U7x0DJYDIqTZYfJNxo4lgQMo24YEQC22sSO+Os49cQMPSp++DI
8rsjf8h0tD8lk8pvjPGLvWdonBGYeeHPai/dOgwT5d/Skt95MsEIYkcx9loVgeJuTAAKNLQVkhSm
m0ZBRGW5CW9OpHW1Z97LgVF3Cwbjy7uZwpCw+hluIIc9+IeXonwyI2MX95N+JdtzXyIkFIMao1wf
vkK9Z11rtaCsZpQyHXx9P8RHsOPwmEt1NW1OOg0CQa8/bCJsGPj757EhpCuH+LFUAURQ8C6m/Yx/
mexonDI25LVECoDlnbEMA6Sr16rwTo/QtXJ0euLzWOwM5yQb5+fSK4dJ+vAr8Tg7YGNIea98fDTM
U+qXIQG1WiyERQD/aQVwW+CVVT3Q79MJH3meH7GZ9/WtYHawcaWV7M3mbg7ZdDTr5q2sCZuyHxb0
yxJeKOctfVosNd38sJo66AVPqsAt54vJ9vPOeiyDmEBh8SjZ9L3mDVZR+KyMJMHfs+Xqg+b6afR3
ZAiL+WI3KqvYW+u8dJH5rVipS8rAsI+m+Lur45cy5PQBGePhGHgRGauf+Z8ReVL3Tkg02UZGZjxD
cy9lPV09wamo4aRE19xqf001/dAlJQOecDxHHt9CpS3FObFB1zjmQGlZ7XZBFON39IgfziNq5Aj7
n7Md6zMuxsVYml9ZbdFeRSI5olsQXxRn0GUgyFR51srSfSsBhl2BblvP9Fh6eWbeUnS4e4uHEocN
iZGIWM4QnQbLZCfA/kPDZ8rmTLtDu6htNzqnEF1yQuiYOE549pckkTghiU80cc3JGnj/SENiNLds
fEvTm5pJUT8JIJoFRRNPjnraO93BnttrDZjag2BJT5oRWA6gx2CQ7Wd1ZdvwkPFmj+3s2ZS3ynlg
NzHNc2Zw1VrmDXHCE9/pHQvUYJAw/oRMtOHI/jOuCEX/IMo87+wev98FRKxwzoRNQtTaqM1xtOGw
NX4O+vvCt++ydNLuu7Gqlzn/U7Q3wPbhn8hkKcf7f5moR0gasnDQsMXw4sY/8/mla/aed2nGG/kA
+lKT+o8I76gXu5CVfq/ThtfdXOdJd/ZJ9zxhEOmOZRcY4XOSPtRqz7MeY0rzwkl2QcJViFMkAVxz
uQ2YD5DY6sNGmaec2ZcbsB2P9XNsn8vsKvRDk1wky6H3NNlwQmDUU5mynp+K5pnM202WP0MrsI27
Mt51jLVvjAAjDigce7P77L0s6inhuHDjH5byUuoPOn3QOyoSH9YuXjZ8xkK0n/ModtTuuR2X551k
/auOYbG3rd0Wcovsb1iHQ8asdM3ExyoMkuKE1dDOPyaNiOQOYbQfMK4zOjtg4WLvCa3DUj1ZGLGi
89zdOj2IBDbQA93BNG+YFRazDewknJI2jlGM6z0per/ntKfxeQt621fAxYHDd8PJWuu+WG4paT3k
wB7dvYBkmO//uUb7Dfx86n7ZFKVxjt0gob5kPiTZNQGomV1Max/XbDdPfX2wX2vySIn83PZALKeD
XJ3KZ6wRxMGuoGs7+4FnvbXOYvoRKz9l2uZ112hgNvDWo0tlF9bPTOzM+uzmH20YNNDHtnK8Ft6+
pLcZSQ7IHn0nX+m4Qzcf+k1mf+Ax8jnzNA5eZp/lJlMc9jaYSvJsX3v3ZHqTiNjpI+ofLg+btrEp
jmn2TPVeqs/sWRh+5vi6CuzqZFQnaT66+hqLfaFttzAwwAFsdY/wGamK89zfeuNVlF95SnXbDQKh
wO6nPmrt7tXXgQnAtKcNFw8IaOshCyZ8VPUhpTlgOu1H7dYvJ9jnuMG98FxnwHOpGvDpmuRYQFD2
kJq+DlwIL1d9NFbf79aCZ3Gna8FXtl/QL6ydZhW06Tkx99LZxbnfgEfJD9D1Guy+2ZkaKTXu0vzM
8BmqDeC/JgQFwdTiAJJhLvaxZMSKTsgBxJ+BWuPOw2jQHHLr4TO44Y827U7Pt22B4RFKwElSNdf4
jtiTQSREsy8YOdV8NIhh7/BJGfmR25OfG0Eu9zW+hPGI7k/+DKpYzjKJMxZMa2rtmnkDpQ6bv0P7
Rrx+pDj+cRttOrwlFw11EqgldoDUly/0YK3MW7j+Yqsi0HZ+0W1xHo+L740b9QWijBQhTZfgm+sv
Nz64nPYSSkpJQsP82xDjpSiSG7BFUPwJA4wBOzr36fCiXexLvYZqS/QS4wxCLB+ViHq2YUst8kRT
9afl7FZ9AF5CuknCrQYXYmVMY33nSviikr9T99mAi6TbMN+RzlZE71tqxAELMo8iqk/dnA+IYHH9
LOHp2bClIzBXBjHsa5zvdJxZ7gZH8gaYENbgZcuUSHyVn3Hqh1+QJhJw8fwhcV2P1zwhfwkkT70f
6TB4duFd+yMctjiUAi4FdOhh2PT5dqpv5wu7EOfEdDyX4wmXBrwnjWm5vcUy+Rl1R60jBlYRY5Jh
iPyiym+goID8TVhQ2fLcFyGH0OhvxDI5MJ8qBuNhdICjSgg9EVXyejEOZJ0Ktaqr7+mUcFibTg6m
gGgmaTZSHiCXp4JzTSXCJ52+XkZRfvensD4tHdAZ7ScLnQM02rF7A5Uw8vBeFsWfjtONHSd0HjG3
lAVANdBUOwAu71aEgkOql4Q0yFc4rcWUodjioW+8fOasUq1MBTjilICrIqczF/4GcAkaYWT0w7UB
9iS92gwnISS7PEUhvGQVCK2s54o2ztAMq5nuEhLEmKV7kkMtzpRtQ0IIzMoEPYAfoXcxThfaCFnG
utuJ2Nl2gUNEy6nXorFhCeYDBirwPQBCpraiIIA2IDgx9aamEiIdO4LqQrHmIEG1uB61NVtOqC+G
uIv2TiyAB8u9CWPmNXeic8hyk4TDZ1HlJOlY4izns0pdYndM/TJ+dEw/uQOqveBudhgZF+gueTjY
aViDDKxrogL+RO6a9j5hvjNWjgdoUpDRNm43ssmip9AC9dHENRboMn2eMASKuDIpIE/ey0tYv0Gt
JofKIm5rGrHwqqJkm3xfit026vcQ3txNnoDLCV2Oqo4HRpZSLluvnG3OISjpzUM5QBiH+sAplNJI
M1/uE694oWFboKBameyaXvKTuUrKAy4cdZwq93li3YunF6V/GONwBae28HG4jAB6d6stRM7vUv7u
CmsnM9fHrwmaBWo6k7nmMWf2d0cpAK7NaZ0dp/py8EhL5Q6GqLL3LoCwMKfeoyy8yxj4GlMHFDic
gFNjfPGf90JRbAOqEEIi9z+YtybcKqxIPyJuYaYxfeaFdhg758NwizHQ6IR1SBpyiOMJDIvj/xfX
/2/kIGnYNgLN/1lZf/kqkvy/3b6+/01W/6+/9p9akIsGbklkFgrnXK7QEq3lP7Ugx/4PtHZUIIYh
ruVBwP0fmrqQ/4G1yaOvQaIWGe6/aEHuf2C8Nvhb1MY5lkTI/H/RgoT9b0qQY6LBItnzxeL/ztCN
/0VTVw1kWsZ5ClA+JpLRufWteZRO88i4fZoWojeeMFF01PzVQR1r3IslMKNGf8V9BoxzChhxHv7l
Nfzf6MO4Bv5doHJWA5WDl40AsCsFP+wq4P6LQEWKVE9HIjC7Fj7pZoKrjumXkjIFwxdiPBj11nlq
K/HU2OluSNhxZreHlGIzbHY0KglcWtoaK0WDcbvqFNK/tIj50UQMhEyvElhiIDTOaUHK6FukuhFo
Zudc2prVaIz0/FQm5cNI22Wva9HLMIQ/EypPdwPJcVZMDbO/NOad6VS/pIQZIJKGYzF+TJeInWq9
K5XKzpYZ5HYWxOuyFlcNKTaolPajMr3ywrzls2kW7wj1k4ZAcGw+FIqGurtusXmN8zG5tmX3k5QZ
JJSG+FKWzc86TFTQViUd2bZXHSCQtS/lSnJDaxi4etpc17VkeXamorniXr177Rm8o15g4KLlOIGI
wLywi6dfNTkoP8fhvvcsxDpUPwhTfXcbgDDcMvWW6TgTgJA4L+1qcZAUYQUQD2mFVy3eSm4DSbhQ
PKerBz2O4DSYQO21jW4v+nls/lZudBplrCHrnd1K/6y56FkpU5QoIXWnLIKz3cLJi/T6xQtx4JHC
PNPbFeaKxMIIfah1jDcWs7VjmKHwaL5ELWZIPcmBaw6cEApkC/OC0gnVK3GAxoivMAGKKFx1zhmP
Maz/1Y46RCmZfepGYT9wTlw1+49IYLQh2X6GNvmXViupa4wpT7AzEt3fJo6uNnF/TQYwSNV3DFBI
f1GuOQJOp+C6KuhUpGVnn1YK+oWVwd/IKPmi1B0pc7q05nmhcGOvm7DBvDvgOf6ZSeOVrzTYznWk
oVxxrcs79b0oZ34lqOzt6gsFg9lrVaR8AhMIXU7IzCL3qHXMAQs5ywSHuql+mnNdfcmJOgiH8VTv
PeW8oft8XLFGzvCmUwlyW3ImIF2XZLdkKVG9Otc9yLHjGEFz9AZOK6W7ZpJgBqHqvcIqGFdCu8Pl
f60dOz10YuCI1WjjBoxGg+lX1jiQp4eWG97Zqq16A7+AEVGiQVBjJVCl0R7ManXyt/kvrX/wAzAI
IIq9a20tIAJqQkyNmDTbM7NYRLTcCBvcCzQp/POB6hYCCrS0ySTHWc5OjISbwjMkBzyOQguSLn9u
wgxWhEfqPzLWcGq+nTIGXOv/xMLaHiDxaRxsYXTGdvEzxZ1Nm8a5H5G0Qi8eg5RTSLJMNy1ipLSY
4E9Hxiv6RNBitO0arJ2jaLjXR9jII/2+slK3ZGzDQ6pHf5Dv0qvTy7s5wXaIc+bBsmf46tU9IYFe
G8+I3jfl/vWo494tjQ5ioXRupt5fGbi7+H86LMyRw3eoqY8iS7q9s8jXMl6nsMmsTjoCEfc3e9rP
fBI32JimsEl/IEOpvRg4EqcxqagBRLapwEQzy3qHR1S+xqIYqfxDwMT6fpZLzuktscpbp5EJalP7
hHucfp2QuZ7XnoiFtjsct/KAagPJltYhEifVXgIuZOQeErE528XiMXdkjOVpkKEa9H43zsZ9EeJ2
5VLl6O8ukf6g9H5TSONuO0xHOyyU8xYsa3nQkgHs//KeGx1YdkHPRYaTYptJhfLFoJwQx/sCSnqT
R+Y9UTxFbcLgKTLJOy196/rQ9INZlQixjrgknanW1MwC218++NZ2pop7bIy5xxCNBtQuim7t2nxg
GDS+GD1s3gi+zDQae3fRf9QdlIpoVK1vgSBz53ulI5fqVb0c5CqVapN9mfXrUMHp5DBFv8CwNhw5
fKEq72jEBuOyon5toiepGJmmxmO0BP+SXlePLD9ju3wWgj/9T5WkZuk/M4wW51xW7ZHYLw0e/fyB
GA9/aLlVYnJ9ovfeRtr0xJDInZ9RaBTscK5/NfSQffOWjj3FgEwIrA5sHsgbxIh102tDEHwo/f5Y
LOoEgyHh8AvEyRjrdmcrJeD9/mPF5f5qdYe2E0+a+ZbCpp4iyZM3MVOLl/EX4VlmPPopcRruPIIM
fKM3d21qvyoIgZuW0ewhGk2/n727XPhepo4VP16AqlEh8GEatGWF9dUZpl1H6GAn9an1Cc492rb+
Y+uj+1PWYeCKjJYOdHNKgVo/7oF9EWph7kQewY5aQiJxmGxrfPj7onMDDV/hPqHq2C89EnBhL1hi
UtKRyoqMM5lhgDaO6e2SJa4u2fplSs3yssjx7nB8QzMdwo3Rug5U25jLn77+smPDRLqcg4a++ms9
VOxQEHt9WRbTNfGs+dL3TTTuVdTqB+J6w2UIq6NuEbB3rBczDn+PWSxPVh7DE++az3lop8Nkm+qg
eAZGTyeLwEtxuae4+QJRZivMYW7+68v6WzusmmDvaUMFmLdfCMOAuBkYdHOXG5Qsg6IjFFlWIfFJ
nWfDjIkOIp7BUXVzB4xskv3mDNHukzFh/jFSINQ1bEWzxVbj0Jh5q7mJUnDnfncWuAHLmrt9Aroh
fSuM/IIxjzsYFAdPuEVAoSUjCSpAAkSzLWzgV70vzWMC+Z1/dNhMWUUZTIT9XmtjzNiYDcGa45pO
E2O6pNFXRLXbCcO93BRuVB/CNZlaDObW1pf+MgjvT5j1r4MzYbC07Cj451eRza/+52/DaQS0OmiG
/8/LNWdOE1ANLw+6Su4Dn9ELA2fs1LCg/Wj4rBuqJmY+L7cQa9rOGgYHLGNDfXIMsVTQeOWn81Cf
eytFcHaI0Ssg73Gt2K0qYz9NXUI+k+7mrnLQCHAiPiYAZFlVHoF8RM9mn75pnhrB6qzFs2Iv49gE
XYZtPYtb8bC5toWASLdyYT7UCC8EzdKenC6Grp5DmtWtzvS5WkeohNfaapHYivG6WH0WQFp07kDJ
AT+L+OQqAHOcW2l6ccS1k5hy6g6+TUQlB5Z4q3u0VmIA1mKjLlosony6577CHsWMhuTVlSKMzO/0
PIXLHofbcHolGVsfx5Ze4yY7hoiLtInvYvK7umY71KtRH6/G/RAN+2EunsZG7KggMYEP9yAWdPXR
5oAqOWNGfpvwh20VfRctk1yvcMdNbVMYZuE52gvAvY5DsVvGU0d6rTrYVlRtaGViHW2Kdj+p8Uc6
dGB6PA8aT7KWGU9ryIww2NAQy89ubA79cWB92oGBf7KxS1x5+TNfgIeh09P7dLUFjHpcwE4ocR9x
P0bkru4cRKlGJdw9LdkYkJphOBnbjP7IDlEoSD7TXELf5lPRD9p0aweKJK2Ywzb5ZDDyyCfnXmrE
bEVEC10W7W3zleX7NKCN72wHOKXezplvOKqCHvhNHARcHTGVGhcJldf2LqUy8ZOPHsdLlAfRYvC1
QK7ocXrANJP9IKh1rFKq6STVDDcrE9+QbcU+Zht+hsRBYGZ+Q0d6GtzGuOeae2ITYe+drbeuZm7s
dlruh3TgHhKwiXEx6Qe9zk6qbdiqx6w6Wx5EXf5rbggJlRSiAb5smsFtQTPmmUbCvMw5JUtQ+Xpw
pMLjvITbLlPUkxoFIbtPaABbZzTPaoIciEWstbtAYRMgNX5UilzLXMH+xuDp2d55HAm9mKomWE8v
WWFG2IvjcjiZuuucNXpt+qjBPUbGSlWTAdCbISdMvPlIzO5EPRV3jWVIzj1x/k3MR4bhSf461DlW
aJfzrhMv1aasTO1TUhMD78HgaXprjdgJgGSuzS+k6dKl+N0nMSXTxlnynf5o3Nw60juKualoMQTA
UG40gweshqS9DK7xTH/NV6gII3VRiADXrxNzYPj9ILAlNvTsxC6DH1Kg36taArDnGEZFdCwmdBOt
o35TjKo6p5pb7WPbNTeGFcL3EInBTBOqtTXBJSJZlV51zIIHrxBcDx2rAxpYBHrn7ms9wT4+0/E5
cMjeePQuPBVuCX85Ohtc3ojDk1exo2S88YtdNFfGE0LqrewNaADr7xwun09GyzathcUjaf7afTfc
WOQjjDl+6lJ4gw9zAgGNbOfORnKJCb94UyrP1upDaASoDjqrT/TQRrfaM9ur8o75gE+hJ7rtT1WW
3TD+oJpzIs16/rRVjm9mzmmXglgdsjXrfKklH1yD7zypnT8k5d9xofs9SseY5ZK6ZrK8D5okGp1n
alnwhfIKtk+qU5wYLPLDkfcxQFt/SMd71RIv2glbQxxqUwetJuVCyz60myiUZ/kxnAsQ+tDnfZ22
VRIW91mT35pIu0OKjAc4peKzbpHtMvVrVou7lD3iTs2pMJucXatrxnnpK3lmWvrS1eBjQS/xgCeS
QtC+JzaMJ+LscMw4Z2dhpuvF2mW2azeCJWJ2touiwIdeFrpfDslgPFHXkJ9lQTawtmE992yBRtao
QDdI+oeVPb4Y+7KQ5ldXYexTjrOrlkQ95R0ZvkGJ+GNgyelr64LTZnwfwMP47typB4sLNIXS+MEu
bVPdjq1eH3/2nBKPZSJnPqWNgU0Cw1Oh68Z1dheQrXRAj1XNDKbj0x6WHqlPwTm1ObVJPhxHp8h3
ZmLRnsUoIXSRNlreIye0mpNXT3ZQh7uY8/K1HA3fYby0nVJuHlM2FAEdys18YqrQPwSclkcBfuvk
VLQmmmQ5ZW3YB86z+8WS9pNemFA4zfxCPWn8lIrVfIsOFpZD4duwPnbgye2PObxSBO/+nAybO3US
TvtaAvMTiTBPwM4nUhPG4hPxpoNEc89jmjcPxigU242Uy4Ix3JJDcnzHae4t3dYbLl8Lvpl+w0zI
OaEUtwcBQYUyGu5b6cQ1gVxHy/orunW7wT7vsuDsUluBBKbgc++V01PnhphocjsOmMGDIxxMqEoO
eHuQoSQ9vnC5NGBfZXbyaLYB34NMoWXqjLnjT1PUDFM9JkqDulg6Usuk0wX0D2C37hrzIb08OvKu
yBPXh4OLeWbrpflbAqDjgDHxFzvl8tA1Dv8gC/GL5L+KXGtPBPOZD024gT0FSZzcbT9kFqlUZ77r
VSnBSgrzWNU/u9iZzl1WrCE4Im9Jo9P6VA+UcgtqZ8yoOgG4r+8WdsJ7iKHXTwvOzDoreh0DaVVl
ovu2WTARamr7RsCXEDnbxHOeItvUQHQfuugwLooBt90gL27JtIlFhbSF0jWaz1uG7/NwiqiR/NQn
0DsrZTNk9LEyjgGwRzDT3Mx9GjIi3UqH0GFjuT1TSkIxVw5kCt74rTWT58yryxduL3UwEOrfxI1R
vpT5W5Xq03p1KgKIg2XzYhMQ62cYCsVUO4deEDRWgHcg6RfnSRBlL0BCE/8cqDpJ0oPSx0NJBwKb
lVan0SPVxkult5Rlmrb0Y0cfwNNzwxwxcX3BJ3opovjXYnGs8cxqfIUg8auZ4bBhfd6PmQU9UIJQ
GJgt7Gk64c2sLFT+2Ib/YdX2SUABOzEf+eXM2RcuDQkNi4hkqa1J9+ZoehyeUzW7typxGPG4/fvS
HIx0Kj4UZNKdTIbfWqP0/cSd6dEM7gww0pxeag2Zgd0w+ok19HeDY+cFceaDYoYXm8PRh4ysFgpa
RkFok/yi+6ZglZbRLSx1UKDZNNwmoB1Zbns7Z2gUUi+f5ISqbmVMtFcUP9YWzC3QJLKemfdEjtHl
VeXTCzknKBS2mqkpg76G6SUhUtzoPsifEl2jDBupbwDfeTLaKt9PiSzvNJYUx9z51OeCXu6kW4Iw
EkcjMUy/sht0+bg1OG+CMDI6/JlNDWMfTLVsVPjs6Tdm2/O1z+OtU3fqXDbWD9dMzTMNJ5TdZljH
ZTe+LIbzNq9dJCbQ/qsNwsFtga06i1MiVFuAq+b+zzTN8wMC59VLvFOsG/K2EDDNtbC8JO1sAvFd
futZNz/DtwQfE5eV9sasTG5bmxGnq9o/wqQWuIxbTAbFlPiDHREgNwuA71n6u7BpSRrH4U2V2N5C
txwxnYHm0vGG4vScPeI+khY1ulSV3T43cRwUtDRSKlA1x8RxEY6A4AMORzgj4NE+VVXbPjl6cllL
YjH5cOd+96b2OENixtdXqQ1Vg8VGiBO9mXtX1rewyWjlYJPjkW76c2gwgFP1UW/stW6CL+VCI2TG
uIfrB9i+MvEhXaan3O5e8878VoD9/Im/btJHhj6sa8eUyC4Tlr+ax35fEOU+1VYezKb4Vjyc/mC1
cFF2a5381h02YU3Um8hy7ueSumPYKo1kIVT0GHjYLpE07aG6hPqbBiAk6HHdkU6dN6Ub/hKaacBH
9Qfi/S5h7nQuT3rKImjH1FTlKXIkOLlDpUWH2uTSusw1QrRgpwwNIDiHTpodAnP6ZqcYChfD5CiI
G7Od04QpKIfuXPhmPeSI9qjyeQm+Ze4/4TfkB2ZSX+10tzQqFOgrHPaWZQeiQ25n8EX2CpiU1x6n
2mKIkj08i8ltVOEDYag7Tu67NnrEacm+c9LrdiP8MCJzNSl+41RTMoRHaxva+tdS6AFJzC86kg5J
41WcJbyrLvWbleCqYQvi5+EacEoz5Gxnqhs8y9olHFzaBydiEPYBIUjt0nY4VNLdw0l5y2PnqGfN
m2W/W8wNt27MLD8xsfCScATErMSXplf5OXNkQIyAGcKSaxdaK/aqwXSG/5lZmlO2pwkU2EbDc6Op
uKPFLVnffNY85dA5kbugSDVsUJSfPxoMdPgbHS6U2RepC+Cs8yTYELAAgftAYxDNPtXDq1l/qjXu
vRTL5GtNsZNOaQV5NB7wDpY3oTGzdHmVYqt6G6k8sCbxKIDJUlW9jVxybDBttCOwWveCRLIdkrud
04iYtIKl4GbBLPI9L2tIqfhrNY2EjgiykUKc3uE+EJW8e7rOEBJeibNhro17eydDjPBZH22quog3
GvVv2DnuBIbOxhIfSwsSDdxsQnwSnKObTRU2omxrCWfZCrKRGxLtFy73eHtSC7rgwPElqcN9BRAp
dLHCF4BSeaMG58zO88aApdguExL5bGPlbKN97zLxLtv4uQ/ddgf438Yv6mJhWj5tl3Iy10MA/4VK
scHsoMTyrUBmhOP8l05cYh+pRNsocroU+UL0Wz/NHIGYekDXA5FEkBZdwWqeLQtCAD+hT+wwPnsY
OOuiaxlcCxoBq+4jK6LvksM/x2WxpUuro7tqOJtmoS7MPH+QRBhBL3zYsCQ5TwAyK2rnLmAUeb1a
jmHavWep7Tytv0hL0f9UxmtZ55Ag6LbzXcf7k2AC39sywvbRNowrPBMJnSElOtdsbj3AobCX0qs2
gSYd4sG5NqPxpbiX+EIMxU4fo+YVzh+NzLVgZjBAuFjUZ25yUcgIkFHwBwhAUIZwjbo1XJHSTTs4
xtnrqL3fdAosGpYDkixpN9NIwPrPkJlRQBhF5yKfr2MTRXAmpXZmihcF//y2qw9dn3ykYHsC2wXB
Nqj6v7N3HluOI+vVfSL0ioDHRAMSoLeZTDvBSlMJ7z2e/t8stX61Wn5pooHuoPpWV1VWJ0lEfOac
fUpQB3BFuqQ/tqHCIEDLnB0wpyRx9N00iEuah0z/6wq2TG5qN+Ry+hwdK7+MjiXvH+dolPyoTlhs
8gTFwd3nXjlj4AVSjlsE6VcxiOYxAiu/LJ/zWZLHoi1j3UYrNHfDbmbB6wZRD1MlJAqhHmwipv15
o/RSbpRfQ6eVxxEOdpg5zpL71XAHSRlTI0cBAWFZJ38YwWoN+pEEuoWiOMmp6fYkwNUe4HEw9+P9
rIocTGu8Mye7wpOgt6AGcsiJ5BSrNyHMZMFA3Vdb/ZhaHsKKjcLBCSkcVvkY9Ps8NjfCdsIVPXWx
K7sQKE5WKYfM4BhKE5PY6DEBvDfHLtMOuJdoUALfA+CaPaloyGceozP+ni3+CIZHPE5KrLZbLdG2
qdBy3nmmV8oE2ykqoLwW2FvdUnFwe4ni1urEoo59Ig8ZGLxbaw4HMzfVt0FtX3ubMCbEx9HaTImB
gZ08enVNXKevKsNayKhckH5BFCiFqVvfRVJpoR3qmYjGiIOG3/ogunG+NGH/bUWzcnwtWs2rmnI+
YWqA/lzzFbjr9ZutUtKFAGlNUXM4dcMtybJXQwoA73jDVokzSQLSukUallTiFsYeHAnlQgycCblu
n4MUlaapjMRNjnFeEcqNfWaIYcrEGfgkbqMuwYCl0cFcnUEQ1jEDMcIvR0j0LIdLEna4I42C1vru
wBjFoVXagARBQyOU3ppWdQoViABcUCJZex6kQRFS6q/9XbQaRpAYGit+Io2V8WnO0s2578NjgECx
33yGcnSY9/RHVTJOTlQWbwpeQFcZYYSVYibS4E4/6+sRSboPp3MudZJ1CuxesR5/+H6kn7umDU81
EjlQ3O2WgM2z2qqALhNXlIiGggKmaZJ028GBU6yT+4EGS8NbWU72Fr3AUg+GB3sGBwh+VmGGHmhb
RsqrtBqyrVVx8Y/z0F+T1D4R1NqAqBudJ4AzJO2NmBNkC2bH0PpjbibHPJcMbHJuHuf+mDC4gAHa
xr1bA6Pbl0i51kkjbn1SU8OARrfrcO83GuytvK7BWcYd92xGLdU2OEzQcdqlqh2a3tS3ShaZqyy1
1lOd5DuRq+JYwWnzcp1YDXt25D5TSCtQ7v/BTFzRTWn0y2FK4puo+oG45uUINsabRaDzfjbJSTXs
S3q3lZdTa0NPa4hSq5tyw0ZO2WEIAdobNi9qK9VfDDypHYlxdUp0xWmWZXRbne7WmG7etcT5xkuG
KN0qMVgRWHsOSv+Rh2YCAzYNJ7Oa7UOMaWXUiZYUaaJ5YmK0G4iSSafRTJcUYLwedNXOr9K3Pi2S
U2bUa7Uc74GG7JE0YIlM6LTghWUKtY8Gl1SNcMaTGBurSfPQOAxCPFvEMSAyQywhRyEppSqson46
1FDSDg2Yw00dEDstQtDYfWXs6H7WxWwhMBWIS5tZ9Zfz9MFSnXGgVkxrJjc0OWLCzTWRB0gi4xK3
zKNeV+YmQzFuTajkKWm1Be/kqtFn6QF4NtxCRIReXTiSvanvz34Tjism8U84M7MHODhr2UdvFP7Q
RK0U2IuIcw/r2tEKRPIw6ceYqfAsz0lnP/uEeLjdfToQzmq8SaB9nlpWURq2fLdMavTJ/t2cEfr7
kbV3Cf+boe+Yn42CZcbQWcuccvWpjIt15gjlQKXNy9SMe81hPZCxSEj7od4D5ApeuwyUTllqT3GQ
awhwWUQC6Q5e/YYJe2cy2MItt6jbmPNYxxdb6DGIzDlms1YSQTCP3lxS31dD151mqzLQWcN/Gu/Z
V1PWgsEBtzfEvPt62uXbaL67IZr0okPxeknTlzonUwFz5YNKlZdQ/u1I6NSgenEb1D7jLMNiQRKn
kPN9QDqbcDb5+ARZeik1hpoOYTxa22Qn8LyblG8frYcfnLS2fGYYVl51gX9goh/cZUF1rRUAwjbz
o4ciD4jmC1oC74IA8IbmPAx8V5sMRo+LSdXe3BeiROTqCdxdSiLmUzdfbwNWctaZS3teZn3WvFhK
dEZtSOrseQymr04tu5vBBhrX61M1t5CQ54jJ2XAMKQuWIkgKDHs4k6pZ2YcCQBTrGyJkRLTnGbQC
vb/0OclRBgEbNT6BFbDHtaEmM8JIi8jSmQldrlO31vcWulhZvTTWAru3O9SC67O0hReMa8Qr+4wJ
on13KysOulA1rCJEPel6bKA7OizjFk0WjDuoiauoky/qmMcb3yfGo+/QCeVapxKlgLmCYo6VqYHC
0RSPfdlNuzi8FVGQ3VHRaD5QlWx0Jk8LMxYKmQNlzMtH3ECqDSQq4jkNw4Pd5KcipF4EWk7AulbQ
uAKBREmd6Isq0yDRxmJLhjM+Gj44y9w23wgXQhGrDdUys1DyNiaUQhDKCt4Am3w2jHYKqtUGRKs0
7IAEHrAlQ4EaPL7jyknaHtAoEdScnnxbqtuRBGh0BfrJZO6/tdghkWEZvXeKYxH/W2nnqDAJJ1Os
doVBXz+anma0tju3De4Ds4hOdU36/H8iKrtLxv4KHWHQ4AjJakdDiCd1HbXdXyVludq1XRrpLQba
9F2jwEjvhMa5yA/OqJ3Qez1Wsnwdhnybx3hvQv06T8pHmebI/DnSDz1dhHD6B9mxYaEoWgxl+GnP
+kYnW/2u+LD8mH45z35o7VB21NXiP/4O7lCGv38DphC27lB66EL8jZqS+I2aJYPSejyZF3LwDr5v
tqR91LR/03Ms4+toNMl/osWTEubPv/prHfWuw8NzJwznb1K8qZl7dZjhY+aN/6wD0acO7m0sI1q/
7Zy7LXvoSKmE0pmGDAATldFDYavBk4JMLWP0YPbgs9VL17b5qyL6G+N21OmOuRoVhAC9cswGyI1O
gqeKgAKwjgPUr/2gQjXsEP7Ljq4EPV2A/gPtDU2+ZFdCXiC2+viuZIAoO61YF6ZNf8fho3fvbRR+
DnXikgnrF2zqABCpffQrVE2xvhkCf4fWATUYd3tYeJrWXxp0FoX8QBGzGwX65FDLHzPDOFl5/Rpq
hJvSbKTZWiDA77Js40jrpkIhIl7lWx+NU1zDUqjVDzMuLlGND8vvr0RAPqm9+guz7blszBtQyGcD
LD7pBVvU0YSROQrcHn8vgmDT6g3lThMffU0js0igPPYvQNqZi8ZPwZVwTIR29SMO3wuhOiccj+8T
+yQnNlesNa9Wp2jbviHLPkn19SwATJSjDec3MdWNE5F2Eeo5qe5jQuwCNudXMLcIiLD5YrXO1xpy
Kg8pzX2mQEiODfCdUBnsNTlIMAVR0u9P8h3oApbl8o8fWoguf0XF/O2n/3D7H5Bj/vp1/2H9qzh9
ZL+av0No/vfiZXjC/n1J8fFXEH6kH9PHvwGY4Q/+CZhR/7AMJpymIRklir+AumznD+B1JmwXx7b+
/JV/AnWZfwiOP8dxLJtJpelwAjYFunQYXsYfQuXxdrjrDD67POS/372/v5v//PO/8p2Q3/zLM8OG
rqRjzRQOO1O+mP43vgzpNq1tZJZJqJRzq9MoxjbWg1XPC6JXKsXYqknEjdRWP2WPYMJgfXuZSrmp
TQB94PLJiRIZvjE2uzlKS6jHirEKHNRXqt2GK03RrGOX8EjPvfZea0Jd41ZWOl0cGGE5h4zAn25O
jVM1YzDz+yQ+RX1crngp8TVGw5tCOka9TANW27FhAgZF65XAwAR7iiTYmskfb9sbVGyEIiIyzn13
z/MtVvHkzM8QyVNmRr6B+GSszyyQMcAB3cO/pt5sM80hJ5u0InNuvjQ+qa2cfC5mhvJUEACACpt9
XdNM9MnsH4KwRS02Fgr17UcntfGsC2lcpB2YlyDHgTKb4TND1mYfESi2botAP4r5PJs7rbOMLdlu
gSeQbZDLUYOnT1RBMHBfr7MZkcbvn1aNU68JjGfhfY/ZaLvRM0khvsiw7x5iNmDoVlwb0sVWkY1z
0UPtK7I9oo71r4JpwHIyyPNDqMgqLo9dyM3ZxQ4t7D74hvp0FD964Z+6Tl8MNOyH34Eain2KHRFv
0RaN7qzpn6I0Pw1//p7gBOoJKiLQu8CdX5TQkUvdHl/jPH1oiR/ZWqH4iia8jBaqwUmtTlVZB9sm
hsmSjOoGZ2+yRNT1MMwjo+DkxWkf/Ptowsbz3N9bJlXZpK1G1KQVMR2kJ1zNM1EAOnKDMLXjM5Zl
1r35zsgQwc5xZF75TU9RPYW7wqpQcrSdhm88ZW1lLskAJBeBZJP9ZCKI9uPExiUG6sUuMenGMp1c
XWA4oSa0Vn7z8FrHo/WchPMLcD2w4vaw6ywkeEbYtZ5Sjz9WSd3AkLOqSOKa6uFFyUfsX6ZAXaU+
2TW/YH9NrESWkwjrlTWhJGkc+RSXSk4nnZhY7ISym8r20MZR7kY6018igtvABF2vsGyV3KmDU6e7
IoeRwVJnUdT9vEUUCrvDQXxE/KWLJ3ov2OnVvXEiheUi47jDcOe3i+FDVbtqCdtzqVgVTjIujy2k
YERn3exfKqiZl0pr7COW4RXmF+tCmGSUZQ9wj9e+aH9vhsB0R+qfP7Ao+vP/NbJKtlEbL5H7l/t8
wji+CCoTY1Kl4TC85xiqg4Sq2zVo6Um+639mssXeqpTrUB8deKDVVW1749r3Rexpoa2dhzFWVlFD
2LeWp9mWrM+DNlf5NbC1DxkNnGdtS4SFJt6dJMTjVqrwkptZWYQjs5O5gNgsfANkRmqKp6SuoN1a
7XvmD9qpMji2oAiMt6G/u8Bnq/kYRXYYs/YSkp/22GgglxTEPIewDNOT1FvkAJjkkq59sVKH61xD
xkHqOSoa0BCQLpiBFtJ6Z4DwRXVSM1Yh8dA0moc4xXJJ9SWR8fYqHKJ22lS1fQ2Bbj+GPBKxMjUb
OF8/pmbmRHJpwAd8lmJuA//lNtj9CojzqsT+vu2REOyCbqp22atsCIVatGlv7AYHJOhYxr8qORCo
l5d8/Nph9/tnZAVjKi4mpN6ZD4PasSoEkml9iLO1WWnqpZSTJJ/Ld26DI9+63sGOXmov2h27ZMqc
3Tf6f0zdxndhoucBvjB7Y1iB52F6tBu7itBvRa/13e+f//MPv/8dueHMFAsrgLhFqsNvOIdQWdKg
XoWd3ljBrSNGgoNIWKQ49G7kdNVphtd9gqhy18gG7bZrcuNYdYilE5VhRup8qZVurohjeOoi4mhs
a17XgVRvvjksrcJK10lOlqZgjLlRZjwm5Ep3+4khPVJx6bVTNizhXHfwuTqHaSlMx2rgI4g3FlV2
57szK5g3SRWnIRL+qLRi8EYrDnfskcYbdfGFbhbrcx/pa78uDkRSV088H9kW5cx339ZkVtjpniHT
sB2JXYJkMMK4Zp1tPWdFfWVqaZ0cp/ulTJm1y1sW3r5tEb/lGOMGys700vfJR61ghZFY/VYEw0qF
pQZ9P9sTni0ve1OtSH2CP6btQmCWQWo9Tu2QreJMe2owBEwS5XOW4FHWTBLFyhDsJPhCMsRLbeuz
c1ZqgdArk9tKJUzMdhpwYjm0BdorAlbwDJI/tQx1XV9NOlM1Tf/CoOAsESUqy/wekgOK2N/lfoGD
pziAJZpWJIoqnP6kFlidWJYc6QvK+xvBwmj2AwvEoYm/UTWVfmNII3RDpc2XDTc8JWq6SETcYEnP
DDLscmp628+OfNRelbuCxJoH+RCls1u16PgaTnVPuTMdk7Mwzfwff5gGY/LmBvx/bjySrDUem2IY
j1NugX2vrZaApHvtb4baCvGMsjTuIsueNZCljS2BklV7gYS2QFocETI4HQh1YavApJ19cTEyM4E0
1yuWf+JNO6ZSQWc8QGbJKL2VkON6mqoflvVu2hijKzSnXpkFvPiBWfhqbuJXJSgngnK5/Rh+9lEY
rZy22rZi1r2+ts9DYfdn7PrkpOztlLRpZSLIutHLj7gjr65BaAcrSTIsad5bFLLtONYeOuVu1Rv5
JfC7EuNzg8JywMjLpJopPgtH42w14jksCE+v4y7kY++w31PJ7k1Y3LUlwvMmB7MTRI65NRWlZ6Sk
A4Az62ItNZIokqRdhzGHSez7hOAkyL41jKs7Jxw3siL1d6wOqppeHcTOU8SrWaNopB+Xy1BOgacA
xsHUyyDRyOJ1Oa60BJaSVGYvd3z2l13dHH2goMeJzOMhiuQ6SOCRRMBVcELG+qq1Jnmc+vQDTUGD
rCNcgONE0s0y4lg22KLr2WRHPkESSIGyi/kDIJ65kDhHl/qIhKUh72GFGRi4ddLK7ZTrw16PJdnf
aGuNfBYXxUZ0Z5QYnxET7lph/8a3cEHnOLcTDN2xJPCzwVOaTSp7TCPb903xQiaRv5nmmiSSUEH9
0ItFl9unyQjR+7clSGey2JEbUAaSQJ5r+tEuJmS2qmSvOr8bsqBjZX3lGvALyHXibS+xjQxyOHSz
TlibDK+EgbDeTPa1anXbrBvhneFXtsIU4lEVbkcbEzKeWVwkfNV0IG1S5MzGyyrapkSNuGMW6zig
g2eN4GkmU5QsbXVmggT/p7BeajzL17HzEEs/q0NzMiejWWkRWqCK+KaF0jgrrTGjPY/fWxmojsc2
bluEobJTUgOBcVnJpTlTqSBg3BrIg5ajwihuJnX3yEJoE+k2/DF8GpTUc7CYa/9JaQp/gVUl2Cgh
s07N3Kg6sVBJHIFiamyHU9ube8LoJZVK1QeIZStSpkvioPGe679ChVWE6Ob4UqEy4LxjiOq8sUU6
D2mvrGzcs5hYMtO4TGLaxGwpiYLpn6FFMNlJ+kdK3MGTKtIByotFlFdgEmUYenoj30n6Q0I9kfQs
yY/d4JrGHacY1NtQ7fMcC7GlrDF2+gezAI0xWrty0K1zE5JOa2p8Wwx4N8Da10kZmdDAnLtygEhK
2oGyeO1JsNlBgmKUUL9VYQI6vxEeQG79UM3pcw341wZ1s6DEeQ51yMXEi6VFPD1GqomgV2/dquGt
/r9u/b/i/qXcuuNYccz+B916NBf1R/a3Xv3PP/Znr46XV7vjsX+33CgXabv/PwxW5Rc0jLwQ0FSh
Yb79p15d5w+B2+Z/Gn25ZdBBN3/26vIP+kfadGB5kj9r/rcMwGhMxL9o1hFEAKQWgv2Ghm9AYgPm
1//itdWcQCmIMO83dGbPpSme8d6S+VIymnvzzVNSHZQUKZQHv8BROamOuc9KZ6mx2eyoWkmaIOya
IKsfcrOZgOrsxRJ4E4tq9mr9GX2n7Nd1jYXjNTfX9wciOxK5qUYbrb5VwS1CgKuunX2ziN4d1I4D
p/RtShaKOOHdqjuveVdnr0Qd+lQiORtc0N2wZUEjkXmJY57SMtc83JUm9f9rqz9DYjZtt2Sd1Alv
ZRkemcGsz9seCCT7NgKFNv24H4g3SQGjeFzQA4EFw7ZEKdG4qwAcdUTF7qIxF4bboMMHu7kc0pPq
sBzGBLlVXo1XIFLduxIsuq8GCxtd2rDgmF3Kz3uLdcn5VR5TDKMmqpMF9xmBcuJJZbfZ7kb0v/ED
sYOF7R7HDs3SUuJIxiD4htj5+46OyRnEYzrwUtWdMWnAbVgzxCxQ+z7b78pGpep96a8+Ocq5pz0J
GIpvGGKCpX9SyLt9aJGBY/mKSJJs+eaZrVfrPl6J47g3D+kPLJ4FDo4FQ40BoAIJes/ypZReRbOL
D0x10SsRsbXqNUgHKzk8jqCLyjMz8gWqvYH1TnQEI8Nrjojr7lmTnt39pOOV+tQ+qIUXD8sIbRj5
S18pq416k0HYK5d6jZzaDakGXnSlWrNoScMWQ8LY730HxXcRA9tY9nyO/Jma/5grx7nbsNCr/SPY
LJTcrmkc62Fr9k9Ge6wFcRa69Vig/B0pN0cMNSmsw9LyWqx1OmVgqD7K8aawdi2/xaabwpc5Ud94
CDw7Ppb6xex/sfidQaWrdnmMteablfRPOOL8035SnZuF4AUdJDracGMPl8SDSv5DVQ8nZ0hhmOAX
Qj3arNRyhS3JhtAxW220SCbzR6mVt2kM39W8+wZ++n3/Z99kn+9GnH2DT/+UY/ZZRK+4524aWh1u
YRA+Y3WbaAyCMNvOAWkasWDFAwRWfXQ7pwPBYzBQgnHCUhkIDSiS8atl3QKO770yMY5lkXQHzTwO
3cGIB9c30OrnzBpYvCoEuUZ5caow2ajVL83w0n4vTURZFUAKogO3lbIgVhkLilUuMzg32QYTw0Yr
NnoM/ahbom+srAMINBQkFg4/38UMsRjtd71EyAj9UYPbSSiez4NRD2gwIRQxQ28fMwSgU3ohPq0K
IL65UbsL0id0XMek95BLxxB0+lFfRuUqh28SHUzcYdbGzMiGNZerENFgsyP8lqDZrPBgg+X144T2
kodfymsYbxDmt5gzuEND+RnELiGC5fjpB/uwvCjOchVNu5aoQqsmC1kumgK19oYe1nW0ZlH1H6lE
EZeHmxo58lgghJxhMu+jDg8O7cVwabtdzN3esfshcNbrpncN93hr/eThewnRU5me5UDJruzmgCDy
nYLkedE9kRjJVX6KQHTp6rs6bkpUZrM+7IrJXgeZuiRrk3YDl5l8GvVN7TCU5HQ03tlUKADO8C8j
KxArmTxFY+k2NeLUd0XfzMY5nL5UKFXFcRhTMuAeSERbGc22UV7M8WybtwKZnBXu5/pV6iFlx37u
Htv2ERSOLd79gr72u6+2aYB8kbO7vrr0tX2PFwhbL3w9oQGnJSkNOj3p1yYDJH/TfRrGpZ56pFsP
pXxUqy85Km42n9nbLB2wpIwgtwo58Xc+qYvXi9o9oZVOP4u0/w798BNIw3ekRJ9O1Xzf/12emD/C
OM9heUgrcTFE5xY9hMkHJTV/2q7BlpZ8aim/uePoi2OQghFulJG/Tmh7bb4rXD6rMuNamfetHI4N
nt/YV8/5PW008GEEb/Tgu4yAqaCXi1BCKeB6Qg5FuyMXbwrRsD807GDJGF30PWe9DneqTcyrXxIH
Pns90eGh+RQUXqi57XSiSF5gHhuli1sUmM/9Y4AEdUx98jfpTQPQegaZXuhyuD6mq1n9VCDa8O5o
MctjKFJK2K/IPliYzSNwz2/WsI35GnH6AoZEQh2vdcgR2LRiJmBJbz8z+mRnY7m+imsMWqyrgWcE
LXtRYkFT7ngoerwmQH05kolGjLOE0Bugm+nGpe8/rzpUDgZHdPRmddHOmr8qoqh8oH96wsmn9m4/
Y7gmJk9F7GwLe60rgitbg7gDqgGBaGVGHlFAeNPaZVchGbdRiTaDV4SJZ5hco9VerZ7hnkn5Pejb
vLI8O//qyJUu4weRbMELtHEHKKF5ZIq1UMaKWXe6cFT2dwnVbfJug8iSxSttt9eUzitjTg+tlFcj
tMixDI3GQ1OUqzIbN/EdVqe391QvZa8zZyCfkAW1ugFIuaimnSMrlzAsFDrrQi3WTMhNi3uOW6s1
u5UaJjDjkF/xjuXpxzB/MP5xda4O2Y6v/nBcgD9FJoLeO+uI/LPdKWh390GwYtD1YxWUvvVAkuq0
a9hUjltIa4l2rCREUHyjVOe9Smc9vRio/eLyTSWHUs9ecp8EzWks9lXBgKoVfbQeTPXQFZNckp63
ZzF/9ce+X/cs+CZoTgMTxFkkO8Iuf+FNjuonkk49/NeuBcbNyvnYYxokGZl5BadX5M0Y43XG0ilv
pT8NnmW2rtHc6P8WIdSwaT6XxtOAQ7aZmm95t9rAg9kEzMsRFYHyCDfsNEgy5Kibt5y4fBbluumw
nQcIdYz7yMMsr2bgbLu+cKsw2s0IDAzfWpoxOvoRkqFprCx/Ph9BnR6BxdO2XpweaRFXZ8uBqhCu
5oCVDf2FaV3s8Q3msOtkaHKDhnOv2gYdsfFBtSPW8ZFGZgmBDX8xWvqg47UUFxU0moOfrSHNtjPD
S2LlG12b1uPEFj9ARBko+GBrcQ4ghuKfN9zWALtmzDTEdnhpqSGrEpYAjK7a2fYpMXXjp8H0eWQk
n/u8UVRXoOOHq9InrnYK/PHFhCRBz78Qyg867Ec5h95KZ3l9TVOG+jOgGFi1euHiCkLe8mvEA9H2
oAp49mJyAUg0aOEK2IJ1PQrRsEaRDf7EiHjElUVjR58KX7xixF8lF12K5app0cDzcQskf2n3JdJv
Weir/JFtmTtZAqFmtgGXDYQy01KGLIzucKrMUewSN/+i8FbrSrqenGAXOa84YvVyX1spG4dt2vJV
kXpp8QeAPzteZWr3guwTWnB0rIPJjTDGOdpznaiIGVC4+/2il4J4y948hfawxpjuZFe6885+rMov
xNbsrznsgJW5Slxdy6FYYTNHAG0xT0zcohZb8OBuKjDY6sFLrVersL21n3dGtjmzoJmAc2cjLv5m
HSLfLOtmbTaEIo7iTfrYkmRQbvp88IIq/PIdVP1ztOYBjEmxruURyLsa2q5jiQOmLXaJBhDxYDsm
znueVFs0Yt/YC1i0z9cisb1o8S7D5IiuFiZQ6mycBr2/wMkKGqOqMGfmm8Egaicnni+Gr19UA/nC
+mUMchCR6IMtAA6yjh+cFCR3ea/zfHHWA2TBehC+KvCQj8hbFsxIs2L6LIdfyeTv7OiECWM7OtxQ
FF9FrF9DjRU8kL/03ez1Sz5xtmMcVc10O0XaSYkhvnaMMWr/umodQEN5QUJYf6TijGzYReEG2SZv
rJF5ZDI/xHfM+vAeTuIhzXMvJpA1jK/6ZD5nMluwqrECZpHUh2qcrEC1r+0KsVk2bRpTxz2dLUOW
tOzTlqXGK08S9SpimLVy7LPZPSXyiip0Y5XyYPFPoUT7SAAT1fylnSM8TKNtbX4HxGnKql+02rTI
IM4A1PNU4h5jk9Webx6GUjkRX4leLOU74p2qYYgfuiR4F4pz7gzGJRHTT8txyUZ1KZwXuZwXlork
cojXU/Yjpu4tHrRdxoFg9z9StCvks5uiTn8FabIuIETQuXo598qdoIam3sNkSlH7Al3hmqO5aunr
SIx8sNvkyWjujYnCmaguMeotsilfKdU7o+UF3Z29sqxLr0FNHNIDw5mErdachiBIsX5bbzlXpOEg
ejYAMoFOVW101myygyby2Nkxpl9aEBb8WX+usy/ysJDAqD0j7tEbCPd80+44iDBvrrR8fQCOj4Te
hBbMwnIquwaXRAlLFa8dZLpAfkLBgpV5h4uLO/+QpdW1ruS+Nnhi8npb+NoRGvwRtv6+t+eHgDQ9
pdefRMdpxh3pMqZkIEwiiq6sZaRs9HukI7zjFoiTar7XyamHkMQWIKQj6BLcb6xQ0MuX5lopzkwh
vMh/FeV3J6azDgl1Th8YUHkEUy7mIHXjnkJIB4VofjO22wPh3tWGwn9Ct0MzdpnRyoSUklbRnhUW
CMNoLS1maSWtoVoQuSFyL5FrHSvHaCFsBM1DtLVifCekQZSz4kb5DqGjV9ivRf0Z/lbq9VAW61VZ
3XzQzYb1XJlv4RBuJSsGXeb3GmlZvuZMJgrcFQ2nqA7tW3TSY5FKhcud1aJLPM7zhe81jp59UipY
H88qt6DS77qUKT/a+aZ8GLt9uWKAkOcrLpdCHgfjFbPiwhHPrb01aTVj/ylODmENQmybcYkYzJQR
1y5i0hUxL8wm6HCtqRfhz5zvSXo4NDa4noeFwF5ZHsj5iqo9Nz22HIjGztriZSM9lT0rUoTP2cYj
plE0XTix+QuHUF3gQFpY0cddNSSpOg1mBtnNjnY2nnIxLsKbmV+a5jKMB9lCtkcYQHpFu555O0x2
1NGyRX0K4WMFmmeZGTe8aXz8j4azzRilx/m7Pt9INpXqBTvBysaTPnUPGdrnXp6moPfY1cfRzWyP
DX917jOk+Wa6u3jP8pdAu/JCVA7xB+y/x4cKyHmR0bDYO94M34YC/c5yDbmssclYGqYzjhS8wfoQ
rmv1FzEf6EZf7eopZGoq4oBThC7C0QFukYU29MsG7vWi4z8Te9gycQhKY/pjA//MIzCq2V4JQ2zU
XU2YLaxW9bHotyuciOxs6BCjeKXCjffnamM62c4vET/gFbc9PfjSzPeJbOEUnTQz64bzvMJ6JXve
h51d6YRkvk+avs9D3NYWUlPfw1F+N4awBYn3Tvss7vHHT/UUb4a4OaKcvPatv3c42DWEK0nDufkw
Mi+GnQD5LD45wSflGS88YRDOVxnhzv70owqZwRuLBNjartr7y0VEhkETu1UduU33GSn3mbDDZ/Xj
LtA0YHQhcZuU4OormdfHrvzW7cojG/T9VoAV93kFzc/SODrBAUDb0oRn2+Fabmd/qzwI+8dm7ZTW
O5PJVsfF56Vkb1tAc9R6WSgtl9veqO6Wg3fTeOt1+1Df30bwJAFAk5BPj35LJh7tIV/OTvIZzLd5
IwqsVJQYBo5t4n2q6Nmek6UIv0nhSByPaZK+0mGQu8QA2415sLgCYTKTjLuYMtNVWLIPPGCGkSxc
lDkmIpCI9cUnC2DXnCJPs8t1I3ZysrZonxb4higoJ/PEvaYybMRfV1QN5ySeCJaAQUSRZD4K0YFp
Y+1CxnzAsbOeopOPmKWCCpNQQgnXgJ2vKR2JOTibcS5gU9s04jVG3mqAkij/H3vn0Sytdl7h/+I5
t2ADGxh40k3TOZwcJtSJ5Jz59X64lizJZbusuQb6Sle6J3zdDex3vWs9S/1KiA/34cAsOG6NgT4p
h6c5NQy28h2xEQrpL12g6UWyGszkviSa2zEOGMxeM8slk3uTpn0Zpr32LcKo0W+S3vz8BavRaqhu
k3ik0ybaoM8y1UnuajYRQI/n1glrImy0eimLGn3PevBFCfCiQM9LXFMgukqSecC3bHaWU3Yc1Vc7
AhRv7DNuqZINTRFy1pMNoasDUSseBnr8ZQ7EUiAwDFTiatQ1qa6u665JY0/yk4k9F4WJCTE4NGRo
RMMVgUhqQsgyLbQ/sLqEqx3yD7UleXzephoSNDNn5L8YGuWj2rtmh2vH87svJyF62X0x4iEkGl9V
9dBG31H6aKX30n9RKLuvryrrdliQiLXHoAerYKnXcPydezwhCi0N01sVPHTRsaY6RHGOc/OQK5+0
0q/C6Yc0MdnA7DrDe84JohRi2CSR7jXhS6o80gzNUyltuceD6H7WqnA9Lh4W1CqDBJNbmsPaZqVb
cyJF8umDG0nsbRgiflFAAajWVTB3VETNcPUX0lUHkFXNK8otZk4TSECbPs41hfbvjLQ0mhSeUPi5
ezwyuwGZ05J7kxdCkLpBvcG8VV9m4zegHhcZV8w6SVlsYhVhe3Bxon3vjWehHer6fbT2ZreNwj09
52jK16o/jcUVMS82P/r8dQJMV11SA4QCEI662hfFEd26QaseuceHyQdXlZFOL0PAAyUkyKpuxvFH
KuxECQXpJRyF6D6CoDdzG9G7V5+O4WUm8vl41w8RJlQ1Oa4iB0F7fjOyy4j0Zmj4u/vtHF5IQq4E
/dmV3iFjge02ePifWaRpsWe3VGwy4gwhqZmNPn3bzfeUQLU1is0Zl5I7VvuKoFGgvjFYun7t1d3y
cv+yOJcmU4z4FMAGF+9UecbXBnSEWw4gwjC69yOWiA5Kvs00qmpuPj0osXUk036vV1f8LgvmRjmP
drWfws6LiV7V8tcUX2U3rloeA0rA1tR/VuULu34gVi+5/Z3BxckHntkYwSru58F8195k8JgQzix3
hbLjJC2mW4J9Jz722Z0xwDDyNDKazd7PtqTO5grkuXYAyqYDiydNBYG0OqTyPZlfHXy31dFmfM6Y
HsYdyVE2DUaBqHgKWBvgZtB3ffWRhevOcp0C9ANPK4srkYARuHTIgZF10XjBCdEjfmrxF+Z1JPt8
Y41bB6M1tG+tprrpkBSsPM926TM7iZWTolxxPKqI2QA2QtoGQ3RIRp27kLHxBpucIGE/j9LklGIG
xqEhehDZoTd3mM5XFPAkGQKV55kOKPZ73bnL7S38rZVF98OB4yy8hm1obCf83QQr7dJLWsiFEYwh
Fs3zHjOKZuxtAzV0fFa0NRgdg8QsmpX9XqjrsHk0l09ht49JUKXik5v0TOXmzP5C/aE2tWNxYifH
wtLQzx6VkopqLD+ojil2T+MpwOgNpi/etNpRI4mRHOpXoVdbZGZj7S0q9IhdYXqkKgVCQMPoaD8T
o+KAaRlEEb4deXb8rTF95MaJz343bsHyY5y8H5xX7jLmNzMCSglaw5aMB4eNXjmCd0FPVO2THXN7
dVeOuY1AQdQWMuk5qLZ5eN8gM5sbSuls556xt0WpoIWroPlOvZtZ9tRcRZ6hgxZEXz4GrVsCXmeB
REFIQGSItyM6KeOwarHwlNvwrJTXRj5w+MSU0vnPHDmgfkrBx/46DHespkP7qYsPlFiU9R2U61g7
Js/cRsvcq6ZttzCujgBE6v6QWa9hcaUYwcKWYdwDZAz0Q9oe9FNnn9pmO/kwQ7FLenXIsP6wjFGR
dlXDs70I7M7FStbs/5ZTegvDRN1bzY6Hp6spCw0gJrrPkcy11SNBJK7QKLgrme9NV+9uoyASAlHx
Q53P6hpi8HjgROkK5t2JERYoPZ941LmJGO9qeFdJdoWw5W+xvzY7zzK2oXgK4iNGBoO0H6poQqx9
2S/qFneBtfUkv0rT0zE0KHv7R/0t7qcf+1u/kNsHXvNjCHiDa57dNpjvNx8fgKub8NhR8Vd8KFH9
vOq9fahv1lcewurgo0NCbvmlhqeWH8InHv8TYiX3VQpCXkTs5s1RWuhIrEMxIR/b2Z2RtdI7v7vm
yjoZ11a2gn053s135lnsi3OBAAzGzquo3rh1P72xMws669DXUKbcNgRAtj6Ww/OGpdQxiJgOBxcW
v3OOnpqf9IFfvv1U7rkxHweov6GxE99+4oFuJ6EFm4xBjOdIWm0QXCKLrpM1U6LChfMLQwEtaSRg
amFzdMFj0Po3jKvybeKYE+9xWWUk7BIPr3MKl5fVIeMzdK/Q5eEysRWEOLzSX9jJNLoHA6YnLpRu
KlrAkmOSuAbYHW2NvMcgDZW5/sy0ltjGeMss8dJXVJL04fO0jLtKBghKRYWtA7Ed4+wJdNhbnWM0
Q3XqdKArA9FKhN74vie6hK8MNko8X9XWec31HQcSG05QfB/E66D6MPAaksMjpTxDwugwq1HksJno
NIsw2EJF4/PhjTONNm4WbENoFiOFmjxelvj/eBME4Kpi4uzfM8F4Y/+D64eDLefu5NOpVYJI9yOy
nmChPdrGxfNxMQdnjCEhPWToDlzWgB3R95s+3XaULIgyB+xZY3mkqkC6wVKyU4Vbk6hc6z9lLM3b
smU8XyAGLME5d4D94sHJdc88LOfHvmVXjFhj837S9EPAPpg+NILIPcImUUwlfmzYKOro1gNHH7qu
t2HE0l2xN4IrYuVOGpdd+zRqn8SYFx73Szc7DZFvRJWv2fpWOrkucwoVX6/w+1xCcc7wGw0ZLtKN
UV0GbM7IxTW5j5Xbn7RGfy3VN8iLwAoKzi5rT3f2cXMQ430eqm7bnBrmaE2+jQOlBfNH0XjLkrHW
Om/vjdm5hYO3Jk3GETgwLT7Oz5xFhL1PYUKM4m5sYW1uktILepep20jc/NaeMizHO/NWIFy8cGgd
r/zdU2Lbq+qODh2mCWt20bUR8a8W6O1VT5VYF7hlvusU2BH8qtsh3+I1eOXHH3orcgd0ivlo8DuS
KkOq3OX3o72eXnEBs2sk7VNOqOEesNY5ofhwgy/ZNLZcirwWg+bx2cLrvuq/eaJidqA+qvE3NeGf
zsP8SSxmNFz6blLj15mOPUnbTnlmJUUIfMWqkTDOogVWbmVu2EL7gTvXngDH4GAbdO1+uf61nsqE
w1ju/BAiGxG+VfrGoxfL42qCabtIkCgtrmIxc5HxORbzbmYy05UPoyF1DrnIobXULaLjdJXcaQ03
TJDTgGe6HYtMx4OOGeu3RtuzFy0yHlzbjJmndD588QpUXNzF4ZlZpXrlpjoouybh6/YIW3C9R852
pMNToDA5JAJ+/Dpsb1Nx6px6hUUTggPxjYmrKwEyheKz8p+VL94zusDGeNsUB5ljctxE01OVvUAY
iroz3K0lmb/ytfx5qOSvI93B2jJOhQSTlYfoooDPCBnlBiAcMQw4Txkd6IvogSUcnBYQAeWIvrxP
7UeiY0+s45AAlF6FdI7zvMQQmIMMcTqOUAgbdncOuJNgcLPbca/WH6aKKf8r5EBmOfe+OuwiLrzx
y6JMxR4+iRa/ZnO2qZxTx9HFgeqBuIgoAhvooW5/1fJ9NJ/r8bsjKpsDP0T6Xdlo5hrjw1zVi8gE
toyDDXYuHQFEPng9HCIfRAIQyvpaClO/pPk+XYq5ipiKrpSurpLOLnUp75pspu9wKfTqx7g7YAs6
9k5SfRpqDTfe4pzj0DpfpnKTLdVgIfEDraQszF5qw2JyzptyqRILUFjZ1WjDYZTptoopHCuX6jHi
2QLgHh+7Qi/Hs+bsjWkQ96DswaSGlFDYM3uRHlze2hYe1bb0ngcDvOj4sTKmL93nOS0i7Dn6mF/k
Uo82LkVpYRiyRSWaEfxqPcKiHYNUX6rVyqVkbdlPlJOh7Do5xJtpuIOskn4Fxsy4bnJ3GmDw6yK1
17bhoy6ZWgrFtUlPf/63mPT5voWvmYPg6qx4fgH0VHtq0S7Y03Hv5G31aPfpsO78wdlZAxe208zz
IbHJ6Wkl08gIL2jlxMPFmYLoBFAyPZbENYi8KeOebMvRL8AVVL3wzCqexKpM9+00hS603/R5tDKf
7lpQ4xWBZ5OIC2fcPchCrCOVEMcAMA5ZiumtS1T4ziSGn1pleoyakuy5qPsF8gGxmQHErV5nVq9n
i748lPUsOiS3UQpEKCeuWZ+L9qSrbNcwuoIZ8XPWXx1n5opbwxzaa4lT9rEyy3LbFbBx8UGHD6HP
oLssrKLWDu7rrorudMGC1oLwufxhNgbDRSahibdEdYhq665gLqirCWBkbR0X1nDd3NVYTnnVOJRV
L0Nf1FuejHH4LAHfst7imd2VzSNfPWK+ZxTWXfC/1WEQWFlrkq+UaTMUjPPi2Rku5oQIarOkmcYG
lqg/POp0mW6zLP8xDZZegcHOCFYxd29FoNcb9rYZHPzQ/CXzpT+4rDCBcq14RhVyZvzpOt8EFqW8
E+CiLWYpWogQkfFF5QZGZEEjmXgNoxTaCLelUMpHWodp6FO2MS71bLBAQaRsApSO2A4W76WcUz2o
jfXZwOlEXk1Ya1VTx0HY6k5Kl/anAjnOkL80UZ977BmqRnC9RyKsfMUDic2zhOSJrUW/08QCEW8+
G2MkNL1KKOalvtF0umOY27chww6KwTzcFGqFjbTZtsK5qxA1qowHLgQz7pVt9FyplChLDllilq3X
lZxxwD+RHKnPWu/geZiNrY2Ivl7urVpSQrRyli0Lz9s8/cW5B+jEUD1Dm3dpp975SQ7XZDwVE9ML
tusVnoinsqBzrBFnf4oxU9Eoq/d0aWtaeGIXtSOuG25TLH9sKXCYgd9YCdYpbjVDlBiGC0jvniJp
ddfj2Es67RHeDGcTa4QiiE0timzPMEGPcXhWHWOninFjkglcD02VYxn0V5aVMWasDCu+AADaD0OK
wb9MHnrBGEgR2sQPq53wDQTCssz290VbvQRj815xh1qJY+QjExg1Hym14aMMnzWrGmIXc/IciGhL
y8F7VVpnadh0wyN+mC1awVg/FrnigNAKd3Ojf0mlo60iV54qGgBkHx5RgTjEJMkzd9vHWmtgT5So
spQZs65HWc2tmwrpYR1bbCpnDgyF8lCpWcIJ3wJJFFHRWJfqJtNvg07bFnog1In8teZZEyFHgwzZ
AUqYtzNt470q43Xht0BC0eUEjga/iuW6cchCN82LTMSX9McfPGuscmH5dh2Ivtwo9TXwDY4EE2v3
qtwkMJpJHCCs06qhFOC0gQbqbgziqiy7fjcP8inCz4q3m177RNcMEjTgsR22BKwzcZ4ANlqX2Rdl
p9tAZSqaF+aWhuIdsniRw0zdcZRz42LCq+fbHKD36/KxN9KHsVXeRo0Rox4HzCGY01SzB4/GB1Yz
OKZFMBm7Ofkmb0nKGGSGH9aPCXdOt55zsKuOuMQUrk2TeC2CJ/I+cTM9FQKLy/JKyzki3QwfzzS/
Qq34MQzewyRhXMjYo4T9a9wY9cEJAsDUFCig/RdnCHRio2rWTs1HGk550RqWPgKDQI2nxaEWwSyI
jPDB5haui5OTNm+ymGuE9URiWoQPHjVZSPEeS+6gSj/tETulanwa4Lh6oJ8aQhKGOuInSuBp3Az6
wpswqwIi2tudHMlDxV9NQEzC0efXPrlNJu9sZDc+0FDY+sWonALAbVyHJQps/WWVJAX7niLcpsZo
b+9gxL+asr/0c3PSSp2KgWJAD7aKs6H6e6fhXKbD/NrOfDAKHzSt1BhULAoqtXAeXHNkIm3PcxZd
QVGYpL9MXkkSaGnMtlhN7JORRNZ5Uoi6pCnGXNJva1UtgMgyxworXavQPqvOb4+YGPZzzstrzWbD
GJh7ulVe65R+RZMZypYVvFNOTjpyKkmqeYneXLWERR6dIlLn3UqnjtVz53/quNXdQLCl79Cu4nDS
95p47dNp58RhtA8C8VFxx4Di7QQghkOgmZ425ciVFS17pgU1hd+1q+KnLJy8cHhGpss9X6tbL8ys
C76Et6QZL9KuTmbQ/Yha3BHeNKhN6256pOuXbuxZttYmlc5M3TnowDAAMRjV2lJm98gDivMUU73P
M1CUTeRpFg4H/h7xUmuTDDkmyRnDs/BbKpHz72U3yUu7S8Sjjq1nmeBss18Zve1ai6sCJOpi+tQ+
za/FG0pNF/Eu/3dxe5Z7VqRfatjdc4BaYWqACzC4utahYA/j54CYAT4bEcl683uMMoHSfktfXU/N
Mw+cHztm0+EUwWbO8YlIWlYWo0tAaPLSNgH+PJSu6KDH9qkxEfzAhoBRULwlK1KambsY7Ag48qqs
Ss6/fOjCeU6PejpTnGxnKtLf6A6s9xxr21bqTimwo9LKELX6KczorV6ce3+a8JhJaYm+xhpgwcYX
R6umFNUCbDg230OTfDlAjvg+MXScLm9AKPGD+c9o81RGcilokk0WIWFMPqUCkGy0zN+u6r8rQG+d
ivOU7wUZ8zuO6FriCPnnD6pG462ctkbs/DY6r1Jfyt855emfFE9223//+S/Ber1O9Bkudt3lRy7G
QtxdIL+Nbzy1KEXDW0D3xywTVmGlvamS37TXjmOOldXWKfmBdRatBtyZHOS5E2LMSRP6fotGqfgX
HLdprGPVMg07Kh6wWBivShojxcjq6ozacZ7ZFpJw94CVRWwCfgJ2T9WGfkW2YTbKbd48/dsSMPgX
POFxKn/+/d8+vrMlt9y0dfTV/rdchRCW/n/GMS4fAeyE/Pt//rq/5DHMP4SQqmNpqnR03XTgqPwl
j6H/oeuCbAUZDcO2hf13eQz5B9Ysw7EdKQwV4wZf9Nc8hvmHRgubY0sBj8Hid/xn2AmAaHTyFn/j
vFBZ5Sy9Zxbf0CblYWnL//93eQzSdFahNzB4YfvqZ0qxATkilkWp8qKX8HmlqKx9Oej+S25U+7ky
tW08OyzbAkQRDun+RlWmo99ZMBaHZHZTkPmsyZ0fzU6Y/1Rx36jIhFSNfOkmV1sXYIzWmDGTJN0V
epx9+TKlxIhvyeEv21fg+IeCGsLKH/A+xia3ctVYgPUABaNMtnvT8t+Y5hzO3fi24OF+zGqNgZCu
hZXRuQMByLWPpRWWQ4qchrEAvlJuopzw8hAnbY5pqnh1FT5ZcQynrgYm+KAOKQD02No1Iz4lhinU
JvBH0MnXdR2CcK3pFtuQrsEDQA54o0SYzZsZtm6pQohPg44WAZ/9TrI4zkShEMJI7NA8g763yMnC
SvStyMJv3n4EcxItHVxstDW6JhsDESbw2+wpTGy50wGm4OcdlCPscu24SHqRXisYt6iTNyUgcdXq
D3aNEUpYkGZLqs5zsgLII44CZy3Gh92YIVQqVGXovs+j1panvByoh82a6MpZHCWiD75DjTG+a4cH
DV64q1LReeQezf6jZfLRmulg+dck433t/FTej3lGsRRmpChlnB84TWcZN9dJl6TCf2UdeQTpFOKk
eDGItj9GGaBkDrj7hAVFXrYv5igvJXqcz5uZqP2zU81wLAuVGGxoPypL/5ghllGjSe4mc2cZFlNv
u/Pxw5GF7A6j7j8aomUq6F1ynccgOeWFSI5Nx4m4rQjVUCAE6p5/CCfmKpjCrMi6b0q2yMhEfnQk
pgkSNOuIFxqZtUlaQLJFQkwOQCfWgYATRJdh/NWfi4lPqqZOLGaquFqppFEmX2MKtODhV8abI0m5
JixxX+oCaIXSAWlkTkpejGRkZTpv86T3cjmRTLY+AivC2tWeIrvSD4uhyJ5zKOdI1qu8zZ9K6cSu
VAkV2U+oGaRxqA8qYS+kxgZeIlnkhwZtMG+IICaSEG9hR9+TAOqr90GNMhLfy5G/nB7u2J7XDhXb
dXAflsMtI9GiRsbGyO2nqow8k5cXJXc4WiEtXHUW/caS0cgMbLb708t8qnHIFh3cE1nPnzjDOJJI
yo+anAJngb+kAYS04pLmWdUh4NkVtk1f064NKf0EdVHjckhUPPNTgzYldIj2Qkt/k6q9Fs07YLfA
KxdeOoDLvswuLVyynMW6m8w7lmgos7Ur6pVZ8wmhcqG8DBkrQgtC9LbH0jFhOZYRnzl9kLSqD0+y
AGBo5vnLUCWl64PM2gTp4oWmm7GBoMgOfey2c56hlS01C/5UPxSi35Wdzz1hMAc3ZHEGWmwbSeJC
sx/h1Rz2OStf08/3xZJ0trtTC1srttki9fxNk/amYBRXwRblL7BtIFCn22F4KrC2QY2tvLSWnzFy
+VmMLAU5Q5OqFlQTDdjPBVJ/uKxXFJv0WY2xZaZSR/dr1o20Z6z6mRoLanO27XcF7HZUWan37a3H
ojfz/lUOHYdTyRKi7Ecv0pOLkVNZ3tWeok63MSRZUVZnE7XBFUbq5krvLv+DbaFkknidwPihkjWu
Xzl3vsl7V+TbzuAt9Z9pENsrNHRH+CXr4g6YwX6EL9eTiWuZ1uBfh5myKaYIVnh8qF1T5X1TESy8
IegkFGNQ+Gk6s7zd8QFVGn4tQmH7vtBfZ5XSBEdiikLRwIy4RKBH/C2C1uq+ByyDmwHVKDHMjcKF
uDID0BgZfy38H4SqV5QjkFmLqJSDCdgNFxp8dpOkkUWTd2OifDKw4jkZ4mkt8lPmoNBHGYmyIOW8
OXHpF51ubHLxGdXNzWFjVvkCYvLStZRPyJq6ddeLIjpTtag2KI1+rTGmdst6sucjPbKcaiwT2xQY
K4NElmi6Fz3MCK/fW3n8mpo0VUsdgD4fjRWtKZhIgWdo8AbHLHlITdvc+7OKc90vrn6abPSsuE8s
KbZwoo8xfvQVnyc2oiJ+ngViBWMBnP2K7Y0eTym7qY9oDF5gXienpgE7DInWXhu6mW5GeRY0E8c2
mTfC1Bz7w2277+fqRo5iCQ5hKQLgBqyImqYc3xUrohfdwh7rYwiAvHLBkLJqRYEBkcfhxincemk0
RummJXuzqCjpiatrTYVzu+ak7DJuU6Fyb6n7MGWn95EFG7sHdkN/G5mJ+5Env+aTyz5BObBA4fvZ
cyRf+v5SJC5SbLHtdDYyB7095MmTTaorUckkDsk+ab4qpVn/iawcV95i8B2qn0x9J6W91sAWt1sf
5iqGsLrZK3I75e4cuZ5b1259ylsEll+1/1wsAZqIz02AENAuRXtm9jRGtIcol7wEQTGQp2pPSvOq
80bPcofTUUdIB3SCd/c5yYnI3A/9PfMhD4KHFJuOT8Yd1xzSJ6mdsN6wFJBEA53P0GQJ539YgY+p
pAQi8F4QrndwVcRDxSFDvzoDJt7uXjIx81kN3VrNAXh3OEkt9n4HtduFBQAWt8p2uLQgPyolRID4
SttbVp1UnXLRmGdQvg5wwfQS2mf5SLcUx4iLOThs5q50X56xXWMiHJBnNGZp0CdMF5TARw9JfYv5
BhzMVl5sYOcU39SyMBktvg+qTciljawxCkpa9MZ8VJ94szy8A1nd3tzc+QA1EB0XNaXIdrH1Rawo
Y8tiAehObJUQx/TIm4z+qKdPS/xnatFbeAws4U8oQKokuYD/xtprkMWJeJF70TE/wYibelYMPBga
T3Hgvk90WikwcUqsIeRfdmd0odzixqcNhPuJrRQbr7GPVvM6sXkbFpdE9OEzoSrm15S8COsVQBk/
7zWstRdAxsDlbyz9P8LhaNOGGh2rERmLlp43oVIdioXg5OffQflsq4+Z/dg6DF39s6ZfQnlqgGUD
ySnNL3wref8g6emS4k5tMIU+Z+Gdqf/2UKnqrEerfdOYzYtfJwyIMIx3yaj+FClmPZmxL4XhjDM0
thmpJU4QqPdAQjLgiX2xd0Q3vE0oOKOdPFFg9j6Xg3bF9vZD4xrS8xCWX2FZ0XcMieSkgubDEkt5
r+yAIde2eJikVM8FfTRSx7KvGLH6EbUT7ADKNO/grVAIkDTJLnBAZ/biGsjg2vijs20sC4fd8sds
JgGHPbAfST/TDKOlzJfWWLhBmTguRUL84/JHl1rQ25Pp2ujAioTM4YTqReaxdk9Okaj23ENpOVPK
0bXDWfmY/YsJKAqBURXrrDPaS27hQenF/DAK0z4YSRh4kZYFBFprxTXgAt5FqTniuq7e5lmPXcoL
EuoL8nCk1KYez1nETcVJ7Hw1mlha2zjLZw7LGT70ju7oIukUZHKvTirlW0mRiTOomw+KAqQRtirI
YHTpsz7guRWVNh2EY4HHSKpeYtCaPcfQ+08zoYJ0zLdOFbQP+cRRQrSTvG/6ZHSN3tdw8PYxHaax
CQBqiSb119IpFwMEB/Ws5rSjWey7KwqNw5ZT0qTjIO4j8BkkjVrXtMf6PUvVe6A93UOSyA4rVHz+
80Tqh3mMEYM/hN1YhwKff87mm12LPGbZuNUCrS6Yq/T4YHIj43KdCuNDyQt1Y0y0ggYmspsUAqm3
aa9ZETInmQQXdNk0xOfr8mwauHw5YAOpmrgfqeb462CCZ0+h+mixftdwhKuAfCbjlsrACE8DWWnY
Lm9yYUFMWrynl2Q/Iuu7KfHVTR0b2r2Fvz1iPIuj0nikEQeYsT3wJAPvqHAT6nB/OcR5Gz/xuW0Q
FDDafLori4bIZBW+8CE+Gwr3S1hp+jmV+ujNCm87/niHR1OLBhLZsHppAaDSwdLusrBq19TGMg7k
ETLhXJ/tpLa3cuZ6SRCtjnUiky3hrTvs08YxsEI8TxappTSY5rtGZlTP9jrCZg5BhLxjfJoztgV5
jWCUGDipAQd7nA/Da8AtvM2U8Ra1CMeZsKrtQo6OjEa/gNGqyBcT3hRUHq59w1cf6DDKt9YMO49D
CTsfK5kfxxavWBv7zn3p1zDcuXruGkZetcPxOOZFcJLCzQAS8iQhgi7CGb9gBZrT5juotOWuWwcM
CfId/TF9Ba7pRQLh2viUUEc3y3bKcxoOl3zG8Nkq/lpPOSmq3Jqntv5MZXlQrQ4IjK3Va+kjxVeV
SU6oxC055jMbJgZAR2HNI4fqKDtu4xHM4xi+/dpvmD6U1gIeVQ0UuZ0gn4xryDBbfXQIHXSqvQt4
wEVq8DmZPaerOt0nvU3ZKV1XNVnVsGViDJrkQVW0baYVl6z9oH7qjZ3d4kO86zJdYv4KGH5D+6ZL
64GE4nzAthIyUS7PtzDFc5h/x1VGejnzW1cfjbtywrRCBBM4K34JtW5mXmrngcPpSxHpj8QSPSMP
ubGxoG7jaacGGKmCyeKoQ/5TJz+xRDHrMs8us4bjiyjAHp2S0quwX4XCwGGpQiPCz31MZc3Xd/S1
aLZKh1JL7LhMrHQXVPVXEsTpVsTk3qJ6ME8g/3n2aVqObQhoEd23nCBqKgBiXLVq8Uu5HbHlkbdg
wtHDRsc/m+X7vyS6/w8xRaDbo1b977iU63fUhP9ANv3Ll/ynNGdbfxgSi4ZNca8EcynFX6U5W/vD
UA2EcMMyOaBT1/o3VIr4AwiD6fDYVglJ8lX/Jc1pFjBUoQEjdTQeHGh9/4w0J1Df/kGaswxpwzaz
dWZ/dCUVnfAfpbmol/R3FVTd41RP1xYFUquhnBe6t3hSgCXNbX3iQIytZkaRYdvCOLjHSLAdo+Zn
5vRTQLxbsd3JYYVRbQX5d5VFYUm7CoUkVtvt20QgOQ/n9FXtW65uk3o3G+h8y7qyCWP2DkqPkMTN
N6gja5s7A+0Ls7OiLJoNth/gMMvvtY6xgDoyuY79+NgW+Zkal6cm6xbMuP+gS3R8WcpDhE8GA03j
ssN/6wLjbSA77lVkdk95T0WsCaH51gXx17RoQXiyE75EoUbr1y+5XYwPqtlZXhR04J8yk3NSvAd4
gfA3EDYbdOOWzawN5pqtc4911cjcwPZZqQ7NPtAsRt+KpM88VTy24uZqOIVPPvE5rKlkY5pWrOjO
t51PvWDdpDxNNcecwiSh1cBFXqeMu4EBgYKSSta0uHjURLc3WRWZbhe/cnTyfJ+9DyhoHUoKCgHt
WlDNa1gnyfAEm3+VV/VLK/NHsx6+zVQ759yvc8OkDg0DlV0ZnN7NVmxNG5XEydhp540cXmfKEoAg
bO1ODF/coq+QunuvHhXaZjj4YRvqx0ulymttzCPSRZ3tJ6Lh5MEAqi3s/bijiQxHzILu5lYqff1W
coL3nNCWNJkh9jRZdV/2CAWtrR70ME7OoRPbMExsmz5i+YLX5lVLYeTVMKY3HMih/Vl15bZGfvBH
er9tHzN0xQi+alTtvXDy+HEirdsmPVWqWqfeiqrHkWsYzSUYx2vkzyHbfPyYbWLYWMnmwBMTuxhL
hndzae6Z0OdVNhnRITAMyryU+FLr2KSqkrEqyGdcvmNRnOqq8Xc86HNcRiDr21a56g6077lCB/S7
Wd7R1e2PH9y78Rp09BKHLRCK2S76zagWjPT9p0+pGjQZ46SPvekNobxpVe52hlkTGZhh9fg45WxF
G3mV9GMZyFfhZMdaD7Z4WT5prMLnjUGmNjc8lYn6G+La4R3mRP9QC91ECkEx1OXDZFU5pypir/6M
jmopWCbBLZOGkBR8ahwg10UAQD8A+EVSw9zNnLPdUXIan6T5Lq0GlQRhdqVNdsCQy9SqK8670pjv
asZ3pffPXzXYD7qK8GaLt0jLfM+nKSUIcIildeEppOOgPFNrZn3ahbltJv29CvR3lHusva7Z6RwI
rO6S6HwC8tmiFSv8MfXoLW+tg7OQGCkjwJJY+nfQXXy8AmkcxxRRfFMZTfzCSm5lBzjTdrqNqTTE
bSagvGK0hl34H+ydV2/kTJql/8pi7jkggzYu5kZplU4pW5JuCKkMvY0Iul8/T1av6d4FdrD3CzSE
rq+MTDLJeM97znNI2Mul0gfH8eujatxu2zdPxlI20h8PULdjtIty5qmBhoifSfwcM487ZWXdV8ty
csCKbgWTOw7UAo9g0FKMTP4pZdJ66vv+F9aGmIZS9qIyPnROlK2TBT6GDmg+LxPvyTNjT7ekoDdd
l9VqTJr5hPy3yynN245enq8FNbJ0H7W/ks54V8tAXAR6IBhH4ug0tI08/f1/hWjaO+lYZDMmdfBv
Q5WpjlQfV7+T3rw0idkusGJqaufiEE4018OPqXgBXLz8qRZSal5xyRosvYGPCCXGFNhJ4HonQ4yZ
qWCoGXVpT+wC+Y1WpC7LUH1NHjkQwsvZlnA8N6cQ564nlgE+bdKStVwwGszu2WQjVNp5undizGgA
jVMqAkby3Zyp6D8cN6TOkk8dFqe85qDjKG1dxEwgwcQBXv+51txV29Xo+v3VvZUut43HiXqZJVVQ
Or/Y8bu/xA24Pha8IsS1kA320ZTOrlN0/LWz/dFqU7yqGx36MUk655s+KXorgm66No7fHkeNmiec
iGz33H7zAK32xoPTZBVYdHnQfivlLw+Khx6QxrgljMf9eur5bjLEWig4vjxKy7nSIjOcRh28FL3j
bAaXYKvmSGrYJWxNgAeRe8sxtHOYw35A9A6CLWc7rjIvMiwcfOp9Cnb2bXTBPTDcl1GApkApOXls
Uhx01uM7h3aZ4BPcZVX7o4jcnwqeCnJRtfd6+1e1BDSUjeTXQ7dWgGiHeK/92d24hERcVb8Phh9U
Os9kCnxzoEOAZQXNxfEhHNz3cqGmTfCn49ztLhWNu2N9qYqJjPSCdZ/qQ+phxuBNFeNdj5kIE/uE
aYMtgErqszUOPNKrfK9l3RHX4FW0h24/KDd7CLsYmDSVQpsW4+nKzuJ2a4cFvi6aCSmtjjTVy1wm
fz8oQTpqmlS0byck+az1v4KE5EEfeNw4lmy5r/qAKiE9Z9t8ZMmfYCe1rSR4GfHC9aO03mgp5tyh
402Q1u1W9tnwOiy5ux2Xbtr8/WVaBBPsIx2uuc8Wa/4x79gv4Q8jipIoSzytYxwtceY6G7xySz9G
jLTTeMwE2rlNncdm4VVYCyk+qoKjwOLXpxAjOSTLr8CjIPp7qAp/MxnVrlHH8foN9rKTuDAKmmfv
YMngASyL7zYWUDYkSo3tV6QOQVxVRf5Y2PFjsbUXitwCfg4CWSqisG1KrEfMC8QFNP1bniahoh4G
bofrbgivi52tKfMY1pRK4mjwcmsdhDgGNG4J8kaBwW1x5ufEDoOu1TVwyresojauKl7plfT1Xun4
oVyYU9zOyI2ys6eeXhQXYFigjr5lgxBd0l+MWwF8yBmTN7/dtf1z5KT51nnvS3XSfvy6NNAqY2fe
+FM8YlcaJ7R0l6Oe29V3vVjyU5fkMVu5/lK27I8sEYmVDwtob1LJxoOSmr5wro7d2GzxeDMmwruF
nKZ7UUfRo7CK6HGeCBEFdQKWJ2q5x16clKbbPh5uIQhYODbJgRO6ClW2uELX1gLmoI0LjH8cLygZ
7QBOynFteivc0f/s01SUlJdOaghqy59iLov7oU+I2TeNu2magMc4NkmwnIs8h9XwRrI9hR+LT3+M
onvm3lMf5Y+LB2SUT0ULuPss9Q3fiW95JQwqOHSCbKMykglZPiD4j4sPAsGQ9ImE2nGhWORJ0l3u
Dh9lRNakGYk+dwU6BeT4Ed9g6B0ztbBFtq2fiOZ3odIeKQdMSnPv/cwwuXZlmq/QJ8xJdu6jMLl1
yFowdG0837o/F5JFlZw3Ip1qmh2DK3VaC68iJrYAO02V1/YjSebolKYQiK3UhGzGltf9NuV49S2M
pkiKQ37ok39e2o+h9eevz0VwPBNO+0EtGzfRvLdeLBc3O2hB0pbJ41haybrk8PzDliRPO9NaZ6cf
wPawIeimMf5dlvUXcFnxBtMN2qHfYyyeIfE08fSRoiU6GldwCD9tamdz1jZKBV1JDZmb3DqNffrE
puSbO+Sb5bvFQ4oxZ6VMfp8vaI5cq+QWsrL95WIRjeK2+U6CKiTNTstpoHjk9CDOcc2wiKpz66vP
zFkuwy1TJiEfKdJv3HFt0CCDtRnls9B6fFOJXC4idsu7sFv8H9SQZztFJGNlIvuq7Uq/RmFabxMv
tDY90/eaqt1+N3Wu2nNEiNktaPcl1Ys4tQHsojJL3Re+90ulkvBYD+nJxo/8usy1e739yhkC8Wpz
F79287xP9YF+uPHUm/wzmlwbWTUmGGa1zk1/YA3WxoSggoE84t/flnG5HP1mfLHCfFxjliZ3AQL4
YZF19MD+ITsWunrIVfUmLWyp0+wUDz5q9NoOe9K/kekuXiNB06rm256L7vL3gw+kYmzjB5NrhqoJ
ZFq3NFd9+xBwDL8msDykR74HquthoZ3sSTZuTc3lqZuqh97yiJ1TgzeUuUMTYMOjqITGRQiqhWLP
2gDKfX2PLqL3VUk6mAB3tzWCUDH2fFtiMJp6Ea5bQf4jKfIVUyiPPI+sEaqbfgnnUmxvpd+wYlTz
ELDttWcOOTQNDr8odxrLFiJ+UXPWI2PRe+yrwjZyrqx9AQzab30czECH7rAfXPyuN7+bUB2aDGbL
oJsfAco8clTwGY6jvxW31yodxm8fKffCEw301qPf1vY9xPfB4uEdYzinOIPtd1HqnQpwqNxqEvwJ
jKEbINB6XvagOsaiqK9rPF3Fa+9hAacxnXBZX7AQG77ydHEPxTAuG2Qh7yDb9MHoIDx4zSrLEzak
2UJ/fB7upMxwMbBVrNhTr3rR4HE2krSla54MDXSH2KvZTtbdxjA60G2z0rN0CU8lNFPGhQUiAS25
C8jKe+XdIu/HdppOVRAABkyfeKhg8zKUrU9dNBCFCE/ZeKvbW6JwX80ag00o9hEr4wftdoQNRibw
oH2b2rL6oHrsw+IleOqxbZ6UAOFoE4/6hP3+wxdt+BR0fX0KWn68ZGDsT5O0r1VGw0CSxvJo9wFu
ztufjzJJ4Khrft1GpbamosFPxLsLa3yn6EfG6kcnCrMpjBXLraOzyzEFM0K+p1YExw0kqaJzi/UC
EHA9qrc4BN8yFc2qwvBNcqwMiSk2LGLNzUif7GCRk0PSU7AvqyTnSKFhdXQeP65Q1VttWDGWJiqp
+uhO9E5NSXg7cFaQQjnkeiFZ2bQs5vesBMFQ56q7tYG5T+2y7OdzVpn2otg/XzLkj60be6Sy9aAv
uif+GDTkmGSBR3+Qy/TS0p/9CCv1Zo3MO/rTVKPFMcqSmjcbAwdP4cdyzCgvmvLx0VgkcODacGez
SY92QVwddQ2GH58D74kF1X5w6pZl7rDQsEvjXxf34FfsNn0V1fwmQqd4jmeb6HtFq2e2mE1ngG47
CAloKJAEmpbsVu+b7r7S1A+arrrLm4rjGf6V57bPmcMWG9gRh407bZmO5WhknXs8MGc3YFSIxtBb
u5g9wWWW6gG5izSGh4Gg7TBEm4GmGt/wA8GvxUE7kc/GhjAFfTMt3jMeVk9U+ol1VqHH08Z2x503
3U1I7jBZS7GrpuljIGQfpnhAVQ5c33PkqdX+K08I+KC9OKuIyx8J3hBxrotzlUaPfT/rQ55ji0CK
oWlkuFYsOoY7tiPkMTJQin0/eYdcQ6+ynbp5luwsn0sAY7651JBV/mT0J1eYISX14Zz/KJPgW8bW
kY+p3oagSiPp/y586gW7UG4dvCyYc1+EJX72evmYx5JcazF8PJSx+EJN2jke3piC17LAu35H4GDi
joUo7soPMNl4/Csf3Fld/OmjPlll+qHUydcYVPpCbdC0tbyEylyGUFhE9qmLu/Qt58bcVtWOGF23
zgQ8eGXgpyzuzs69z8CKPfy0l3ieioP0m1ukAQ4REWLkOk2+YKCMQtOBnTvYq2MNG067pnqhtPDT
8ReccR4QMchT4QlYr9/LhwK/wjVmIbgUujkM9GtQ9fUwVk35PGOs53DGMwEFuubu3l29xeLzCzX9
KNz6bUbdICUJ/sCPsvIU3j6Mxi9Of39JT8Y+i8Z+UzRUe8VT4F27sLxvkZeObTTfm5yHdNaJ4DiN
aU+id4L4Lmyi+63d8bxsyp3O7S2A2PwSJeRHfRiANyZFsCs66dzp4rHXUj8Lk7LI8eMKxI6zNiKX
vzyXrUEk33qv777sNN8NM/beZaksNk5d/tzm6t3P7QlvhDzVlR+8tAMiivFfB1E9GCpLD2xRs8Ns
s4ZJRXlyevOKTLBs6RZPNtyZeZc17MXHbk62XQFwpipvztupHH9U1eICanLjxzrwKmzkaCstDRVb
z0Q8VXsvoDqBeFnb0Zsdjx7H5ch7rALrnuYnQfCf/5SFJb4Pm39n2GdlOYD0LPMHCtkOYWP3Rx3B
6rEnUnu+Wc6plbvPc3sKcnEeI+F/+0P26Wi4C+T/pq1f0uMRxLD2KHTYGNZTIyQJpvg2xWEoubwz
KK4skzepdRNjYS4LUfxMhnevjF9uT05Wu9Uh7GyoLm327qfpQfMsGhL5qxOkjEn9QWOxBOV06Qdt
AA1dt8TwY8l+FjUTFbbhwIKoF6a/VEJJS1sWeLRLqzqLaNwqmzyqj2rogX4TiB4gS+lntwkeLG9u
1aI1twpItYNCVugAkGzWUXSl1FeTDacqZE8YuKTtnQrlOSpYRLk095Yak/RQUc2XUEjj5E8FsvYu
0DXrzNs0whYozViq9AW0Tqd2tszky2NcJUTna4wng/M56WA6KmWfwzT5bGq/vrR5PrOqwqRAu224
bSkqXg9irg91qL/8mRwTaFDA4xFtCSWF4e4cnD2qxX8rtEXY+f6fCaJSM4VIRJ6rL0sy8wYcux99
Cs8yACCNKWKd2UfW93Cxb4Su0q6IxYoae3gXQQS39ZdmtrspIu6HC9HHywDs1NZ1crvyFEXvvoM3
M2wENpmiSF7FApemMd1ELmTuH+L8rVL4OKpvNaUn0xEtpvWF9+Ei9rfS1TtQixC+SI54wnpMQrjg
WLg+VRbxJmrJhmgVEQ/GQcM/eTujLFevKn/GSRveUQG6lUvxJ5kvoeBhRS1V3lcgsjyQMnPfSlbG
zLmxcPesOldlS6ZqEJ9qHDnvOzzY2eDayQKNpVaH0A9hg5EPb/pGHjLXTVYTk/Z+CAoCXC0XUDpE
6oIeY99ZTewcZwpI+U85rh/Q52LMISEH2S4mBN7VtwSbO1jXocuPTjsvh2EivO7PynoIcs4TUrGG
b2KS8159209w/Fn7A1f+mLBp1dgioYoBe7DzbnwKEofmhJZEYd+7/NimxKwLZ7C35AcqNgS4sVzm
HLsp8uucZl9ZG/zA0or/1AnDnTOG5at0zKvBMPTTufG/rfgnuv94Qu2Qrzp3nrVLZ/c4L/e8z6uH
jIIPI3X0kIzWpqWm9jCp6+nGaQnyH66bTQ8Aj77KQb9qQ7pHqjKnwdmpTwUb0jy2bv65mh7zQW4D
0xdni2F53Wj9ofOo2patzKHiVukp8/OPHFXgabmBSAMPLw/L5mTlcgq5n0PhPkcW0bGOxQnU3Eis
kWhom3S8o+rD5upBY3ptO4hEzuAAmgqh9lXqklE3eae8osFDAtDXkqC3uajlaTLJsS1ltQ/D4LX2
b2HsyuTbzK7hC0pRHezbbMVyBsoOY9PBVe5Gmnq4hjtsbUhWtB7/CpOzCsiqR8hh0LA7GHojx7kA
FLA33Od+xSg+NdnBaZ9rCoEPUZVgxbLFsebqbe3BPv/94M60++bqUcrFOuDFJlMd349gklqRnkuO
kbtay+dZ8YikEO9/fEgE31RHVDKIy2nVFEKczQg1yP3JzAOIiIb1nW8qjMy9Dzx6hFGRc2ObmBZ8
1tdrspfJiUPgD74rSLekS4PJGoGlzC+s0phQIDf2w8xoFsyPf30t2ARGwqzK34vbES6UZbrRXM/3
WakCtH2XstiidFel03eHtAWXKOg5vGtDh6GgR3WdBRA++o3Vc1VwGxt8PFOth7csCN1ryZZst/SM
LwHLFu5Mm6EA1DBX6XWapvRqCJ5PjQ8DKtfndBzsF4v29UcfvxOy8wI8p7RWfw8AufK9dSHF1zzJ
AnM+X83UxB5rDFpW5sXzqccBfGXBE+ZguYuyyv/ocCzVUGH9DFtllun7lNDyKq97Tu5uDTyryBPO
oTgonD+Th9caZi8D+sJir1GM2YaZbD2kqAJSA45bstbcJ7hQroQgPXwO4ZcI05vTvgpOBSLSJp5q
QeMAW6gGH/+PPuYcN0+Od3Va69OIOt9OUcgV1YVgzcaGcZOmdHJa59RJRk4ciX6wkz5cAXFmoVOS
rE0KgLTRnK9yXY3nIU8aPpM5FtANtQdhoB9JKCRZPp3bBpd4zuyE1Mp2iaf2JVEBwgt2kI3KP+Jb
gjoCoDyWRPlsF0YRYSSX9nVWVXXSpNye2gNvwB5XMMlNWjrKPWxZyqv68VBa0wwVZtovDqCVKBnM
i6zHcM0jMnjTN/3fbq1v2NgOP5dx2fa9CDYxOV58PCo/2G7Ww4HVxb0xAPQ6aFtZ4fon8sQ/0EPK
HTLNh4Nf9iUXdH4V1MQQMS7Ulvd7eT962GyTmTXILTVuwooDBU2LAfTh7maSAjljuKGEWVZuw1lD
JfZ4CkW4dlbJaC7USPLckPWNPxG1G8HcofIyO4XjsJMJa+p50tjFpuVAgbonUpgLiznz9ky3RYJl
FetW/q6dakeCYm/FVbQfU+99upm8SqfZDLX1GckB1yzbYs2pLJnst64DyEuSFOPxS38blRxHztug
U84ZNKWTmLc2yL+9AN4BtqsHn3rQLfr/2UkparMcr95rgynEqRyKoXKOO+4wj7wAWD0qOivxyAHI
JoGAzpcDWYiah1AGLx2p4UvDqNnEKFWpzdNV9jnvR5eYqRLTd+A47ZN3+xBYGdgbTxwaCkap8JmC
o6v+JB71kfFCILO7+Xk4Qj7ENUXziA8de4sEAzy9cwerEHfe0hCVnAbYqXjslEdqOB6Pc6HxO8KI
3mb+ON7JNk9oyuJN7I3BgKslucGy0u4h0sI7oGJRpyHpTZkIuFJm7INnie3+JZ+k3nURnneQaZVX
8CBccJ6yyVIA7QiWonOQiekyzfydPWYWoJxOeZw11Vz/qGFGlV7lfjRdsBAacddBYD6jAJ00ppow
BIfYhza7BXByYZDsXHd8Zjn1Aqb+AH7+hRJSqBvgHYLwvfdc5w4H0FMTi82iR6KbA+CamGXv2OXv
HdcPPCjIxTLT2KKqs0ohFqmu44ZjzqgQ9bZJnVeRsWoGEIEBMbqQiFyjhoNZSYmo2PZ8j0ub4ydQ
wWEgBXqDotO6NDD6woS401Ge7sheJyeyyRm2qzJ9r0aF6I4mFjpWQgQZ7YN3EBi5jjOREd6up6t0
ldbuz8IaxKFT/V0YsUAoquk0huatSmDixo3+wznm1OVYlUSacHZqt5qlQUwc4M6q6n6ThvGvFlgi
ndFfRlblpeIm45UlNYyETUlb99grqcg7toojS9SvJ8zmb27inmN72o1l/WrXM3Cj6CozmmmskEgX
/jd2A/rZbd03WTm3bDghZlFyhEjz+aOcofQ2lKgEAgv3QFIqV+ErzdlUQjQuEDmqKxhNj1XL/tpJ
30WBp0ysCZIK5BduLv2cAT/153kdoayvW7f9bRNeRDSZ8ARazkWU41OMDzZNO7MOQD3w269NNTkH
q2NZUxTR9EaA0wc2EECCKxr64SfGv9oNgw0zQ/d4a0LE1Mw40ky/Zp59ZwkO82zyki3cnJ8s3dvv
qim/855zdDx4ENukAGF303/SLgL5PUCom9S8rKh1ZNHX2+aBi0OdsM2cCQUML0tmX5B1D8vk+tdk
iJ8DtiGbiP3wqqw6s++gJW+agQJuR1fxpopVSY5ZgEDLnerRt919JOSHZEVxnUMaWT2hPnWgX3sI
l3g3rOfEBY9VYEfYYkSDIuJpdRhcF2BQEDy1Yxxf2oX6L27Kz2XTuasiHxIEFZuxJLQJn+Q8lMzM
OlOxYnK8edOnOrrOLm0YM/oitTaCw0aS8zeL5gUdE6pw+ztbWr2ZVpVrRi7eBfXEcd9ZVn1kator
x1o10ZeM0YMm/w2P25nZd1vPzZMqzWNms+0Nve8OjWOKKTC2c/i/7iA2fpJsc3ukoy5Co0yDgWUw
P283OE1tlTwAaamhArnXiIXxJbMJ4FZhrlZKYgCOTHPs68VAnLC/jZyXo9O3xQrPNd4LuzvpuIEk
g9i5Mz7LKpVzE+r5NEQZZvqFPBhNQSnFRrmzhG1U0ZBg+etUtHBwc7DjHG9QZPDzFf4taOf073gC
7zxc1MkqlRDGaazTE8JxZg5pktJEaQB5qRntLZDWg5UPz32Lx8eZ2cg7KIGQz9ISzmXxBVzqI4aA
cc3ayD+zjtoW9Bne4V1InlxdnvuIlJJToagPmjCPwc8R9mgxc1KeEZUCYVXPnJNau/peROLCd+uu
pCTJWMickaBFDNLmGDHkOdmCIYO+FU8ifczijC443vEAsvZDyvk71/zt2v4dzbY8epa4OsRmjthI
9bauaG4RkH2WcTR7dqvjqp/kchJOmB8jH35q45CYrosZkp7v7oKJUBMtiwH7OVjac/o7m536JXXt
b9w+ZtM2bFwLYBhbHfC0FX6p3ixn7Lh9+cG+6wBDTEMp6QGqQYXVJeNoHW28QUC09Eomhw6WW8ih
jEEnpgGCY+44ILoYRR4PjfBlqd89TUKqi72LHzT+xb196KSP5gAzMEjyYVe5sMpjiWiYLC1BcnAH
+6m3x6sR053KPPfgWARMuM9tJarXmq/0KAAX/25LIipRigwwYqIwXlMCiRwuWX5pkCWWPPmYbqJ7
mYfu21hQrki+9S6auumXj0VBe9nR5BQBqTpi2U5QNo9dPBcyoh6oJmhDzYp9wdEFgE9m68Dq5Foy
5Jcd1OMchVsFBcxSyaOI3T2hckChMese2zFvOU4MQknmya+WkzWz3baD6JWWWOCxDQ2XsuCyjXg7
69ncs8UFnNcXzUb3cJqJ0vYj00YoOt5Hk/00OuWbSsf7ItB/MDFOdyD+eTr9WsgkLAnBMDMzimSe
uS/Bx3PuniIADOQAAm74zcx9IV/E77RIf1fTbTKb8kMbpvdm4MSgnZlYhgsiM+6TH70MxT3zC/yW
m4nLlJjznUWtCbhCRa/1eM+cSTpzMmd8HO3RK32+8Rw5aSDEABKgpotycd1LZA7B8gOROV4J1dJx
4Rc/27MzFeduwEgrqk+7t5/g5v7kNT54Mda0wVLeOktAGoWkHsahuCt8TTtFsE1Y7uH0wdROycbJ
skcs70xqpYcLYilirvf0F4fuGxYfR0gA10qlyJYtnbiZlh+h7b/G+AWXMPg5pfMpXmLNMRgSDqiS
Bd4YylUehtWlCSk8Dh1QYzawT/NcK59JtEyeLJvu5YTNJNcxa2Q6ekldteRKwvnoTlUAlxBnDOnJ
I89Y6zJK/6eIeloJxgOMEfPQU7E4x9V2kOMThhb/LOFKkh3byyVG+ITSceqg5dsZcYEWEWAvC/MW
s0KfdJjuRvhWd4j25yq4nwk3O9iopmRG5YqCdLVQDIU7D1CjE4D0DzA2ZCNIxcJ9YKd6iGviXg0n
NY68PJfskYYN0OK99RWlHbhrKPBFEJ3G/ITjDJxLGPfHAAf+XuSKkwzOwZcygH9Zv2exfHaVPT3k
ULSO0iN4I0aYEnopP8MGeTWV5j1cgINyXb3PqcHRxzy7mhTbTWzdB8jlMAcF6c+SqXdXRxCcLFJL
JGjA8wpogMbPTx6vPhPwcOSEfGgCGGsu3NAl6V7CFEZaCjcDI/5ujBioboKZ2kvJ6Wxik2ZNMZE9
XqXF6D1PsE0a8fktL6YpIarXKcl8lEx54su+JDUpH5xvPsXXKzKZyP8cerZU/v20Q7gf1Xn02PBk
Mt/YJRxZEGqjqN/Km1dMNyyM02gA4Q2NZ7n10xgrbA59Sa5dN0GMzknqoxZD+ogRV8OaTh7tUAzH
2vVxmWUZ4coCNi6Ox2rtey1HKTNA/vTMDHyYN2Tq59+tWxaMsYPYdQloYZPE3tNCLN7HaeY02WrG
kvldmJcZh8B9FtUv+D64oOMv8iXtirMI7YNR8wnO28JtZWNIPtSpf5WMzk9zRU+Gtur+Ffn+fm7U
S06E5Vt0/gkijN6M9uDwWLhRFjTVZaOLPuHb5dmBIJM2tn1AIro3nvs+d7W85ymXb+JBkDyRzLjA
3ekjbqjRY74pQApm71YFc3wxE9su2CmlBxZP8KiIcnG1xz/uEtOLondh4dWARRVsmDn9qn2EvyH4
dDpJLjer6XVoSEQIp9gRLtmmtQjxQGIq9RxKghbLZsUcoW1TuV5NFh65juystMVrQwSJnStqjyma
beoKghLUAG3tNKLqDuOdEemaXPemdkGgyEI82Gs7pfFMZW1zUojUXL1on1Xzghr3PAzYmLyE+xLr
S1KsoRGbaYh/1bBhlRE7zgp/rJHDno2EHHnY8gYel6v4aGb7qPvBQ8gnjhS12Vc6YLvu3JY1Vocr
o6z6iXps6HJpjPQR8bI29WvVJfGuL3c2At7eSXFIsLUFUTkBZht+N23/skjM2A4r4YGTk2RsPXKx
zHcq2mOAnSgMIp3e92/S0ZR6yW6NJ3M9MlAWU0WxUTO1uLShDVX1mXJs2FClX+wy3/kB/A0MWPyh
/1ix+9E3sHDA1iA5N8FjBgCJ+WVbZ9anyDCrdvZ8m7W7HUAciJBx9HeB+zpLptToZ+WRXoWaQNsj
CNiSBcdwsTQ/yIR1dtmo9s5TZAQxn76N/nzIe7N3if8zyNU+Cx0aONzM3Ft6eLUz41Heab7okqZB
FGVON+oD56C7HiFaRy40o25Y/VPE4PoPcsZ/q011bbJaq//4N+dfgRqhF0hAH9IPA3p3JX2pN1f/
PwE1EHq7itdpYQ8L6HMWqViXUxhtweZPkiWLl8J6H3rJZtK2dkFBSImilh8xJq5AAzL6L76ckE/3
v/gety8ntF22JhGEj1A47v/G9xCZ0yxxWEy7xkMVy/HujGPTb7pl0JsEWR6eQfGbxRcPCyf79LR1
bruo2Vkq+B3CNFuXJGe39fQa0Lmie+Gs/4uvj7zE//H1EW1w/qYtJM+Cf/1xtRCOwrJSy26qOyjA
ITag1ovrfRR6hIDBKG5T1L67oM2v+ga0nwHjz+G3yIkzRQPQOeCUm3rsRywDXJF/v7r/T7/5L+g3
gov3/xqtuRqC59//DL7573/lH9GaEIANphpBDAZLt/gLsPkH9SZ0/53aQFdGqGpcnED6/me0xiVa
44jQi0KHSI4TOrxzVGN0+h//JuS/E1REr/Bd3likdcT/S7QmdChB/peLzg79gC8L36jn8z+PfM8/
v0dBuxVBRkpjF6OKQTKxqQZPIje+Jn0MACKa6SIijEuxbiQO88BtMvSoP6ocipvIRMTRnT/Y9Uuf
ToxQxCLiwwBkb01IDJxLEmd7wpvWPsKQuDNtQcDMsX0cYL11DcgiQNXo029dqnGXIrRjC3EXcAMO
BVQTK58DHvDmmlrZdIk7D4ZtXRv1TfGTu8cLEG2XvibUS9MePkAlP1vozm9s89NdVJgUfTyyJRAZ
TxLrBau2eJX9G0QCpLYkTPpfc0SFS+RNKVHPGZtb7sxsWFSXv4wQTKhZ9GH3K9VgoWBxSD/4OC1n
qwjqY4Oo+5SZxmX2HfFlNlRV3c9l2ryKwvEuljvTzSZwVdD/2VCTxW66vy1wcNMMirJIM5XnyndQ
3/kywXi3FABCfthWCP8b2H4zmk/n33N6YJ+N06agtZxIzaQS+Mp94v2USYOBYOKhHCsXT4vq50uX
ofAyuST+s4ft+uy0drgubVbJygTde5DNNNF6c/szWOI/Ieb+rzE1nzQ7VD1YeJ7BXVtRfsRWtLgS
FZLvbExbSJSjpGEmmc/GLOWvSFS4sLgM3pQ/whMwsnjonM661ksbIYt5nOJbHDo7DCK31QMwo4su
/GmnCkxEJvaSs5xljOPGZoTMe5whNGrF95xkJ8zNjjr1Cuh5H3ls83PDWbIRiDttb6WbymqZPEg/
VtckaIpLGk8I4J3XLT9gQUZETpruh2Xs+bzojlQiRw78Jw4RWq3Z89PGRj6o4Y/eAeNM960ePIw8
CpJ8Jzq57R267EckhvvEJjJQehq914hxm4FJ26q5D18kWuYWZ1n5FaRgygJ1wy8iycR3DvPQ81Jb
1mqaMZxbM3aP1ooAIRahoD9wBNUQSl0+eZAzHpzWA/Q51v0htYNr16SHhia5i4/5d92SvVj7sQhf
WiTa/6TtzJbbSLIt+yv1A1EW7jH3W2MGB5AgIRLiSxgpETHPc3x9L0eWVZekvNK9bdYvVVaVKTEI
eLgfP2fvtbdWWmCkF7VNnzmublCP1O9JNKow2Gh2j1pF0HGvYvxYF0CQ+9x+nP0ECbdWm/xKGbnA
UcxdgMGIsakcVABlELuLLMUCxdwgviHHqNkYsqK5xBrb2S2OLQ0pW7msItN7iunjL7Bay43MBWy7
KRe35ES1N1kIq8afW4YxWHLy+zIm2I8j3Nsg5HWx2aFGMPjdwWei+TYba1piOJg3rCIsomKi7oh7
elcLb3AQOhukpK+5tcjt7I75HbcA+5ybg4dmagb4bifJkaFBt+o7LcQ3H8C/LS3cLTUfflaOXPic
Gmh0lhTZvTl0/mc1E/dbZmH0nJmOhADuY+vWY4FdrQD+AYeAzDuDxok39Dc6kJmbPB1cWigmzaRG
Ru1GRgPzQbsq8QTQhgb3M/NZDIT8lEukXzBy2ikt1wFcC6CKtFTefdIhd47XwaSr+sB9SM2m22Ya
0IXETot9p0fGw6D7Pd5g7LBqDgqZl6yi+FwjfF5XoZk8EycI5F74dP39jMm2zNXcoZ0sEoxEtKVO
sS/1DB7emwbn0Kdt/9AblU9JTPZusWjz0l4ao8Ugf27zh3mgW4vzwb1rHHqSCW/TTVTwNnh5Ip8t
Ec/LEZk8g8a5/5yHQk8WPapeppN4l2U/2O9pbDBhzOGpPk1N2EXwRBLB/o7Ev2Nw3y6hYFlPbds0
9z0dNMiv8bsuxhvgTelq0uhFW6lPlu/YhHe1BjJnJMpuX4xBspKTF70kZW2SdKW7BqwGEe0mwJjW
UvQ9/e4MN8V5nB3UcegCdmVX1Y/4yNpPB9sxHjvLBtEwN95TNI/Bvhvi+cDwvd1Ka2QKBSX8Vc80
X1vTG7fUPppzv2TMdlcXqIJSP6SUdrQ2So4GTu670v3Mhw7AO2znL5rpNg/VmBDe4NPQsNqaFMh+
wAq/isqeDzDUpuIZzbfLrLDonjOsL4QZwFhQrY5+PumdzsRlCvPQhOyehtayypERDWlUHVHWFXcl
7Nr7mkBUc4EmDndkR55HVbJMC8rmdSfJFdN56VYzU4RVN9SwbKs2v7MqYT77dp18D7syM2B4BNiW
ECjktzUrYefgYoJ3hl12xwjEHRdlMmFIjCqzv0G4RT+zSYrHMkWGl3r8fwAxgl2XJsRdVSaR8Auy
eZwPrynlXejoAk2umUFjZmPMuCPGpIsSj7i28hETCFEEhxKH0yaCardJDFk89MzXN7oW4ZYKpiZ4
EyLGK+mFZncozZD5btiJl9yvJOMvGXwYUDHuprkBzdn2mrnmQpHvqb8PhhkekJtAiBobIgn7wdhV
c6OT/uJOz54RDgS7ONpj58LRGM2+uu16vV1WaXdvx3DwkxblVec1/tlJLcS62G1B3k4Q7/Dr7bzQ
dg4ATm2yeIv2i4cA/oUvorpJpF+AaO2+Swr1rQk1e2POenhrhK325LX0ntOauRi38bBbRWNo4cQz
ZyyItuqZEh7UvNXSas8pQI9H26YWYv3I6t0xFTfLgta2hE8bset40w31hL+mTwXLeJqCJe1eAeMn
kP4TmjB/L7xiuGtz3771A6181NIm3Rht3r2WYQuENXLrr4iWKhqZho9M1K7gb1dJtUuiSduGKWa6
IQBLaqdVy3x9CqujHhCtPFJUMKsPpqNDh+6+sJwIlBbzUgon4xtQu3hLw1Ye/JbkNAhg/n3iZ9Wz
bgG3XviIep4Ky4ZuGKAakMLEtDhrefaOGjpBdIMC9inTyfN0tTxRAIKoXJshppIC1dFLYVreK8VG
cETxrG9xgIqdXXhMRJoyholk+ytUjcVH5mU2E6Ske4LAMNNhzzDRwiHY+8Ji3xbcEJMqTp+LYYSR
6OLfWPi5CUGOSmsdCDNeNkxAERbRS4rNTenE+i6NveDUhb4J2WYcDo5B2p/NxJcveLBOmW45a8Ya
0Jr1kJQT35QBJwKWr3I0/I3QEvGhawRHBHi9noYZxMHcyPKIk2/44ll++0UjX+c+o9f54gRut/aG
eNyHE3PxfGz6W1ePhnckdTBXQG2Y7cqP6u5Zr+PhKew4frEVpMwhMJjzScXpTWoI6GYtlMo7a6iT
C05sE3K/QLIWN92qtnsECrWtWzDVItD4QifCjU38JnYCCtYmBhrXz0H35kXYcFC9jru0acaViCLt
VXPq/tzqPiphBjvBHWpv9rncspQTSwPcbNShdy65Lj9NrsHm0aadVEkpDdF4fQBjr0p9+0vm9NE+
T/RxZQrXg8Yq53NplSP45Jp/4vcTVGe/aQ5Mp0BrlMxjytmF3RoVpLHg0NxWnWO8wo3VsKj66Hn0
Iq4O/BXWevZVwrsz6OUu5moFFLfWSVceO4Y+FeV5ugHKP7xYPjw11I0R6sqMhniyQCdSc4hF9Xhw
it69m+nGPhuh8L/Vfj4zMgkdIE3oJUc0hNSFTDusrCVlHbAwfAyGCQoOzDAEffAhkqFiiQT4DGAR
kZSljfMuH1Sw7xyJkTARzTuPYi6+JFyt6HDlNiFy3LiQY2PbWBgMQtZJztFhZwgKHGzTT3WOzjkL
QrGnJWs8ADMkTKU0xk/WISToklnU+xCnzofRzhgZOuHd+pUoGCL4w3Gg4oyXOi2IVWlrwa7vouzZ
inI9w/oStVRTqS0eKMjIdsM0fKOHRgasYBLkRlUc5qZV3w2NIO4bmNGT7sRIZzF0Ji8IH4KTHlnB
ztJCcukFG5Lp+Gz/jRkXGxrwzW0hhH0fNUb3FgO2W0mrNLEpi3gNrLNxF/bUJzeU7/XG4rb4UHbS
xwFYNPbRC2r7pahy7GFxGB7/v3Qmtp/F4T37bK7A329FOdXwN9u/+L///p/Nv3nAq/f2/Yf/sb6C
OI7dZz09fULS5I9+G/8Xth31b/53/+E/Pv87OA/HE0IoPO1/DfT43/n39+w9/wfM3X8com/Fx3v9
j32jELzNf7Yi/v03/QvBa/zTs+jF2cKgySSuLYd/IXjlP6Vu06hAJWOjQ3X/L4JXGP/k/5FwPkzT
ROCiWgj/akbY/3QshLMefQpL6vwb4n/SjJA/NcBc0CN06HQaJTpQZ5e/7YdeBFt2Y5MMUm9pBbzQ
BNihdfzISxdUoOM03Eyxc1YR/gWnDz9K1F1m/2DZApTVDOb/BeHWCaapt+S2QPgE/rgpAn3XW0f6
3JwfZiKXVBY7d5JrIuVvrQaa7X98CX/X8lQgkv/oMapfwTU83bNUy8ezvJ9+Bc4USxdJwK+QMaQy
NW/vtOFHYlvHAIU2YzYHvYAWfdjs4XTae6bpjJJoEfzhOegd/c1zmIYn+UQderA/fpS0IUp3MFHJ
1518NhjxG/PYL0vB8EaL9wVJbwh1JDMwcmiAmMMiB4pbIZ9JTeMRmPfu98/zU5fp+rHYrqEL02Jm
4v7cCW7MSNZcmyseJyBtSzgcxBZ42Pzu9z/H+wkU868fZPNjyLrwpPHT701royFKpqD/ECUfovpa
WfDW02ogZReQp9d2sMCsvQSkKdUFziXUB0Kdh1zLib7T/7iZqn5FabIMe+NRJPYOa3uKOYR1Zx0Z
FOKFmSwGYuc53jTtfLCZEiWTdXaVez8HaplBjVmbKO0iz37rYZmxLbISFF/JHPHTNMwR1lF86Yuo
2Qv3ycpb2vRIrZc1RTPB7VoD8EM7NIXuLua0O0/UAOhMgLyQ0WhI+BsuLhJOvI92aFcdp/96sEhi
0Z0vYRw/R+DyFnkSIxXQEEGW/VktN0YjzaJv26ONnD3TTlCjXNothgGf+uj6BDiBqTsGueYuuP4a
i0p9TdIh+CUzYQG+yt4ql/MAmaXPWEIN90mYeSHmRYBgLuF6uUZPv0kuTQZX2JmKVVdi7w9OGC/5
K+HaaLNNtyu+eFq2dG2J9jiiqfrvDfDv3j3Vv//x3WMboKenCxtmkemqRfgf4wZnzvUUVVm5rbCV
Fe2mKdkv2o5PtXL5kHHMLyI0Hb6UfM5h4DFhJMjK0NBhOf7p9w+juEg/PYxpGZgUXYfRmNpRf3yY
jH5Q2WAi2ZKRsElhsCyF5A3kWv0iDY2aleSvyqsB8pHwhKKsWSWlsfc78mD6gBii1rUx5XS6toyt
BsWFxtWRyfDKbNN9b/FFhI32mXL3YWr/UQblyXLYXwyBvt9DaROk4wfZI9MW/h3O55EIONd7K0KZ
LPPOQkhoWvvCgJMJRlLdEP/0ZRi/voimLVxg6rzwHoSon2Y/OtDbfnJQCXU5ts48ro+ItljaqXMy
bKh4QYi0xOhJBMuGm5lXCFJatXaIj6hs4s8cK94FFFBWjDBSW9Ok1NGm8C2Wo7t3KjipN0MSkBsP
8dZXI36103fmuCmsO4cbLS0+Po6m9ghLf6Jp+cEl4UTc0N7xDAJLnRNq6ZWw/T/sP0LNaH5cg0AG
DQhWkv3fMhWV6z/XYCsjTa97fu1BI7TONHkSmtAJdh9y6GqQzjV2U3QQGo4d3jPNTOUfHuHXnZ8n
MFH66oqaA8f+xyegTvcH0uJSMLFNuewR5ixQhjar36/vv1neNpsNwwtaujBif5pV5SmdB61K+T1b
3AHq3j+90FcPyTTqp3HY1n74p9db//UQISKAvUFnNAKtzP5pVNHHvdMH8ZRs2WwubSw3WpHfJrCs
FlbbnmfJ0dryhcPZIeu9h/ml1jct9B1FAYWxoJYFX1sb3skWSMw8PDEeaix9sgE2R5csEHvuPctW
Y9P2RrqpucdfMHvlByoHANXRR+foGq4C55S20WMHUqLKxhcNlVfso9rsyneT2TSBsfwxjqbDdDPO
+WWIyn2fsHSDkJ86cS1NzfmlrztAiHRnZBt88UMbEll4CRNOIkfI76LrX52AQCqaYYAwuz2PUy3j
zIbvTC3BznwuG4JBYU3X4N1pgo8713C+d6H+kJkjewB9pAUebaJjkvKYoI9HI6BvaKt+uICHQqxm
qy7x8BmV74R9TTVardaA/qkDSFpUUuxLL4RupvNa5SF7uIP0h+4KxoA+IcA9xvSCYdr9btsWaoVe
l4tJO+UNsCtT5QwwVMFZZxnkvzDLHCSBH65m3TR18i0RnGG/X43y162fKpS9UzrsuTrn1o+LHi19
mAU8yZZxCGe1BNZdGPrZNkhuUfGexP4tcpBfBFtNHAOx/mSDbUW4522Bnt+xIwIbjy6ROiaRomLG
LLEy+B092IPaHAWdlD+VaPyyf7NZmIjDpETsB3zvpz2SwYvjgJZLt4VML1VFdgBfiD506NQylp+Z
IFj2i/kbXJCt3VCpBDm/nT6MyOW9nacNzcrJ+M20KPioyKtMZ3/rNZzheeCfMoucMh2ft70pRjRE
lRpENQ7lRYCjZtRAYMAC8ceJyKoEPI+GCSNrLW1tyPY8EQbH/IsWdcCEr+pY0C7dFhHj8FdlCi73
k2ZDltXpo3VNd5mH+WQhrkGD1rmrmFy8aUT8yT7vJLRj612o9vuB5ZfEePVSr8K5YAI5gfKcvhWJ
j4XIx1cvRorSqT5XWnMYkuqpiDqeuuDnG5zvC2mdAMZfdIefFPOFXau8ibkl+N+z56JydAkFmmbc
l+jcXTwPxpF0WI1xhPc4RN0my6xVWz7RfICS0RHuVnmppAjKdvqcvUnZvIwtr78saXr4bfyh3nor
No508kZIrlQ8tXVJrOgj00NUcPoD4RBNLZ7IOPcNPts8fvLLmBcHssxC9/JdSLatH/OH0/Kv7ySA
O0EXYZMW0aWnCG6keeyKBlGVewOTC1Zdj1jRVceXj3lhUfYF2K304/oE5pzdBUh8qvqtHSDtQEYz
6cksUJueVIF7PWO1NsGBZRzD0n1Hur/xGoY5ntOcNZEZi3sKt7MA/rrMXRTM4sm2/OHg1y2BFdHN
aznyWZtaTWJEQfyVGTa7xGQNNGH5WtlduRBOwDWqzveEDEBqc966p3zkg6ylg2Vq4OPS3Yl8d7TP
FQO10MT6Zu2Eaom4guXLHLLeZ2VpIKAGu6u6DiGWIEs/1pF7DzCAZD0H3Xrjn6g1P9Q37KTxZTKN
vV1atwB7KvWIacbHmfFJBW37VMvk0w+R/rl6vmbAd1fAzjPxfi56l1LJGq1tH1HRksv1Qe7gqhj2
hWy+T4699QQ1feujm/bFTq0ipIEXEzDB0kVbuaiSV4M+EBRzfxlg01h2JhVk3YO8iFlpAyohtRoM
kwVpAVlahoEG5RYncRJeEoff0sBADlcJe4RF5Vu+VG0IQkO9DZHg8XsJ94O4FwSL7k11CPzyVVOT
vNA0+iVwpXzh2AT4DlNymc1PmM077pgg1fKPrjO2128UY/tnpr00nWIbeQ+FGN3V9fxKcwZ/TI52
QBK4/OnuXm0yWePymEgLO5frTUYuk5N7jNunZhWYPFEjSkAQ6TkCRujDi16W9HiwHvgPUudMgxnA
EOFZVOyIEbpiKya3utaSPdKaDVS6AEM1X7MrY+y4LGsDvwbcPDThavegRXTRAu1UO+N2Hml2Tk5w
oRF/vH7frYt9b/AddFFasnbG+ahDno645nMqbS1j2owxfanRDy6Fx999PZnURjeV/LVhcZeH6FCH
cnM9SNM5+4gDPrwsfyd4gDLbR4fVeUJfWpiSFrhkPYTmzlFvrXMjU5jv4YeTt2fsZg2UJPdkIw/z
8+KRrRAwnO+cJumemJcdGz/nRimL15wOXpCoZT3Gl7L4rkxo17NfqC1qNoOLE7DwhNWurnvKNPDi
TVw28b6wiCCCPM/Bd5fBIWkPbDMOe8dfS5IMMJ0BX1Hjf2MTEi17WgkUCG4B8z/KCT8fN23jraza
3Vk6Y3lk9ngh3ROWZmSuEQRs3wyfrvuGVVt3pZefptl+oZV4gn5DhKK7olnX4LpTZwgNYyIWnmh4
koVeTV+uL3VHt2/Ra/zoImMtx37/LKLyBTMXDjadLS5pWDHp92xKwrWt86vPqlWqYwwRgx8tETlh
v4ZllvotZnGOArWx1qSzpMQCrdoAvTDumdqmzEDPDMvf9ne0jF+CVLZ7vO6rKTSISidNyDb5lOeZ
KcpAjljnDdCr8ROO0fi9gtu2QQAZ1p5GBJ5HIhiSw8DlS6MFCW5ef1ALpGU6A4nM2autuCEfoBHt
19T/YkUZiDiN4yKxxRGvP2nuKKD1mRUuydmdkpexymjtp5dRWjuaxW/qxO0J4YmA0ZbTceaYYctI
VtelzyjhCOsG18UXw/beBXAHtTo65B/I5FCyxCxLXvHa+qaZ/Us78su7GB44PMhajxuKvDZtvSXj
o3hxqkXLZW9Md9Ykb2nBNRxvdAtGZL0iHj510ziqHSjSq3lTcpdMCNxZWqq7reHyCi2RrO25xD1e
3F3vJPDW1naD/0U9pZNcpKWghyCQKpDQixQs0grFxWVISaZ3yGEbNPKESsK5M+73y8ieoSCk4qEY
7/UkQKKismUVIzFrvyMQuCvJ2xGPXeSdXFV0ORTLeciYxNK2UursC3p3PxTqKw+3Fo+MA/pYIf6k
33yJ8+as9uq8zZYlZXoSESmPhF8dwCWDxwIKd5jahzxo5LKzBm9pxQ+D1jzNUXdmgFWY2Tnq7EMc
2QdVxVyvXwmni8yZEfocB9BiiZ9U+26jHTpffpkw0y5dg90gxlOM/ZUkog7/tDhWEXuvOcFM0jmz
DMhaXGnswjmMDn8R1tHjVDcHBLwrtYWp9pDaiBxbHq9HlqrLxpbGWuvvuRngzVY6IGO6aOQiq2XQ
6Ki4BYnIWAkrujyakm1y1rJTMwE4u1H/SY799exWNw6rji9tk354OivHy5yjaMgoHL4zFZn+Ontd
k4aeFbqngnigRQE2NwNS7Krm1kQGMfPu7p4hl4b2ICOPpCMUxLRPo8YqN9PxTgZztxxy8xgkREN0
NVcTrZzJHlz0pXPOjBoDtnOL1IfGUPRAfKLqP3GpEdOulu2z75YLa8YbHDbnyFN3MnX82uoqznxI
tuUXkRUXLDlnAhxO2bSORq4gkR2AJ/AznhcILCdGVp9T4zmx9UPmE187hJc+KN7qjrpIBBVJVYAw
wakZCU9NWccseVj3A1uQbr44OTfq650KJ9zI8AQhM19sC/iew8dZjpl/A7+dRl00i3Vknq5lV+Hp
XM81aCWuQdRa8clYeon2jgRr9aev5eD1x6U2C6Ih/XfmlRM1k9uRu1yDo8jw+cSSiW8ONP5CJvnz
OLPVhKXkWFN5DS4X/3LdzyyHoeBt57bF91HyLmdAh5bX+lDhRXHbMTvzuK2r1wB51Dli2rhIwvyO
qRbrpwYOkX27luBY0DjTeXOgclGQxwoiTTjuxN8n1W2laEiGbJz1PLDEOgRDS6tn164w2axVVcvb
E/cInoOQncfqRlIS2qU/NTcg1AgKrlgxcSmSlca/sCxy82vHGlG7d2KdiHM7hyQ7LSzycDDp2J+x
QeBZyLO26rX0ZXCHnfMB4RSLz4VrEVgfRkhHRB+Tj+v7xzv+ITzS7srkCwqXk+o/FpZ1kHp2QB61
clQBPHF+DgG1r11+cUeA+FDaFr5tf5UGN/mqqc+NYawxCX51TJ4mEUePhuiSrEtyvOPvxhjPi9ar
3wQ9UOwF5jGu0mSVbxwmowR3FQgv1MGOBJ6LQ3BIm+dWj/ANDgkw3+lgWs4mrirQgJLoiHYQ953Z
Jiu9Nt8Nw/6OY4N8PEAqK21CL2iUwRdzUEvQwtwyGuG4KmXqgSrTjkk3uHwTnyM6RG5HrYlc65N4
Du7VORt1SoizUXFg29JBpBc7+qp227NVTxknul7tNOisRV5sQ68y77xYOtgTglusdtYyOY5IuxX2
Cedhs03diGAXk1tTNEYXO/e3XYN43qrC9Rhi5+hGbx907kwjUd+EJVaDqg0q0kU7SqOOlLkZmWDA
CNcFyUfbnozeEqesrtkLMpeyRdcSLmoxM9YLv9sOiXiNRAgjzxS4ZTS6wJCR+A9HYYPVVBkP+b1h
zKAgSAQbEvNrM7I+yMB2QMiwn48jzgnkcR3edsqECrIES+GZ6Xa7LisAjrmYXjlGCfxO+q1qgRJ9
XZ6zOryt5UCGa9o/YY7B4YZJTe11SYx1OKDUnesDjJ2TAaLCscBI+oGRXHuoAP2Cj4QzosLGwvoY
ZwolLIeJT/CzxS3TBpK1MEhv2+rGsEUBv5xrkGIle56HUWWpc//IMncPNYcZslPSABERDEQEtCsC
d4E8ULQCltjIJDj0GmqwQCPOIsfzupjSGJ9cHCHPyuFUz94j8hZjOTn3vadf2j7bNnoHcaGs0Moy
gl6IDjXCaJJ0LOvPvhgfWlB/6Qw0uaUpz60iWPPpNRscu4y14VosEBbvWzZapFC0vbqSwsjWod5K
7NlV2IEKVXwxnfiPobspBbqiKAYtG7ro52AO+EzzeYIQOO+i9x+j0IIKb6en3khO0F8jtJM0dIS3
CXBgFDFhlRpYpTJ/DA3+gri40TSyWIfRD5d0xr+VzrCOg+mbjbp2EePV0AS5IqHGEwWj9rUgj0Sj
AKBrFt9XwXgjW9XHc7n5eiX9MlsQuhSbeJjoOayy4q0UOrKrpISzoJ0yzHVMrzcGt8Qhl8epso+J
J46lxdEEghGxAupYNJbakIAiJzZAgsTmE94Il7InR5ghB+hW/oltDqIwNq7Oe5N3E6Zmrzcwt4W3
QnQv14pI7dwTUrY4kw+lzakBvhFWUxAzM+n5ih9qB3tOVPQvRPG8C02ijCnTt7hVI5CW5n9neLc8
dF37IEfSx7jW78q0+gxfuaidZJrexRRyetxxEaOtHcjmPXZoqA01wdogB0IvDVg/kDUc7qwpkhdd
Bzw7zwmrLbogrqWkhUE5++zSIcUwry4+N17PlRVV9M817V6zdH/Vms5lGJv3RhdPVuy+DSmVPNpw
YgKAPUP3eFAdTBCqctGa403WwgfMGzg9HmZ7qUF3hzHNAqtm5maN/NAEZ77pn0Rt7kctM3aeqk7d
iS05D6i1UKKVjX/vqWHb9ZvVaGFMNrsgJ+wqKVJ9lcLPWLR6TK8u4f1g71fI4Z7kukXgmekStW3D
HHrhjG277nTmGTEC64UagKhJopowhclBRM1XUL+cgPEnmdD4Y3BqcR8lUC1y3lQjz1UFSRI6p+tE
zPLKZtVw0/L07Kz+G5n1ye/k+1dpBx9on45GT3dFWErxyeVQrsbOfE17rkIy4BsR/qcAGOHZJKW7
PA5svlPNZTrJ+2Po0ksLe+0zzBs8V/EOGeNFfVK9qx/RZzh0rYGHNrZggqGaEEbRvUp324nwI8TI
VIR0mccDddilpzmC6+lQEY/d6pz2MPMlYBHwEdpGCJ7Q6rxtrs+qgcYtieHJhyuoBhlTkzMwFOsg
uNXlxE045g9eh9Di3etqUm6m5hxTUrsB9WqgfeUKckMKM/3tj1zYp6FmzVcJgpqYlEu4KEM7Gkuj
8NeA16hpkh5UEYExfGytZu+05Kb1eL6CKehflY47BNMS2Mz99fTPi4F4+CbckprB8u0oNALPuM+b
t7CTN9nXAD9SOWV3odDCXV6F4q8HziZrH0v7EWzCpjbI20sHzuie8lHVF606BlC3bVxKCIuE6iUA
ww9ktjP6AQTSRrOyS367pvBOUW0fOnT7i8ZQZZib7+j4nwpCtzlQI352MS+GlH/UaV90Gqbk2afN
ssUmLhJmR0761DbAwrus55qeSGPZVMAyO80tNgJuat10T5pFXTtlbbXQATT54TpFLn3DEEhbYrEC
yQdPRVejwGEKP6qxfnShoO4TE5i8q1VPUs3po6Q50yc8Ty7lhDV9HZ0aniZXF8c2DnqSczFJv0xd
TLAldzL8UskNVmdM9l8th/fDVt0NmbH0+76ktHHW8YQEME6JAhY+L2E8sCVFwJkWTl2QaRl4eznb
3+NYass0EFtf75p97mC0rptHNW0J2uZc1/ikcJbREPdpAwvY49cXIU+PfdI8qWtt3nvfJ224iV3D
2JX0Bn2TbnvAlSxIuF5Tm3wZ1bxRXYevk+HXCLEbXbQx2pfR8CoHwsdU69JLaU+Z4c6kdnXUhCHI
uK22T0H5Xiim1HWijM9ri+jqrpDxyZTWKh6Le6ONbn3VAg/UuPe6BYUEOJBD8lD29XkqeNtEOZ9y
A4zPo9Wnr1J9F52N/CFKxUnP82ZVdT0bm7anullqAYfQ6ITexqFYjjQgateavc+BPpS2+BLCnWiS
9BNuzp1nTiBtdLgSHicCEG/88tF0O0WY2VJ+EOeljwIhWDa9F996Lv/Er/etjkQBfsK6jqiNyF6N
4L2M4DOppKe4Orm6cddpnVxyDafoQTjCrSO8zHFyoZpjvOcqGEp3JKSdV48OmB0aE6QTbTfO56Cc
ibJjPVyLo05dQUCWbpC1jYtItRrcun81zS1YKLZT7gXo5Pe9wh6xyWmYZataXZ94wavIIzbLqB+c
zrqxU+qtnDBkd4y2tseLF5sHKZHiKaeImnZdW2SxfWuO1lelDOiJVFvqPJ1vETUdjZsxh4nraPYB
Jd3Saox7SykPgH0c1DNfG2VOwN7WMXKiy6JDwQEVbW9royo38ZhPC0jXgaBBeZ329Y1rLjSwBlPE
Z4LQhWSDNHjuBm1z/ZScAWU2IuZdE0h6SJp7Up1eMJPc0xtj1wj5QDNGvXV5xd2WQWLuNKDOOKrI
0z2B2/Hb4eZ6OuuSm0zT8e0CVVgVAaRldbfxRk6TkHPw98Otv5uk27ojHMOlW4Ki88fZVic7BLtc
Sbb4rtijY5pCqo1rtnxacV/To5dcCS0Am6rX+fufLZRe6ad5tqv8a7YpDCakP4/xDaS1FrmDHQnj
jQmHioDtpNLWssQ+IjXA+XZFZ1eLa2wwEblxcX7Jq3b7h6f4m48AF57nkoShzG/mT4OyVBqiixIP
sEOFPr2pKz7nqXv029G+meWI8xqBozH3z6nreo/IDVCroKTw11PTo6CUF720C0hY2UvV0yoUFUOb
ytaf//CYfzOg9oiwd0xEV7qg5//jN2XkSGprj2uRa5wGinPApLjgjEl/MnkUhLhrkRansanpLajh
GoAJAlL99Jb4XbmcRjls+/T29w/1N4N6ZFA8FtOvq7rvx2fKKArQjGtwwOtghaa0MqHhMBSBaZed
KrM8aNnT/8NPZL+1LUTHv6r43LaUFiJCBRmLzKVZCgeQGo08U16qLkGaizgaRFr0pxnwr+pBlAgq
ocz18EdiLfrxN63yOjBGF/dHAlspw2wWsW/orXuCTp0tnejjOphrURXHiItpY0Qf+PYuYnBPyLTz
Ramudaruy0C8roocnmSlb/uRcYhT3zXwGxZ2bnOoaGLtZ0fzD1+U+BvpiBJm2pbOQke+8dN7PhSZ
Bri67LaBHrwlBDhuxTjsaxqrOB24kGklPdrSbZdA0G/7yW9ufv+9yV+VI8D+HAc1tXQ9JfX88QPs
JJuxnyfNFrTQoVXVNg2BuyFZick4qu63nvcriIds49zeFqZOT7tyH7SZDYAwAdc6qPrXU8JHUk2+
T5nc+WaOUT26M73hnNl8vmX4J6WR/ev3TgidtCzeN/YBW/4suXTHcsLP2RAL3EsleKFpx+hBU5Vt
HxKCldOLUw+rrvxmi18g5g6nkQbgazaFPPqLWZIBodfG6jpp1sKMJoNWnGmEXQbGt5GxaYb+Lcso
nlNyEOBhMx6nXweD4xIK1k7ETPW6iFRvcG4dgoSNo/TiiwFgrTCeszn8hiuOJDGT5gehqCHXxiXu
DW4nVK2pUoD2Js14bb4xKxffkBpHVLH9FIXms52ogxHF1kDsjpzGV0DS54ZB5qIO75WIMu+pt0ll
oRviYTPK9lKl72rzCbyO/MN7dpVQ/ngkKH2wZaIW9nDS/6zS9UQ/tjR0ym3gc7eru0jHS4+uiap5
iEByBcb84YhxW8KdiPFwUh4zg21z7xAAQGMmZhx7z1/HSe5hmKHqCHw6mddKUVAdXW/KflWec4eE
EVCLlKsiZNtQFx8pYZ2GSB7rLLuTqXM72XgYrKJW0Uz6Xo0desN/0bCEpSlf1O/fEPHrG+JY3CIY
NeEs0yGY/fSG9C3nU92jMLTV7Kum0tdfzEojgp1FoNYXfTIsqm69VtfFUI1TATgiJyrtfVRnl98/
z6/njQO5iCUPzEDXHfOnlR/agKgCO6i2/4e589qRW0m77BOxQQb9bdKkL19SSTdElQy9C3o+/b9Y
3T/mqNSQMDeDuREOWi0pK5MZ8Zm91y5t3o2Jt1Lw2Gk9098//0Pvf9OHzxyrl+PaaHhtYX88W5Gp
YNgq8ma/NvcOE9u2RlECk4efbGsc54mvGMlvgnlnqKrMGjLT+Ul4xatt04biI2WZsHV7+kT9IHmd
UM68KDW9emDaPjW01szksrw/J2xSeAObxrNLtIxKoz4mkmoWDEeZAOfcTu1tprAtINiCX953DWpl
HzeZqxvT3HAz30ea/tOJsvkv78N/ewCQMiIxNeEfYZv/IK6r+tERSMebvW3TY4D+f0OXxMAYTd92
QJbdtiTdBhMtw+K5yx63snjJuTrII/+5lM7Nnz+Y329329ZMRJa60I3f79pCDJ3daFoD6oTlBOFn
lxrmD6jng1LZ16FgXjMtf/tHjd9vKtvWWWCjtdU1FZ7Gr18DvdZ6R7VEs18mB4t5hMSkIQD6/ROO
5/XN1IYbYi+YmSxSBRuztdvGM5GZQWHLR3LYv+kOMdTWMD1haVs57WY3PYx8ebMKgmazfsLhQxpb
fejlJ6PUKjI1mRGZ6/ptHS/vDXYTIyuhkvjqrGCjNvWFaKy9GMvPbjd/YXQJqxr4jZmMf3nHP0JN
UJjzw5ubpheuyWZ++PWHl+aMLHrmDJhM1rBkqwzqj57adafSxiHs7vuL5UQcagOwF5V2kyWg6o9q
8Red57uQ8+N3Eq0pzyO6N6xZH779BRXfVLei3r+vj94FHwYZM1APYFG6fXTg+ec7A5awq0moKHGu
u0bQFSn+PK6bZBOnbNspZx6eBxewWt/zOrdRoKvTz20boXftgF7h4byZhp6RVsGqiOkysVXzzgTz
DUiMhcxA30PEZedPX80YpXOBdgczxtuMDCaJf4w9woB2UYJ3OXyKADyxqLB0s3+xR+uoNPbT+0Sz
2oQrSuGLorvte+F47xduPzHpTPt7x3wsCgY2hpp8K8bxcxnj9FjU8rsKa8LLSQDETz1WjIjFXZnR
udvZp1w1WPd0XC8lvkFmH2wzQWg3GjdLTCbLDg7uzyIxTI8dlRFNkAUTaBDpcFD7eo/93Pv3ybbJ
Ldwlfk5WDaFM/lPjZlfi7l4n5WhyYbXAUspm7hsdl5hXbTcPv30HUfBuXSkZ//ylN36veHj2yMHV
2CYbKmaHXx/BxlnTRKLH3OvOsZsxCA4MqHR7nH2T4YrUaUxLQ77gTO05jbz3FWaWGmSjL50gUqz3
uONYBVKkMPblmxjLh1Hw+Q3oeALeCcvGP0PohR8Ngz+MBXGKtMuZzE9V30DldxjfmhMhKWWlBYsq
nzuVnpxN2ZvhsvXNppQN5rA+5gNBNpsOr3L5i9dsYZYmQlghZBgyHAlB+qNw1IbnP79B/+WYdrgO
acKwgKhCNT/c0xAydOCwtO+VzZhgmCe0n50T77OG5JLIZbZoiHMs3dLrVlu7n1FxGZoRGsS3Qszc
JS0xhn9+SZt/6kMj7QjDNnV8KXiEtI9+ABy1uct0q96rUAZ86v9jBGPaa1U9NCYW8masXOe1PylJ
++YUbIAjc4AwkWes+iAJU0FgfDTbz9p6sQkx30mVT5lbAYyeIk7vsoFZYWc7oAzD9HfTxTnLn8pF
D4P1hMiWr/EKSYLyBb0nUzU1k+CnautQ2fIlI/oCKoC3dT9pjDW0ZqqGCMHq0D6QBzhMIACsYr6+
7zKmVYqApuq4WiOrqTpGB1eoD4u58TNmTrxVkrZT4yxUS3YZckbosGDp8gCaAiolUEjRHJqGKTl2
NTqXtpUBSQTDDj3+qcpjqDDmwkNJkDnqnydQ/T/Rrs3I2IlBb91aMKeq8emm2zrNmqkPXXLiKwcr
StkYF3U0CEJe/9Ke6f/tA6SjdTTITNR+1lYb/sNdMkIMr4jUqfdNzuZ65DHfdvSIrR1f11CbZw7x
slFht7CBk2mH6tgGKJdxSK0plauF94VwLNwXNoq64e5d+bGy6vMSAHi7ek689wXHKigkWZmTFcKl
VrclUsei/1w8xwt1JOkrTbg6+V9q+t/LCDBDlLUcsyrjno+Di6GntyyBQe4Vx9hrERXddjivdcAo
hvN9G+IWyDH+/JX4rd+0+ULQsjEsMaiouVZ/fUcTrYsWmTPYIuKUVc0KLdRluDWtxve0hEuxaShK
x3krsxRxPbU2AxyErJPwW123+VrTcWxzrzayv4p8QcYj7h27e3n/DbeZ71ES7ptZu2dZ+bcz+Ldu
/f3FQ2DSOV82f892Rv/jcSDRLssUtFZ76RJNElv40TFqdzyRFLPlFJ/1ob6DPXTbM9v+8xv38fjn
n96ON/xFukav/lsFkjdmhwoopwKhsdpq/wWsNSw4nkImPX/tet7Ppn9WGjY3BccpnlRsdRqkqF9/
VnLBa2uVabLJ4qOgMA0aT2UuvKUeUZgZ0vZnGEtxyUq3YTSnqpN6YTCJQ2dug7SC9FHiEA5jifCy
PoJlB8BgQouJF7GJG2nuEqDM3DitttcXm11MlwTJZuBHE/Sty93Rb62e1apglC+07j6BPYiTEPGD
hXSjtlkbRhnUVGUdn3pb7CdL+9oBiz1rh0rP2Ij2G1lyKN/Sta/CwsQWiVtxl47S2kQL93KAyckF
/qVupjs0Xy/DOiWHUn9ZmA+Ho8ZrVY0txD02msMoV57Hsv/ci270bQRxHj2hZJmMqCI2EcsgOwi6
ZXwmdyRszC3Aw2TZPnffYvsNMNAXFU9EMOorvTLhgN2Q3y4uSOcGh5xj63tosaxIaLjg7mxeb6Sd
DEZP8B0ydhzdVWSLyQC/uI9FmgPTI2dJLKgBoksBoJs9/vAG3fhzUmYv2EIQ03B0uuqLyvyYAVKx
Uk2Zl0mr8M+A11mTz+D4yXqKMtQhY+U10PECDvzeMwRTMhPYfNKnBIeJ5twDhRxSC7zISN5gE3GU
K9Ue2QcE2859Wbf9WuqU+7IAQIe7YvFhqfdtctePtElW2RKBuGqHzrDlfhV1FrCuRLyh0sRTQZD5
DP2rBB2F6jDS91nUkCNvzjXvU1ee3flRaaKYTftj0xsb90v4VkLG1ZaBwrQDrYPY0s17zVcAKwa6
qRxFadT8h26wBuft+8sX8eOdYAuHPgh2GtM6UKDOdq7+4xBwY5yGSuECxV5Baa+1gHmyDUUoTe95
tuhSO9UIuA1xdKi4U5YE7GwfWhB6nFgJx6L4jovhXl8XI7DYnfFTpBgDcsPHvf7jweGaOYsW5o5N
UNYwWrsaBuiqoAxPi+SbAiXAK8zqzUH2QGLVZHHlUL3pJYOSMkFq4ACU6QvNW3qdECAAgmsOdnVW
lbMbd0ug8qIdDXzuyBu0M1zZBuS1WdQak+FldX/bJ+Ip661nLR2BMfX8Nt2gr+6hEHTHggrdNQHZ
0xUHas09bMXl9c/v8MeBC+ZJDjhOV4yEXBLqh5Mn6hvN1NvcCRO5kiiwbM39X6rp31Yc7/+GbTvM
UlSUPeqHD7GlGmXwGTvh1E2Xkh91V49spBbW67vCtB90x/phCuk3rvJVXxb0twpiqD//nL91lbwI
LkKINVglt3P9w3USb4EnViLtkDgHCtClRvgUuxJP8TqxGbAOJcpMU2lfHd0hBRq7zR71vF9LlYq2
z//m1xYfW3yUvVtzK+jjcVMxkv71yV5aItizsraJEW+UsCmf+WdhzPQKaViINWjosox/OjYd+MiL
xRAYIhkcDcLhnYdOq6kbq5IJp6uiArLXoNzgnkAiAtxyc/jnN8/6ry8WR6BgBIK3/L32/sfXMFdW
aQupWKGFz3TXKOVnsvG6A/EEvqAh2dkRka0VMRe7Grc1HGBN3Q0V2Uyt6sL1WLJb5Ot8de/nVJo3
S2TmxLklyl6fSH3ph+ixXSzpjVEGyalaHnVCGJQc6H5WIKWUGtokWAVtL48aqbQgcmiBpzDTUBZP
9nrAFqLvSiX+Mmic5KgQpNe3dTDMwx5fU3s/aBv+pzuSMgIgOSkOuLABBgvV8RDY7LR2bg48oqfa
XNY7sVa3ecNga2BBeioLy/DnasOCZWB8y7q6lWlFSFhNF/vnN9n57atIv4n/0oKgisGOKvHDEwH5
ymip5JjXEN1Z9crtMinmbjDxd6gNQTOOGBgmNK9FhP37/f2xQT631CrXpNIcVDeAgm1X/uwS/t9w
siKviptPUYIvs9jerDU1ViqF+TnJx4e8gJeSqTg5E8e3a6LFm7nj/C9/Gg2N0byKn+VKAPfsViCb
EeXVTXMQowCjhHha78+5AKLFPl715EINa7PFJkwcN1MxXky1/uaUnblfr8xp8YT2aUDKHrmV5jbA
buIvuGHI1gHTvQPCvK0tesJsj20vVq9sxOpHlnWPbAR/k6MGRi2flqHoDnpDtmiHWNRTx289QgXf
2R692XSfWtKLA3uNvixAXcwU635K4FzcZI2/GhIuwJjsbIrwizSUBfV7/Tkn56tMDYz/Tqr85eYy
f/vK8Gmy1RXMcllU6h+HR0TeRukK5z0cquKGKQpofkUyMiHTJ54ey9JA5Vjpwo/osfKWpz8FY+CJ
nrenz2PVK3n24QYXNuZDkk02mndVbqoJl8kLaliktWb3Hb4dn219zbW6Dghpd2ttPdr0fes4v6gr
YeB57GiHWTS3nMBQvnSeAJA55o1enMc5nkIeyZ/LVL4y41JZ5uHCqhTy4gfrNsLZH/aCl2alz4g4
b0nMI5gVZzLwHx0F5cLP8OfvwO9F/zZz0WyDLSPH429F/zKnCXoH3rWxwAWItJA8JjbfpDcFKe4d
BujaTlNfNBRGoO+iv9lctd/m8LahUqw45rbuEi4A7V+/hPiYS6EOPcdyPDy4xJDpaXKrZ+l0IFQb
1KIsi52I4g5NdKV5jQ21cCSJL8mFPAzkOULdIksynmn1ne2hs7FrKeUB+iF4FVl+kTbN/Dy2NIDO
FGGOGj+zq4EjZl3hQHahlg6IAIhNkrdjkyMnfT8Ys/4lz5I7ciBf2UisfosSB1FPe5EZl1UsycPY
dmF0gD9niwjrHr+4R8a0SXStI+yGCLyGZ4hYNy+brU9zo1EVN1ugSUFZ2x8HnfuYugrjPAJfUcz4
hDrVCvKYTMGm4a7MCH0BqHeX98CRnc3cTXiUD9gDSSNeA3ZB2D6L6UU6MaABy7zJDQ3awAhooSib
oE7hNCjpeBVGcatlyF9sYd33TkWGl+sem8XWfEuiATcsJN95Or4WfaIdNAlza8rFeZtpAlLIQh2S
FRo8QUYLPzlmdn4AjL+MuvMx4MDZ2Wn0TXDa8X3fbm5hYk4RtrbrAM2nbLdDSSwME6GZTEUdtRXl
bgmX7aihsABTVgamUi0+mviNRaUiyxhGO4iTOXQNglhlpX5tDdKqrUGVXkaGu2dKg0JeIWJiKfnf
xiFZgzmiciuifexGP7qRQrS1OONwB1xn10YMhaD+YklmZW0UIQQHMu7VSqzvIdqCJJtybk5H/G2v
+HEGwaPNV4rR8sYu2MqOXx/tzrKKvMSru1HXcUHZRhzG9zzJjPEKSmuj9m2TdujP32jnt17a0NhU
UODopkO9816X/aN0yNJ+sdhsmeEokvKwTP2n3OXnFm5yjgghVRubsBsbSUeZ5jKsZAdH1uC2wT5Z
VEsTZJtWX3Hmazmv6KUkaiG47FwkrnK/rG1yjsF37Mj7NHFGaJudei9rhmlZAhtraABC1guG6ckB
RZTyefjrUJNGU8gwruaUqwgraYI6BwtW9U07tMeFAougIVpiK4IP8H5s6vV8hyaJ1NrZTHbTxhBJ
Mvvqajj13k/sPTlFjP1K+TovieZpwnicRv2l0cVPWR4XlyzAJP3OyHRAtWleoGc6+wjLBGNKez8l
hR5MMXFDhM4BGG+dO+xxPNgMdwJCLI8yRhDukpfljgVm24YgA4iAd6orNbxGA70sg//9pNWHMYf3
X+qcmWpKCitej7vWZGyWKnP5l3pFEzwvvwwt6FpZUBkOKhSO6o8DV3bmpVTWGrxfbsBKJYpiYIMZ
ViPFk8jipy5ef6ytdVyXtQwBxCC07IigB0X750dMvNv4f30lumryTGsMDlFwuR9qewdPTivi2AgH
1LRBurgQIFxiMiZyvoi6A0KaM70giANdXuZYu2Zw+CIaaTAgnRmlds7cugtlx9OxXUA+AU7YMfkc
7anKvGtnzpE3M5xkmMwnn/XRZ3Xk9FHB3Hta1DySL1n4TVvywTfGtSuHV6uKs5CZBUeS7HaZY5Pz
Z5nH1YzIflL5Y3IKrZj3xazq12V7ZFqDK11Y3SUVHKzSSULC2I7ZdopmVs+SS2Czi0oQmdlAt9qG
CZcbXwwEiY5KiozlXJ2h0YNZHlUaCCf5JpjMUHiVj8ZSfxoqCmeBuyVQcCN7kz68DAgTz0B/LY5P
bSAX2qXK6jatIARYwiiUJ1v2dBhj4zU5NfU6JGKXwNWhjGIjWU4WSxi9flTKAnwYCczQCs/zzDLR
lsojuDtQGqWFDt7QWJk5u66BE7TiKRsrtszjd3h9DQyEQj1XAF49N8Juj6ITu1FJSccXkwk2onev
c3DEpTsyJGZxLLTY2ckUGyYzcM+emzlMNx9sKWiGOgcX5WpUfj5yL7QC2CXzMiokRYIltpDvoY0y
BDiGtPHthXSVYb0DVLyEsdLep2muhKouDyBZbGQoVF1DSQSUrcahhvbbb6QDK4RtlA3PC322jpsv
Q6Rb1Epo5+dyKacwKS2IAVJ/GctHm4R5r9My5Mh8xamrdG6Zrjsskj81Rvr3lfUvFiD2CCnorp3z
NgYFUL9da5lIYvt59VGHuGG0MXviZjzBHzz2Mr6nf7nlON+lqpUcTKwurhWRRJZ097K1e1+LS8uL
QJKgvH+DG7xxhPN9Z+mrr0yK6tHoXcQ2sYjt9ZyU2hKsaLu8cdbROWgnPmykzNs7/37ctLVJ/S77
1huVFalrPYDzHrufhhvzUSUlCNJKGMxDUr56k8HAvhIB4u8CiehiQOsu7mDgy0Ck7k8YQZ9Uq7n2
kMT9eCxWX9i9RyGUhWorlpBoRm9swdRTkHOEY2sYrLHwXWug68vtDSem3r4PwxqXfoY3m7qZHmiJ
Jyj6CS/o/Wj5f5bJsP1D3+r/kBD//0Afgk36M/jw4TV77XqCbP6JOfzPn/pP4oLzL8EYhfEFgwug
MGxH/804tNx/GUBwgDNtnazBff9/AhfUf2lIJF3CjNiooqXgt/43cEH/l8qsHZgfje+maDT/bxiH
yGY/FDqGxrrBVi3YWK6t2+gJfi10arUBl0GMCymtbRekP1tnQ+W0Wnydm5QYhLR7Koc8GPR2we46
D55eAMPPpse+ropHjopzJZqDZiziMOryVWcqfipFxCaA6XTAlNDZLX00BE6cn1iwuDuU3HoQ1+5j
KdL4nkwKog3JETG/DzGTOwtLIUuL3PTnlgFbZLhvJifId1U2IfbI27Qvs8tkpO1Bd+jUs9FaT3NM
wqubxVeZsAqMDVU52WtGvC7ydwVpI2gEzfQHIl2Z3CIQdxgwnq14PrZO0Z7jqAePaDV+urZtSINM
ng4CzGvc45iKJlhSMB4l+0ZC2hQ6QqQKa/0wFRO60QTIEDOxK9QpvDwxp4+RpWHFDeYtwyq/KDeg
lNzRMK/wkTX0H9biV3olL0WSDbf2ig1M5QR409xmX8syDYRbY9XHZUO1Pkc+GIjK700gJBNK69vc
wS41Ou0NsVT2nanoX1UnpZWoJ93vKRkvwNxpSQWCmx7bTD9X6/cMqp8VlfbBmEvtRJLcLnHaL2PS
zV91SvCdHKvykzYcGQARpTtUtd+Z5oBlSRCRObI2zCfjnKfqm9qPoAIbK70j6vRLbGQt1oN2IK93
1v15rX18vtGR5xyAiC6isMAqeIvThepUs0pKL/4xkIbZ5yg2usA5mXODxcwlb5Zsw+WU1e1bY6jf
1zUumb7r5KgSH55Dq9Mn91VJLT7mBpagtqv1awY8lwakui6okfxFTF+F0guGLN0FoU+A85rsVEEP
h3rLyconCIZjCYZZq6t7U65WsGiHYTSUsz28YOTuSGZNCLG8ZY0kyK9rOYglKRcpYNpkesGyYR/I
xyuAt4dOURycSZ09tZ2SMGusLxPk21OTcAM65nhxVdt8LqX+SOQTEoZJ649bNXRbuWjj+ezYfuhL
EVpzPUBmcdJQwWJ0KB2ViMuvPVwl5pZCP4MoHikiRuP8/otczWPTgMfvUtO9TSwq7KxfJPAJt2A1
XWXndrVfulGpA9j+8UWPEGD1cYW6Bouq2Sif7TKdPqVriRnVbK5KjE+iLZNrr34fVCP5vHZsVlxD
SclrIwWW6d9r3gv3LXX6by3m2J1dgrjXetII6omNQWc2o8ew3njo2sp8KIfoWc8S9eIkJinW+rJl
Ciyb2rZgFmEnDxjG7pKxopNbvpIhcSOnePgyVWpzk+Z0tImPQmv5kfUMT7p6uU917ZmYseYZeLVn
rDPMEoEevamW8eB07p0RGR1YnV7FR51gS4+LW91u6ZbJUtxCSLBgST7FeQtJ7Zk8JOm90sVaiLNO
Cbu0Pxt625+XwnzJESJAYW/qszZoF5ZZS5iokQ2fxpzuC7huDNgDAM/Kt2qBemhuV+zAzGOnDlkS
rj3daFaNiF679mRSOtwxN8ju3v/L6fqJ1UjZhu//WyLGkaxdGowqHchCSGqiD1ttPVuKCCaOgFfs
fJpv2OKzI/pnqyQ2PXUK7aoOE5sRN1KOTbxSjsbpdxthP+kgA1Kh1XjED7OcewnUP4rN6Sb/XCeV
SUyX7O5rt3kbYoNkYAN2aLmS9LqhHDGszycmL/r93NjmRWse1rWjPa8H6ooibiG2YfdJ24J8hozc
X1HfOIlEd9UvR7OUyxPn/He9U46y15uwi0xqmpGY5dVgtSlyGHBGFGlhVDTazfsvq7pqZCAkuq/h
DFPUcQ6LAqrBmJMD55DbjnjjJFeDv15FjD8PPNd0PyUzDpWY80ZglIpXJjBoeOWpT/PykL+xcCRE
0JlvhxHXeSVrhaS6gFi8LO80loZFA568J7GKho8YB3y+cMX2xFMw8CB8/SRBZQfbQcbTHEhL773V
6regbWM5j+qK1iHuhz0VNnMGeDt3tTvw/cGvfojx/5SbRmXKZu1RyZZTnmLNUzumF6pbHyKiZgIR
nzkI4L6bdhb0w1Td2vEA96F6o3FqiSvSCAtRUJrYGLnAjhA6WMgR6cbs3owtfWsm0DEm6/gFMdwn
acz2cVZRFugMYnzocZT59paSXpn+aIzdwbWHKqwMNzsQhhKoSwxyLl26MHkdHd4p4it0Wk9X37dF
S6zDOHfe2j46chBPDsQtT5fAswu9YYa51Oq51u2rGqm1B4qiQs6uhDnBIzsw+OldkbS1B1MA2cOs
o5/0CQG+GjKO99G0cNiXzSVX2s9Cms3JrvFuQjhhCMvO96S14tK2LdK5Udj4sebypHHW9e3QX99/
ARzVXyMw7BfT/V6S535xFc3vOzIInBVYX1dMP2uDeWA82MnbRM+X1nV3bDHhA6DLbW/I0ui4EdJG
ozMuhaDlYhJpeISzFzc4ML3ZwI3GDWzucdeCxyDZBOKQnL7H/PWAtPaL5pR3ub5RVPga0BCtF56f
cm+UxGekpQKSj/b8hshfBX1d6ruZolwK2FJXXS/w27jKYbL02ks4PoOemcLVLPUsJKiXrg3Zld/N
pnKKUrXywSDMlDldeR17k/e6a98sEnlhcsXjBln/npHPdC2ylLUFjbM9Yi0cwNJbPVV8Vc6c7iRy
cPW5O2wUwAxAsIeEeL+m2iJPMQSIS1lgQytwNqqQGC46F+SYuJ8Gw1Xu6kWlHhi6R1MR56HhBRA/
aXtWVg0XFjzoEofixCrCfeicWTu3U7cnB/Ks6KJ4jtJsOcerAmJraHP2u/GnOjetU5J3J7HE8rw0
AO6ZRj1hzCV38X4UrPLNWHAnjxY33OS7cpKf0ro4ss3ZGfa3HGviPmFGFebNpAJA0r8uNjEpk6q+
OWvyQ5MNOJ2o9cio1EjJ81lzpGGulHt1QYUmBGRMpyzigLkASfeDccyVaSM/Lukj9O70UUoSFguC
tOYUK/m4fDEzcz47xlTuk9StOau6J5c8RMSZJgbQxD7Tc2NmZslwlKZ1TJBUvGmiBffB+vNIHpnr
R3JlDB1FfaC5rXlvmI92MzGSXdrbuGYwyZ1Mz/cZqgEm9mG+pf1M0Yd/XioQZY6SHCOMsCSvTMGq
L8dO1mOQ1DnfLoXFXYGG1HIbhxdMoEuVIXDVHGJxeidjB1xpP3RFDEhHWNA01iEDEuc1TnGg9M0P
Rc/cxFhzWuHuhz7jjkzW6aWzv5WM9HgtDTR9dVYPOZTqq9IB39D78StQrlculI7QVyBlnZwDAxAR
348J2axqc+K7kqO5+9q4E0xod/7cz708pLicYBxMQDEQvHGSg3lIj3D+4LEy0CYbGf1tUy4HY/lh
b2LX97+1dAlejLX4OzVs49fNuLd7/Slz2B4y3MfajXa1GvnFdOKFSf30PM+mcTe75XdhTs6e8Yxy
cWs1upTpU13L9ZJqRRsYEhjkquulvyp1z1gwLcJS9vfLFEtGnEmL6GSQYTtNXCudrQU8pQPw9vF5
HNNyT0bFXVeM5mnCY9rNsP7seZ79ZX0gMkncULbEXpvBKO1GU/HNxB1P+mKpp4pUDW9dQsJY59dO
fEk0nfD0sfaRUzJeXysZ9LDtHwCs2kc1L+6bhJ907qmRJYnpB5AeSmgA8sNgZQA3GiTz+r7acykI
Mx9PaqEzNxz6IlDiLW/DSdxrKX+UJv5ce6j9mvvtNGvyqVhnBiMOQlNJEMtVpumnOlZ56lpoJLK2
5DmzkwuTdXdHLNwY6rqMroWbPTkkknBCu+qJtHjIjz/GOcHqgD7Kg4IwB6NWgE3VG18AAEWE0yK4
1ySe11T1KklT4kTNBf/DU7NKanHkPZ7broAbZvtZzSffnDv4q/oQQmt6qqOk3zlro5wKh8Eysa+J
b3QxCSX4cRUMuaCKlJjii1FZb45qwAimY4LnqfYgHxcBsH4lwLqsIkL6qiX2UfistypyR7Ky5qOx
6Ne8iserpiDnmml09mXXrTdGoSpHO/phL8Wt6ejzE3z8LunXQ9lo1XnoSYeRRlwe3NR4yLbmIBZj
8ZjjN/GIr2h3uqGwUbaTdV/WyurLFD2W7iagzA3B0N1dukcAVaMbFA7TwHhV9au95ISTdS/TJOV1
leXXOjOJVjY0ZppRd0MO1nwzsvTIBT9dp1bqs2RQ1WaJr6JHfjRqx8ICOBcUVEpotmPiZVnCaA/o
JZEpCw+SxplmT0t3GRyKJAri8ZrwWGX008d+FZylmdXsUQ3BHLEZwUX6zAuwGdMuJGbdUKY5U/Yt
ipPlYYglsusshbjWabzHQmFTUGUmPJQNCT4TsKFZKmg+95iV+SPkQONTwT0QRPWSnyNGwkZjpPdx
G3NM4bI7M1iQCDTcNMSju5xkGS18CekmyXRENcyG6ziwuH9qR/s5KWQZrE2GJ3pbwZKRO0ERc/Nz
ZU6vozHAfBtSxdPaybgqY0oIM0gfACVFH+qWAcWxp3YrJ4VvDslge2YHcZD1k9gDVb+UyqCdRn3o
90XOAJkYoxAZ8Qap254SdWL8jW1LtfJwWoundq0IPDcf3KK608x8eqi0li5XLtGOuELJFNlW9xuS
0F8rnhIplSCfo9fMhVOf2ihzptSquMcjE6Nte5OncvQLhbFwE5XnJVLNgNhKBn+5+GFK8dKzRjvI
xao+ZwJTKHUeOuLx5AIsjk0sDU7RlYE9TNdlnPOw79J7luVzEAvtqSNQ+aSU5XWxhp/tQBZa1eYg
3nlICS1LcYtmIRvYAaQJB09q0wXmdQdXoyIFPd4LsJYM/RV3V6QdJQhP7TgNJKSM7Wl0z0JBpJdL
55t0uke7a3j41W9NT1olmMdTNKqMbFP9OGUae6GaJ2a2teQw1Nbz4NT4sikhd9OWldiX1jdQnpQn
DrdCRJu7H1FeV0km/Mod9JNS6+e190aEZrvugHL6Jp6+11lJmLpA2aUguB5cEum155aCd1/Ezp1i
zHB/RHKQumae0+WhhdNJLqHOYMdonqckR2HZa196UEq7NlpBKAwDf51gVt9uJBRLvx1T9QCxqdwt
lXsvun44kOjhxys2fGOoPHViKJwTgHAmVErQP6fjowWT1TfzKki1Nn3JcDZMc5weIXMVXkmU0AUN
2Uxou2BqkD2n6laTi6HctomeOQ36IZsxLLgu8OF2JHGYCvvUncyCaQg9dcNkW1S+2SC+chf4taBh
D5WYPrnjqIdVyYiZI6jFa9T34EPzon4sO8sJOWlL2j5PN3BDaWn8zV6WV4j+aqDiMFAwZO9Ka1X9
qGLR1TKvIJj3DrmIb6FX8t0UhbNm1TYcwF5jCCbGS6Pgs1f0BxLF7SsqQZaHmjMFhpoCWKNzaRD/
+9amOEA20t9XliV2k6QXiRg1oouA5zloVhJUdaM/4iOoEKe6Yj+MTbnXYvVAP6qDnVSA41Uuxios
sPtO0xTPmF3lgtYFfSClsSmdAhFBO5/F0FNRkdDGHx0uyEDUkGjWIrDLWA9FVzJ4txXtoCDhrFrg
PaR7Lp7ijGvYm80RdxRTTDETOp1AkTGHeGvaq73LfkAdK/MR+a23aiqjynj53tlDe5hMCJWiZLkq
igQs2DIkuyhNkruMjZDHWHLXKqt9G7kGI6GKI9fpK3lOW+K0I5u5YfQ/PJ1Hk6PIGkV/ERF4s5UQ
8qak8hui2iUeEkjcr39Hs3ibiu6Jnhl1FWR+5t5zTYdBIeRiVCPCVTT6eRcts3NtOrLRcueUwdK4
1yZiLMdSvKKkIG76RLgQeKwcdXD+N6tydTD5dt3Re9wY2jXXhJHOq1FuEAfNb6oE+BL3ItnY0ELD
nAFXaGsoFRIVXM3Rd3YOoxQi79NXH20khoC/g4fr3zUr+5Ek2RJ5T8SFk2cbXo7pVn1Mhbs8THd6
wPTp+9p/NAqxBJOMvZ9om75cyH53aMlxg+cbJJ2UPABI9rLR6DHyjLgwRoiFsrBToUAusNtcZNGF
dl0Yj8bMM2hZeceLglK6zUFzd7M17gLlPkHF2afWGemmy8p4y0HT1fnLEidbipV6v+CtctnjhCX3
J9Kv4TpValwhT08QjhDL1QbOEA2i8tfDwoTEmP7QO27xSvyG0DNjA6Rr8MB7x0KMG29GP0UAYsQs
bdmn+EUIheGnq1htUsLdmmQ6TMSUr+zadTee9mbPxgvJ5No670HS/YdUhDZZI6eVcb/PHPM7qSQD
O/BKNL0vvaeZeLAQPOezO63zpH+VPORqQZbVphbRKRZpWao+GR6HQT9BI9DI4IIXgUxXWOnRIdt9
nFAP1W225V7veaOGh16mLLFRNVFbsB7KF/ClJhVOwQIOwiqpg+BUToPvUWm9szNXez1OmcWYBDi6
DJC1ZdwvvfnTZrmMikVGc05VbAGC2C6L5KN5/k6OJSluafzDI7ITlCUcvIhSzNEAXWWLTSxicmsr
9AesNm42+NSjmvx+ny6wm0nB2wm2q3rbqag13c0kmP1mna9fsE1D50uNG+mY6xZ0m28jNWgT73Ns
uFcZKG8acE2H3pNvJnDRcDBhUMYjgITaRKTmzTs9BzIU6O17M16GoCuj2PX+qUZ81EvGGKF3GBIj
BqdhKwpT26BwdNk5BNgfUR9Ek/HPtugI7cEL3Rqz2bxYbCDyAbQvWUgS+V2p278tJDo74NnE2roD
aPYkwkWNztIxknVVOu3GqviTyjKXlecXyFKF/jIa1n7WbrblkH4A+E7V2Vc3PN23lvtdl2W7jdnT
r/Rk1uh12WKXstCBVrMaRYz72U7iV+zHfSQ1Pd5oAxGUQxN/CR+OdtrrLJo7C29fkB4t0AxbS9Sv
z83tjpLgT1FICWncIX0x9S9I6f5IVo+0a3Fkm/af/Jdr9y8596lupUzfzOBvL4x7rDNXsXP/66nv
ZVInVhNn4TzU3rWu4p+WvIGBpVEoOoM9aYfHSANqcOjG8hQbQK/SvvBovpi3Ve0ZIGjo2QOYAKK6
KXGqcsU0fWCazqporhmVMh/r3knVglEDXJnVuhkh4yCzQ3dqCqPxiNrM3+Vjf7ftY9x45YYi8YmI
ImDeyvJocpi+FdXyCWMWVBRTc5xxkcdTxr3zM1oW2GvlYlzSdQ4KtPp4ll5U44M6Hs1NCwqQEtR+
4i3dTfDapm11oCPpsD+EOPfOoxjXSHqj2XbJ9OuKc53iftCW6S+ju30O/pQnw/mLRopeyFEj4P5u
yw53xEzFl4ylk0jfET0kzAbKeic0pl41mVdZ+gPN6202nOKIdPSmDbJc14HdhFQxv/j543o4p7ON
x+xpCGWWunL7FlFn7H3R9b4rGt7O5Umrp558X4V4Rx8oODpeiPJi9jwVg5ercArQHXSaWCOEHSnG
TUiA8SihHDKvXwx1NmgGV67P5xcT74NpfXU9kjTX+4zx78AJJzg4H5sJS0OzUz0PUJwxsDQmXL2u
TSiklU9gs9n3O2yyVmjrmFKYnGiVFbzl0vwXwDENvHjHNo3iQjZcMUh0bGVsayseWXeQz6tZ5bky
qmE3FPchQzsylsPEBh3g5/AMXhRaWYWzlR3SLnjRPSfS9aaO9Bls5WgRTltXzD107gFgHnPkDnke
trCgscYSzchwfjVY2Uz4IjOSpBxAfnh8iM4JLSQti4NUNwDhgKMu5DZme5CK1WghB3IMCuuev/rC
k9Czg2xqj6A2GroY5hKgOUV/m92LCfBSlv0xGXeSmguktB9D4CV8nBo4VHVFdnrvRtTATvYnKIko
7d0M0YWMUaD2v0h4WWlD4vEA0eF4mv1NqSyOfkcGhgkvb4DqvGp8/hZZL6N81t4CEeoq/qPm6sth
idEH+h89nQHVo2kCbEcxYrOIXfOAcRsXpHnGbCEJrUU/pPWQ/eubv1T2us3lY4mHdLV46QEQzgv0
ezSOyXStTCajBMLwHzK198ENXsElnu2Gb4Fogj1aizScM1esdSG+WZ/c/TTYDcuQv3g6zPS6M5xd
YWREuE4DGaTMAYtaRooAVUicwYPWmR53nn/bbfvWjsFHMj4/ZZO+unPq47Sa16njHSeBOst88ocm
+1br5MKiFkGtDZkdiWQ68A3GV8BR2sVvLHO6zdCXI4UFfmBmTud62oLwQWrbyGHTtdDR/AtkyFfW
3rupuNj1FMqnph1UHOouMSIlexKGx/kt19KXtrEuUus+E8Po1wJBtsDGTDpDDdfPtu7aYDQ7JHOH
kQDfTfIcvLiiPQ2qys6J3hwDm6LCb+XZ8VaT1mnnWuvIaACremmO2cw77fjzR+60VZgB69yJVBgg
DQPj7OIJ7iXpJO6+YDpyDAaxHHG8Cri5+d/GT8Ybr/xvA5N5iLb+T0WYZlwF9q6cizEEjVEcVO/Q
2/jlymhlQA2hmlArPecraeCfZ8lGa5qFRpkAZydp9yADh0OrO39Y7HyQI2dF7Iibj2LkyAvQpadg
c3ZNZjthSqVARk+sHZUKXpuGes7wTej5caajIHEowYxOHJaJpn7BG+bZ9O8Wi4BcWYyUBzLf4QwT
CUVXD6K9pe5uR82PhsYxz/BzQs1NvXXvx2c0w/6GZVr69Bg/3S7OAQNDe26Vv0eLOCXFn8EAfcQW
yz2fgQKWGzlL+1y0cRN2jvrL96G5IkDo133pLEembCMkaschpqsZQyYjjFI6i9DqJCbshIVIsPco
87vu+bhh0eoKFu+e1aahWQYGaVjofwq+ZevcVvtedH9dI460yvwZDebJPTKcOt6PRXzW/3VzE2Kd
vXp57/AT6D/JYD5MMTmwFD7+tDFIqlhDYf4OCrVpZT0jMC6fARSKuEf2cRkav6S2fqklAezOcT+R
X08dzHnoEQtiXvqF0as16r/cPFhWtM3VypoSFjFnND9vWstGvC3nelV47JLSp+dOE/9c2Z71gC1a
X1D1KFbccPJWKQzgFftnriesGl2BGNRw3zkcLPbMrK3Q26aEv29navOw4qxeJUocyKb6F1hv2iL/
2VOur8mGeH7Ks8HrkztnxkgfS1BGNhFM9tIg2+6JnzIycOjevajjNgLx+py/5xu987mjuifElQWR
Nm/84aF+goBFGYEF1Kd4yumIx2HXsKBG+0Ksb5O0m8QnzNUjiz6Uo/Zqq0Tuhma8t7pP4JopP2nK
k3MS+1g5jeaUjD3yTyr7PXoH80Xv5S5bnOy7GBNuhn+zxwAMxILx8JXW7VKNtC2V1TkNCfo/vM/u
qQtQP8KHnDY6v2ibZrgTBrwcs256dAwHT4tmfxmYhFcZS6VQ0XusK6qf0zSU88qh8Y8sJ+8Jm7CM
kLRtdnZSXiy36ldGbaeRa9TdZmS1h0cO9KMZ2982woIjEoA4gq5hcaYW3WZmIvYMvTmUdqqd7fGg
DRT1PF/HvlpMrI/CPHrGsvWq2oOt0SQvQJ3B+yQNEjidez4wyrUBde5ut99BwJayd6oCsqH9bljV
eAT7XUdpFngMhTT38ES+KmsmZzsFWWoWrRMRKTNvkv45tvfc5FAzD2nMcVfaifou4tZe+e6IanZG
Tz9Opb32/XmCUFpxmpfA8aQDPUXEcNJ79bdJNesiZi/Un+8vExW2GnR+LNQYnpJzbURJD9msXWJv
H0gchfAFsshggARfe4GRkQszNIIOat5zqF0UzpY09nNfouWfR3VBk9rfRo/Vcscdu6mN+FENhbvz
vAm5bUAFUpifTlzTi+TT2jOz/oSrYdU3vnZi7PHd5gXIuxQhendCxyLfyu5z4U31mVA37KEvlZ7/
ikHKR47DK1oG5PkU7XfjxfW2DiwgZRBPX6sC4Y2yNrLV3yrd+b3E/kz3lL2bc1yxFsSJxUzeCSu9
g0cXI9Hxpzq/VmJeXnom2CtbuM3RXuZkDfZ/iOol8CKQMtQElSMumR0cq6wBij5mkrRyCWjfwGtL
2TW+jsI7Je74R9NFtdMVWy8DG/Qhcxrg8wQZbNKe8g1NdoXWIuZybajvw6Jkltx73CbaXPu8mqyr
Cc1ryGhEFFmIVy6s5gX/WohHRrwSFDX2wR8tKYpILMLdCney9wAYWIrMPr7o0tY+UE9dO1U5Oxt0
aG3VZmT1Myh42c6hYN3JyN/buh7Zn0yj5aqO55luV85w3Kiqs0A+qnowaCVptBfSTXJRoRPoRBRU
WD6L7JlgQZZ7B394pxn6rURceZYxQXEZRqKwnrWrhd36TQtQq7lYLTpVgz/T5WXmcYxcFnprU2fM
RVKXilLFtKexnWOXJvKQcUqudECOe5eWN6F+IxVTO/pe7OwDpd3reTROkxr2to5UPR1cyCLCRsdt
YOxlKfbuTZhcOqC914AkJd3w6ve2emFAfNHdpmBNdEIDt/ykGXtx2Iz7hozGTWUPzLA7OoDYLuGk
FulH5i7Mx5HPsENmucN7HI3lNN8NN6MGFojhNGJLBwfvWsZC7lm8t8emsHfwL/ikebE3NLr2hT8O
lf151zzxXKfcLYF30Gzc3Vx/FU4AxL7+9pVzDrznKtk+K9JbQS3JC/vNEgsZyEgzYD1aPNf6vYu0
KEk+h7mIrzJ9Nl7wLzqnyyI51bSLKMu3ThPn617MalNULt9XaUZOl0Ja1+hkc74/u9TCkekZWbFP
PIO2D7tP59juaYRGbyU5muGGOUpSsvfzBA2vq39MleedisbiebGljY28OKJFLi7+5EA8lnN+7TUZ
zrad7Xm7rHVbIoGARMMP05zRARfOLu2T4dLF9luqyPRIm8NSLe2//Hn4+1L70K3xqpAln8iG+1NM
ehlK3T2yUdM3tfCZyGeNOv73JVnSR43/eNchU+A2R9H4GY8DqOq6E4x34z3FucCQt/wluWOnp1Xy
lUhsoGVKAHw9nyaGxid8cN8e8PXPfn5a6ol7FAurS7EQkZd4SEu4xBBt9wlydj94ZQiNM6ldmq1a
KCKdllY7VU178Wn+riQoHY2M7URTjde08n/lOGVfCve7GSA5j8lEY5no9UEljHMarNIVl/NtIJDe
NUdtL3V5bRaGvrGOkgiaCJr6EWOvx+tRkinmsw628yXeZ0ufhMGkZ5HW8yR5CG2YxdXaamEnd6mW
e+651puHqg0QHEeX1K/Ecr6hfF9Ao3av0p26bdMPHTq5D5991bqYeYJsxmXnEtsms2bb/yi5qUKr
cddkR6kb0cgksP5qpVwe8dxDJ17Ue+ByiLDBIzaGgdDRz6AVtLXYqcAJhV7kV9t38+t/v6oqU7+Y
JUsBJ7+wxoakWWFTsvqC5I3GW8+G1x8QRZchZwthdoUat56m+hPLsCVMiL5YLTChN+bYWGGS5Wwk
y2F5sY4WKRpZkCdv/30hVylJsT7F02id1fKpNcnyhSRS7grCByJl+M4KzVewUUHuvZiDaWwkjIvw
v99aZaZObpz8YV2zMVB1fA/TxIAgE+gFa2i/Fg4SgDjtw0ALsTZKTmzfZPMCRefA1LJ6pMnyWrR+
/fCwvojYmV5RuFZbAguGLYLL8tr09T8jfirOvVM9KiL/dMR8GZ+4tkrrkMReufu7sG9+uE6Rn5fU
+h6yetwi0GHf4Ox6jtKTZ3YwHmMu+slLbyiuxpWlrHWhlyySdGe4BrK9xj4/vkRVw10t9a1tpbsz
VmFg6UnE/xxlUiX6EAg6/KYElYfnt8/8b94LxT6ZGCCJTn2oZGTzOq5JdxoOKEjjq6bwhcxsL4aH
7cXdiYQInsA67k9DRjagbNpftctwvSUaZ1uofoos74DXItkGGvBdy12sezWP+0Zvf8VC/7bBYK7q
hb2ykbQ1G3hmIAVpbRmsNURylbcFNBGjMybijZkJF2//IcyyPdV+iz2KhpX5m4hkYRocU8xKpP5u
VdgQx5JsO61nEGS0KCdxZhooF6cw0Qx2+YwBhm6BudAzvUrK7nueBdtdpLdgwzBv2O7gHUvEUXuo
1nstbdIQzDcS28z+hWPYPHeamlcfBEjAD9hUTdMf1UiCho+UM6HVZiJveV12kiN+Ce6zdAWhqV/V
YL+PdP7HjuPx1PW6XDcNp/VgYOvvg4/AMYqTsGYYVLM6Li+eVeJdnuqLSzJNtIwqi/rYQYdYGNNt
No3fQLimvQWD1EFnctLc/pbObM1zn9U/qky2VizDNgHAvGuCQFbv3Ucde3VUjWreNEr/ELE77zEF
/7GehcqsD3yxkRuBs8Md4z4T2uCg1HOWHQYfX7Xo673FUid6UjoilhdAUjBkYCPyxL5zNWfjxU8S
C57EsAEh84wz5lRR5b5nVtv4Xv0widXxoVfv0olmyByd/Gx/+ePQbrH5VtuB1vzU//+LCDTyG3Gt
rDv7q5py884koDpwpFZkkw79RcijwX7hkJrmRwNk0KEIEG0r9iP/SmdXm3yO883QuRECMS+qZUDQ
lIq37jBPu6oAh5W4hbNvnw+NHsfZeyumTySH+0qlPfWLV7JfxvcWEwoqY6eI2pKTWRr+qbHy/dCo
YNWOebfpWDSBqgSEoxcz+gwDjJesqWinzvAvrZpnRE92F1LH21v2idZawPhy6SnJvNNqnrbUXrGf
8e5jPVJ+4VPbpVX61+li5h3zcKyfEoxBac+mp2Og0Q6JCvVZMQxmkXJotYF1QIpA+8mp8Nfe81ny
/LQ4zbUBgStZgoTcTwY/KnHbKBvm3yIZpwPGh+nQ8moc/vvtf79yzOlLdb6PjZQ/8d8/qgfxt8IB
v8HCMh5Sq725w5dA+LRf7BE7Vd3uOm1g3LCMkbXULF/jLt24Im0QUg1RNhreiwM8gsi16lokIInc
0S4fKjfp+B1UealDzI2+UD8aWzdjUlHop7rqiMOQ7VsTZPEOGwGo3AEvQet9YsBMIhaXpzIesgPu
+UuJVm6lm+zVkYGxxSgwQvkZg9zE0deyrV6fKBzO4rbYZ6r+hTRCIlU28JnzhDd6loXmiNijjVOe
5Bh3U0p0DgWAb271yUGFFZjxfjKNeFN1wgp9/Kf3jNDO+9DKf0Q6fmSGBsjFmUoKxNS7Wc3v0Xpa
CjrKD84Miv8uRUXbkJX4LOicNOXn0UyrniqmRVuqueeFWu/YZ8J8jmDIcRzV1e9G/YZjTb9B0UlO
c8cMOU6PdYAzw+ZuihgNN6tFpb9NhwpJLtYnAL+trcRyZtYblbo6oCITaBP4b0hP7gNuGZrZRYZ4
V51NjtLjxU8Jy9PjQoX9s3LLSolbsDXOfj8VH6rUkaCUPdI0gpM0w1qbVcl5G+OaHhyO2L5Z1izq
Nni1niz2pT3Admz26BX2In7ygRAM33PZvfLtG9aoP+2jqgufEwilr1g+dKcsvwpfz/ZljAsy0BqO
AL16SGc6e/TV667R+9PSD9V7w8puqKCn2fBsVkuv60wdTfPpPxS3gW09p8gUH9nx/2HM4mz6AB26
MDhglTDKi1b1S/R03k0yJrl6LB6+12ibzA/2k58UL0ViGqALyRxK2bUFIzQDG6eGnJfXWpS/s9K2
Q2qZfBN0/Xsalz+LJCKK+g7s8NCHbW7Nd+YZ/Sap/uoYXcPBz8VuMmxEKPMy3Q3GySkDyhOzZ7VD
o88BP7lcCvGtn4JfMh/Tl0D+Tgf0K4prKpISFtX8nXQ6WcnClTsvuPQtymqvZQEcj762Dsxg+GB0
5oSsMDFfxupnvmkSGeOI3HpkU7znp1isasf/nlxWsQxf154nigspDZ9oadYZPJOUTJjOglBadIjZ
5zE+NVCuyP3UXmydbPM2pynRIASWGkqmqZRkbjRuh+oplRAFlsuIyZndtfbdWHqK9qJh3iuFdnN8
VRBJ02hnaRQ5d1MKJgLteOi4ZfyS0UAAejMozqp0iLQyaW42GojSgKmOmAuym+JZq6g+dvPkJNhj
utd2XNwXhxn3ngl0jXQbZ2VaVT90MztGsGShoAnTXTlfSEYOJ12pK6rVMoI51oWWlid3b0nFBtNV
tmV/UCp7+WBszf7dZjQ3prGOBG3MN44vjTUwkrMga4/ZGts3f0ZPkDVagCI3SAjawAvpwfD5hSps
p5NqTYZOe08EQSSD+WUTMhjpi++8z5Z97oMaWTybievIBSRmLiDZJv2T4Q1AB+VruQABoYr/V7je
8khSZ9mZtiQCAIvyLuN85RLkv2B2igm/lpAjQIM1i6XfY3a+pMmYnZE452eChrKzXT9DYSQnqNLE
30QzvYNpxQ9B97nm8KhJX8cmNon5SwJduy+WnW5x+Fvr/37rz7O1FdRj0DFjtg98t1dIP4Hf2H5w
xwyet4V9tbHDNylek3vr+eXxv994TKNOcBRWS60zl3AczFwzDLlVNi9FqE2sqVFmoKxnwGyHRkx1
zV3B/LQ0aLfNBI26NaIjNOfuyFgaZ7byj1OjTefh+SVxxLIS5fRKU8AoCnXq1lTAI4Zlj93EuHeO
px5F884NPa8XYm22XFL5q8GifJ+KtFzTszcnkqb+NexqHiUb3rgaHqMm/DsK1U5Dt2DZI5dQKeUj
yfT57I7VPXOC6mQNhM2UqNAYX/UJ4gdTsOCdptU8moxTXOeUOFlMDBCC2qBsfmeZksc028STtWws
gwJZPUVR9Rj89XoMvkQRByE6FkQw1n02DEJs+ZlvjCk46iPLm2bKitAomX8RLPl4Jv4tWptGXeP+
M3z8r3X5kxARsu5aCEq21+x63IpUB5W5Rw9aF5lH/4zWfnZJIcvKDBqdYYwHzoCFNigod1qCRW+y
Hs8j7ZvZ71qOPZk1MWolrynxWizzl13/iJR/odPS/rWJk2ED2j5YoQrmWtWUdx8StFKtkx9JcciW
NjhYkrGeGQiduD4CZANHUuxhndhUrgV7Z8SePMcK/E9M2kvVyFOdIKOx2infLoFRIzIiDXiIm7tm
+cdhVrgiCi4lci8X2iiHeNBM+4gt/ykJ7tgjM4FeEe9McjkRfJ8ZTR8UYA4wvlm01DWTJvQINBQ/
FtKiD80aK9rXb7T09buus4n01bT129K/tYC+t5rN023Pg/0WFNNt8l211kaf+ZSTODfHNkN6+PKe
+7/haQcP3xLEGbnjdPzvt+WCrXzIkTG6aSMB+tAMUm00jxZKEvcrdghRoc63XtuBBqwVrB8TNznL
lHSZfHTVgfAuwZ08nbUF5XvS4NYpSldDga2J0GXfhWIMlMK0aas2/tMPVI0yS52TWMZf8+T5a7wk
B6O2jPvIlKop+huYAPEWd1zNvb9GpWAdhpzcJgUhC4B21p0kQTwXpNxwPlLfv/WMGVcW9F6vr7oH
McSk+woNtwVFtWBHFwmcNawryXvRClZOfQ4CyC/s5jM3MTjIoCMYtlt+MfIXjLHmnXLwQXep2heA
6GBn8JnUfGTtu5WpRzo3p7pnp+OjQSizagb0Y7mByeUpkWSW5KD5XOTOnNB1mVZhhM1znggow8aT
4tinTunFblTezS37jgGMv0T24v2eSNWOzZh82o3TTO2FVFZ1Qav2WXrFDK6OloCJmZN5JYVO4p0L
x3irAQfua4HsmjTmVSvZQFpMu9RC7Fvqx+7KH61sj1pxYamGlhxCRAWCbFWN80+XQHE1S6CNFXGY
Uh9LFEGJtSuLpXgsA11O6snXnk29zbGxTSRtdmenCPP17u5o7YEbG6WNlT16U6fRR19aA93d1yNv
fJy1ZegNFQIjwRav9q0hypWPRRTnfVTExL/76lrUNaEuqXVPJT0GVdEvR4JpdANRRVZXfJl9SRXr
MdULBg0PWEZyRP6vBCRz9oZ62fRNiTUYH/5RCpvj47muWzKspOLNEqUXVbF+1x0zRYBcvKHBQkOI
GhdZar3TMhm/+oXadrNmR3FZ/AXEQZKs3+/yUrLGoVBZZdNzTZGnKZLgYViZFSZPG00TK9NdrIBN
J3hqCZYt4KAsgERm7PZpbpqn6ds3tImjQCPOUA3DBjrttbIbUG2ZDVdOkp4j3CLKq/HN4ht7LWYj
2ye+8d3EwbLWIYXyaGch+YWfceU70ZOtmWb0HvQVLEgQFl9RdWqhyjV+5Av2JccIMejYbyRx4nfu
wO2MWNPQEC/hYo3qRFkfmsNQf8cjP9KSNmuRpdjRU6SugunrwjGFDbNSOL7OY9ADR8GtEOEAwF3X
1NsALO0BeccPgqiS0ixt2dO4P2mpV+d+4OWlRNpRXPprEDBk93FQZ+VsQHkAvwUpjYzpyoR2jtPm
vUgMlgrS0r8ngzwE47kH7ajUsqqFRzBWn7G61aZa3tRc/quLlEeQ4e4WMSwSeie4ZapksJ8hvfMV
KArP8Td4ZiO90/Eh5P6Lluvuvk+REFcsXm4+I74MosNO5UxZh7zcEtlxd1kIrYzBeOMyZlVp4zQb
FFmoYOHWBdmW62FSekjfP+/McjrhBEda4C47MY44cUELPjvUJowxEcPOJLuW4K5db9r5uhHOu6Pa
k25wBettce+ZUfEqDubKHXhPdU3c3NaRkYU9pZwRmaAW/5p6Q4bDEwFrVpBupjfbLuttMRbsQ55T
XBxGB9pz8+Rp/oK/gfdcpJqzi4EcOXFK01TKg6k1PmA7dznh6k3g/fGOBp42H8e0WY5TVwkEatVp
cR0tYoL8XnjiXogh/3GHfwpU5kfleOilcmvlGtNzigCdo7PyZmMF8xCxnuL/7OUXN0X85enWdHBR
t2OG/jaLsv1yNBuVhO6KMyEnhCkQpr6usgzTBuTN0KVJAzffB3TZhF8WddLsBEbwqCrBg7qzIr7O
6pc1HXAfe/k5biBSZdNrgEpkRyIvkm2d4STxrgHOeFaKPv0Uiset2T/aMRtuQeoFTDTGm2n1xqWY
8xvQmoriOyhfKSmjUhrpzlEZsZV2ggwXcszebspztqTlH8ZQP1U2vY0yY9JVDePJLpDDl4APZebh
ROuxXLouNBvw5Cvm3oyUfQaLjqvpW8DspGNZ3WNufOYHM/Na1gSgs8mktVkimr1+jov2px+sdzER
UqrYno7dKbeuttH8ylIzYNXF9kj3WoYDeDIIjveYR6IRT7S8joKkGC624aqLOxjRUJbBGbl0wUTZ
0AemOga6WgxX4y2G51gPlYGl/aUda+9IYWGvS+5KNNGo0kx/ec0Sx79LBI2WnaPjF81VPttAXKVf
yK88jmbqsHJGi52OlTjZFpKtTpRNWMqGQ83r2ijIl5WdJh//fS6y+kRYJTpCZwF8BdNYDvma5CR4
31sYfXD1/AodrYZJfRWMZPFCIQCpInpxGEVDpeNMb1MfnFrdvJs9yjfwkBvMBp/u067eYOZH16//
kU87bb+4MMwm2e9jWx2rxjC2gdkau1HnNhsCO3JsdRMTSbz/fcGiDnJIed3DPNbSaLkp4mJLSADv
fhX3L/VsaiF+nfLapnhpRmNO9kELtWEZ7PPs+zwBhqVdcr/6rQ/NfNS98pFBbcFrUx48m+dhYq65
IXg5nPK0RgMLRHboffNcBkWONis94Vcxri4P0nm2goceHxVOgkPJX95jMlfGtX/Q2sl8gVtcED7D
5/Z8tFTI4z3cm+FEsjYbdc1cs9DDujIObDCREa7jCbTmaDtdmI+VGzqzZLLvl2sYnUtkuK4fduQr
NO74Bt9ZY0vJUshha3zG9B51gkpfNg9tSst7jUT8LQlOrPRgHAal5Ez16zPj9Y2XJQAii6zGksDr
isPxuW8vaOLsNuwq1I+O4R9ljijXkaiYlv4NQodi2kE7nffBBBlx4DxANxn3l6mqAFTnNWcGuRLJ
NJM5ShDsO//AsSvYGkX12VLdbCam+MyhVbLTWkA25nMFMoAHDkmfs186jzVSJzMD6t2cRFoC+bRu
Y6D6T9mDBDJkotzamb2kMJHZxjaS+dTERbaTs38rM2s6knmMSwAwMFHkAaXu/8g7jx3LrXRLv8pF
zamm2XTArRoc7+J4ExET4kRkJL33fPr7UapCKbMECd2DRgM9SUnpdAzJvff61/oWRyG2Owq7YK9e
aaL4yvIS8W60wXn9KAuTql411YrtDImRtAdhZKg7Nz86RiaWGjvcmQceQXUSdzsG3AzZD7dUfIgu
CnZWZn9IlFDSj92RUjWksftvtDXKqTdHg/cQvXo83jHlRFzCpxxbH/4XD8q0RlfnGPz/9Ye+R2NL
mIav06qQFwib7EcCK9/gqc2J7tXghcIKenaCps/gfyqS45Bi7s1C0kFWCm/Did14G0TDVZJzhgtO
CnRJVcklxfbJ7ilEVWKcaX1umhfSdp8t8ueklbryFHQxP0CcIAnZXmXzc9Di7tSlYhrqkdhkGZsb
04gIK2alWNhVYS2VynGXBHWWth8H91STviUuEzU51CE2El8NHcoUwhRSX25ANGqi6tqnkrK1M1y5
oeMMb1oDqwD6OGtN0Z6Fyl2M+xX/31y3ffcbMC9OmnKg8CCltzuk12SK2d3Yp6ygExA2MDcH5xI5
GMyDaslUVKyZnL3VBZd46tvi7oRUPjXsKzqWKaKiXnYBPrujE2Q/lNKw1cjS212oj50H2l4WX7bQ
s4tnBw9qMvgLG6w/ABa0aK942UcMtSNwHwX8hBEaY0wGPwxm0AqSKwk3g2sxn9uxlZ2kPNvB9qy2
oBqmmkm5i2zHDU2pVcigIpApfBsbYrWhmclxYK6GMNmSXxFzfZAaCOOKOXeC2FxWyfioxSVEmoyt
JjzR7OKqU8WtPmyt0nmKAK0tNJjrnpV9A277ahn3EjfrQkqzjzxpQZUKgyWVdaylYyNQsnID475Y
xc5Wrz37q0zMG5OGdIkFhHLhwpa3/iCObl6DoIjsQxKkJPpk463q5WRlhqZH/kKi6a9pjW1tYOAK
8oOhzmJKklEtzWquk61f+IXmTWUd9zjTsGBtDj0pQUthXBPXwG5cnBpF+8yNmmRBJJF1ip80TVY7
dEkA8066SwjBleSMKVm1L7QYzEglocM2kMidbo5l3lm5Kp8403HuR49PoKc7JfAMNu5ZtmNeaOFD
ifD+Oz3eG8Ggo6zgrCSpRtCh8XSIncElFLAsSEnEjkAIj90DbQDErwu/nqmhaBaym59EJqvzgP0V
bzd8kyOJCbGTXj204HVXAnrN3HyOPbB/gfsyplZw7Qk/tVYqxsbeGKZ+nJd7y8QGzd61WpHAXbXD
PVNW2bjDryzv4EiMGtVeBEstt+xp1uhbL3AGtimg2jqJtABzSqpQPP1R+tKnw/F7W5lzyiQ2TSUj
M2SQeW16cIKQ6U3kOt7GLU2cOwmGVirS03UP06I12RCLknvIkqV2SYFJxLoTaTzGawAYRXdOAwMV
XRR7Ar0JgDOxdjDZtA4o5I6xaINODu+/Te8uhQV9oR6TllHK0Jqw/hi+gWLQ6CvqY/KnnHMzI3u3
QJbiYPf8pd8lGxu8GMTJGm8LKQoE/99Kdf5/ho3B89Ih6P6vf/w3IDT3K509q+d/fSUV0M/9M/76
+98uPqy9+PeksX/+kd9IY5b1i01VJhkFQ8YtY/0bNcavyIpsqLICL/jXn0/SovL+/jfV+oV2Tc5Z
miUUuhNMMNr/Ao2Zv8ggM2UQZWJEkAEO+9cLO3LPucy/fvrv/6Ky4pj6SVX+/W/mj/xLw9aFxquC
NWYZQraE/lM9mKN5ctJCplpFRh3NClxUjuxf1JN9Se+q5R/SVD+lT/tVvjfXMMo3IR54Gq7zkk4P
S3NesyafuYa9yp1mQ4o9m9mJ/BbI8sGOi5cw8x5xZ+Fsspji5Q/cO8us6F/CjyIrqMj5JDE79VVz
Ht7je/zEPfKq3rNS/cijtbbLKSiEqH0i0hCP07swuNJmRBWnUN5SrTx7dEsd3BADrxGQM+AWWoAn
kiYaAb5KD2/5lf28PpIWEY/PmoG8NAajGmLlCYdXPdnjP4C5bqLv/+7r/+en/PtPVRsp5799+Otv
f//bf36q46//jherj+Me3wJmhZ2HUFZZn7mbDyUdqXI3Z8u7xuFhO+rZABjT6iQeQ2XRFSM1yWQV
slHE6GVYD8nn8JJf4gt52Uf50AEFmN9yNb86Wgh5QYcJcjz9+Su3lb966SPg/XcvPTNEnGG871et
L+8CXdmVgu4dyccQYlmYJviAE0cCcY+xbO6ek0yqqUPr9w5eNK1R9yEwuK4pSMLlZFhkHleE5HeU
Em4VM3Ewpcc7WeeEziWG8WwSRsatIe7H0HPa5tHJEsOIhFRhHklstDG9ziTN+OgqoJh1hiLgiGib
Y1qYiTHx6dt6tgT3eY4scWtoXedT/5DgkYJDGbO5trOmAw1Bu+zYmTeQL6RUXiiRG7+A3f2shUjW
YU5WRdcjqLo4GjljulxHDNNxANanEc+SeqgEPQdT5snNVgukeK1r3dLMQ53CI95C58+BVBPhjIMP
HMrqnJDth9kFEKuYGTuQMWacGlZhUiUvGpXoU69mqFPr7XepMPqFKdfedIjkZUpW9ewGR4OvdvyK
C75r6xv73HX16B75LbkUF/lFTj79rbIbQj6fsMm2lcR3Q6EPTJchexGigltjEeBhELwR49LvW9KR
M6g9J8o2EUkkLyojZog5c8hGLwKz/mxTZBgJn01YCXM8CrTrFBewV8V7uTDkcyDMl9hw9ZmawEsd
mEEzyUnMCRgGn3OKtED7hI+tBrf05JcqyJxH/R671sa4h2X0aK10We9TWXvD+iD3O+m1fMbP8ClI
TG3aSHoVZWJvnbBfVYEhzfq638iDd63pr7FIYmsG6rFuZ9v8Fp7SU6Vp30E6KdVDlPIpg0kRzdKK
7A2aH994vqtv48fkKvqGidCb/Wp/hno5t1uCt9f4jh7wkmdliTGouAAOgq4W7shk7COLbHKMI1Pc
vTfpUwrKR3nPLAMsTmltmnFw6voV7Qt6SaNUK13ANIMX3Wq79OzVkFviIN7G8UZ6rXmYBSr40+G1
eY0xvtBeR1q0tCs8FgrglVqdD/aHUzug8yN/72tEsZFO5l0hr5RdjgxRP/ShRDnwdyG8in7tRJ+0
aZTdpvroPpQPvKEwKmgrH61SNNa0ezKsyUXivcZP/2mLT5zTy/wsvbb39ElQQkc08ggiwzUJQsGx
pIXt5CIG+Bial6FWH4D0ZUx92d3lyXLQkmfohm9JqA3TcFvvRdEfkmN29c/BNWCWHTUALt6kg3My
mWrOeNyBwMuqNd9KjpQ8Nao8RAN7krig8DGp5U1KtQJJCHyoStWvfDqjm2GHIzva0chwdG/hrXuU
t/qWnxpBMMpZ5BtUon0ftBmW6RqfX0yFxugpuHZmlTP1waVoDwpSe2FuPwbBDHYAVB8c6i+IfYmY
a5kHVx6AIfGFa6m1yBFdS/KmvjFg2uh7c28duwBGa3zz39sQHlCXx4gKIW2DOJ5tk2wDf7iqXR5E
ZfqM0QsjfEjBHKylJ+YBwSJm9soszoRYaLQypG3AlMvjm+fD3cnHKpee1BoD07f1Z6nz6mqbZHpW
kAmK6ifJ5Ss7ebaER/8W34aH9khP8N6Oppy9+e851/NglC0Bi3CPdus4/YVrNARExruMDsia66Hc
xtOB2puM0k3PeHffy6/2lmOGDCSaEPDsNl68TrF+JWr9HCoGRvYy1xRKR2NjbnyS6rsEMoZs1EZg
weT8uvQdU/pa5vJW+9mxQU4nmTH1JOcrtsIdlIAhUg8KmJFpREjPoMhhR+/CJjjHRE2pamYMTOw7
8jSq2OZ5bk2AINqrSAwf9bW7x1f11blYF6M3YEKDfnwvx71A9IENHTy6vCwezrhbSMZ9Q8QGAgjY
S8iGohPdmxKRowIRtHEraxUR8pEz6zU3M2NGQsmis73ES1ucMZXcxauItZPqegf3qp/Ug9O6F00f
mMZmsHjVN40A89TMvdeOtWnSJTk1sIr0ZU2eiG/vyE/yJL5KJ4dSbubQ5SyJgIUlVAw9Y8u7w6hK
vqmX/qgEBDlb67t+rh7jZTQ+e5oDhcepRW+1SR4rwmqmiNicCfuFPu7OOCooivl8AKzUvtKTjWmN
btKJe+0zmaTNi8uKVNNzG6/doPruJOo3Isd2+WGb2bV/NS5kq46MqKj+e0nuwV178QgETjOmyNPq
e5dmi7jE/UmZzjE4e2eVrDppejnmcxCHGGK7uQ7u/YGY8ZXkryjzhV4QxphHbfgsSf9TuEjk66Ie
tJcss67aXhztc3zLb+UNlgbzvJzLdVyPlEd9i2YJ92m18m/O2/CI34tLeYrig+VdpDJdkUHi9xSX
pIhPzLHVDuasHV0YjM5N3oD4lN4VC0riVTn1x6Yr10UXfMiv1gXNde9ciwdjTZgUEXUv6aZUxd2W
1y3pVd4bTSImbebyzLaYdoqFaW7dyNk0T+cTH8nUPkkvrdnMu/Jed0Ayk3YRe2ftVDG8yB4CpjQX
C5UIEinql2obw4CcuM1bvKzC5qDZJf9Sewk6+bIX6c5kypnI9TOwCVyHzTYx3WUG6T5gX5bd4kt+
KA9Z390oHdcYih+Ve3dXO3uRO6eCVoHpU9u0Uu/OCzt4y3HqTgv8likNluEhOhXUcDrWQjqGl8jA
cLYlXACLdCIPwzz4Sr7UD5e4A2U5+lvyFbyTWcuSlR/kJ11YVAOtk1N2KvKMtG0xdbb5MTmPk6cu
4XGkjrwdhW35puqWoTUAyu6I+JVJsBpYUntmWZbrOXcz07dy31wbHo+BbA0n347ucUUyJ7CPKmCI
XcZv78p+weq1dWVYkqS/7UleeRdDw2vbmsFr3fCGY5UQclJ4LyHO20bFxxGqTYz1l9eR9wySNFsQ
hNQ3RZ8u/TgDCdU7Yu0L+E1SuJb1jB2aX7x6nbSp7Vj+En3+wrmYLglb9FPmtSy98YoJ/T0IyJ/h
kmUIUnzokdky/tEZg2nJKsV9Mx8i/1AhBE6yunSZIeXrQS5U8hl2xXmEsTsFfbMy0LKplVDlEXfm
V0q73dSxzGzNhEOrlWIWCvkW+z7GCTtv8agQtITFMAOuPqBMxMz1ETKwnDGAo18O85XPtwvxpfWU
coWb0J1khrvBZ9KuvEB0CyAkyzYxQZdLCVbkGDKxUyKJGHhOcJ71lE3BJhaGsjViIS8idSxGhcgR
KdoEpKk1bwUAj2CcOw2jvJOjp/QQpCdZTGLSZ+oNNnkT5xjvpKF6sLW9YFt0l21v4u8SEqxcNgtm
axGgM0mJy+bGlsNz7SjFHOazIx8bDW+u0O4yGacZVoFD28l7QXLAdbtjEHRbuywZiLfkDsONzVfD
ZpP4N81M3yMTZalEi56jf5k7XXe3QumXAeMsKO1k3ws6Qudq6DD+UrEQqL4G/QSMgFsn+JD9aikP
X4YWUYMOka3Q+yPOqm4ZO8rKNUu4W9lwFj47Dl9Lpl0ADLaU4ktXdi3+cLoFrfyiu99aKVDWVl1t
ynLUPlu8v39+RlLsHwv9fj3eWYbC0VlXVI3o309dcFaatAE9jspqOKin+C7XsT8LCcF5fvJ8qXxA
8qIjncH25Cqf+1PzWocb2rDEKb13bXqgzIVRaHRNrvHZ1OeO1E7wey4IMCvwNaaKQdvtcGheh1cr
3Uuo1hzBjv7df2Z+edXNj5qtpiS+Cav5XrTJmv6/VbvR4RdqyoRTe8y13cEhmbgMknN4y8Vcv4Sd
dRTvborAylKEy2bejYuTNS5TwaQ+5Jfq5r1Ht/Ihzj7rmcy61h0Jdavfoh2NGHflU6ntBRCtl3Ie
6wrWrHtwre9dQI6tsav3fCJP7dr/zjab3okyfR3qApmxX7K9Mb+r8B9Al63ZDNRnM/vmncNj7g/v
TWyB/Z0o3724O9rpZ/I9VaNv6a5LAzxY4UsmsnU0cLSJqnFpWtqiiCd2zmNNrJOVRwnnVFhP+q8m
EW+Yfe7FxQjihEB7aNGC9mIsMR2qCLSQdHDSAqtyWDyykUgTjOuChrtLgRrItN9s3svh6FzKhIKT
3HFXYT5m5bZ1DuqrG8+tcXGMiKWBGSPIGxwbE6MX6UweWcCRpzGr3Pgx9o/24bD6md4lZObFz0Xv
/cN+827lKtvEi3BW3WR+T/nQjgGrKQG+V+zMt+hmnbWjuk9Zdf/8ilX/4FD/wwX7U2tOIECuwACF
vwTcG28TMEHkf7BYE/lVfbVeh3vktDuHbL3ypu5amVCkGzz6KySvTfVeV48x35CcEg54f/HKfsTc
//NWMumLlfmB7M9PrScKDZ6wijplRfTrHj41WpNrNgLdUb/IytXLrsNn+12DrvwijG2v44wakkmi
vRnlXHbOCoQDwC3xtGKTYLJZyB/ccvs/f41ocf8p51jG717kT31aEqbehiuSdJfPCDxSv/CxgIlR
LHeSvmscyKqPMN0tmbmALjjZHli26oOdx72/Z0efZEdAInNvH1qQDqUmz7RXn+TAePuX+y5o4NEC
TSHFemVvE/ntjPFCRvplLZ/Gu97220N+z5/9XZo0C/uS37Fbb+VwZX/ar9V6Zl6GV+11/PXqysZF
nKQLJDDK7nAW5jtAjdjgzqp2Dc/xOTuG26zrjxhcxDaSjTG+osOIiTP8hky21pDVELXdhcAqdnIq
DrRbb6dBoyCQx8zHp34Xx0f+BqGtZh1c6o6KqWR8lDny2g7qVazUYACVIzDvpVZ/kKSfN0zJWUlL
7LwYzuoCCSm4J/ckwfitvsbX4a7a67gNt3aB8Tc9BlvGnePZWsttzJhIfgLw6ow4azKRDTLRVGBN
wmshskfxVO7t1YzbgEMVgonp8YFSRDA2vErppRjP+e7OfHEu9qnzy7WsFXN43nflXiG0iM2or1W3
GNEAeiOuDlQEznxIChrSwsBhFnILckNyCk7ZTSBB/PmlpdIy8bNQSJMCA1yThlgk3Z9aHhRKuxQJ
KPYKouncPHhXg32x+j341mrSJiH4s9LlWEzkuSTbk7rFd7Vw7WYCAATn5sQnUhYfC5SVS5DiQvfg
4vj2489fo/5jCeBvt+jvX+NPEjFMLYwHqqut8ChtVEOh5HeiPYaP5oMI0nvuf68UY5HJ93DQlt26
yK7dayVQTZLQ+PBH+US8pnzH+VGzAkKonz2PnOzJT5jn7Cx2CTsSNrggjk0kjeRd/mg/yo+i2wzS
xI4+CSytKQBGCKmKYomN4NHvyNpL/erP36b2B28TuV0xdFO1LG72USn/nfBJj6LBWTxnJtQWD9yH
F6c8N4TVQnLrhDwp64LQgxuGQsrso5l81QM8kJH5ZsbxFc+uAK87nhnU8fRQcoyIllL9RngA4Wcr
7WgqnhnzYjx3/NWGRP+xnuzXb+iHl/6T3KxWqVTIlE2siN1ck1wlHGQuIlgL/paSUGsi5i3O7fJk
PkIEguZR1vZcJB+V/V5dyHG/dx/Gm4SD5eTJ+0YxpmEHR9kh949abhlHALDzpl73J/3SvXo5uOO+
Y5rmVmtDRbicNsrSOQT7xnwl8wvbey6dIJGfi72o24O6KzbUuuK467w3LYqe/wdfGzeQTXGWRfuv
/dNeLJKVrsxiX8EV7yzsV++tPDO4nwgs692tOhQHIiMoS4wDOLClHNwiJNzQZJwbd89E99ZRZhww
GJTTnmRI6LykZI5VcBt1vbPDDzPzt2Hhff/zV/1rF/pPAwLYvP9+1T8tyHVrl6mSuGIFwXqpBoLj
JOpn0BRvprHEg3RVgVqBQWnTcV6AXx8tfpttcmeBZD3NTtWt4OwZ3IANHtO/uBPUP1iT+ThlnbtA
UXX++eOd4LW+VAAXlPG9cZbi+ki/jDeMDWPsXvtIv8IvhbMpNeExJ1VtG3NqjS7uCYpMyVk2PkWH
jLNtyRlXaOz8FeXpdPabmfLg+vOP8Y+GFT+80p8+RtZSjY7NVKyipvziX2a1lrz5nbwokf+K9+rL
PzTCwwrB+fM2qPpfPL6VcRjy89c4fkiAj3TGdP+xe8lsTGiDIa+I+e+Ka37WdyXH8JLjeI5Snenr
ti7mbg9EpP3Gk/4vTiLWH+zr7N///3/amHB11BWmN7EyAvLMoWuv2CL7xvyDUu6L9shRZdTk3BlU
nCQz+SU9sUO9eRfBkVznGJG+jDdHjPTaM+vX+B3FhXDBKr+lN7LE3SxecQddapTJ7gFaHv+LutM/
8i/Y8oP6LJsXjaKcYeNHS9XYt8wnxr8NhC7T55xzl/UWafI3C6m0X5XIphryaXTzkFLLUVNNcGyO
GquN2EojLE4r5Ndm1GHHk0g7KrPm0diLfYxc6yDbyqN+++eX0B98hEKGRMQzX6bZiUnsjxe743Vt
Tt2mtipedeuppGQ3oQ6CPBnVWgfZ1hn12xIhdziKl4JAIOp2CvcDCyc2t6ymHeycFubMz9A/Cg3t
bAf2f8g/dwZnDRIHoqdgb68BRurcqXEZl7/i2fSQSonPFTTfWuSJ5ma6NWPp2TQwzFOBUaxTpKl7
Cl8YRJ81R50WSr9WY+qeld4/K2F4gb0yb27Fl/TmwjFE/u2RgaMpEZkOYTg8+IdgVIpNWLUIx0SN
M2RkYh+wl9jreO8GInOP2Jyc1Ef/4Hu5aUe8L1wIf3H8+HUX8+NtIjDi6rbFXJyPWf/pNpUUvHtU
nGirPraXdQLG6Fqr0oY5B45CD5cvYBqGmeKQOUu1i7GOeN+zaFqP0vM9H2Vo69ZvGlSV4p3KE1LZ
4NqwKkOqzC7999gk8dGDycjWSQH1kKjp06W4D7I4eUOZvr9a7DrLp1BQmYd6/8WRD9Woy7/r/Ttg
nmhdDBi5c1FtvAEjiQvpB9/32Djd44MyYDLRu6edqEi7GN2runZWUfQ9j8MtSMl16u/oq2KlrFXG
lfpLCFQgT4J3U59QSujPYyAZbtdsmVKvc7ua/nr9/l/zW/y+2+0fy690dDSU//1D5ds/fvzP/zca
4BSME6Zq/6kvA1ZkVhdsKH4za4yj+X//sd+8Gbb6i6axZ1XwU7B70P7tzbCVXxRdxrXBl2SM9gxW
wX+5M8Qv4KIMVm/+iGVo4wL6L3eGitfDloVF/TIeDVn+33JnUATywwJjWpzADKHxFxoGgSQeTz8+
nXA3KAWH53oVuN5FzdvXJsoXQaC9+zIVzEUmX3uZsE9ivFQmQFZXoses4TDnBZ00QxPDf+ptQJCY
7F9pb3gN+ggaTCleWkVBIKpavL+iqWdZLLPZlrckBkbEKQg+gIeVpnxzGeAn+Sn0tCv0nXqmBIoN
x/3pnm2VCY5lNMWW2tHALr6QmKCedQTY7XQulcOItz1EKoNynb5bOwTY6w+bUsaapnbyvLSqG7ZL
LKIOI5XkLdOldYnXdD7o/Skwb3JMibLcm3csmYiO6UKTknNptHRnd9ml6WNn4sp0b6rvsqtxXnDm
Qyh9E65GK3iBT9XTkUYN84EgxeifaTzHo4mo9W+60XQreop0miDx82ntVE7lemLQGLdN3ebdL3H/
DukOF3WxhaSBhAXJBlsCE/Cjq7y3g6CZKDLridowfg06bw6IbF9FlbFBkyP5ZW09qU4B2/DuzFxd
t8zzpr7R+Ss/Hz0gzrKGfI2IBwhQ0IQyixpxDmSEs8QmEoWlHklfgQLV1isrY3TR6P2kRHtfmRO7
sNutY6QvkRuiyY9yyGCWfKkNWMnUwZDfUVCnyARmEgy+ucVaFklszPOCjSOeznWb+v7UMN2TbZOm
MmSy1IZOfNklw6v2XY1Cy9iQigwaOQ1tLRsCyI7vglxoZraRtEvf6y1C5QxwnFLMbaN9ybxgP+g3
yB/yzkh9hVgrMgbtRgnYc7y32E0BoyJwkqEi7uP4AliNtPYNSZsCKpanFZipOvchJRZ+NPUz8ysZ
onXWl9GiIsrMIkZkD9RAMTMzJqFughu6jHhyR0H/0WSKWAZ9taCU7AhFf4MXhcdtDhukjA5lBSkn
yzwZOiu4iR61LzBCABbErZZJo9JXVKjnqAL0axOfjYd8qqb1w66DfSzNVTsCyGH59TKhrIQ1nw5U
kd/VSnrHVSsW0BbR0jGW4qic8O2iTraZgXfEYxxdRMuhMzdKQgFWbo2guYo8pYPh0cRgQesWbtCq
XboZpaDe0G+QtBdZmGCpMKRPi1pS4t3g7yKvp+JN9sDGUUNBpB8EloHwFXqgNmKqGPjLiZOAsouW
lBLe/GF0FVlbqxy+hYNhTayEKndZzs+NrrYwmj1if7bm8YV6D7OiW5fpDjFIfiLsfUoqrKNh19u4
lHcix18VezENXCEXWk+PDw6w73pQkz0C/9VDcWFj/65Q1zptY3Wax/6LYOwhmIjAAW925MKaEXpd
7xKnaJdl6RS8cOejibEEmEY5DQoAZzDr1Und+ylGWcgFqbeCQHz1DeMqgGj5flStTUIegLunnWgE
sV6FqJxD4IoUHJD6zH+qRsTRafjCivrMTIUWmbzg6YDJt608a1q19veUidkQ4pI1HHiHHuYw7Oxu
wIQh+zJ7R6ducLgSL2AuZAbLKMBJAyBzb5iMVtm/cH6kP2fVJtWmbtmSdgEVE/pLrNMN6TT1VW6x
iPtgCydR4N2HSdekxTjOLnvGIgkPUr8oiSBQXCeb4Ld6SFn4XvV0tH+aI56Gryp45Tn+obg2VRKO
1C0ytf2SqotuWOemt69DFxwTje23b22JOoAXdYJVw8BooskdU67U0TaFbkrryPlwC4P0tpsZoI8s
hak8VqDI8JZAv4aNbOHOJeCsHYyWVks8UvYN7lpOx6cRf2IKhkuOcz+EIEJpU3Km6JDxoldWCyy9
HhbwgOmoxOcvS4QQVOlQmBnOmUawAIXexLXB8IjEPyHUgKhNWrKJvo2FTJQgutx2XUQaGhv81yih
18yqKVzMcZtNK4sr1ZWXbJZD+n7KDuydx0JvlwRD97mT+Zw5EGloqHpxswjLPZfOvKjElMERLgYd
2bBT3li2/UVmh5AlKrRBZphs+PTy3inO7VcvrKqgZcoJTuK+Mk5RELSbsrLWSYeKKoxbVNA209pd
Nemia8clsVc14xqSP6BXut3qtPJNHcl9Y1pRLY3EinZFr8xpfXgdCpTVDGvPtG5qHL8qvD4135EX
dDcUtawkIfKTUeTe3CsjynXGzKrvhavMKgHB5BSxhg08MKf4sqhOGC+KfduBRoE5GE/5gKAw6nOs
/aP5ipFH2PbAkTvTnknwz4Ey0o2d+9fcM9+q0tgYg9MTXaArQuSY6LtFQ24RWCilG7KUiIWvpO+y
P8BIB7Cv6T6LEt5pz6XL2DarnqWAuhCb4bu0GvTh4Q3yep/JGaY2L/GWQwbHTUmDAzBhVnVoiTB6
PtpY+VZLAJwlU7OmNZ1F4wNRxrAvl8zsQoXBZYAPJWVweJES3PUtFMy6xwuidsZsoNrPaSzr4ssC
tw7z6XlAWGkdR8SylYKlI9tT+EhNybLWtealKMWxZ2Yws1M8qZoiLrR5mSzwnOEYfGx1XwdlKZvO
VPbaWeHRC2PG/CYlJATOPGtt+tVRDE05JfVH/j4jCaXr8cZlPOayiZgNKi5RX//QirQ8Cy++OBa1
i3VSY9wYMuR1Mz52fCibqNsJ8DzL0C/phqFUE06BF8/VzPuWYRmYJoonJoXbzQ0ZZoGC9ysb9ElW
MvmyQmlZ+dgiJaz/W62B0UehxyIFBoOtrT0TylcWpmgk4vNutySxP/ec+nsdB49GFswdLHr/DIuk
quTSNGmXe0lSy20IY3WR+DlQ4pANoZl6kIgIPLGfoMPXT71lVRGPGBQeqxZudcmMwkXGHqU283Wt
Dwd2rPAZVAXIa61+Vbjh2YcwQXbsZO3ZVJxYcEJ7SYPEqOdTGmGgN6rJK7u0Yp+7cLnBP0/ijuiW
pbG9sROzneepd9EgNk0Hyic5zVo2MOFgTS6TKLJEL6KZkk90S4NLRK53kv2WY4JZ9LRSzHSZyyTP
ySR3Sn/lGlg0cAqmbZscS6rt1kaWfCWt81H7ikptfW9O1RdfuJzISu1hJ6NjBGlqQEbIB1Ic3UgU
z4WzrIbEXUp0/0YSux15yE+qlZCVyIl4FR3Fa6FOx25Hqyd7NyWulnSR2jMYX7NM1891ONS0tVFs
Eelcs2w/wbRV6C7cmWATMNN1E7ooF75r+8tK9M9A1MCDguZG+s2nicXnOTba0lR/R3VdR1Q3JTcJ
qwXP63Dv4KyXxDSITXKWl9mr4timXAKu4pBetDaEdfbWmOw4kjJ42AHm3V/DZTidw6loYP1T6YlV
xBITCEJrgIyMSDEfLLmn1XIhDIneTexOHs40S3qT4tycENeWZ0kgSzMtoefT17+GAEyyRnZp5gz6
t7gwPnUfDINZhBZgTYzVJMauneZu8Gc+wiZop6WDFUAtLu4sH5ukSZELEH/OXaZvhMeAf031ZKNG
ujbXavFknPNFnXNFMLdB7F0S2F0NNO1ZCYuZxaoJZ3qilvpD7/SFGgPc1QI8boqNGQAmvdh63GId
dlO4A6610NJ8rmTxsAsaAilsAESoFTsSkHmEaJVnpbOj8XEzwi9nFk1+SzU5RsWqEhW8acoJYGe+
xG2NGTlpvnQLzo2TXSzVOjQaI3O9Lxli5YZkT5xG96cBJfTy/7B3HsuVM+l2fZUbmqMjE0i46fGW
h95NEGQVCZPwHnh6Lfy6its3QhporkFXR3c51iGQ+Zm9144UrFpX3/lujOUr839Gt3KYoGvEIUby
mDj5DHpxLXyqxCo9tMOSQOMDH3JSNjqes60ALmw7oyTxCIQHBr7HIo4ynEW+2JQB6jrfHtIjf+nH
xBTeqqAuxWbLVKH8G0ChEwM2lXCwYSQBxXVx/FnVvCbK7s0LO4OTx7pih9t1hc0OuG8pXiYU5WNw
yqLxb0IzNAd3BIua66bzEFriu8dBf5uiPZOzl6482cRn1jHpyVYfmisPvxx3kHcqtPjQiH1Xbt+Q
lZgZ+d42uidZxot52NhzCj8YtnxNTTfa8rn/TOZW4osCUFVGmzEI76WP7xr+zLaBublyjfwntMyH
0Wvu5EikxMR1gEHSM1dmmlxJxeQUnQHZ2BVZKx2kQE5nRq+6gPxmhe2GNVmTuHe+zF+SIv0DpIlK
x2Hlr+4M1yekMs8/EhNGVYlxiiHTAWfgdnaICeuyc8H4ERv9AdfnX0lsDfLaehO0Ml/3nff3/w9v
/vHFIFXEF/P1N4vzTdzQs/1p/30KY9HTMTP5vztqXtr2q/6P+/rr708T/R9+538aa9S/vGX4LpAN
OL6PieV//Mfw07TYXDDJ+JYpbWhQDGI8yTLvP4c3lvgXlhrHZNhjmaZrW/ym/z28sf7lKabBvuWT
DYCJ3vx/sdZYy8Lwv6aeLvgi9rrKZSMtTNeU//z8vy0UW1z0Tt3ZPYWrM60yBcGW9KuueZ3HnZuP
e8AAt3746ZT+lZP10Kf+8/KfYJKnkvxaqd2jAsISlcZ9PNrXprS9lVP4CAO6KbxNSqFYkSlJ3OJO
6kOsq2tezXqn4HXZmHi+jLArVxh8mt2/fSvu/9e/4N/dLbYS/33vsPzTFBo0yKguH63Dcvi/j6W6
xtH9aPf9nr8VgJDZnGjuh22PsXO1YOIya7wNvQWWqLMfCMNlE0oUui1gcEvP/CtdQqX9BK5z1Jaf
3QRmHO9/SbLmuwkj5yKcTR4KdV9jED53JEiykSQcDbGXLsNjTXraqV1+0A02X/5AgjIQmp07t1xr
5TPyrpzoYUnWPbsTftCmFvj31TCQozA09/UQ/RSkOwppyys0AQISbSvbLwk+MUuLQE3FJVpSd0y/
PEVONj5Fk55uo/Tpa9JgOxLeeBgn3Z4EgtiVKvOWZFHa17wN7oJZoThwbZhQbXpIRXQcat+79I57
9YIOZ7Y4YOne67kvwI6YCLAi6wMeBpQzW+xy5XZ7znaU0zggH6LJLnZho+brDH0CO4hl7seFMrFo
ZoiTQvfXFNNrGMl7yAaYaUqStwZy47qKwrcsagckubPuReueRkCWa0elj2XMJl+48d2c+uKK91CQ
grJp6wyKURKi+VOZs1ZArk4lU6Myo6C2x5/Br+8cA2ULydl6M2WOCXKPi83TCysYsAaGjDg+YcTc
SMt7hmQSH3zRG+sayM+uaLS57iLxWfVSv7SOB+4lRVEcD/4KrFK2UejiGJ6N4WFy3sgJGgxymLyw
N/cJSdC7vs8bmB1bXMRI9/Ojk82wWDDGrCYxf5MCJlaDmHZWMO91U57dDl1WhU6cmqY4CBpHi9WL
aWc3Eq+e3XhY2WTiSj2sSdvkTnRJBUhGplwqwL7fgRtv1UtOlPqO+ew3jWtwVHDImNjMp6l2XlPZ
TJtWxI/4lvujrLz6EtQkeOTkGRETgoi3DvFmJ0PONME+T8xXzqEZfJalW8OXBhIweqF9dkabGdMw
fKZtAJx8rm5j6+1rNCEMRSrAuNHRJF4IAbSNTps5CLxnxqUFEFjwboZEmNOiZAPR86CGRfAPmU37
gDMT/YL05z5O+pumRPLY9CL6cnbmoFh1kHAwuqQLw4vRtPID33+sUUvMhjCv3YB23WoygPikgLlV
Aqb/j+ES3SEi7xUcNMGIdhHuWsS9K9tH/L/1K8r7wqee0sWHE5P2BlL0KAmNk20Pql8T2xwkjMd6
K4N9kFvXmZiA3IHnUhqIPaG5Hq15vBB/e6fVdHAoCAVvzjq0CIAl+bsObulEaEtdXzRhmo35GEnC
zWVwcpy6WTszSSoKq0Hi7qG4HpKIQTIWprXKSESzcD+T2hm/kFTEJ5giHPPGy9x0d/VivJ8E7fOQ
fM8BO9Iw6Y95MmN93/gTUqUQd0UR6oGfUBu+3o2jDw5QdEMnn13YwAG0AGZKD8VWTvMSZOqtNeoP
3bgl/A0nI++W7ZtsTqoMrkk1PxrGmZaGqOOQ6YnH0K8IzmbuvfH95PAjG0O4pDMOpPqORYytLnyO
Y8E3pp9PRUnmQAazLHQvTvUaZ+1rZ3CcOqNAhx2CqNInUdXxWqRYy0wW97U+GSAWVjPZtnYEJEyk
rAlaUGkxXFsIFncZ7dA4HE0FEt8EemXn5b1riUPe3HKwVivXnD4H7PicRsGZR4why+BQ/BoDfoiO
y8xkRcJbE72l03CF8bkv+OMnZYLMHi61cve2g9qSVm8S8KXJwNpPWgJu4U5Cvf5JvmtLRMpnHUev
MgZQ7fu/0+T/GP7MGCSyjpSQF3azTKM7nA/zjZHJBwGsXv1W5ERMWNDuVl1MEhHKs6sQS1uW0rFY
DN+73LhLJr7GTAPsjCOgqqaKv4X5PoKKNcbs4A3q3g0ZfUoRrhynCbcdVo81i6IbmZNP5uDegS6B
ExxEEOoa86/Xjxx48VtgFHDL+iWvKsA2YzHYWtMDq31BEPKTaCjve+TWRYREHmYldqE8+pkLqbYO
DN4kwuNlx28DyHIgNf1TrhDE2TA1u7n9k7WC2UVhfYii/hyr2l0XLqT73nL3Xc3xAimZXtEnLDSs
Y70hNezkDIhIzRRCXUfq98pp+J95QnAUSYvW1m8zWuds3nbJ/DgXvlwlhtpGIYPgqISbB2Xpqlv6
c+CdtJnjA332Ei++TFjwqdeRRi6PYZysgNFf5bgks7OdimbHdIbCu/pDopSzKXXj7PsKrwmNCyot
NBeVbftPA4JjoIKrWPXQ7htmZSiHhSRLyABvNg41qjeuBg4cHIVhjYfQG3aNP90i+n92Gh/8I7ur
9rXa6RqmcCPJjxeW/h4ZaTI/8d6Ib2PdyqKlz7t3oG70xfDjDAdDkhWU33bzKdP6CpCUwXZNtmrf
Jp+j4229BuyQ58Xt1liMgVnTn1RtP6jUgjDX8i3ElsQr0+EvZUfQXP75wRPuNtYiIZc6OjpkwmD5
5+uQ2cAIpmYaWUQKao8kKhT7UrOuYlz+bWMwimq2tkpnhmQ1XgMUuMs+RsJXGAHjpcsD5t+qnn7X
C/M/ZphwCsfdfQ7IiO24T2QCTyb0lHgja769vm3tF8aqNLA2OGjGiWZ0cqQLFUOBpgNLUkUQVfTg
v4oAGlZKsqoy4+X8u2PRSPqgSx6d6UCcngjPWw+zuA3ZlB8G13gr4KYPUZU+Avb+oj+mFmOxJfNm
N7kuuFG3D24a6A7+uEM0Y0PWSC0JF8eZYKdWepHsj7CRlRIYRWbgdQ0eip7cpMgFgZnabQOFpX+y
J+85GjpyS6x07xR4rFi4/kaDJJ3JS56qHpLBXJ5L33quw5gRBCOaTQ77Beh/QO7TV+pz485M6zJS
Hf5ZiByCgKhlI1/i//SjFt27OU1IDh18ITh+7xoA5+S8zPdFyagjYyC+UoPqD1qSLEAYzQu5d3dm
qJCDl5a1r8bnqqf5cyxC0NsW7iKDBuBN23CYrc0g+gfHIqhEjArJSJ68xgOUjsK9o7YounAAQUr9
7WnTPTpE9mm/jvZ13a7L0kLOmUEntSZSmtMAeCCksMGj6omRFaMa4dWtth7g4heoviCupj+lR//q
z5p4l0FsGjt7Zy/4BIKDAaxFwGyLg4kzoNr2Nh85oEBUHJmR7WPxmaTUrZrIKIh23562nQ2ndreu
PC7HwvLNJ2aH2K571jalfuiNnkCgcH6RTJ7vAfFREaUM+8rULJEUqh3wDbJhsc2C47hzSuvaBg4w
SOzVo+y3vYunLHLswxwENWQvdiueB57WxvoSgKD2BroE0e26ecBMIN1vVjP1ZTHEdEVl3hLdXqcm
AYiVG+bNNw+eGqKbnaGojJuepdCiJo0wCUKFKY4BmDgmVom5n+Ao7xpZDztmIMQoesDOg3QQW8tK
kxtUWO+sC3my2v7Nr8NlpqMpgNTKhKDITmkHoWaM3faa1eEzU6VtV8YHSLT9I7rX/jGMuGHKrk6O
Pjvw1VjB/sG935+T8gOXubUXoVvdWQ3A4pBP9QGcDJ6IpM/2lcerk4zmT1lHF03kLwI1iyekGr11
oZkAx0U9XtHXjteZL+yQeayfp4w00v/6CUNwAg2Jf4QT3RwB7e3mDPD/ZBuPVm9Quo0F1me/ms9k
CPVbPwGul7DdPwAQe4nJ8GlIon3mQLTvkh5yllsGD1Uc1I+pVZMZYubVISzYaHkeGz7d3FfKVc9N
RGdj45kAVzN+2B6UE+l+kn6QHdElWhfTf7TqFLH1QLxWzao3napV4SHQBpL8Wc3RIyX6lzu736Zt
buFwE7gce9+1R7VnYx1uiCkdhXmaG/cnjCdKGAZaYxdyLEdQcRjW+ykfIhzEIwZgYpf8bheaOG1d
6xOQ1APzn2GJ4IbzYlBmSTrpjmomdp5iBwd7a+aXCQ7l1s1BQXbFXVsGRG/6NXZYma5FG74gFL0G
w8EAyADEZVhF061T3I3GO+ae9IAFitDjCSdpxO4kQHie+JwZpHexrKvXDlP8KseEGOYBGyr2lcOo
phVeLTSmyVvoWofZcnvO4+QPqJrbaAXQXshTj5dYLjPPToMmtxZp3BuzMsiP4sMOjWsUt/59oxc7
K2O2JkeOXjXyNrgA2cJqZPRNFXZsoSPqnJC9uoyfEhy4CEA8fx+nJfm3Dd7evuyLOw1asTUCopnK
wmbmkD0mOiqufSjoGo2WEp6XECdSHoOTnH+tskAbq2dIduCRdga5Wnn3ViVRc0n4l/myYl9P1F1Z
ZXvfrQiBZSsABKzb8t1CdUZTk00dv6bvbjynQ90BRTAS6iguhyoHFFlXYrxwY/UvaSUFpcSIRjxx
4IfEjvfENNzZWUlnbcwugX7kmtsmDuK7oWxebJBx3XqAouDY96LqseawWwOvHhQn3yH0zVTDZbYE
ttdk9jbxgBTaLaYl+izhgwujLwz3g+udUlJS3DwCsGbhDkqKmR3E1sl6f0VZdZNswImczvac9Js2
75198jMQoZjk4zlAUk2Llpobp4WyHRoNspgeVHHwV9tIJTrXPMzd/DOL9qX01Zdwp1XnfVuq/SMx
GjJSRZCZUVtAkSJlEiBd7DNigNEQ0Dckdx5UZ3+2LvB9dokXPQdsT9aW2T7Y/nDXe+hXiaxB/26S
RDLXzsNEnvbgQ7WaSjokJOsPcw3YscyIFULkgx6hGueVGeiMYA06PSeYCowgOBarfe8VQCeitN5M
IKz2lf/TlWZ0LVL22FZreGuC55yDKPXBC6FvumW15SRvV7bAOhY0CCh0us7aYqDO1e0feju2qGY7
7fjr8F0kkBaBlmWIRhyif83xjWgo9mkPqIr7DfsIySy/yXfwpRfOMnDcduhOhlP6qJXskBzsoFz3
WVifmZivuiy3r56n1nyMwaqW+ruv5TExCdvUk41VWr1jBl6nNKS8fuaxQHwQ2xaUB5au07iEO7N9
6ctN3+PaT+N+Awz55kOLWlez3FVD9dYZuCCbpdKaxLVbDrE2aN9b0SJ9ikqxxiD2Gvi/lWts/YkG
p2OYDO0giqnanQ+II09TMMXsHuoKP7yN5mcRv/B6m0u2UDOxT1OwXaDzn+upp0XU1660d13GJa1y
1g8seXhAgg1Q3qsy6t2ATOZYOCMoYd7oMGfRY4x7e/SeQ5V2F5KpV2GE3J20FNIKLdO4SPcpyZHP
AMo1KOmzC2WtzACRKNb2RnEfek5xQi+wg8ZW30QILyoLWeHXo2y5URd3J2oiF6jUti/oN1yiFCCl
+0Tt5sQkEGBGMzwjC0Nc7BrNFQ3qdYLjwOSxurctaV24+T2mD9y+Io7bM5aEeJVL4shcTP1Q6R+r
sJQPFdl/WgYAM8bs2fOzPyPV24UoN28j1fwM8rPe1e0gMfU7H6VhhifTBAuvfOLp5hSvLuvif8A6
gscT1UI6bystjjke2rCtAF3LKGeTUx+XR33dOMmhZpPFGAi9h0+yGdbtGfAZYSqN2/1SLae8V1X9
RG76xoEBsOyPwZ85J65E9wzp9dUmDGs/1cVjk6dAgl2KzsIE6gZF8IFXI9oyY57PjWysY5VA4Kq9
a10RK1yX0K6NMVjrMsAQa66kVbxkTcBz0jYVkF32wQFFXa60zy2SITAafnnr02NeWWArVLVKzZkl
hhrO3oTHK9d/ImsxHwoGFG6u/4KUbx5Nc/oSnRAvOJ2LHUGqNAJVMuPYlQmo8Vlvo9pRGy7TLxJW
oLsJdeBOr45V13QrFksGpJfiXpMddQvVGzLsZDlS6CIGjYQhk7gS3KpGxUqKam1Vj5Qo93UDdDJN
vP7BHnDp1AizNtBIOWlrfbB8UCrjRFBMPJNAlQycg/nDVNOhe3H8NAzxRc0xJr4OyQERBHpt1Do5
6+E5S+6jJosOVlw/FcV4zZso3SfRvLO16zJD6VPGq/lLz6/ZznGKQ7RTH42h8h/miFvkW95Zau75
ZsSYP0UtB8GWv45KBqHAGmi0dcxTKvAZxNyGCS/iHjQgElquInh6V+es7bzUfGVNv4MSO2wdaG2M
+MBfisa9IdTzVoNmC1oa5bwqifHLDAtZWu08h4y0iX2WzhWCPLjAcgfMiLVTg3nN7RavuxvvQz+7
eKk6F50sNxbYPCKkkVuPWfg6kSC0Smt+r6dBn/RLelJwKghZOpPEiijeffebbh8rwDHk0JVhfmvD
8lzL7lFSCGrarpEYUj89jBJddFfdh1wspEPsjFl8F+5YrpXyObirkYlW9gdxwAlRIIFOZnIoKpSR
XUFE9NQ81v291/Fa8FuoWLIfCqTVyOYPmzlOGASTGWNVYfFNETxWpHuWJnJC5cDzifUzfXTN6Ul1
UNTXmLu9KJxs482EHVLgo5Yyy3UZOHt+2l07zL7XvX0gQu2DlxOdAQK2GOCpgVoHJTcCekB5kkiJ
hpxpiuYJkTi6nNDyCeogaGrx8e9M+j2A5GNsYwMFekwGqIZ4trJGLqRlJTC63Quf8Y2W1uMPoGQ2
J3blg+FdJ5YN46SeLQPp0BhbePARcC5BX7HKX41MPMtCwuNrz2ZWniwy1Te231Lnye7DFcbfpLN/
MFecR/bDeYPqiCNYN8N744j9bAc+J1AHKqJW34P52jgSmB+fzwyhcyp3RvQMVJQ1Mqp0u+Uc7jN1
JfwoXe1BuYwJCjWve0Q/K1u5C1Vbb3XmPWQ9BpMsLNbsuJjEMfn8bQQOA3Y1a694VbJ/r3yP6BLn
bFmmtXbpCNdVKx443Z4b1EqtKs+s7O7RHXsUtA2StQLyOvcJ3XkK4XG5dStZ/A1gVm26wTy1lIwk
FZFlRoEKzmciy9Bskju/yOuDKhE8CHEXRPFrVTH89dhrgT00sYHBVFGCEX+fjk/aU3/IcaLj8S9t
W74lDGZ5JmBr+JBB6h9X6sXRnkPcIdjUD96IFl5FVX9vRMNPVVVXrp5fIhXZtTM8GfJLOXukbfhi
Z9PN7XkKmZ/kW5prvbL8FjRMNNxIKGHKOXaH1CheRWjz8BlGTLGSOownY2hi7qePhXWTifmx1jo8
B8TGBGXorg3txDByUSvCdF3S5pkHwwPAyh/8pK1JMWgDvJCFS67hIFZF29Y7QVFasLZGfjGgxYBV
0RPebPM4WVWvNhVaaQDQTdsN59rF84kCFcpQMG/6Mkq3RDp8dgPli+0lxwaK2Fi24ymvlmOyNJao
smqL7AD7QTQx1CBs3Znat1iQw+GlDWyuRG8rHtOZDnJpV967tlZbw0GorD1BOrc/9jsEJx2iZw/4
s1MGWxUZjzDDj02u34qW0aqcsmw70ndIwyIDu5mAq6Ra7EK47czCCBz6B+ibUXKYLnJPnzKLAMB/
6LRiL4HlHwebI8Nt9AnGJW8VWo9UBQLIcqh2RW91p2Gej9gLcaAjXrtKIE1jU5wto8ngTc1PyByT
BI10LrKIiU/f7gxFhqj2DUrFzEbo+mVI0p4iVJzrzuqDlXSHE2fWu28d2yAm9b0kALkU+sey7XNL
AMjKfpsqFMRInshbESNRU/JV1QZjt4IXsiibw+hvmH9Ua4tkm5nI8M0EVBoedOZvZAdomNHO3SwV
WcsESbIXcggkyO1PKC7MFYvha2Am7CrOUXtELg7ZHWzqN4p9Qumn73yc+70yoEA4KFhjbMlA9OaM
cCz1Y/feIfTQYvjirq7McVNORNUKyzVp4WDl+uHfojG5ogtxi0ZFkTVqfKggQVA1L8dp7hFwZTIZ
idqoWndTh6tKh69QtH77bDzT1jvXPIl2zqSYGmoPQnHPFwoWpdvpqaS8CLLxGOr05LVJAso//sLS
uu8WzbZh0YFHZvw0t6bYs2StTgPjQXvwai4lFBvSCC5mXzw7dSB2hfD03kOM7gQhQug4IG4yImpg
6XQshWwmqKcfbgjA8WoBz/vNZu6qbMO8MCbGei0N8kYans5134htbnR6a6gs2Rth6Z1mweAzNryt
GI1FoFuLfYWhfiXJW95nSQPspbP2ZrjRIi3vhrD+Dk0E1p0V3drhL5Jv71UPD4xRyZ1w9wzWhm1J
QBCxbIuzOD851ihPVaW+IKwzJKf4ONhjfUI8R/qUSH6jQL7nELK2dGRoW0sqINGBXNKW3v2hWagQ
FzE/LqG2ZDriwsctObRyPNRVTvRfOR8LK1enxkXzovKG5PG+21VyRzapxUIunkiMRejOwvmD0ts5
pVNTPfe9Sy+VLsaEEdm3Cmo+m6C5pnnYXxv6/PXcZ/42Rqyls7y9i4L4MM15+hQUBRfZIiQcyYtB
rU+KohY+kATv12k5eU3v1ceyduwoHI9dWd/TcN5rLYddBfp9T0FeMilpBnUz2fTcuy4dTNWxyuNl
AVaVK1AASfbH78rknEFj3vXkX4HWx+SRt486GNtNakBDYjrYsbVEQfUnblLnTLw2MRCdz1ETIPxP
pbRRMjEyBdqBKSCowdNGr1jNze2UTX+RoEXrgrP8VNJaU3CRw0pk1pNVLW4ELpZ14g0/ImJV4SDR
3YSkY3g29UvAXGrtKZZ3dp1QLlTbIsEmkC86djFE8IF4j9eQ1VgCL/uwCo7xOs3z/hQj+FtLtBTU
hnp+8PKB0r6112nM4LZNYr1tRD7t84LteRio7bwAs0xmRm2LJyVVuQUVDkJm5hZbpBXowF2c67Kv
SqC7jc0TRTC1E5BrI76wkqw7hKRJ51lXK+xmVkOkrpQt5SZmbGVF8YFWjGmm5S9CQeFvcZsTrbtO
0rC9BD4waKBZDmGm7gVGBXWT7h98nIWPSQlKoHbFc58V4giPG7VGxIEckWZnRWwrlfvrjp0NMd54
6IuejbYU5Pdqfx/wB3qEj5+CeSTUp2oBENXvCXTJJoyTl5G4Ac8qu6c6hvsm05atCpxLPC/Ga5JT
hbfIPNctN+W7U8CI81TyIJFy7A1UyI+OGXpnZdsvhQO8Kp3fAjcnlBKf51gu+c68VvbDhAfJ7QJm
l/adTYmwFsp64L+vIjLwISMHRG2RQH7yNoUJ6M7kQy+KgvwVprqjHzzalX8/BHujV+8oL/dJlSMr
9Kt3pfAXdJb3N4JWt8rJrayNCfeM7R49TvbVaHjPiW7e4/hv0BVfcfiLSSonACq/qNqFxjO9D/lW
on9dxSE6Db75bxgeHxMokpzhSN+Jc80t+eD18lRH1Vnk+AK7GiOmLspzjDU2suJfby7ffbbgdDi/
9Rz9WhwwAbtcrPXJR0OwFWZ6CTXkNxaMbG1+tYiFh9lB/MpkPIpRn1xn+vJL56itClXRkic6+s+D
qC61bx5NEGBNOz6Nn02Rldzc87Qa6nuzdDBAkDlSpB8WO3LEuqA5IpR1y//rN/Ef5Q33sxaAVVFM
9N6RSnnaIvfdKURxoGlJKAuDub4WIo/u/ZoZk3HHpsr8Zst7ZQsB731KfqcWHYifUBv1ld1e0wFx
MIlLd7GRIBuoyFoiPQqphVBPfWRcU9NOPnv64nUQkLkrKkWXnLv1LZGOvMiRRBTpgHyiQdvRDzc3
JhStP4H1GLz5TL7WcYyr70Qn1Wtk2PfD/GE3i+42gZrWxegdyqFoj6PMN52jYjKlCOw0BthaqQl3
vlIlaX7kcBxCX36LNJ22daiTuybsL1hy9cWU4Optt3mWnDwrSSjHugXFtEmAjW1nPB4DG8uVaWhj
o7tWbAFfqZ0Tel+hWeLhlc5pxJty1eiQaQaZMYz2gEgV6OuIdmLH122fogUjZmhzX4X1riVeFWBK
eWgREeyJw1PrqRjLkxPhYAp77zYPKtx3zkB0Bm/vpmowYLNGDUEOb2rHmw/kIN6BAilZOlKF4qPa
NYE5nkT7SVLjnzrKbKj3bXIuerS+WUyECoPDxz5Rr+FwdbuuPpXIZfdmy7fLL6MjFlu+LM7vDRbK
YNWLYMfjKq4xRsGtDKtT5Uak6Cnrq5IbJ8pRcfZYNnq8FkyBZ0q9jIWPgrGxCyw60ypl75ZxcmFE
s6+tk+ln26pQ0BMg4WTpOiQX6t0pIf8EwL0igaRmJhMGvycLoKVLGcL3OJOEK9maQCFt37yEYyQJ
ySPq6JNBMxFROH6YwYhGaPKisxYAaAzz4i9KF2I95vu4FE/cNQhocsPYJx5aAQcB+xE8mrvpZlfx
2pKz6Lfy1Lk0k4Gj7pFctGROKdxFuPkqECcbX85yG9HIHc0ZYwStGZrRjjihvJbZxpxskHKpH9yh
U5DXcdWgl1xHjT/jzKeSUtJr7ygmcmJk6QVtsi3+KVVS35kuZuSxTZ4s99ULWM6C3gjWNW+Wtgvx
ObaMwbt+/umT6aHt9Umzfbh0fhs9N14Pbqt29d6JWRUlQDOraEJGEscbOLaQ1ELnuxv4/XW9FGt4
Nf75YXZG1o3pQzx5L8TOPFL4MfvwpsOAVG7N+uplsKMJ01d6kp0Hp5eCjHLZTtIScB2RJGRcAq6Y
3ZsTEq9hFtQhwUihpCtGDwzj+s4YP5gm0G8sVhbXHVD7+N3TVNkXy85JEODnnUUpManflMbVNWsE
GPKTtETndSBlzWeIg5EHzbQf/XDBWh0qhLpyfwtymNdJT4HC3tdXDjm8PtKhvvibNw0jG1BCpRoI
jvGW+EH9VLgxQ7WZ3LLB3uFNlwc7GAKC9OoHbrTmOpb9knaQFjCDSBVhzXhSXfuelWpmYIWg0PXK
51JF6a7y0JAoZSScCgiXq6ORO3gMIkpus+3vteGZJG3HZ/KbMO7FLdkJIzgWbV5U7/2QbrqqDcDW
I40oyoDoQSC8YnmJBikpOq637Bt/z8MoEux2jMsuY3oCML7x8sS+eFH/0JfNWTrBu9njvc3y6MAT
460i7q0V1xXbWls9DJ5/UpSYbEbwNamm2JQA09btFFqbrPXvgKOcZYaVKJLsELkQ0tUsWUOhV3NN
FsWjnRF+p/EBGm52szvFkiRxWTxMJy6BAgt/9JNH7b60bJYwEY8QOxPBAmct47Ud6e8mzcGLzUZB
yAOOMQwOCvkOKRadQzqi0WFVE6ICxShJ/pq0ufMMGockKIj6omPvyv6Ge6jkdiX6roTHsy6L/mtU
u7Eq36LSRMFoW7tUAImEaUA+H6BJ8ABLyonDdspO9Sbly8agkT/MqfenSvpX7H3D0M57ttf+fh44
X3j8KAEmRBS17D8rSeY0WaT0z4QGUvMi4Eq4twyz4Ciqqwd/SZpVpObiDlS/VsREECEj9WFtoHKi
xhpy8y6P30HwXmp5HqvqqRymmdKR0UNCS5h1xq6c03vjZE/ZNujoiSVPEJlg8ssVxZtVfqXkwK2d
LNnVFrllRYVNyRpYWvXvid2LNU7M3SDw+EV1uDHb8ENeB7SSAUxdCvj8abCWnObCQmvZ1sdhkk+2
CN9Rxg0bu/ztNB5OooNB+k0dlmNgvTKv0y2Jo+ssDrnUtPtEDvYHrgy99vcIaNhKlfVvO5S/gVtj
uEDT0U4WaUMIOvfdqF6HBnOZb3blVjAIInuNTs4i9DqdFvA6u5i6xckQO58s5H4tFhOrJGHHELru
d+hmbMrEXTr3p85WZIB1Rrse2TQzsqBhmOenmmixpi+mNcuWb9IwIfVFDTU+O7ncYYFLZCsrrnKQ
W1P4ZzLR/xiz/97Q786NhwEpRFzZd/oRo857IZgFdgVSjOniR+LJnT2HoaQ/76sIBtCUPGOUaC1Y
9AwYEPI64ddQ8tZ0/XR09LMuxnfkteaO5w2iIvamYa45gHu5gTlhxkyiD2NNodjNDkYNx3lny5sw
H77xhW6M0KfE/Z9Encdy40i7RJ8IESh4bEmCnhIp39ogpJEEbwpVsE9/D//NXUzHdMSMWi0CVZ/J
PLngc0lAYiVBEQHH9Yo5QsbGJe/VaJkn9V7Z9ZZkg+EUDnOU4+6rZgu/qnbORO38G9Hrzu7ywOvR
rNJoxuDnOqgCWcbIXeXrd5XyKFsnNYvlm8/y1XAz/dAr97tipnrI8jtWDdoke2d7MyDrxkUI9JRs
mMImRgaq6gODabpzOYSPYFCsgnU4ROH5VsdsJYNqhQImJtqEUHG61LOKy0tVgq8f7skGeroZJubS
5O7b66ZzYPRPhQfHscvdqB7m5OqPWPyz7oVVxh+DeOyOjAPOqHld2Y0kwBFuh6tDbgOSuooEjVAR
Z5feDf6mVK3HFMrvOLOubMvrQkmM7hqE/RBYxVEM5afvEwxjUCBrgVm8KFl7LXeNp30txuV1TIZV
bFkvdtAQAsn4fxnIwuWVF3cdw9HO3Mg2Snc16BLvamv9N6LmKRMvuU3Yq4sWjDdJv7fc9K4lcdpb
xnyQuUc8kQM3ZCYf6tZ2mDWVR+Vg4tPsOJCQCt4oF+foaJ2rTZd3f2lLM1UkloxS1HpUHOm+6od1
seTLMc1oz7Pshu7ra3KHR6c6BSze1hYzhxXBnWgNkqpaTRwt7HcgCaBj9FFirIb0kvwMdvOjpMof
vTT98XV7Qo8Hiswp/gVd8DLiBtoYc/Eos3E+JYzTMuJwCj9HJl3vC1u4O/YzT4KUJBQm2TkZ3H5F
0TlT4yNEcuE7dYxFPTNsKDttLFS82C76SKcJCjAsEINi9Z3mVyMUL7NFPjMk+O0431XaLhQgxph9
YvyXh/3/ep58pbgcvSodtn1C3iFv0m+KipBB+WMyDwaLcnM/Gtmn9Mj8kz7RxgxqB/IHmxHzPDrN
be7kOPf1iESWQX1U2G8x8NixR7GjPMkoS2HM1iPb56E3z6YVH0y//kgTp+OJtlsKimqzxCGxtBl0
7yH8GIpo4d7HQuGCV5+O9pLwyTlk7xapt9Fp8e5kOLeaGrNfaK+DduZlGlVkz7FaadaLQV3421lC
x2ABs67DCiQtTkv+a/yz8SeSHci+YhNMzqOBHXE16+YxJIys865OwunH17iQQG5uBh/OhK/1S9Ej
E+ha66XsXkOlN0FIsrRO3uwinI5VafubRCECT6quBnieX6lz716pyX53FNs7FvZd22XEwLJw7s3a
PHayfcrseL4ELum/lVJfoPpR/Xgd4kiOmm0WdARoyjujuLFYZjst+e9V2O8Cp/ZPfjATZz9VbOfv
uhbfY+5axB00ViftP9mT7uvFBsfskYakJ/r0tOJG7QqW33eIdN80FnI5rlzH8o6SYEwEpRq3o12P
J0c5b8qtsfOF2IPt7tM0c/r6kDMh7ExuDcg9W/YpaH/b9ObVjb/3xLJTdsJ5Vy8Wudl4BLEgnu3x
WN5T65qmOGYIITZOixwTpZFDloMf47BokjPTqE8kPsvLkNMwArgFMNo42dYi+gtzgZQPQ2wdcBXR
YVWtZnCVgnkeyOCspi4/a5+LJatK0s9NyhQSb/910OTOmZqeVSwWpA3t8ERyLvOqgKDmkH9LStc7
o8GkfbfSYjuzSNwx51D71OvEM+0CWsf6Dx473BQaZPIV9knii9s4IhUXmOfI2q7PUGyaAx9Qeqna
hofWTI5L1T/ZfSr3+IhevJTJREKEBe4X5AR4CLJT47aXIBxpwfB3rAwGmtsWP3QUfxTBs06Bs6CG
GFlac2kCg3FnXoVekC9QqK1XP9dzHTLDo/pemGQn6JBr+ozQnt7dzkbOdk9PfvDj6p890Z0tWv8F
NiIe868kFqvrMQVMPi9Lyn27a8P6gm4IjbJjk9aHuQLc0ikTRx5PFh8ZPcaEzJ8Uhv6D/pOE+paK
UpIJYCR/nh0AdppoSBMuQH8qkfZZBPQ6Zx+Bk6+o09wiRAczmt+KS4pUZushQ4uKG2KlAh+WjP8P
iEu/zhqMHkocPUUASKP7UxHkuLGdAp902UfuWH/eMa33iVGkXQw/8Rvgl2Mby4+gIFzXbbkgifYI
/ktUcLGb+FDqZTMJDBdi+fJAJ7dN+2uSkDG1nc0ONCt2/eyIde0Cjw76JIsEJXaQL4i3CySceREe
dMJzWuBmZTTnsWVVRk4sRbVwe9JKrydjWE5uhwlXlaplYKh+p8olIGFIHDqWsYoijWn20gtp7sa0
/GHRZcfeISRJ49KE9jF0e2D6fc74MkuDSAXxBX8n9jHb2fjVQI4LpKMtb9scSeiISmbiJX+hOwr2
KkOel7Fp3NiG+WK14DtskSMvEcmR2Wa6KbrW3FiBhQaudft1LIwXMjSTM1xtxH0L5xxhy94e1yat
Ck2+G5gttuHF3npT8C5N98e7ay20m3YHf4bm12HzyDsEF9r58dvW++cK4qbSFtUzuEG8+KH/L9BG
ebR8/O59USJCRQY0Tf6PSfbJZtTtfyBXxmsRFL8pqbi7YEgQTZoFPIeDkjK7MePZFToUFyNNBBsa
jQDVH2vIAuI9m++VwcmZ6vyhNlT9MBrKuNxjK/1OXojxihKTfDqEwBfpJR2vJTw7letogFgLdKTd
t459N6nSlXVM/Bt/PGdC6LWnhg+bMacyitvkmq9jQXAGfAQ2iAUnCeKKgwsnYy4f/MDfV3XyOtSP
ao63kApo1aDgkJWx0yYOjNRHkRbIce2lbAex2r4mMQV3Sjm4Lu4aVrc8OpRzSR3wSE3eVbBSYVPC
m+2Sn5ARujRnLIXb7CUZMbTIMXxPELTpBvo3jIetZYTPGsH/emLAxEWenUTTkbIQppeR9KU9aVAz
o5OhgNEe7lk6Pi1J8llImTJWQEk3401JDWxNTc+cJ5d/iRhwAvgsbQjkXLFJwfHBftapiQsb08sg
PUbx6AP3vmwerAodOs6NU3kTQVwz+Mb+AdEkqiYDO1i25BtXbByfdtQO4zfXc4NNHBK1RSEWMCdb
2yauCNFUxlbK4IQDmHAqFAIIQLE+mGs5uBCBkubdiAMceHAE9jXDn3uJu9bG7xxrfnS47zgwkK9I
mDRB1iDtGjaVA4ln1vdfBvbPKuXbwSW4duibkGXTJaoMrY83VFwqebAeRwznd7depCc0qW5Yf6kR
fspYI1ZKggpWn+5e0wVXfZi5O79A4o82MtkOY/lvxPKOvI+/JcOIT99A4dAukJMWf2uQHdnGDcGA
/os1NxiNSnGdSSDQGofCwhoHThM9wUo7qbfrk/I7m3+wtzTrUVIXjoQQxuxrF7IZdWUT4lI4v6Lv
LhjrSjZdFfuTMXkyxiTYSyGPxHdjeNsOzPaZ8sG2K5Imwbhj3XwH0t8UtxHnGGXqJDiY+wX9ajI/
DjhMVvR0zba4Zyayc9zJvv3nCZ44yrNf/P2fDqFja7aYryiiEEzhOzRnA/Fwiji/WNrj/R/2K9ig
PNaZHRvDhjgVlVyCBMM4YY6ojvge2FsY2yl/mFK8s5yWeoM0EDisF5yzLiwO3SyR7QhnnZVTfaZY
pp3071pLx3+iA/kqA/7/pBo3VJDM1KlWGo2+y5blJhCEdqSoXsuRgMnBfjYJMcAScxKz9dU7xkN/
n0MGcP8zxOCTve+BN65U0d8EbSqTw0dXOXveqvXsOVvB9aW5AJXRsHB3EBSwQXOiBl2K6SynUfuH
znqLBwz+tcNKxTTgfgER3xdkWZMTN7txfpliM78woOBmxRyxbrOrre4DQyKAnRg8Ij7FeWP3+Dfr
GUmqBiHHAsbs6Zvm+xDNnU+64LGK5cE0nZyrlFqkYtDce+96CiM2v9vWC8oVVdyexN6BWSvbOIYd
d/jhE3pOUksUdwVhLH6W7VwnMRGxZZ+IaZ7CpqcBA9HD/qJeG71lRx7qr1UXREJ3yzo354r0tgMa
Cib+wQ2D9rozihqSHAEBReDudA0By6+fU0P/+JKFX9Pd7IQ8AO1L9GLNZzaF44qBB7LNmrHE0m+R
izuXJpbGupXS2kxtThVUjuMmUNa33fDDa+S3H4v4kKTzuhuZ1eqBJ6VPWx53eS679t1KxifX5EqZ
ugyukXkLmu7ZZ1RoVcuTaBhPZuxQNGFwaLbQ6prli0+Ixr4pS7BPlRmZYyv3HYoRBnVkPMvZWGnZ
wjtRwQ6dPpw9L0X67yT6yZCMhDthLnuCPpfVLMtjVgXJthR89cCvEHgM5hs5IOextH40xfDWsO+m
tES9kM78nkrriLHvWHfembbwXcOljOs6krF3zEbrGRrmLk9aGrLyzaM8IcAxTVt1KMHbsZFAgwLQ
oqSRWWfm8CJxTcL8fUqr5HO+4wXZ7j6hA3+xQz/ynOknrvsoE+ERcUu4QUHLCskYjoJVZJzYzAJH
7nJruSEt+i4JTW+Z+PC+q1PdYb3xmBBWy93LawHNrgr36FT9NeTT3rEZp58yVbgW3uIfWcMSXBMW
x94e8/XiMDSxApBqHinsG1/O+baXZrYzLGOKpOEddarLa9a00eS5n9NQ+kcIXo8Ogx7uhbaiiB4Q
lgCxPsOGAnwvsnIr4K1X2iP9msZkM31KJ721GtVcuBwDQ94kTKrYYTVqZwaZbd0v/hY8Kca0tkzN
59ww65pkt6valgmkPx/csiTY0Nk8gOSan5v4EZ9TiSjIgO8eo8SaBSOx09zX5TaUTFirO4Go585a
tfiqlgbDWzOfMj02ayn8begIi+6rCXGBG6+Tw06/tj5zZTzJynrPfZ6EvJwQfHDahvB0l4n1lh+A
9vGryBubdJs17r8sZN43ZSgJ87Rg1N+4W99HQ8uChGldzhGkINy6qX+ARwI8asHtYhJCTkW5ljlV
WloM7+293tbtiFSattplAIuMLI4vxGTjd2j7IwRUJraEi5jkD8h5iPeWCU4d1na/lCC+mOAWwoWL
bBzjtKclGXj5KpxmWADleYEscCQA+xBMxrkBzfZoo/XcpQtnepgehZMUuxHlxoYJ4UVqGUbmjEI6
KGj0R2ZI+waaC1dBiTlyhtZTDMwHwiyPRruxWXil+uD4HYXJ/eQh3bSz6W5a17F2QU3OY2fa+6LU
FJXM9yIkkr/VC0t/88Yw+JGXxTjD1jwIrcVBGCjlWg0wCELff5x4BA8k49esIcCmYzdtydEsos4Y
0fjVo3n0wULbVWIdahRF+7FjEAXL7xwa4xVZh+c7M6JOixm3kSz7VgJ7yiobatAAYlYnzCYdoT3U
8t5yrnq8zvfnAp3gcJxMg4Par/9GPXfHICPSygJdkBG64st7lpDXvcuaHOKp/C9UmAzlpJ+N3vw1
YAJtOdq/RTzgNGWcbk1SwF2D0dsga9qcEz8db63jroFq8SGQk9C7YBBaglvDGRVvjryZg43RPY6t
DiPnPTQ6YQLct765xsF87Ce/2iWLOIy6exSMnQ7eErwmZCwQpBnvBFzcdeWc0b2PDzldWwgVgbA2
Nkukk2uLrZHbLQ0WrZFOOzOfQfH7G/TpzEso4FeVC0SteZxj6uAxc701pV+AONJ7yDh4I7NXH543
fJupfqb6N/dd/dxaVcTgo9oOCGRXKdIBqxpL9ChYuXorBisskYI0MUGlwyuqGk0iWPxUOGuf6iZD
L9brGoFsBgwunRa4avRrvE/oA0fmEqGQCFpMisOJcsnIb4Frv3oLWwjXntbT4Nbrr9nsfmyxfNgh
ydOZbPbe4KFbsO0vxhPo02WbPt0VISmsKABZw0nGJmtcdC0Rs9+9vxjMWdLsxa34u/ZT8Lag4uEp
t65BiEJ+lDfQnJSTkrYy91rC3af4Zwn55N3ml+VDF8nkoV9QZIXlPGzaBeU7680HKneUfzNN/ZDY
w6FNCxDc3ju7hc/Bzr9ytGQo1+WqMFkZ2qWuj7OwPt1gsnnaWPrWeeav/KWvd944P7n5mD8Yy1Zp
girnZAnXiaXaKJN8HxlX6jYR/Lmz4Z/KBHmcEMlGDBmLTN+8W780P0jubodlAgLEdsopn0aWIj3z
N1hng//KVTesnblEySTaExHr6P7z+yyh5XDL3dk54SGFD9AkN4dEqhXn1cPE4H1bSpQ67ixBCBbB
vmhr1DqB+YldST7mpRGJYnK+E3b3rlS3LigPAGrnC3w5A/NkzdYoz/fQcP8a+TyDdnURGwQxykvP
+29c2obSKvjFKu1sLK9/N/vyKgv9r5bnSSNCvInR5IVAQTS1UW9lJjjX8Nt1g08S0nxkSjyJ7NdT
jmqqOpZ0Dt599SCnSLV3ZUbgnPA6f07WNc5c/6EubVLUlL+GcfHtI0tjB+fRr1SvVX/uvRTFOMCD
OytzC/HvyYnJqi9n7pkiZ1nrgU/bNzTS/ijiL3tON5pjkEvmPo3x2me8BMTuqIeu5/SXFuRbyepk
NwYK6Vm76HXdWb+FyXZGwaZaVcMSXCZ27ikc7mJA8sBmEBFqYHs3UXTkGreDem0q96oaVR17z00v
KTsF2vH8ubSBnCEuNvZI07v7Tl2xSpvnTdYn9tFzqmLDtnbaZrl395vM/9m+cE5qJDRqGYkQRXS5
s+kd1wb3UkZJDs40QPFXfg0g/GBlAlw1NeYiisdtgFWKsJ1in2fOCf/AFeg7SNVWl9Fs/Zur4eA4
GLQXr/X5OLNrMLhbZaN997p2iBrT2zu+Gxy64km3fr8hcbcHe+PtJMl1RF006z7HP44Nim+FyJBq
YuTmJuI7wAEdTUTlMhDO7nOgD6v0pwvmNqvG2EGzOUfNGmHPrcgaYr1L2leLxLSwbHcAouPd7Ct3
RWDbegQtQMXsXzMPT4Ww/UvHxMXPMM5xM6yC1G5OYDofU6dV52ksi2dLTv8ATuLKt2DNbDT0rvOQ
++ouiCo3OaKBiZ3PKnGUeVhE8DZO5Db6iFyn/N0ecIsWpFGU8VPZa2AiwGpr1xI7x9KPRlr/hfRi
WwZ8s+WcqpxEYbe25b4e1QdBQzA1eudsGwiGqAGsCDyOXo+dfhIm0SLd45Qly4NPautDMgpz5+P+
mgdnz7SSXcaE22goEnG3d6zzqR2vKLwrgJ4dENo4x1UUylPqVK+91b4UiSblYGyiKlHDtaptapgl
/XEdl3cHAR6JjmQQhrSulBO0QQ1OXlJPMP4iM77zgeE9iym5lRjnbcFWyatizGpJn52bDBR9a8KF
r1Or2BtFguioqh/+/xeghdeJ9mjnyx72q2+U53Q09TpDAXQqOdCG3i3OdhuCbyziT593kWzlZ9cV
6VNcGf3JWVIvYoML6oksP6sSj9jA2quxZPis6O+TRyQUwTsXLrPGgW+M/nkil/ruL9NhR4qn5tql
hT6mlvHLgA6cKrrEQ5LVN6NtoOhb7J5Dmdy0ZeXfqcKpkg9XT+Jk14P9E/rnMgODU7miPcSfiSy+
8r450My2F89Hw+e6zqmYJ9z0jfXbYI3e9h5KOj6/4IZHy4rF4//M223b9pEdGzehIIA6vAdrl853
Kww5rauw9U/WYI58mo3NZdwvEejveZ038ddQLvUDbNNraMAMZdJUs/jEDipdsQ2cQJGqbYzHcGQd
yK6iILkx46SslYsDL2+3JkwVLOJgReNSXHL6fJJCCW4Vc0Omd276D2GidzjYd2Sx7nzuhZ8U82a3
VHvllS1q9lid4hmLPNLhB1Ydeu/kPia4vpKkBxjhuqnRFrTpEuOBndQBgd09kG+AnF7dF4BEiR0s
rBOmqK2d7qz4KZ7olUk6834W+wWJ/0ZxWpxML+93ds/SbhgSJl+BobZlbn0TrJ18NG6Ct51Qrcfc
WT4TQ/lQAof4ODscKryuWyL8EDLcO8HQtDdOgtLbEizKWbC+34OqZF32R+puYi/Lu5+F+cgOeK5F
qsZtGavD4EJGCFS8nQtOeitN98lEfz0O7kVyXF/uQ67NUDR0wzTdu0FZ9iv46QpfIb+lL4FCsZT9
PjbnELK6pW7rUjblRhZoDAu3nq+CmyIa6mCt5tE7SxqaFGpUkw9Qsmr8dqlUe5Nl52s+6V9zPnsL
gmOy4PtTOw+4pWA3ppZLqBEnA5SNHlQwc7h0/kVpbJ883/tV4qkey+bKJ30cyDclZtso9qj1CV90
LTBYvHQcKdbFrmMWlvKHAbpcL4pk+zbJN+0wwIKdaiCWPREmFaU3tjITCzMKZ1Zq1bYnrnbrBnej
UG3ezCxlrMdEG8JGtrMQy6TSOPVKP04tYM9sxFqxjFl87UWzLT1k6amPM27Rqwa4lkTH/dyr8jYI
DpBSDv5RZcZDWdg3cqN4Hz1d72tz+Uh6TktMEFCbKkitZQ4Et+I1qx/+94PkTGH65xNSDxlm1aVD
csny9OC7/XRqmVuIGoIjjmFOqjmIj5ZaXrpJb3XI/DZ33XlfafWVpONbBgj0qWWov87FPqg7+xaw
iN6nSsFBQEG0sOB9JdEaGzVvC4MRtzsIrI8HtgY9aYeddTR8Mlx80ftHJH8/AWOcbIytK4tbbpHR
LLZoeNuozTLSGglEjYUj982I9qTMtFyPhQN0ogh2uBmdneUE4sQUoAMv+jx0un6cpbhlLflCQ/+P
XVG4t5FasZ2fY1xH9jYr7gJmKL2wYv5r5RhxqjifppetfbdzDuG85NvUw+XYVYQfaMN9MnwE86NH
X9d6VJ2MzGqra5HpUmV5jY7iGDMCarYVQIDXFrVcJEaAOV72GDfpOxiwabXMlU30kTzHJp9Zp5q/
wEXtlSqLTPQg6SG17Zy2CU7dmOlzi2ACkR2KSeT42b6ryk1BQn2Ul/VrUCm8/toHIjbh1lDBujJF
j10YsYcli+nW4l7fLGjN10Lqv8qX5edkylPrRdz103m2j5in1ZZBcLKpsjAnYHPw706m9Lgk45tr
xegplAZrpHCNeLlP1tpslAe0Mm+dcvwPL2BF48iOKub+W996GyFgvWeZsk5j593JTv+lBVRjO1Pr
xeIeLaBSpUlCGp0THBawDWaB2OO5pjtBYRhonMLDDVnqIYE7CNy+eQ9NL93YnXhC6vKqLBxYrlX/
K8zlNQE8bFXG/FDawcYVj4kyHxNILrHpqRVTSlj2qvypQRyv0Rb1jEXqNxStly7AxWTa82aYTUjR
ggK/nXXkJ0SagvrBAKMRt3b2uVn2ne8eUszzkT8AvwkzKp1DNfucrIJpglqqdts1hOlW3iUNYBzp
fPizVX+oh/EWxPG/Puhc5sbWa52Pn7bhOlHNiPDOOo1t6wMo8DlhKL6yVVZvmeMHDm52bnGCOCQb
8xHBXscD1ww3HCE//EcDykOKbhul8opRDN+1kWcAXb+D2mHki7sBUlZCa4iwhWmRcpw74J9sS7dr
cUkxXkwL/6XxegOwlPviZEsZOfJSyTsHATwYQqrHdAT2M5skpsOf4mKEfX5YLDAzmHIJd9LNafCZ
UgSt2FFw41eczOogR6avOm/UsTJtZm9Qf5SD5mfuH+qqhW8j0cTPwDE6byCcdWwhBekUHFNMokdu
n31e3r0R58Zm4M+jPHL7TTcI+2Fozmac3twsX95NqDv+gG/dyBrAyeiD5TCRYLhQc3e8Kbu8eiHP
wifOwE6/rGSv1YjLqrOsbe97b0NemJep728tHxwjIKJXB4sh3IiVmnpzeQzLfIpYhOmD4EJi/HxX
WA+OupjCpjlfMLGG5BCkY+ysfCa5tJ61gDj1i/nGO7rSOyRJdfUdFgbwl4mT9lMU6MFyta/Y7q1z
RgLysNz3jVnqRlUD/qPpTHEkMoL8QuVOZJW3YI8bDBFcK97VQkEEPqdcZVPe/yZbjgs68C7MHjtP
N5vamoZd2DUMzIFZjkjDiAoDODEmKO/GHm1Uo5kYc9wKFoKok7oOfdw8DxNMOWQZvpZkHmnmF36T
JfsW4Ngaf3e/LvoFeH5nEYpp1vUWKDKkB4EACo/WKOWIgxD2ORjcF2cyvmTlGMeAWqQI8/CsxJg9
3ndR1lK0TwLNqFHyHMs4vNYG6+JUB8nTFEOmrudwr8bkZs4l6yAk1GNRW2fVm2wQNNu+bJzyKONt
nQBbsXww42s46BCpXKL2Xen9w1kt9jx96JErfaWKu9s8mO5pDG2ix+wvOuMuu+mKbbGkFqIgJK2T
9sKbIDUai6Psn3yHzVTqlQ6zKXEyAjILlgH7j+rK4CVRaNbRQRbEbCuLSk36D8VkvTKG0Kuuh0Y4
4MjKHYU5yGy/87i9x5egtq+bimSCKjY2CYT3/dCwfypvqruRttE+T3HzHWc20tT+21af6VCOkBhx
IwkvordxH2s8scaQykNgYtqyB3Q0C/iUoW2WI4PPV/rI+ljGeL9yk2a+/chrq/3qSM+Ok/YNBLZ4
ocD/N5FdEXSNe7I0bRMzTBBQkGD3jRMz4+k7yUuPfalgGOEF2j0lCgeFoTBeO3dgVllyY47qtATq
qFVlvVVyZLHojsONuJ8/y4+51E3xuRBGcBmnFDOgdCOvsu2t4drFLq1hpzKmBnjhQl1fiPg4dPl1
cdO9P+FjyTOcp8p7M2HN2l1MrxwAFaud93bEmDBVoA4EZBNmGOY25QqmvTqLMN6PNnqALE03XYFH
beR6odPeknqdbQw8D6C0ARM48atlMQ6o68XYTO6awUJCzop1SWoixxfjbusx4KFABFs1xYtdN1en
E+IgO49zL3H3QQaAQs+jG/WnRQ3ztrhzv6kgrhbnWcmcau76f0vvR93MWgI9SkmYRvvhQAlcNVu0
IQfdoaVDPfeFydNcpQIvZZV9hMQL4iKHqeWZ5HWQAkMxZyfnkfbZHCvyDtHFdTkyxsBXuOJyjqSA
6Uefng0VYH528iYyxctiudxF7XdQcX4JeBaUvd58mCvrlqFl3rTSsyKHWoJBA2RuWBut1119EpHO
uDIuw+z2x7pPXGqUFHOaPz/XhNRHlVVGbk79NfMCH+eSJl2mGrtMrjGNFgw9gxI6BVUDDUgJWWXU
Ue6ECAdsJs+5lre5cPVD161lx0I5Q4xuOp/EQAxgJ9NrsNTDFg86ix97QuY2IrYs5r+hdJYtDdpB
+2rcu3l2CfwnUZUhhCi9CkgMXjeL5TyOWfbZSzgU96yfzLKa45R0iDcVg3Q5tOS6NmJrWgxip8Rd
50nIbHBho7IESbPNK5fJFCvmY6PvUNkGcsYMneIgs6bgjrPIhTD+aAL7CG/TzJGD2mOyAqYsVkul
UFIisiqIOK5plC0X+4qMB4pzdNTaB8kVzKX9abvhS0/2BcFu4bIudQtKxYFQysphJ9oXWQ/IMxUy
w6DPh8jDdb1SWCR36IV+rT7AEEJHYg199xCm8Z9/P6kyGsuT19TPgy8GemmgbuXQWa9DH8QkM/CY
0zNivOz76Zy3ksVKDK9mpp13ZJg+YzJf1naCObltMUn4FD4b2wFghOcgRVSaIEKYUSLSmthslMZi
M9YDRPWJND1rhBjbISEnn0SvY6fzj0Shf3FAN+eEBMhz4BUggHM6oXqm2w7i5QQzJo7axja4YCfB
4hlGAKMPn1U340tCa9RjmaGdkDqt9zMLwdskLeMWm/4mVw7iFHQ3q9rQInKQxp3KGUucqFmmpVNg
RmGrImSgxFoEwWpKHWKWAd+mkvOvOg9ZCvtAYIIXfviZC4tJtALegd8VHqV3iCtq8CYePkwJZ5n4
d3hmMFbclC324npFFBNEaU/TezYBq7Jo3VamDF7IRIPYrA8tOxXXbh57eS00Mr/ALJ6qGalMElNI
t+aHKcZbx3jjwQ0ZavSgVIgOKc/F1H0HDVgcqsi5Tb95kamCCPfzJFQDQLEjeId7lxvyDScZwIUw
JAY0dd9CCZfB6eR2MWhMXM0vuKGRKDC/ZotvIl+EPhurYYur5lCpdFPN3d62zZM08//AFhTHRPzS
CTkoaHiURGdHiWMVK5EzQx0LihggImTM2NfQ/zCT9NuFecyxjJWgyrI/28v/rC5P1wDakJcZ3kM5
IC2Hk3sbvc+5S07YCqISUVDRdNkh7gQ81G5V+qQwQtLAAxcfzby61oB72JQNlIY1e6n57qAmrmhS
ZbhlhI77jz4pt2/FAcP6r7VMGLm78CVZXHZEmrCEEEhdn/8JQ3/czZRgfciPndyb1TwjuWJy1PUf
ta6+8aF9m03zU6W8Lpn3PWbiEVU3FDjOL8oSnUzBxpiMX6dA+/ngiEohyDwOWl/D0MBNz9eqBpYf
Numas0WFZKvkz7BpKthe3EtKoCTJcwMMsQ31iwlukOn5AUn1xVruVA2+ah7Sh9jE562pHG+5hSTQ
UCF+5OTZVdYlT4N521PrbwA03JzluTbDXZ7Z1orR+/+xdybLcaPrdn0Vxx0bFX+D9oavB9knmSST
jUiKEwRJkej7Hk/vBdU5cSSdssqeeORJVZRUUiYzgR9fs/faXLDJrYU2a/39RxTLWwmSZptOVOUj
l9LkP0S0Jdpqn8XMAjGkvYDG+UDhjAEt0LdVMVKd+fmHHT/ObGRXokhZo5oPMby21CcCxuST7zXK
Q795xpl8vfzb6+8ch+PfVJfUyP6h6DHrpQuuUgbWG8/Mzu0GpCUTGRxBQxZVLK9FFY5Hd0aVzpm1
rWl2D9jtEb7O4r1qJsw+E99eKY69K5ftlL8bRjZfDXqG1nwn9OT83XDgnI3Ifh6rFLX18Irv7Kob
43E9yfi+0e4jwL/rGQuhYjfdecVNWg4v5TRdJREiY2GaB69AQWMpdWqxE7kifYU+/2VC6G3N7UcR
D5e2lTnAuTQRPu5c/4mz//8Jmn8TwoB11gSNT0Ll3wUxvCbha060xQ8xmv/6s/+IYpB/CBNuqCSO
wRaWaf8YxWA5ml+WS4imY/0riEH+YdqOUmRoaqk9e0mEaDBGhv/1H8r9g99widd0tOBi5k/9z//x
Pv5n8MHGI+V5lhNC+tN//5hXwNbnpyQGm7dlS96Ww37EcVD98SZ+jHaf5srWKBvDQ9G0+wwzImIV
L73Ruir2jgAIZrAVWTetHk6B5VdXo4raj7kpx1sbCDKqNNMOaF3BihYoshfBQ24ZEO+LmEOlxeni
x0P6xTTI+/VAoFx0rWMZqKo88W5HE9KvRVLumQYYdxTRKzm4GjwyvMO5jsF7s0ynGEpzjnHV5vsU
nj1TKPerkUPJdGP7ccJkArySwJKGmCdCHCEwkUB2TTTJcDexGF37jF0fZjyQ2coFobyp2I9CMDHy
teO50ZpMBnbVFgM5YC7JDhW/BaGOo++kG8afogvu3alPjojHqrXRM4biw7wv6uq+H/zHMXavzQIP
U0nM1zqklSEmTrrmLeyITytxAdRQYZE/TXrUxTyX7SLsC+1dOsIfI3Cptr6ptmJjbKBx4lwAyBJu
e4Pp0KwyiIpl5CYVk0xKTN9BOtO7of1gd62BAFqxB2PXskrqpD+Yo7ixF3k4HJT0tezaZMuwZ9eL
lkI80XzGDrnM5Wia+8kDPKHdkkBuZjensnY75tOAL9waTK8qvmYx5p4WQcUSuZUcC4Zka5EYNmML
8dHYIzFjymSDmF4Y6CWZB1wVQ/SWGHOyQWc+7EkLxmtMCui+7mnAjIHAI4kpZzUwZTfbzjh07hDy
ZfqQj1Xg7UkbfRQtPN1kgHJlJ4B5qYGzQqM5Q6YJ9dGikgCazjhqKrNL7Grdrm/GZ9o69paDyVil
s6KdiaR2Z+qWDV8p3tkciFUw2s6q9siESLIRY1TMdjtsPVQWzKJ2EMXTPapAfHFmIOFh1gsmYsAU
aykmBmlP0PTo9sxErNAGv5LUaD8A0tou08jemrm6M/tcY47fWb5cGEOesZ8RimPsmJjhTZzecqY8
jMeAhQaSnIdc04laE7OalrBDAiQjlqiNQYZWbSdw0Gr66dYoz8NUvojRJbnT67s7hokeEFu//4rJ
I4Ua1fVHIL4wpcTc50yhRbLlIRSfYloU7EylJiAsqFhwSfmSFSG5oOOEG61DgusZ0nt2Equ7dHj2
39WTry+F5Tu3VGnImIwg2DOyjXdV2Blr044zpD6Rc+OBcFiLMbPvjdphexOM0brXU7AJE23cla6N
BQN1Gf6NomTx5QlCFtDoQ1zEdxy79zrCoDOrUeN6aIJ1Kkguqib0xzpaAotaVutkHnTksoiBbVQT
zvu+df1tVrrmF936YFErwzkoRtqrELpBQX/MhC0L7KdaByDvbCM+um12kj0zeMbEJXquuPK/MDfR
ZxsB00VmWcnlmDYzDhcAOIk1strwM30QNhOVxPrSWxj3Oa7TW6jNNUWJ/xrWxo0gzKyeALXpzH/E
5VwzVUqdYzJIVtUzkQBFKhRFAlPxykkqgh+bhJzhQe+60bAqMB0m83+2TlSChtb2VwQB5X5ypwYx
kMy5jtPJeouSMHlVcxPvEQ/a67TGQMQQHnLHTE4zilp3sb2geoOVEIEfQQDNHO5RcH7DpGnljTDs
cJfNWX1GtEgWw8z4Zu2F9USuVnWQynj0nIGjU0dUtcz1q0xHR7R/N/Tt7brFMBet7KSH1mKQQxjM
mYP0NHysKs0dC2xjV2jA8N2A3IoMCKz6IyD6ZCbww+21IKfexz8e+139MJcmiIBknG9x5bXXaUP4
TT4qnMT+ZTsH11aUjctlUK6EazzSqoCdDX2uHRfjFRi98klEDJcYMHi4lhaKTy4/Ax3bp8EhB9Hj
NYC0jOhbJ+RqqTERUNgA/Oy8sHjIoqJ7wA2WXySpWe/NAZck4j/gJmEo+hKrHtb3VR7EClWORImQ
2+WNOWRYLX3K6QG2MOcJc65brBYk2ZRgdmyEOsewqhviEvphsaPd/1A7/FVykLMkvf/5xF7St//9
SWz//CQO/amsLW2rfRBbWbp30oVh4WFoQhRWiGdsDeq2nYEFJ13j0caTHhxv7TxyYA5bAkqrxgVj
ZdzzwAwOKtLlPrSr9FjNINHxyg07pBzsVyLEaPQdWMfxmuQaVKRrzUdjylyIgk4k7qCRJddZk7a0
bEV8iLG9Yd62QawNBaEeZpwiQZNI1gkZYGjAFLoxbiz0N1fIPbFDukqiE8E5Q36bvDfbLNo2bexe
xlp665wF2V0Ya+8bJ6fMcLMu3meZYTWbJhufcRTdsCat9lRBbGyoCRwyB4b5onbA35PW520dmecm
hBR63zbPbaadlW4lziThgQvF+Mjcz9PsI0xupanIULz0rlm+NUEb3TMdoeHqOdK9mgiIIlDVfvBH
965qpfXMeCzyNoUB3ZKEZ1OeWQjRJ8u+dN4joydZtGDTTGOZMrmuSfVeoaeBAN94yGYTrsp7hAbQ
8ADbkA+gjelqqmvsjPFoHcEvl+esr3W3rQjowtaBC6qOJ/hqtiGu3KjKPzGDQrBkwrqzcp9sp1w5
YtOZqXEf9JEgzgLoUo+GCa9sS8zSymBPtSFLxytPVlKzYWHM5X0gTgUCwHiWLVdU++VhYkP2DebR
jP5nubnsHgT0dhHpOCQLF6m5DTD6v4ZlRQsSS++lndqWyOUsTzdFI/unGN3SNozxGjWp8i5ag2ts
M9f0kCA+c58gqrY6mOCrEOJ6Q8g0OZru0T2Mx2xo5HkuLeIWi+9nWbYcaxk/51ovR128HHpE+dlv
/XIQNpwHsMEswndrP49eiu9nZh56EQ/SIIuaa0+wdlv5Q0b8QFca7lc51clnE0wtgBt7PKi+xank
5K5e+9h6z3iMssdBMB9DO7Zk4WA+59lhMFGEz4kwmPjNxMafAQznGt9Lw8sDrcObxBOMYZcBk2yK
9KUVuMxx/VxUe3t5HBb0hgHghDb6Ai+CrIkMneXANM6DRZAsT2FTKfkspoKqrZHG0Ro6+5LScDzI
xfC4nwlfOveDJS8SY6xPkbXUGrAyFpa2HR1cchQZNuTpdM5GvG18Y/YJvAIQLm27exA4nMWRb6QY
13OmzTmbddQKuYwX7CrKongUYh/BCDxGQY0QtwW7u0SZsNd0AjYkkWypVYcsuY66JDwrjIugs61l
JlksWQwgSDZzkbi3FgFGOz+N3B1Ucc5vx6jOBhLYmyFI3CddaYLkA0t+M+ypf0D9r26DGPSJBKD3
qdAr8OMr69H1XGQBlSOS68Cw+68V5AO4EAUnuVUI0PH+lN3XM/BPqHGL2M0EC+faxLd1ynUvRRMO
awbdzbplBIbOQFTVw2CM9jaXrSKLuFLRXdQEBKkr1JwH12vRMMf1DDSTzJhV1aUW6snIPTmpr29y
o/aPOm/HRwGr/CAN4SEiyZAusBW/7u00f5uctt8hLc9eVBd5LzOqiRvXQhqiFshe1JsArcIoxHai
kjD8GgPjZibqA7I0O7O4CAvTRBIR+IceCz+cvbzYKUElrVkX75rasramIp7AM4vk4DdIC5c1nDj5
AOvvO55Ln6XryYe2HhgrtEPiwWuC28JMk+cyWqk8/SaAC5wQTXWXNVqvr7bv5l/helubGts/zj+W
x0KVMFVcvSU7aLymw0ReURMjzwU67USesCNdwl4zQJeHsve4MyM/4ETBpw1sXiELksLS6UXMI4iZ
X/xQOjOjNrIy8bs0y9xOhR35EoO73OqKUSQK12jH+gISmJHlR2D0GLQqO0MJ4IIoeKzLsiBdaShf
XNnMCBjTSD3piGSwzHXJo5rLbl6lWdec+bDKtxJPzsHvjacB+fTDuJB57KLCqkEZcu7YCK+HsrF3
Iuzxqg9QEaemcBlZp/NpVqV/HH1f7YVSVA64u5CymvnWEiOWGSt0EQxI5xKOdAHI3KohqElxIyAw
P2b4jGHZGvG4LN4LXGF+obGyhpB93Uwnl24QlS9jn0C+UkX9aFFhnXRYtwdlY/f3HDE+Z23WH1xV
OhdIzudX6Fndl6DP/PvQQv9KBLhbXWaa6tNVLOnZtIXXMhjjjebWp9irgyvlVJpNdC5OTRRlz0Mv
iBEJA7jrwuh75Gkqbg6FUAnYeM8IoRp7OpWXCFEIhsuKbL6PhMbGkWQ07WJw5LegqAD14tG0071A
fQ6bMHRIWYc5xkE3mK3/xeoICgqPopHkBZjWMJbXREq4NwMpPrd+q6OPTNpAvdhxABFycY9xU1QP
gdsZCPZYKfSML+4tjBW70Qpe0slB89oPZrp1E7IfssUBoWN6otqDFaWGvts7Ekpq5wzlHcDOkxu4
awgRq3Gs8XfS6h2GEdRHHi2YCZM4k9cAw9iGTB/dbRLLjM4B6dwYKJCjzVgNKIAUjpQyH1+cJszW
XPn2Slbo8AN3ga1Z4YNC5nXZsADAFOPpcZXlSI5U1o3XLQ8JjH6DcY+nr91zPOMtUGBCccFF31qD
HWzc+d7KKAJv69bjcCdI1HkISy+4CAkAWOkgCi6dUATbZobPOmYEck/MVb4ECDfhfIDoZoK5xO5U
bIqVzQGzcvIcqVFkFfK1wn69tfreu7USuKtBqINN7bCTLZrYuua/iJ8LMEdCiSSYdcY9SyARsQNh
xPqT+lniJTJaq1grlv8oKUW4g36PdN1IoUkaEdANZxqMC8fFnCrrkayA0Zb3fuuF22pQ1ilOCw/k
jpnsk2mQjy1LpVWpGq7Srum/8FLIqTt7poYMhBE9WxHXPKjI8g5xBIveDKuCGXNbutDkH8PM1O/C
t4pDpeBA29T3+OGX5d3gAhyQmXtw/JacjKDMFyaEe2U3VvoljtH00YeScF/iAGSeUF4EKDS3TuyL
oyktxtdpQuFEHfk2NO6H1032JooUWBvR3lpEcGFIgpTlKXeXaXxFY52/G7g/y6ol2GM2cb1Sk22H
OpYXVpzxyATdcuW0ct4WWuUXpRLjRWmxHaQMyWooDGR4dsgX1nbHN7oKGwR06E9Svn9ygx64UdHL
MbeKV7/vC+TPeaK0BUo7msUaQ14itFz5y4DOqyltTJjxey6Te2wRz9Wr8VzdDdfNLdHU+Y2RXv/+
Fc1/C2fVGikEVHHT9GwtHPPnRmSAqZexcfb3ve3iTivAI62thJNrJbQHjatgh3o2Szq7dWMaw6dk
Fs3g3U8+iVn0ED6FQN3lgH1gVQggqKBDNB9cXHRdvEHZXT3C/zaeaMgYZTk4GFDaFwPpTm2ULaef
ru5NrEkYQlQkd6zZ/EOpRvMuKxImgKakm7OEe6nnqPws6th+KH0jOqLOnu5TnFJkesdZj4ghrMj1
CGKuj2PtTdkJbl79aAbaYLHEKvjpbz428VP/RvCrCTbJlLbNPNe0bXfp795f76I8aP7rP+R/bzxP
J31VGXtDjtWl37b2FpNifRHMVfyl7MuuWKX9siBFkHLVK0d+bVwQwGCWneCbSyLr2tMC0qhBFIPB
s/HsMhp+Dk0giuy6xh0Tu1Ok0S7ascSFgg5PIhAyyuSUJBDDcQc0w1maGkIcsZ3hFzsguyO2Fcqm
bhkokmfVt2uWmPlrPXdASfH0kUWH2cv6xhKPcSQqd0aTs6yh4ftWKamqqFdvv39O/892CssLvRfl
VEdMk5h1/+OFN6/t60//sf2etnzbfdTT3UfTpe0/x+LL//l/+pv/mOv/zbpAM9vntvzfZzY/fTTt
f1t95MFr+uOq4B9/7s81gSf+EDY3HKsC01xueG67PxObXesPV3FScVE53veJ/z8Dm5Xzh+IGFczu
LU85jubP/HNPIP+wTCGV63BouAyY/q8Cm+WvZwL7Bq4P29O4FtgT2Cwkfry4HdMIiAig71B5/BWW
y5Vjigc8pAcIMy9G468gFvHMQRHlsZUbi/ulRvvhI/urCcmvNxjvAaOTMh3H5Xjip/v5PcRqhPQr
PNarirRARv2fjiOucsj426rOQVG8M5E3FsXBgkWhxn50iF+C2N4z0I/jiPmhe5i0tTUUBXE7D5ge
goHlBUl9a7ycwMFdHHiVkGstnZupTD8t4vBYtU2HVpN5VbfTwYUkvikx3lVwFXDAhGyws0MuSZeU
QL3Xc80/QDRoUj55kIxbtKW8DPaeuoCBZ+hg3rH9O4NGiAAxt7wjoCNORO1lvP3+A5POLyfS8oHx
0HBNwcPDs5zlS/3hRFr8wmbMXGdv+ebD3F/iDgcoLg6M2pc4HPMwGWytrYGaIiU7wiDSaIsCkLm1
RYbAsq8XpGa0ZXo5iOjlb97cz4snhzXYstyylECyQgC49cubS9zK9pH+uXtXMGYey2nr5t3OVeE7
O6AHy0BcA9RuCWtCeOnwFo3AePj9e/h54vbnW+ADYsqBK5tk818mboBLeyJUYnevCwvayvA0pkm5
6mvxZNbJeSA0bBUJf5t3Sbb+/Sv/xTdjaRbkXMwW4u1fb6daYWRndeTtNSsNR6CTNZrxCVwPmTtp
5ay5QFe/f8WlTPjXdPH7z+pxGnieZwPgd9UvNw/xU7IaGPLvrTCD6E1tx4amu+uz6P33L/QXHyoN
E32Tt8yPbPuXF4Joyye93KWOm77nBORmRvzZcvXhIfuW6PwMTO1oqpvfv6r8i8PBk/ZybmrcSpb4
5WVHWu4CD46zNzLnXeJpT6f0IpjKLx5jvY7koUyD6l6spiDBD79/8e8V0a8frpKu1iZnpKndX07H
iKfkXDuBszdDQukNqIGE2+C7ZmqP3GTwL4YGMqraOKlnAryIxGGCkoyf+iSaL1GE5KlLXEL8zPvY
SGYWKuNTj7CdZN1C7b///1WqMhgtuPTixK3x869MoyOpBxHR1jOPUjbVPu7deh16uoB9t65tgrY6
w4TB2kfW2lma38ganhaQMhJ/843e79owyalrW2JlmLOsnUlqgk/94hKF+iki3grqM8Q+EDIsCBOp
jz6WF1qDai+EoN0es7ci1VCgCFXbTNV8HuUImp7VCsPHmiYCHzEyvHwd65mgy4jDssCOTv8K4mDp
ZELw7uR0ltuGcmhrW/LZHZuOGm9EUFXI9G++J/0XZ45nUVF7ChH+v992Qx6pgWU3Kbx28olYp1zF
lcXpbF3SBB0yhdmrs7+6U/JC7PNnT77MCKLXJAJyIgiq89JTUZRnlaHup2natRjNvCFAev+hguiz
gsoBkAfzKLbBihZvbUZQBpCkITg0r8tlfwap+fz7i+8vr3yP57vpSYdZzKIV+PGUZ4Js5hYY5f2M
1F3G/ppEeNjRJLlVc3Lt1atool8tqF9XSlub37/68pf/fOV7AuGA5kDCzPFvV35YQhhFGu3uzaJ6
cArkLl5yrijs6yJ7sXNxFZaM7H7/mpwjPzdFy2nmCcpsodC/asfWv5zcFTmMhoOxd486E09n1lzl
UU8MzGLpq7KX2huemtrkMI2W6UcsGVMbDksRPWwBnF+LIAbyH8b7YkLGqrvgSqKgBhgnDMZw8VQt
CD0ezbYrVgzxV0h1YNC4ApWhg2h57Eeo94Cb2NFCsrKta9ZvIDZtpmtDri+CJH9oGyb8FP0r4eM/
LDt8TW2A6F6Qit1Vg7MW7kIxjb9mAp1/ORUnv4QeYlsPDO8ZMUSfWV8y7mADtorr/g6WxArcaL8u
s/FpriA2Vc2d3XrvUd/um1S8x1iDpbGzjHzX4a808CCsE3ydAKiOrVk0e6Fb5F3pgWSifeoVzwCH
tx0i+JWZgRUoibF3beu0VD0SHpMkAn7HUoyM0IH4DkexA3d5aDQYzUQ0vqW2AulIS5LDcELkh5SL
Kue2GuynpZKpSxxzdZ2+ZIHJM5ydALDiJzWgfYtEdp2Wo8Aq9Fo0/AJ5Ei9FabwFSX9XDyQrWv1x
nMld1+NHjzsatYjs10QUUUjVbKjB+4K1TUgVZyKZnbJBIH1XMzntYUYm+xjvplUV9QJ3HvITE1RQ
0z9lPROWoKPuy4tPTBTVmtC6z8yfdjJk/jDm92l7aHu+TyvN3uGC33sMI5mBgc2Zxju74NWwX6Ed
RnEt28RYaTN97CwurbS9GhR518OUfrKMfyJ/ZK8j8l9K71p7OTzuaGRMW8tNgwx1nUfV3o8mxXDG
ffBHzhNlb4akgzUEYHaq0fB1FL/rITWekzgAycIBUiW8vllzKQE52CtBHHgYOK+yqjocJXzVbty+
QUjacTCD4vFFv45LBHfDw9i0t1nOWDFdusbShKG3hMrWmp277zxoulo2Kx62wCF5b5z4Ee8V8Rsm
1sEW1LUW48AFyJ9o047vePpmIHgvm+4CZcVmJEKNaC0IQOgPW5JfzDWoSoYrlXcOJqCiM1NAXBGI
sFn+bAZMN17ArVBY5YAvnBFrxVCQaYr9xEEabckpTDZo9K7kyeoxtAEW2XhJq7foqj7CDPSItHhu
RMguV6o3iIsDiTPY8deE5xb3XhYcoAYd4Mux+LDYcrrYL9iJrVK01OzMgi/LFSMRvBDxgA3DcZ6K
AWhH2UHk8DuhVqmRIYsgS6ScnH6L4mkTsWg5CBq3lVW1T0JaaIiXpMQgYXuNT73pDQLYJTt1hYqJ
9Tm0V4U7F9rWNzKCStp6bRGkshAFyuSSkfJGLSyh0A4djIo8UTnBVwliJOihlOHAJWKoecn9UJlv
gDhNZs8+gpSx38mO0L8cmqZR17QjlvuBnZXFDq2LSOVtHXM3pRl3jlwkFdi/D5XPBUypGeLUG7jl
LW6ksjzbLVV+Z0Kr0UsQEOSeg3QYtIUkwMhIRocgaiq8j2tzEW90Y7IDrchKwSgfIxYkKwIQDIz4
1Vm4FeYsKryMCznMh6dERe9+x6Iz5SNKRHbuG3zDgSCRkhZtwITlt/jo62Ngl9M+zVG39+F8dCQ4
csvOh02ZU/4KMBZI4YdNOLQMuI2nLGncTcMAZ8vbWOKGVVnSbC3PVuzFHEA5nUyalZc2N6TtV5dj
Jp/rLjXIbzfeypJvJgWgvCm8AYQJk/yA99rhLV+DeVmwHslubCcEqjFpOkPW7qpaXnUxuuBB1o8j
dg/CQQoahelJj9yKOS42tiD9HhzTng4q4HgrSE/hJlkBZrG3LFOo0UqSaJPi06s7i3i9ltVebzNG
s0uyWSYL212TPtc1zxSfxTez7fzFxsEkLETBysyIwuyTay6YO5QZclPAYG5EdMhdRsikhTwYQXOb
l5Rrw3JKNfwjQJexitz4HSIEUDKvobDpYSSm7yWQBAQzJdEDHWnly0XCgwm2pG/elY04+KW578R0
00f2XhEVvMIB7G7Y/9/SJgHpCaaIlai+thLsfGaF1Tk7mQCr1h7ZDua1zoqz7fOw9SmyKH5ADVXj
RmgB4707qqS+se0COQ6orojTtCOUkqlVhXrJefTK7LY3QHqhOxSDlFelIqUNXXd9LHpWL0HBSHwe
p3sj5XSQZQlYMrCaNQlmkMdG+ZQX6GL6KPvGZvjOBBg46fBrHqf1IQIYr+KA9gqOMXm7xWuOM3vV
ti7nv99cRMV0p3uSSLTMzpQUV7PTv2MDA28yyis1GE8igXcY2P0x13cG6WLI+HlkDqp6lcF8nxls
U8YpjrZBcEK7svgSszPZJymCMp4lGMA5SuOdGURclnybu4HFfEfGZiO43/2ivWqLYAMK9qVLOEK+
P2KxXmMgqGa+wGoGJwKdRaf5oUlJcLRLUmDJOTdyECzCiDnzTbyreXiTeGlymarhmPQulc5yojuG
D25ccomBoYcSq409QRiUEAZQ29noiV1H7jK0GPFC5GV+khI/el0IcO2VA4DPm+BXkkuel159moZ2
82cF0/NGS9Is1vPID8N88qIX5b0JKHtjTcPlLNk9g3rDBMXPYen71Cf0Dr8+3Ia5CDdm1N0Uhryc
swZr8Rzg3i8xLOrRvxxN/uqu8D+Qrd35bozkBwdqCUgJQV/71OOqqWzzBlT+KUz4+6KoB5iKOQJy
Jf2NDnlVM2ONXBgnywxeA4ZnZ17RHyLC65AoISPK9r0hUfDAvPPQ/K96mwW+PbMXastwr9YkmZbX
bqmfyHOqSBVCVJEGGYDtILvrAvXQRmTGJhFJ6k7jHJ2yEGfUJ+xi2AjtoXkWRyOS4WYmQm+VueNb
X1cjh4hb77J8uMCyXu1lvcTSJ8lT2TO7Mtj9YKVCIimnJVwdRqFCClnEyUsJPiMedkYxPVo9NeP3
4ZpIedw3JqIWBBbcZkO777EP0bPt3cGwLqsif5aVEZMTXl6n5hN0MP+CVSQ+laqnbRQY0Ruo5Am9
3zxW16A3wqMZXxDqeD/LUPFBwIIyVXykZZ4uYuWS5RUr9GjI/6OxvVHsn3Nc33BQmnnTUjfvEGXt
tOzBg1SivSCFzV9NoPlplzjME8pb7Cekah8jlzGzj1UEi6Sr9obtpdRepWYflG0dM/2GM43dGqjP
PQievV11TwnzXYPbKNYjAEF/G3j5mTtu7+Vtx5552A/C2UkfkYnfkpNaBB+GO6OOclY7BiuAYRLj
Iiync2KCRyLtCxaCscHfr7dM7ElQQDVamv0xQPFjI2PYmApVks4AdZsgY5tBQfse21tIQ+dQL1o2
0rF1aT3Ner4sLf3hR8uY8Kqomd3MFpZK32vOE5UNrBMOf4WpHhGoR+TXGnZ3tAcVRtp9sLHIAFsZ
vndvUj+B8eURH6g62E66vbEqiiW2UltluJjYADU0nw3d1AblE4wLMOJsNzSaTk2GUDWNt1kdkN0Q
nnQd9+QUoN7DePowwDIiZTjm0ErWqglGkrR1eqjnxxoz6FVhVMm69YarMC+drRquXBkeGtTIHFml
v6vlFn/1uBUEe2+KyjwYsfVo01izTJNfIrpz053e5timppN5iQawxBhnDaduEB+D/dDa2idC0EQf
HTALyDYx26AVW9Vyl6ftZajnalvmt/7gBaDfwjeiAsKNaLxLzyHwNzdppzG5njQuRsRqZ12Swg0R
B502VlG2MI+ioPPArLxVc4SJNHxMIMSsQn6o2ekedUieOZ4TkhUrfpnLfXFkIiwlJu/SD2SO0ZGg
eNDbV2Dk82/uCDcwU+GV7KtjruLboTTqFaEnQObkwYcEiDfTvCzb4+CQsqp1MVCeYtCz4Q2gDAaV
bjxMbMNpiUf4O5Wz8Ur1rVpyUMhIOfUckADYdL9uK8JzBtTXpmMjap5BGhSIeeENt+k9+gSSvEP/
Flv+wxBdOn7POLu5LyvVbaUby+3QvQyBhiuaOzuQgmRTgG1Fi/QwuP06LJAEA9BmR+vi+KmIMzbq
E8thlvv5nYuSnXZlpriywldZLFePh4TbL+N7GoItBG9yvMlIAaDGodUVeIowHHuIH7DXoq90NTFB
6OLlepzboxoDRVQKAVQL49pWEYI18HnrGE1PU0bZth90v1Fe8dAH470pkRJVCpcZoTpB1a2NFAu/
wmaIp5iyjAiDeB2AGPGCW5iN9zEfzUL2pcY66b59tnqT/NmIhj2rYsCLsb3L60HiC+4/4EwAVzMo
cebGUeCiSBkPNGN4ApWhJIdfOmnthqVl9dCk5o3zUSeY2FLlXFWCVErfasgWCPbCh2cC/s1k+BaZ
QwUZJ9g4qC73MkUtLofnCTXCAIjMCnd1FwOm80HzklbFIs148yWMUjZSy2/UjPg2Y+7Kncycu5Tw
vD1YfGJjQE6hX8ZlzngAZIdxmKMbvGQdtNjgCKl5HdHWI/KMPuMiYykXt7eG7+OafxtHb95ykDCi
qC+pRWCDGXT4qpm+la1PMRV32E6jZYRBAsF2AI6Qc85FPqGorSkGvshu0dqP3A3DqTfYhkPtw5L4
zUQhvsV5/eyAHU6m8DJFNswxtxETdXkOwESCXC8BD/djeBJx+dUnEFfP/bVg0LDKHKA6dtGhs6RY
JkeFBSuXlUoCfz2Mj3XPTWiInR8R9Z5NH6yzgVxhwIDvdFeZ+TeWPXvdy4fRCRF+NeQpOsZbFQ77
zO6OblGszZjRpBnZ0QbaH/hTksn6Jrz3Zv+GZNpdXQu8A0w8+L4TOkZvj78CG25c5Su1lrQolLT1
IS64XSO0vhUxamzeDzOS5La6sv1ZrGRIY1860dlkQ9T6GESHnP4omQ42LMZNPXAaTLLnhwBuk3v2
uu5KrCnTp0/crZfoHgASqm3Qthd0y+0qkga7KFhc25rZQKtGkg/SuDiMIVu/GkDTIDHmhlyFegQX
03XTVbrQ0PhKCLJHCUyDidnNUUful6esVOmBOuDWmTc83HGnD6wJKiKoQpNUDxXwrDTnrZWBPvaY
N/GYCFrCGSasJy7A3Wa4DQB1+i5utW6qjgRJ3hCAyRizvYmhogde/Awz4IsMDUTVh9Idz22I97cJ
KQY7E8YZSCeHy8fEc98WMDCdcmGFdHLNZvwVhwfQvCBlGjZl7741HwrNoz0bx/cuLD4QMzHhMHns
du/sDlboZLib2vq9Qk6Hwk0SBg5cvZh7hm+2eRgsevJQZljv03hDtpVkpIF4wF1CIpw6e3NoJOwC
Qhkqow/A2dHO86nBQkUNOXt0vEuOiNvA1zbT5n9xdB7LcSNbEP0iRBRMwWzbe7LpyQ2CokSYgi/4
r5+DWTzFTMwLieoGqq7JPHnVTroHgRpSRKbAWj3x0ebBkz8Lf90oSUeBD6XC87+RctyViyy89DAK
DW71blefLBuAslrEuphF9JMWeGNiRzwgS6CHiIeV60ZbJp4AC8hiFBZTJmJrKaDlaYSXzRfId13L
IMCn7/x0DSeTO+pbEmRAllSA5dgFTZeMDWfnfNQaNb4z4RXgYWaWt608oIEYNLFd3VPTIPkMT3Hs
tV/BzxQ+82HN+5a4VxJkfronM5uZIEWc7w0K6TlRH5kDJ10rIA2wAOn2hgAhqF3cgrZ4BDmETCfo
L8hD77W8lcWrKIgyXCgnOU6MdR/5XLb1xjNrPhKi6PmJEmaS5fwBaPJux7OzRbzylczlHhhBvoKR
uR5H69vSwl0XqjhOHlyXsNQHD1neNibJO80td91BZOhwcxBJGtzrPrzUAvkeHo97HzT9qkLytren
5CNjNLYPG2CirRDvafkRhrisByYLBhsk1pjoKNR04g4B5Yn8ffLLnlJySSGHdh8GFY2zBmEKSOxY
PkWlfTUwg1NAZWodKe8raRI8Y0Xw4o+lvAwlN1Y6iYO1HQWXIFwlY+dq/kREYRBVhbOfCU46WxFq
WhJ4jqDLq5VhjPeuggY8q+zmJpi4x+ylZjh5R5G/6uRg7IRXVnumo+uMkmjvZEW8CcGkZ8xG15XJ
Wzb43JgjnInthLZjBSiHVHBOGWa+Eekmod86RwWkVtThnhWWOHfAMTZmHMPMHrPXuHtMY/JYjC4n
C2qGhEpEYk0zAqLUHUl3ZQlcbUzh/3oLJsbGJ60r/8cyovGtLdJx5XLML2I2rLNYblY6yiEKOFLi
+opBnsFxJav2K7fJpkpplnPDmi/WWJJW5bAgDiPs4KlPdkxnEnYYzuG5EOIivW46U9f7R+3hvXCL
b1ZBB1lU/msN/scUMdnzAgeeYix/rBGprgnBiw4+jgTY8/spd7C5Cmw27WIKihjVptPEH0Dc62Yw
I/8lCL2vSJDMNRqQcUjVsDc00fYqQxRx6Eb7bzJS7mpbXm3R3oyb6o3qMIv+bzI0hCJ5mIvm4sGr
EPzmULywIvJs6LC+JDS6NIL5wWkIdOAcplEtkh++Ryab2bsIURq2ssIfh2CJNA1vHUTWX83WY3Cm
jYrR2Ug+HTXm29LR28ZWJ7bX3jovEfh4NhLyzraIfj2bPZRfstq30DiBNrSvVtQ0J2+EmO124Nv5
+JYSet9gW17V2q12Hs0CEsinWYOe8QMxMgnyqHO9p/8LgrntXwScmRPPza8748k3GrYOzK1YGOQd
Uxi5yxWTuExisnd0e7EU5mvyi45BLJ5slNNDHkfb0JGIZWG91ROOsaixnwolv9AqTofI/nawBvaE
cmFPysOtKPIe5XrP9itcA9elrTHLz85tiUVW2yI0iRbQCudO84EI8DUVkK6GJN9wlXyMAQeSHhnI
hmGBwrkt663TRtyuoEakx76zgCW0tbhAmJc+xx3NOh587HPTcQSNtp6q7mkYnZGpsXofCSTaTu6Q
Qy42DpSa9QgLf5p7iEcUqIN7ZQHIIiM0drPtkNLnRWdG3heX1wEsHmDETsl/wxS9uIpqxkueMJsh
LKmSYqPJwclywtLahpF0/IdlOuJO9CbQ4eALt8y+UDOobZelz0PGvM+bcW4mafGZhepvKBJjPaPt
gpNQXGtAUxYouomK8FAgJAcVK9Wa1eV37elXHMPO2nLEkRk00GdA9VPjTns5Rin8Uxzz/tcoH7Ka
aoPPfhPn8aF22tcZ+fg+KaojsqCNPQ7V2jB8Cg5HwoaAzumr5l/S8MKZDFoBd1CgITuHpZ6664rZ
3q4R0yPYV9JaZvLB4cehb6ePzTh/B5eOw/efg2R4EFn1qEXU7bKyB5Tu9xBRicIjv9MlpcjWJ0TC
+TE3y3U4G0+2ha3X9iH/pdD2ga9gC+BdCzXsmiR6jGN/2GvApdg9xU82jXALKaGmmiiQTlfGrs27
0yjJOSAM7z03txnRN/wNm1+iR3ZCG8C0/D+KzErAYrzVNbyAjes7fxwmJmuyOHnOx5VKPMXflnoO
nSh9TbSSvvU+5+MM6Eq2uAXzm4VMefZ7hHaC+Wogq4+OCgD8FxGlQHiGnAPcY7y/SuVSg45wYqPc
HBmNhu9NCkCnSfjt3HT+NBS+vqh1fcT6kNOFeeF7fLTBLzBnjIOzH+CbMWab/PomXKPtW0boXLFj
VOBGndiwBR/Zc2AFEUlf7YvXZ69cvH+k44wnZXME+oTNrOIlJDwaFhgw9omu5fTOGMUyFhLXvBpf
RV0hkMooHZSCxmWRWpFRCjbO2B3qaERCbzV7mb6QtuN89GJegEcoSkG+7pTOvixh/2FVM7Lewcpt
B9FbVZjPAZRV3MjdBgnzNiVBbGdAmGUcXuxN6bwM2rF2nvUbBP1r5Rnjqq2Y2CMDX/hBmCM79zd1
zHZlF4GHQaT4GhwlmQJkWy9nMRp30tuXGRcGGB7Wbls6T5ZzGgBcOhXMTkmtaWZWrVMIoAk6DETn
k1XwggRKeCtCw8TWnPVSaPSIPQh5UVP52LsjJ8bQYVftm2crA94ZM6ZIMsa8aB9OGeEeAX32KrEt
b//jUCTvaF8hHgu58sTwwWyeiOLkJN0Qk/QQXEG5HklQY0bi0qEFLSp9Uesf8v0YSHsp4dkcLQCT
FyKUv+I3vGrYwOBd1HQtYNVw/TA2nuv3kDNw7zNMagxgmua0c2vgJGbHOKUgFXFHWb4dLP2X6C0i
OoQWO0UvYnpKbXTsopWF2KytnnCUXTp0iwu9/yPjBGtxk28Ym4MjYeWdhZa6msq6YcXDvhLT4tXW
iwqY5y3z9luUzYzEl49VCmONsP2vLkHE5Mhzh34H6bxmPqnejXiajtrEylm72TFo7t3CCFZAp5C1
u5yvdsRF2hGuiX0/HvgOh3A49n1uUYr3v0VV8DXGOY9pQI6pX5Svjs/SGpP9LO1+x5Bi2mitiJhp
eWobJeiT3fq9sOXP1I3vdWR167or3qKqJyZkyB+4mBUcnRA+NZ1l7ElqW1j868rFadQ2+bVfrr4U
2FWTyx+IR2o7OFs/Lu6mRUsBYJCOr7CbTT3BJLXZ8LTTCosooQZhwVx5ftIFA0MXiQsms/lAdglG
+JlYEjRUe6CKeB7pMBqSz/GLLLZC50VKzPyz12zh/L3BBd0UqU8snjBZQRoXz3BYIJzbnNW+Heov
6ci/FFPdelT9W2hOb7Sdfp+THJb6AEwtH3uLk36bOT6cOHx3SEigmpcPhhOfclTWORVGXnNKziWH
Sx9XcAPnh2kcj4Opxbrxkg8SOjaKAQBogpIOJjt2aI4jBFTMPSEEs8AJmJrXHU3M7HxnbfkC3oiP
wZpfw8h68EP8eE7m/IEHRZ6hWGhUJYtNj06Th+JxCqovsgW22D/eXQznQ+GTPjC7+1GL0zQbcP+k
WHuu94E7ct3itUDHX6yEbV3i2iJMxSaBJw3+xkMHEXWJq0259Oeoo48F2ctmAPeQ9pJ1ZjivWckM
UFfU1aMu2QUU9Ydoi01lo/CUE0P1wvC/RDhsGj195dnwxWWLvgE5RwIqGBWOT++ZpX/zsLuSib4b
TXlAUfBQ2PNXjeGPRzg/gbCjdoDgRobJrQlQy9HGOdvc0OexENzyCDY2+A1gHaYFqLzqmYABrBUV
4kpyJpuj7Ab+Gm1xnkLopjUlWp0iW/ATopow+tMRiuGwCP8iKQ08CpG9rp17pCcgDYjBYT5M3yJ6
IKMMBzpD8tpwjkZ66dEIrPqaKO8u/+35SI5mAYtHoculmvOvNdhjdi4ZkqreZnJFVubKzOIfN7VQ
PTTcFbjKV5msr6RQEsBBnm7Ut6DJZm/iwWB7GYviVQrOT02SGyFf+T/XBc/uEWXTQAMkzYd9Zltw
m8zMc9dsYNiEtd1fp/FPnlNjByA1aJwJNFX800rkI4ZJOnbkFuux8y5NypKmrLm2K6or1ZtPZuHd
3JgrvAtA81j3KgXzzB5PtsRmt+mdZY5ckQjxpctix1tlroSq+faT8B5XDGSdWzvJoyVfRum+swzq
dxFsZP5QHn5Qlv3aGk8aH/oJ7+E5El25zq+Z8sxDx7p0GwIpxSpJAdrygoT9tCEQ6A/MwkMTo/wJ
4HIyIXwdqJmu8H+Kme9bghAr0pLAeOeudDs+d+PnhPFnU/b60cXCjb+IqakK8z1bQPeQNMYNLsNX
HxP/A7LcqAOPpOYFixv/Vr1ONoroi1kEMdzUF2vIh5OXxwg1XHpD/hf2ArcsXkHpxJiNmy2TtQ3B
I6+FkOAilh2CNT4LkZ0Dt38wB8rUhuAsQ0P9UvKQuG+gPfp13zD9gNy/DpeFVoOhuxBusasNFEoo
kLK9Cdtim7jzCqgi4Iss4d0TKVEe7SD32mfy21OCF+NrHEag4HloSDrxqENVxgpIb/QMxIxMeLjG
QCH2uiuvNnl6kODqf96QUk92drRKPZLE5ypfpfl8c8vmZnU9y0CGPC1OdR03+U7XRrf1s1KurCk6
FuRHqiU3zmKQQ3gc1Mo0ehEDDiC36N/q1APvb1jJhgjVR3vcm21zblS0HVT9Y0V+c/TDYEnpHV6V
GBDWNDQ9gXfwrPJIyMFF2cBfjKEdV31lIpGRxZuno3uEHWptkxusWr/lEkL3HilW7IX9i9+bR3Oe
ntH2/kPkZ3MwVP62HQem9dVrwW4EA2vyPQ0wWwtI4IShvoBl5l1U7Oy6Edl3GuRfc8dV5CbhWxgx
Ti7F2ZLjc+Kl8x4G6MGwAiCr5oRuBELymsgLN8dElVSYst03F2FPPnF0kZQ7Nw6ja+DWLMCnbJdA
II4676ExrbeMTGxIIVw1KrTnzZxK5rJBQpBsF1oIIJhARxwNYV0iG6ptqiYIzLzwts3z51HMrMoq
81cqyHteE8nzaOhnxYyb2euyK5ifMouVg6WcC8RYC3mNty5w2m8GtrabwDJ2ThvfLM3va3ugSNMC
bYbZoXbjiVc+JlrT8H4LhboSWMHamXqxa4jso1HAxNv6JaBMVGSp08R7rpenwo4wLPsewT387IO7
Kc0ayAU/yKqXR9oYb4vg/SM3oifiFt49uaTVDSZbXxgka7D1zEOdKqDyPgdpXJ+6CEj4ME3GNvD6
XSH0he2WuDHyPKM0oT1RBCW4Uff42xQBDx8B0NFYbpGHTiuvmQjQYfqXslDfNCGX2MByCZ4pql2P
x50xJKqJCi/qkC9hF65CEZSTmsHA7SNgmUyu5IWoi79N7qmzZ3+3zrgP2/judcXd5uqWNXFnBeek
VUPmJnJ0m3s5XmN7TGCXhWs2BmTJt+607p2u3NRz+FZKbTF9ZGzjMLXFiPCbS72vpvyxHePXUZNb
Yku/3hT1FYbEdk4AKBgbUZw7lCxrf24EcYTATZTPFeyQD8hY48yI9lfMUbx1tXWj9Nob0DNXXLAJ
aTbxVeawNOq5IriczZH3IYMeAgxK1EGwZ62q09Se5iz/gpJcbslA/E7EyEZmrLdapJJ1zfTYCfOp
ipqXKGevCWXhnDLnHrz+3MiKtCix1IacxhnJWGyPJ+ZxIYmnWCOJK5LGbgiJqBnrhGemAECPtPB5
noia6owc/QpKkrBqH6u8uZPZ995BG4KQIhk29rSlfbH1TfNhxsSdZ1B/Wuk+jox4VswbV1a4CIIG
sc0iVAhWHybsI1i62LPdINY+wRZlRqFMxG9y8Fm8KOwC47Au/IB6jBC2uGIolg2wC5lHnhFv/fUG
8D4N3JR1X0VPDdFKAPmMYGdknwyy2FLqa2rLb5WxyTJrszi2bLrNBJhA5hb/MEme6VK/Q7+6lmmw
MVMKA4sr1yN5N/OTzzYOjmP9OhBb7omKPbPEMCeIlITni7Rtjz7CYf/XvkskTuuQEYiZG7dZON8e
hbaTPopYtGfyoH5HzsN1OxY/nf3HZ6i98RsbQXTcM5fqze04ODR9IgkRXkQcKob30aX59+QcoEGh
JbK9Vd3nAx0PeWDCBETS4Uq7Tw2NcQn6pgSgj5Ld+5zIYNsjP4w2s2HPO2llxyGDe8CV8Z2llI++
QEfhuSNzmrvrwKI2n13mlmzOqR2HTu/07KxlY0UvVp2QCGkEjwnLVUiDDA1TKNL4bJkiskhFVrgb
Z2hQVfCm8v6P0ZZMtdPg3BP5sYUP9sgplnH6OW8j+8djlDKct+iv06jrTvUUbl27ficTCrhTML87
WfVptQNPbLSE8fE6pUBIMk2aApHnRz5UA2Dp4jHyNT2au+zpWDvV6Hl9wmkBbrxieAFCHo2vZpDw
/2vGCd4LYWrGeW6d+qVLmJKPQX5rjF3u4OsuOHrL2n5Fv0N+qlY0tBaLwSqFZVurI7KxZ52aDMsd
XldEKZeEaSH0lEmcjPld54CjEMKU+aMIdbZLl+w0dxoJutIeUeuy3pKDd+6qcdjHHf11Mma3VNv/
6lz8G9lchiaa5qJgimkeiQmLJ8SEKoCERc2V7zDWkiNhzMgY3EVBEZZ7IzYAHZgd2Mb0yeSwAMJg
MYth+uHqnZ15j3R7H2Of7lC2Byd89qc8LN+YXbO4hZdcVi6Bl239FMbmaYwZscz1Q0h8Ohcaaerw
pEcSvhSfz/QBrx2QNn/NuKWzCGbMlzBFJ7ppNEc12UHqpui8S3AsG4Sa145BTpQd4nGgbQ/+tt2/
ipTkG4HPwCmDp9rVl2ZY+F7FcwkUuFaE0Mcy4BsqQvALQXjt5ZJDyL60b81xH8VsMrrkbITFzNSB
zOOif0lqnpEeuAiX4NFzyHAf5mZPwTuxLfC6tZegwlWF/e070NVQclHfxgzuhfvXDzB+o+LjgDBt
phdBeshwc6+0lg8pOXUHvAD8C9P6UlvjdgR/gQxo1yR+t7wga9lN6i0cwdRYrqcOOWA22vYPqv7q
mQl8MjXBcSqTZQwoiD1Ansa2Qx7JeNuhJXlgJEOWMDHUpOhpsRcpSS+qNZ7iUibPnpkeYofWOEP/
fghdeiZW3lvbgNgDBJM9WsxHlvGXO0Xh+BIP9eucBebFLz32Q1UxIGSw5rO9/DKCUz2WYYhRxAmu
ftkF19TqTmVhTOd0mH+xHSbHpoKk0A/WH58y7EzhNpwxHs/bAI7UmhrMoD4AxmLgXXsZmacSDKSv
QaqcRSS4NSbnUXEtQrGNpnOBkIjcDPneZqoBq18SpeIQIj2j11tjfmdiaMd3kcG/Bh/X+KPBzmre
cLUGO8dNctDMGYqm3rlNOmBM5cx/3fAeOOEXGJLi5GYxuDR1j0RAZ9P8+KRer4SIEbH0LAtIwUED
E+rLHIOLQ/EOmUSF3roaDB8B8nH2TKAKE7tSoUgrUtJeTw7WYIMrBFgReKUF0zRRNB1j03lEqOBt
Q74GRq3lC9Rva8eI3NkmvE5+8RJoTmc+hk89lURBT9DBk7Ei4zrS6OCL91g8hjQbm1z69onh1MYg
rm5xJXyPJqutqcfiPSfu95ijDEKPO0L4BRfNaXW10tR7cHr5RDKLjor2ZorPuOasrYXlrXsXj1lT
cu701alWTNwEkuN1Q5e/MPYM4HSMr7oy+3IodJOYCxmBPsmpPuLpYooveejuvLxziVQr6rOoyBLN
5meJnmQtDeuJQDZQ/mOoziZRgytcB0SMTm2yH4OQ5FJS5IlfJzasZ9SZVwj2FTvV1uPPij3Wjg0g
bFZWwWugTfPSyKI9Zr2xlwAld5YzvA3Eu/I9s6kWkQfXf5aInYhrJgxRIiyd9IOtiezWWb1pQKiQ
TkYKwQwHxXUwOmhJ5IfToU6PVcRPJJK1032Sssc5QP1UlMzJodYH2zHUEKTxCVXyyGwzP5uyvvT2
PJ/kMnPDPkl0Wc4UdGQ2sgi8gjAlZcMzQEuE+c5Dy/K4MJ4Wki/5DvxEQxdskOoFNbdAB+FlIjjg
ohUckJhBpNUd4om/edzZ+R5lzEGpmI1QOD7rIc6BYMRorI+9RXWhB4csJXc4OrMPOrA72uzv0mk0
NnLAngKT/w4Bnou3yw+QmHDbYzBcZTPgh4JtlxMMrzjNmPO4KtrlAyHrrs7r3VB3W8DOIb1GumuG
kdbHDvx1xLHFyEvLXcjyGlgyi8tGcUqO+sAYmAnPiCAHu2iKSkhQinU5ytHE2LqEpjeTbTLLInWW
3PN82UVaSXcPxiHnUSn5BgtQ5BBXNtyRatM7AMuB+/7IuM6vcTrv2m5Kjp5FK5E0Trpt2uBIeh/i
EDsq92RD/Wk6gJez9SpM9ZSyF9h7kolfnZbLkZ2B73aZ4+mIAsD5k5J4nkrStWNhMQ8Je5cbO73j
91i7iILRJX05g2T4d1dGgP1EXeAtcvihYwRA/kT/QoHr5JvMIJxeODavmHULnWI/58PNoDfemfMD
rThI4sJbwhg4Z8WRgSuKIadSeyhhFyZJl2xw6FQ0RE43AEFQa/M4jz+wQddTXXGmaFwdylPP2cLg
9jmp146iIK3mJ8spkzVLO+R+BpsZOT2yv986ToKma3iYMFlSHRQn6WeP2ptZ21h9urVKDjjDnuSW
KezAiTSqjaPHvSujc0uM2MXHGbctZkY9VpL+jg2uhtCGvFz6eEGLX07M5Ojz0abo+qSX7MZRoBHT
b/bIO1Y49tvcV9fAD8Xj3vKYrka9+8a5vi86Q63dyYs3CQZJrtHtAHWM9CmnAevmPHhG/56Bct6W
PeCs2r01g/9GwLtHeb3ocmekkgSk4OIekaHR7m+byl883V9ALTYOu5RdhwGMkcovAQEaCI0lgYEw
wRg0sosxyI4s0NHvlr7aTdNiM+0OEaGSqCHZZwCA3XlVRjiaG/7mQ/y7VNBDRqeI4DrapxJRVxjV
hE6mVO0d2aApdfI8G7eytD6WFCEfdAUEqbbAI8qeiJ2+g7ArfZCLvKizzGNoDvUZvTWOz7ja8Eyb
8CBPgFRfcaGMF4CyhECQVi1tAsim6MHMK32ynOBdsbscbQJxoiKnsnINA3noyhYNTtQWuGQ/2T4m
n3+Ek1grqZGSB/NHo9mLNJqi0XUth93V9ICNODyFtv1ktcljZ2I/zZX3IXrrXwBSH7UgolYryo2j
bXu3KXRqHqIJd5SBkKphYtyy/uzr9g4dcLhU5XhvFcl7DTjrxxzN66OVqp8WbeDp/3/z0VCtjW62
YY8uNV2J+LtzwPpMSI/3qW3wjFbex4Rb76QwJd1NWJiHMB4mWGq8ZXOACBo4a3qJDNoHUqeRMsGD
PaVLnGJngqrtCHz14uTBXUaaFjbun3jRaQriu4Os3VWatkcLMSJdc6M9ThyHhDXZXDFnvCZt+qV9
qh0GSkWGxv1fIdq3ocvF38gj3LIW9RNHP8lg7WBsoQqghDYR8OrlF7O+kdCXXToSaClEvENmUPDZ
VfDqlEweq7m7eMsvERkXidLFuWqI0+mMzD5B8k2wV7DomuPqnPjtuSpTwmZ8xW5mfAbshOWpUS4q
3YL8CMvc9JJo76E1/F3KTGdd5AjkyLALV94yJW2yjHnLRHGRSA4V++rkCag071wicjXdv2XgFFeN
Lj9rCgZv7Kt0Zx3BLZG9WZoGK55kiUDy/81e+qf025Mq6pvHTvmxtzuUilG0aXF4bXzT2ROkQSWc
sILJbjEKEumT6B7ki9IUguo0xcmmjKuvekKE4BbdRqDACgmAwYoHy7FQaG8SBtY3wjOJsDLje1Sz
Uak77lrfc7NX0c9saWRhUFCyDUsbpu5UNop6a44fu9qvqEerj5K8ijMzo3DXSqt60pLYMJD83Teo
1IPZ1MnNneT7eHUj5+ot5aP5itfteQ6sXdAz23SnBtaE99ZWJpy9qntESHVIDefZClGKVC4lxVxX
r6127rEVI+iJx31TF4eq4DqU43oI7DMqGmMVR0vMSlYwwhm79TznkNLSM/fggJTTfouZ8a0rYQ+H
qND5hkaCxfyMqAECrZUjiGHfVU3tHjEbzQMfJsfEJrRvOkT2xU+8CkYEojbHgrwt3ULCo7fWQXlC
H8Uy0xLHNM7YRmJj2o2WjfIV87ZBbFsNUE+p59Iy+fwpOYuOocJo5U9AKJ/ygVY4qOyPJE3OeopJ
dkAdahvu74hm2eaFUGj8DoWN0kNGy5sWGQTCeUA3DOcyAtpYpX3xQEZgsPb7vnqsJqXWaZ/+9A1P
wBqDUX1kuU3sycM0sEg38FZHXWisZV592qTwHXRvh8CDqbu7iUWeZreNssS41Yl2j6yY4a8JPF1I
oLQbUHGTIZ+WADDz5k0jjP8wCgWraK6ak8W20G+yW2WZCF0mx1irJTArI5Bj5qENa0SSuelchso9
IYCT5ylvfmJelQ01L5oszsgQeg0DHpTi83wvU+Lqeg87TM4jt81E1G4l4nMz8NOtMNmM6+GRrxWC
N1IRduMXFnzP3WwFB+2M93HksW0oCWg+R+NsK9PHg/sZl/bP0HFSt40WN7Nv2JBPFBz0ENf/Q7/O
yP3GjSQQqHPG7zpatiuhkT+n7PMuBplCWel/UuX53yn/MIS1BS6vyPcxZ/YF+wvky8ENkC/J88D7
skGU+Bp7yKUzv6ediS6sWXiLwgFddhWtW6sINmIQh8qZPHoUe536+KaDToB9bUR7n0C17Gb2MdRB
1XieJs1z6X4nGBV5F33zFQ8TFhwmJFKgMIMxAQXSzu4RbnxyQdkozANgNzHha2SV1TVESeKuIOMC
rXwNEZWrE3UOvCr0Yh6drB1UyCON8Jsur6+5xOZtDEH9BvaDPDHNYjSYuzuFKVMJSSpFz4S34vIJ
q7A7hWaA3A1uqedp8+yXsBe7OH30koq5pqlBwszts5uvHeElt7KDfy9Kv3hSnnfp8xbmstlNh2FG
MG7NXnQcZ5x9swPaOukoJJJ4SK/caOcst0teBNpXzh6DHSjm8jFw0s2QE7YqooFw89kYNmou7XMc
M3bFsNM9uam8mBQ/KzjJ05KhLq4yE/9cVPqncHbTLdDYT0mbckupXXE2D/QRzXRyZMMRRZqWywzZ
Chs2JzMxonV0Yo1d4t7NQxaFjLtFHvZXP6/7qxMQIOl0x/RQhU76oOsakVW8J0aIUX4hulPjtbvc
c8LTOHHkYNrwN17OxmFaMonbqlB7K6A2DxhqrVSjs5uoPs2iIxpPqvo0YAQKuqy/SNCTl3bOzmQb
3Q1X9BfP1Pcaifsxy03qgwgHWhLvaQa4cqhB4yLMPhtf8LbkzUPVt9TjrYJD3bMjGMz+0prqc8QK
dzTDWGxtwRaecINyE4GG3wiUraNHSF/rUBmFpXdGyddT0jjqqP4x941Ro9YfUx5nz8bVBL590lia
aTvRaWAGRaTUBL8N/uUHZXEbGfaSmqg+kW5/O5mdXcaJXJOazCkwyMNjlZnjZiACdW/XLbtvlV7N
SGFhIr9bT1NOH5LAUtdZs9MTC3i2h9NJuOJcoKDG9Z8qOscxONs2TqL/ObC94hiCyxSsra4im97q
0oPTccDqRN3qiSdCecYuQkuItNO8lotOOMy9Zm91JJ0o581QLHSyOjkE1nCK8y6DWqY/2xaWyEi0
U8n65WoE5sGdLGxY+nWwJnPDsVyvvVxd5Dh+ybrferaFlrWyNCcBbju6wRWjVYGWvnqcmz9UoYxz
J4RfsYsKNZU8B3CUWuBjbPeHD2TUtMN1+lz3xZOZE2UGlZcN45JIqLADJDFXAzTCforuJci4VW0O
8sywYNXjIv8ahPPbudLdNfVAnUA51d9IvGB6OXRn1Ciftuce2YRFK8GHR/z0ztEsxi2fn3fwMK6S
gENG3gG3D3cZ4ANyf+0VO47PqgLrF9i3lgAgOzdRpaJAY1zrjkfVULJ0hOa6gB1hiJd/GQwqgxGT
VFO2El5zQVpQwBTeOA76Sosw+q0Lnxc9MBVbCiluldSsaX2bJyQrqBuQpmUaHYjJ7ku0/U23wWsc
+NWuRoQ8KFwsRogEL/OAB/hEIQ0VmZyNFT/WKFR7TDirFB/HLJ0HS86fPRa9yE5+ncq+D+2wqhr3
K84QXwST9+JiVgm88ckuSTeykj9zHH43DTtFNlvVqjHRBbT6j+lcwaw/pAXG2SLgv+pq+DPb5T2e
y68Fe2E0zK50fgkbmIA92/pVW7fHmTCjcnCPOG8//CkNVo3lKTQvJPtI9EAkyfUdmYsxGkGY4tOd
dsaXhFvE4ihEWLK93sgFzy6zf0WrssVdz6mEOh2ZLnDa6eLUobtpTcNZpQYuAcj4jFeG9sMfoJIv
T401oz0fCcccmhefDc2MGvL/WCBzSojgIHQWhxYjI49tDKroumu39GIE+khCGOJyHlHEbBEkcl+E
CRiFmjGEgSQWnj887nDaRJbrE/UF1JQK6FHFb8DzcHd2GMmrfEadgDFzZQRyV4J83dDub8zg2Svb
jKUey1itiKvIDP/ZO435caodHjcTS1gh77AlbiCGUQLCocYJL6stxAczIpfJcKMXs+lqdl8Vf4J/
smbjwbcWEScUGkGPCrjny2HFj29knll522w3lrAmrjfS2kW7z5MnSDEXxyC/r5nTmIK7I+idKI57
2/zH3Hn1to2uefyrDM7F3lFgL1icAdZWt+SeOPENITf23vnp90fJTiwnkzkzGuxKwAQYy6bIV295
yr9Yp7WHukAW6x34ssHGIZU1hMyST0ikRJeUkkRTHA5OckG6KOdUsS6FQgEV4aL7att9NkUw4yUX
Ke6j+3Et+xkRmSEQpPobHUdtal/iEBWEEqW+Vl0Q+UDbmZOW9kMaap5pbgecn1nSY6M7lfSmvI2b
ft675RUx5WfUXgMHjClqBRoxcqyGczK7AAftthw7VKXICv2UuipaBzmY07XatPCuULsmVGUVinMU
gTDkimhOmHbVfiH9O0XFp9ogCXmVYWgVRYG10OSS52qjZWncZPRgl72SQggJAu7bACiHmS6IR/gH
Qn3CzgdLDDWDlFoinfa5j/3tWsSpDlV9wXvOCmxjcGxUFPxXaB5cyC3KRxquaicgAC8NgEpqCQna
TYxPmQAXxDTMSaeqn6oWBFFZu9VShMNySfPushG65jSFlzMu4/JaML1ZqYhTL+qbSb9ucRITuvbS
XfJdTUU4Ggk10IkhQyGuF5pS3hRtf6tSixsD3Hq0FEA5UvapLmBdNKi2qk140xY+WLBUm/Sc5IBv
hFv2s4SOjvNZcbCzaENx8IPBICjCT44d/sQQhRcrJdmjUrCpxOjMhfLnxdmln9ULI+sfLaObKSBG
URoLXsQ0Oneg8syKHHq5KMCDpF+WVeZZSYN2bejOhUlNeY6M+bmZ5e55DH7b9VAnqWyDIJSa0Zn0
lYYusX9bK9O6r+x1EMSTQqYN5GqD6zKFOQT49HLV1nMjKC+QqfY+haWPDUBMm9AL+GPfHRijOpoF
7DcEKqA/UVYQ7Qtfdk4ysoxZhdMsTrXxF1Sqg5VMpRfig7XskT2cI52ysgQxX5qIhS/iluKTmllr
g96uTd5G1mSKZziJnxRGKt90oSguKCNuBlfFrreiidOq4PRANbdls66d8FZKbHh5WgtYIFHSlRpG
/bJVMxyr2/DJd2JST1puqBc8pIFOJ0zVZn6eyayboUsHoq7Wk7GbkaFLIn6hGYg2OQEYVCh8S26F
IL07lEUrK7jmUaeiPQRtcBZxA20uqBMntyriAZrl+Rd+fS2aur00iog52RkprcVQO8PFAc9PBTuz
HCc0vXOjz5ItP4q5dRbhyfpJA6GnmFbHKgU8kiHIPG88xb4lOJ2Y3oUWO9G9iMrK2HS1aJG20bT1
g3A4m8VlmIf9vG2cy1QRvaXvuNKq77plX/BdoDyjzTyNNK+Dz7oC5FvTiL+wFP3M6aQvVBnquVOq
uMaECaNnkZPUXc/WCiJukKMkpq9UWL52T80BvAXloU5qXxRfXFR2SI1HZPMEx7SSimoSRdADKxml
QaFa2EMTE+WQEIWOEksOVqmcTQyMZhsxRx4DI5Y5NwzeKSdyEMMoO2n8Wjvv1Hzeom5236s4VyP8
k1dGD+/O6FZtqcwRQXsEItF+Tg3/Ksv1R2qS3dwKwzuHttCpI3vB0i+kq5bN+kyxsOtUy02cG+26
bQtp6vTaDdk8oCScoc5bV3zGVQYCt5zQ3qotBei+ODCe4XznYBXOCikae+wX0OPM286Q5JmqpzMp
c1UOk9pbW5HxWag199zpztsBYiOl+gX5H6ecjw18SKXtnMNmjrMlfuOpiNrcEB8j09MAJ4wAmuE3
g2QDBXsxUM76KvfOkJU9q7JavUSaHqOO2DAmZmlAFPfCVY1S/e6fmByA3rjQnMiGGkzATz3mgPPv
dD/UxiHtb+i1GkqdsO1LIDCTOkrCGxwlfWCzZ2VWdejp3Qb4hl96wz9U2+Uo61Y6c3QOicudVLbN
OREYWLqUNH8RKfLGuULYmAYFCHE7LtcB3mVxoiPQ3eRPcqAHy9w71wQbWlVWPLtxmUO6oVADL0eB
UjUOKc5WeT7OadfdxurQNWqVZZ4HOC/kfTtF16U8D0pnkzHlzdo5VVQFKDZiDlUSSKeSaX8qfH8S
FjAGCgUYBNVLQG34oceWMmsK4Q75IzyPv4oWns5Yg3wF1vYIzzJuKO4oeJtMaw03JYf4Mqoo3jdu
OS1ctPhPyriG91zl4USUWQ5iPwbgJT0Dkhl6Amcc8APyV+meo1oxzhTPsRkbPZ+G6FDA3VfqSwvB
7YUIKU51xXwVuuaVoBSkVZWrz3BjGPQJi0sZ7Ngs8q1rW8itVefId8OCpnTdfq4KHdikWcwaK3HW
mhFls6YmOg4zkDsYE5jOVW9Bywzpyk0sKUXrQQq9tcqGF8GLrlzBXMmWCKZPDEHao9DimhEVDYQu
LBnr7yDmZI8h+aBsgJa3A1tc94t128PLKyT/UYzpCxbonbJsz8BMmWeWAhi3EdNLKQGW60bowOrQ
jhTgmNS0UcqpYgcCpoCQLN3JlQAakxJ4+KjJwY1FAhDn6P2VajDWJBiMhNGfWrv1ZoKdPdapGSwk
vkZ0HosJkiUYU+k6XczSXBZ07YmxKyxLlVI79QpFW5jBEv8kqblyvWtiqm7ME4Hqsg3MqwV9VZEp
wzTayO5LkfU3Up5futRoUV/m4WP+cQtrCghShc4SW8m9XgDXNgF1fBqLFA2qyME9W+mqRQJi2pgQ
pdmXqg/gDVHTWRZRRPM8SA4icICyk+VZrD85Lugmt79LILFMTLEoYHiKZ44KarswoAG41E/SSltB
bLAvOTejTKGPFIHjxj9i5ckxBZzbAmU1Son+udFrc8Mgc3B1ZUzUdpk5g5RVN4hRbJKcngRedGng
gT12+gxoN7L3QDeyS7OhQo0EQQNbkdMvTie2i910nN6qKe+Ikm/OVe0LzWVCjlib0Pl+wQGjngD+
GPuZPK2ShgCs5SFqv7bYy+XTRJPHnU7EmcFOY0+mL+B41BEvjFgHdOOiQyUHiO9xrRmOsKDF2PhT
6brr6ShkrUmCJ2oP1+KkErmVAKNwoHuItoneEFQVJs1Qh4uKQTArMmeep/Rz7Abhk7wD5Ky1CESE
1qY2keBpJedL0cM7anImbZYZXyIJdqPdiqdovDwmngLmsz8LQ6QoaqNCEAnEny90Bd1iSKpSG98A
QZpYWfWE3hitdxNdCaQocPlDwn4QLepy+yVxjMtcCm/puYBuiu6zBncvy0ARopIIt1WSr9A15jXC
Dac9/SVClnFIDQshP+9FLmjyGzqaKtCGYwiFpVk8+CkxF3pb6O9aUO30klqhelXa5LO438x8R6Tj
7HGKpwaZS8p+lJcIwLU9SHVzMHQaKqSd/lRE7Y2WdCSfJNVdnp2gOiQAtk3uGoktrjOC5MTBQZwg
sWp5m0YwXhuCgZcHcOBWZveC4XRadx0Ai/BzL3f5tM2jGVXEYKpF5BkxKlAnhVyj9JeRyZRydFHK
UAgMsKE2HRqYf/yDRdW5armrxAFU59QoJ/pWPY28+nON+K2UMvJ03MPO9RcWdS69uHf8vp3JqBWA
ak4v6374kw41ZI2oG14lUWtZytBrKixRfHWqksw4CNyXnK2nEmXjuhKe3cpfSYi+IlrcyNELa2YF
OR9BsxhFF+KP9a81MbeKl8nW73NwD9spYqqUIyg3yypMsA82AS78pzR1M3NW20o7sa0CQTeE9mrJ
eWSV44FBZwawEqi9QQCrEL1VUxaXsaJ/Qd3iaUAqn+otEOgmV/GGyAYY+0xObxVDXvdRmC6hBq/B
QXinffKQuM1XjsrrAC9Lyu/JlViWE9RQCBKBMnCyWKn5UEtnaHMWfyJjLCk/arhaItKtsogqNgZK
5geh35490/Ss1pwRaQ8aZsgdpg48xA4LORM4AEC9L3Ve6DNTjiCa1akIUAMCvZBoaAbUzO1cWztV
MadTRMdzEEK22MEU6mAkdPFVEtMeUWw652iyUWKUx3qfPoCrCNME4RWqVr65LB0Ytjn1fCnIY7ag
5ExJ9GVYsmjy7CZMgXy0gxpJoQf4dYVfkdD5IoTNRSMIwzSifEInEC6E/bnnkic0as88D2pI1wDY
C9xsbtkCPA+pyWfgpbXsgmhjqSYzWURcsVK067oP+HBXWQqKBTA7HXYYNgwQsGcgEOFzCj59j5Kf
4rFKtLdCU1cEFONYTFna+ab3ebtwUg0hRmSLlkpn3kFcQG9o6uRVslBRvkXSZpwL+iIy9PbE8MEv
FGF5E5bKAqCnQeET3gpSWrri3hV6ed77wQvCOS9x5j+mIgxCn+WrRIUAl7RbiA6NCtwR0CJDn0Jn
JmK+dRFa3bTQ/fsyHdqwcKiyoefZ1O2chiYWoAprTJJxgZYQBAhvVfyPBnaNWSPYlQmQFNr6qvHE
O/TxQFBSCmFfEx/bIksnZqQT3cjq0hX5RIUn9qWdPzIOA9/tdN/b527FrD+sOkvF9YEMXkb91vig
QxvFhcqEVNHeNe2TqCeuSClyohMiUiUB5Q7ZT0cpI3pKityeQVKFFsaRboLLhhGZrc22euqNSMbi
hSrywAG1DeGeFAhec/hSSDlWFbV+B/caCRQd4oblzfUc7IbsJ/LYRRIogvhKF5kr4NNB1YlOXItv
rKtlL7GodJNSCM8gUfRzMadDAV97IEkln3Xf4cM5HFrN/mK01a09UFFSJISxsBI4JlDZRKqFx8iL
pTiIq9kpGHEjiYaBXVga4toq9VaZJzUjNIc6XUIwhcD01/ua9pPlbmkSbggm/yIzjMPBe3VjL65t
pBRzC0/1L27t3UnpMhTKs06n2ea7lH4kSa8BuYQLtA2R1lWrsRA4NPulTiR4VL82BUmwUWOilQXj
sq6R3nOdR+xWwA0IdDgTHw2HNP1MT48yWjs3vPrR8Vih4UbD4pXq21rJ1Tlqdcu0KO/iiJlrScad
KTfzRmdgIAZDEUMWQBNt0C3hant2EvRDGDHCMVWUBXf7GKaA3TL/3ouJjkwvjzmLnn89WIPpxEc1
ZqRydJONEblQ6OL7g+XIOOBJemTNWjm57xT/UQJWiFDt53ucOgkpaBqjDR7ed439YqotbWwkgRGb
ndg4AoxFrf4TTxTjJzrNlqXK4rBZS6Ilfbih1GdxUPOxZgZAMJo33sYMb8IAxSgVI+amWcai8LWv
EfDsXXMR28sqzW+wkyDMkgHxgZ8nu2d5dIryiMip7LtUAVL4MpU8CVqWAB2uey9Kl+ogyqnKqJra
pvZFQb1DFFDtR7r/KXj2vYZwLKzvIjNZ4m4Pz47zblwVlsSURxOqi27lxEYqJ4PUPxDoQnmNBkYz
thBUPKll3CHWbXndOEZ+1Rf2usGTdqwLNMgbJT8VnmITchaKs3d91jprcIKiNAC/nZDQJrLGioLN
bByuho1OyZhvtep9dVpyP0PC4cDtOJT4ZlCfu29S7cZN+y+/nhjqR3V8Q6S3pYE7RKYWvUjlg9kC
uMweBXj2qYS7HOOhjDcF8rYt5bHSCFZpcK1m4ZXneY8owC46MX7wbSL6EBMGtfGz03aQV6bpEZ/A
AT6RBbIAHwVYr2OCsx17FfLQIBeUxgTmbmrjolS7wclgonRkInX3qdYJp7G8eIxC2J9Clly1lAjG
6KpOwL+Zp7rnXBTD4kSziYFIzd0+8n/mOsOR8M105vfZc3K+iZ6LrffM9x/v/+9xWNNArhANYsJ3
82Xwv3n1tRme4t//Gm+e8s1v2Nj/dr5xNvlv8039HHrvjWq+X2XnVWMo+M4gfi5JKpGnaCnIwu+8
agx5ZA2+UXwmFVdTNtnPY+wiB+d6caQo6ByZmsJWrstsXm9eNeJI5PwURVVER14WifnezHoud6ft
rzztP3praJaoY1EDbZk7IdP5ECCilya3ig3dvqEpprFhZAAaddWdSoMke6vO3o3V68e/jwGUj2tL
FzXdkiSTD5UItj4aXoBsS5MUfNxEw+ERHYGTtiLBbe8KE7u2axfOhgAXM+W/ONGmaKzDkWYvXHlg
NyNRQ8nrzkJ7o1Mp50BX926d3F/j9f7gKl9C+N4RGHegG5j2IQrqbPRYnv/6CYaR3z82hicgbTBR
zNUt2Iz7xwbKDImlR4gopS4BQ5AttBo6faBOBf+iFZob/6aR0dh0kHLAJ9vATk3P9akJvNdy6rGI
woGGxpDOLVYIYFd3VIVniGqYGGTSrAFqUP1JVKCIP7iMiAh0KCYhgc6XjN3X/i1HrpEKlujYIKEr
ICMQoWp891Zha90Lxhxlg/Sixe0ZtUe/OsmtHuQLyWfbUOaDwPy1TWy6aHqPAHAcnZa9VlESq1X0
2OJ7sbe8tannKHNByJNCcE+w1SSBfQ4U7CKFNx6SMNJ7I6qMm3vZfmnQJaYgN6kTFb079kPIonox
c2KwkEDbZXZ6v7zXdO2kLNkwHWT0kWHJEHTWv0B9OaHdH8vaWgSabgHSSdUY8ap6KjzIyEtohPzd
ogs2mh6OkdkhI9dOExNLh2en0E5tNxogPmM1Q/ICe7ElfBkm3BgoOMHbKfv5ad4+ZGToDfJ9qq6u
PRAmHvT9HllyS45PEkzrYJtSx3VgCktpeB4gQqQ2UAKIo2R1rgQpxZJiKWjGynHJB+TsRirqi7Q1
FkCRT1Lk+7bKknUyQ73eRkmy7+9FRTkTM3Mx3FSMhpHoEsRyw7hbQmW0wbiXgBDsEwvEY2ej8QOl
RwiTS1LcaVso8wJwW9glyM8hxx2CTmy1tQpxP0oF8joQ2MPdJoY9sRG1rEXnDJn/0zq+G9bKcMiY
KmUbHq8EFeaL56ZJSYz8QMjvYH+dSC1KDJFG1ZDOXXluaT3KPYDRiocKSRmDzrLh0kuGget3D03P
eKarJO1PEAM8rSx1rNgPDlJuXoT2Glr/fo/cJ9VIX1DmKGlSxGKxInviFKTU5oOeoDkytRjiGAEH
NDah4prQtbOH1lyazkUGQCjuATvQ7Wh4PC10T1qcW1OVGgRgGLDsSN4jIX4TNMlcyM/BuE4lP11U
AAR5ktq3gWg/WJgcuyqwHUgLaNVlOlMiRQWHoNiM6IxAXkSFYPtUJpYKkYkAPUbs0Gvuix7zAVDj
j2osfDYFw0QEy76P0mSmo/+NHo+jjo0quKCaAulTyq4aS0LzJdAYaYflA+gMKRsYHVP0Ew1c6MNi
0UkosLQIQCw01ya1q2mlCfULxhb0aNXanGluDPcoChZxgNSZLvBQZotftQBHCPV5ut041GifFH4H
qT34LwaaE3I/TVp3bjTqTUaT+VNaTPVArheYaAMJTSFSOVpujpua1YeGRMlf2vdtR8dQtwXq/saj
6tYo2thRPjO8KJvoKbGx5cI0j7Wxkpqw52XbPLdCNBgFJS0WoBCdZS3ot7LP1mwGXUV7ujDGvjSE
PaYJ/46q4ZI8DkaELXxt9da8AtuEEm6lf1LjYk2YGk8yl6VqNbT2Eq38WlvmwhYLDHzTOxew+Eqp
lAs0HoCKKhIqW0F2ye5TrwUVU93STHf+W38pIFp7j2SFyUu5H7lsz97vYc0f/tYBTnzvTPsmH336
vp31Q6BymXhxeZv8vV96CyJ+fqG/7+23vamts+CvrhFuSvQsnwiwZGVkakxUjHL+9VuYxM7rz01j
ZBmY6qk0wbcvDmZMBN8Nzh89/q+f7PoHv8Mfr/OrOwdZ45XdUFeUOF2Hg4z73nM3/MsjII1k4gpO
anLB4UVY+H4g5JGoSrIBrPP/aQQek4qWHk6RDif+XugrfYyd/+DZP1zh3bcvjxRNJkTR3r7mvWc3
rJGCgZGpgUrbvo5vEhAUHvj9S9rI0HDTQJDwdap/HANLH1aIpe7e3o35MS0ENPNoRhP7H7YOzBH+
cAoZCtnO8NpfB4YxkpBJM6h17caBeslxbgjE2wcNhCKOJDI9NgUSteHFBd9tCCwKStlEeoMt5JGN
ABm1tM2RDhoA2RhhVQguBoH57YsHfTcAlj7aJu4k17vX0c0E5Nrl3U3tyuXfDtm/cDBK1kjlROBw
tH42CMYwCCYF9sGO9rhmgWGJCj2oA1cB2yJ7v6xY8mDMObz2JoGhjkSN+ECXwVYMr6M7Gqja6Lub
OmASSCMWFKtgsM18twQMc0TgIbIP7KKPIzoNZOpeB371sk5UgFWoxZm4e+09vCXj+YypM7W13bvH
dyJiVk0z5qBNUBJH1Aopnkmv592H+a8zA9hlMFX/tj0c1zbAyt1tTX9/+svaSB+aNZSydg+5HxJg
/s0ZoDPYR7cHviUHhwaHpEcQNCR5sBjfvvb3AUZAYwqw1byulN2sO6LtYDgM5KGnctBikOWRPlis
45z8+trbEQwM3almI4ryGjHthv2IhgFiuXloRCBbI0iPkjXgV96fBeyWNAdUkB+7RXJ04ZCkikNn
4KAZoEgjS1Y0gsufZslkB3RdZGnovGxfxzcIpLj/Ybq8eYoQTfcK8DmPJd/1t2KJorDcDaTJxJ+f
CdoQGJM2vL19fIPAV3RodCCpI/rleDoPvfPhtX8oDIExY8SRcbTRgQUK4cDlwLmg0eKhcPA63z8M
gjmSTdPC8/11ohxfiLQtGigHjwOTQVGpEdEG27329kaL6iIBhKF9Ozi2435MB8NuHA6OEwgEiJkl
2tk/HQdqjPR9TaAk394+rmhx20aXB1TOQccE6wLfSuoGQ9v93SE55AyKLgKUP+4q2oBdPWwA9JGo
S6AL3s6A/bTBUkdgoCTDeN02XqvXx7QguHtFZvc+cCAkY8Qz6hpJ5N5MoHwG5Goot7/OBN4+rqUA
RvngSAFAiSYpokpD8duCf7ccTKYBWCOVXXN3hh5d9QTIqMSZdtBakKQRdiGSTv6xe8oPh6Q1YksE
Ka3u3h0CiSObCTrZ04GDQDXZxJeVOUUS9m4KGNqI2gENLJKH7evopoBC8fPg+IBSMjAnhVLZT9cB
dTTDkGmtvM6Qo4uYh+l56BSgnoZTO2k4sdDutT8ThhYsYQjHwpHOhNfg4ODJoIwQkgVvq3w4FCV+
Lhvkjq+z4PiWAtij3Tl1QDFN32XQ0mtT5UPeZHJi6Drd2LdK019IGf6D8OEbcuHU9cKnLWbBey62
/ZBdS/5Pf+Gtr//jBV779dumPC3pvV+87dLn3aV3nfvh/3/fS7C3mIJ3b75hDLaf8/rnrw/440fv
fdbbU739cO495xvErbrtG93rbe6Apf8TP7kgSy/zzdNz4e511bct5e839O9/7d3uu+Pgl9fPq3jz
6G7Cn30EMFJWwMEfURSb6O0yw+DvSv+HXhbVmk3+/rK7QvKhl51v8m4Tb95f+LUod/CVvegPR/q1
9HXoRyw3UVT99l+bKP3v3842hRt5eyNEsWOIGA/9lLNNHoMrCvYHaVeyOfjaLIXww4W3TZJDL7za
QLfcPDXPz+nbCGw3AoMqy9sPhlX895bRevPkdj9fprsqzqG3f/HkcftvN7pdRbvw/9ALX1ZP1aP7
nOfd3sV3YfXhF0eZ5mH/wttQ9dALX2/8TVG6mz2c0WsMdOi1bzy0XPc2rNcI89AL324iL4Qg8FS9
H5HX/u+hF/9UlvAOfnJOUPYaYoJDr3/3XJS/nTzHziZ8u9gwC8GODxSqQ6++3rCZs2GV+d4cfwVI
HHr1WeVzdUrkuwsN9/2t33TwtZO9O/4Gajj0uhz8m2gT7zgl3mPywLe7KEIoJsX+c9D4HSL/gz/v
V4HAEFjvADuHfswaI+t8Pxz4XtI79OK3uZdW+zPoe0pw6MX/EsVni/78+8fJQCIavuq3r3V7Uu0q
wGSehz7JehMP4/R2oXcXJ3M6+OLPDtHkpttbFXwLQP/+iWBy/By63ttdfr/zAVV46J2Pv603xF3e
LvfuI6S3n/397/WUE+vJgyC2H8lvR+efWMSIsm/K0it++ITvGORDR2l7zmyC4UHexmM7Rq+f8A+c
NEuOgj+8/j+Qj9w+s7ScjzH+93LyoSO02jwxPu8Hx6DhAk5zqCjQgJJlQJlvb//RXPpZJvkN1v5j
fvkGV//Zn+0nz8NvPIbPm/z3/wUAAP//</cx:binary>
              </cx:geoCache>
            </cx:geography>
          </cx:layoutPr>
        </cx:series>
      </cx:plotAreaRegion>
    </cx:plotArea>
    <cx:legend pos="r" align="min" overlay="0"/>
  </cx:chart>
</cx: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7">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solidFill>
        <a:schemeClr val="dk1"/>
      </a:solidFill>
    </cs:spPr>
    <cs:defRPr sz="1000"/>
  </cs:chartArea>
  <cs:dataLabel>
    <cs:lnRef idx="0"/>
    <cs:fillRef idx="0"/>
    <cs:effectRef idx="0"/>
    <cs:fontRef idx="minor">
      <a:schemeClr val="lt1">
        <a:lumMod val="9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solidFill>
        <a:schemeClr val="phClr"/>
      </a:solidFill>
      <a:ln w="3175">
        <a:solidFill>
          <a:schemeClr val="dk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30000"/>
          </a:schemeClr>
        </a:solidFill>
        <a:round/>
      </a:ln>
    </cs:spPr>
  </cs:gridlineMajor>
  <cs:gridlineMinor>
    <cs:lnRef idx="0"/>
    <cs:fillRef idx="0"/>
    <cs:effectRef idx="0"/>
    <cs:fontRef idx="minor">
      <a:schemeClr val="lt1"/>
    </cs:fontRef>
    <cs:spPr>
      <a:ln>
        <a:solidFill>
          <a:schemeClr val="lt1">
            <a:lumMod val="95000"/>
            <a:alpha val="3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400"/>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98CB8D-6FED-480D-A81C-3596D692B279}"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1429413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8CB8D-6FED-480D-A81C-3596D692B279}"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269949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8CB8D-6FED-480D-A81C-3596D692B279}"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9474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8CB8D-6FED-480D-A81C-3596D692B279}"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261679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8CB8D-6FED-480D-A81C-3596D692B279}"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780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8CB8D-6FED-480D-A81C-3596D692B279}"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2296541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8CB8D-6FED-480D-A81C-3596D692B279}"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217303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8CB8D-6FED-480D-A81C-3596D692B279}"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4034933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8CB8D-6FED-480D-A81C-3596D692B279}"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143189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8CB8D-6FED-480D-A81C-3596D692B279}"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328742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98CB8D-6FED-480D-A81C-3596D692B279}"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186157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98CB8D-6FED-480D-A81C-3596D692B279}" type="datetimeFigureOut">
              <a:rPr lang="en-IN" smtClean="0"/>
              <a:t>05-03-2024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1066552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98CB8D-6FED-480D-A81C-3596D692B279}" type="datetimeFigureOut">
              <a:rPr lang="en-IN" smtClean="0"/>
              <a:t>05-03-2024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337564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8CB8D-6FED-480D-A81C-3596D692B279}" type="datetimeFigureOut">
              <a:rPr lang="en-IN" smtClean="0"/>
              <a:t>05-03-2024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272223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98CB8D-6FED-480D-A81C-3596D692B279}"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70074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98CB8D-6FED-480D-A81C-3596D692B279}"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4146035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98CB8D-6FED-480D-A81C-3596D692B279}" type="datetimeFigureOut">
              <a:rPr lang="en-IN" smtClean="0"/>
              <a:t>05-03-2024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E3C635-95D2-4237-A4F9-72F13A9E6D2C}" type="slidenum">
              <a:rPr lang="en-IN" smtClean="0"/>
              <a:t>‹#›</a:t>
            </a:fld>
            <a:endParaRPr lang="en-IN"/>
          </a:p>
        </p:txBody>
      </p:sp>
    </p:spTree>
    <p:extLst>
      <p:ext uri="{BB962C8B-B14F-4D97-AF65-F5344CB8AC3E}">
        <p14:creationId xmlns:p14="http://schemas.microsoft.com/office/powerpoint/2010/main" val="74977427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913A-D537-82D1-841C-D012448E8CA2}"/>
              </a:ext>
            </a:extLst>
          </p:cNvPr>
          <p:cNvSpPr>
            <a:spLocks noGrp="1"/>
          </p:cNvSpPr>
          <p:nvPr>
            <p:ph type="ctrTitle"/>
          </p:nvPr>
        </p:nvSpPr>
        <p:spPr>
          <a:xfrm>
            <a:off x="1426028" y="847477"/>
            <a:ext cx="7766936" cy="1096899"/>
          </a:xfrm>
        </p:spPr>
        <p:txBody>
          <a:bodyPr/>
          <a:lstStyle/>
          <a:p>
            <a:pPr algn="ctr"/>
            <a:r>
              <a:rPr lang="en-US" u="sng" dirty="0">
                <a:solidFill>
                  <a:schemeClr val="accent2">
                    <a:lumMod val="75000"/>
                  </a:schemeClr>
                </a:solidFill>
              </a:rPr>
              <a:t>Financial Analysis of Different States</a:t>
            </a:r>
            <a:endParaRPr lang="en-IN" u="sng" dirty="0">
              <a:solidFill>
                <a:schemeClr val="accent2">
                  <a:lumMod val="75000"/>
                </a:schemeClr>
              </a:solidFill>
            </a:endParaRPr>
          </a:p>
        </p:txBody>
      </p:sp>
      <p:sp>
        <p:nvSpPr>
          <p:cNvPr id="3" name="Subtitle 2">
            <a:extLst>
              <a:ext uri="{FF2B5EF4-FFF2-40B4-BE49-F238E27FC236}">
                <a16:creationId xmlns:a16="http://schemas.microsoft.com/office/drawing/2014/main" id="{7AD4FA40-7F27-452F-63A0-4C4B92A5AC7A}"/>
              </a:ext>
            </a:extLst>
          </p:cNvPr>
          <p:cNvSpPr>
            <a:spLocks noGrp="1"/>
          </p:cNvSpPr>
          <p:nvPr>
            <p:ph type="subTitle" idx="1"/>
          </p:nvPr>
        </p:nvSpPr>
        <p:spPr>
          <a:xfrm>
            <a:off x="1890244" y="4513030"/>
            <a:ext cx="7766936" cy="1349828"/>
          </a:xfrm>
        </p:spPr>
        <p:txBody>
          <a:bodyPr>
            <a:normAutofit/>
          </a:bodyPr>
          <a:lstStyle/>
          <a:p>
            <a:r>
              <a:rPr lang="en-US" dirty="0"/>
              <a:t>Team Members: </a:t>
            </a:r>
            <a:r>
              <a:rPr lang="en-US" dirty="0" err="1"/>
              <a:t>Arbaj</a:t>
            </a:r>
            <a:r>
              <a:rPr lang="en-US" dirty="0"/>
              <a:t> Momin,</a:t>
            </a:r>
          </a:p>
          <a:p>
            <a:r>
              <a:rPr lang="en-US" dirty="0"/>
              <a:t>Ketan </a:t>
            </a:r>
            <a:r>
              <a:rPr lang="en-US" dirty="0" err="1"/>
              <a:t>Thakkar,Tanvi</a:t>
            </a:r>
            <a:r>
              <a:rPr lang="en-US" dirty="0"/>
              <a:t> Agrawal,</a:t>
            </a:r>
          </a:p>
          <a:p>
            <a:r>
              <a:rPr lang="en-US" dirty="0" err="1"/>
              <a:t>V.Maunica,Parshant</a:t>
            </a:r>
            <a:r>
              <a:rPr lang="en-US" dirty="0"/>
              <a:t> Verma</a:t>
            </a:r>
            <a:endParaRPr lang="en-IN" dirty="0"/>
          </a:p>
        </p:txBody>
      </p:sp>
      <p:sp>
        <p:nvSpPr>
          <p:cNvPr id="4" name="TextBox 3">
            <a:extLst>
              <a:ext uri="{FF2B5EF4-FFF2-40B4-BE49-F238E27FC236}">
                <a16:creationId xmlns:a16="http://schemas.microsoft.com/office/drawing/2014/main" id="{7A4188DE-2475-B4F4-E580-86C50F9C4389}"/>
              </a:ext>
            </a:extLst>
          </p:cNvPr>
          <p:cNvSpPr txBox="1"/>
          <p:nvPr/>
        </p:nvSpPr>
        <p:spPr>
          <a:xfrm>
            <a:off x="1332895" y="2613392"/>
            <a:ext cx="7766936" cy="1631216"/>
          </a:xfrm>
          <a:prstGeom prst="rect">
            <a:avLst/>
          </a:prstGeom>
          <a:noFill/>
        </p:spPr>
        <p:txBody>
          <a:bodyPr wrap="square" rtlCol="0">
            <a:spAutoFit/>
          </a:bodyPr>
          <a:lstStyle/>
          <a:p>
            <a:pPr marL="285750" indent="-28575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project provides valuable insights into the financial performance of different states in India over a 40-year period. The analysis can help policymakers, economists, and researchers better understand the factors influencing the economic development of states and formulate effective strategies for sustainable growth.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05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343D1-A835-1C00-7EAD-0F572F62BB55}"/>
              </a:ext>
            </a:extLst>
          </p:cNvPr>
          <p:cNvSpPr>
            <a:spLocks noGrp="1"/>
          </p:cNvSpPr>
          <p:nvPr>
            <p:ph idx="1"/>
          </p:nvPr>
        </p:nvSpPr>
        <p:spPr>
          <a:xfrm>
            <a:off x="677334" y="339635"/>
            <a:ext cx="8596668" cy="5701728"/>
          </a:xfrm>
        </p:spPr>
        <p:txBody>
          <a:bodyPr>
            <a:normAutofit lnSpcReduction="10000"/>
          </a:bodyPr>
          <a:lstStyle/>
          <a:p>
            <a:r>
              <a:rPr lang="en-US" b="1" dirty="0"/>
              <a:t>The SQL </a:t>
            </a:r>
            <a:r>
              <a:rPr lang="en-IN" b="1" dirty="0">
                <a:solidFill>
                  <a:schemeClr val="tx1"/>
                </a:solidFill>
              </a:rPr>
              <a:t>query used in the project:</a:t>
            </a: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US" altLang="en-US" dirty="0">
              <a:solidFill>
                <a:schemeClr val="tx1"/>
              </a:solidFill>
              <a:latin typeface="Söhne"/>
            </a:endParaRPr>
          </a:p>
          <a:p>
            <a:r>
              <a:rPr kumimoji="0" lang="en-US" altLang="en-US" sz="1800" b="0" i="0" u="none" strike="noStrike" cap="none" normalizeH="0" baseline="0" dirty="0">
                <a:ln>
                  <a:noFill/>
                </a:ln>
                <a:solidFill>
                  <a:schemeClr val="tx1"/>
                </a:solidFill>
                <a:effectLst/>
                <a:latin typeface="Söhne"/>
              </a:rPr>
              <a:t>This SQL query updates the </a:t>
            </a:r>
            <a:r>
              <a:rPr kumimoji="0" lang="en-US" altLang="en-US" sz="1800" i="0" u="none" strike="noStrike" cap="none" normalizeH="0" baseline="0" dirty="0" err="1">
                <a:ln>
                  <a:noFill/>
                </a:ln>
                <a:solidFill>
                  <a:schemeClr val="tx1"/>
                </a:solidFill>
                <a:effectLst/>
                <a:latin typeface="Söhne Mono"/>
              </a:rPr>
              <a:t>TermGroup</a:t>
            </a:r>
            <a:r>
              <a:rPr kumimoji="0" lang="en-US" altLang="en-US" sz="1800" b="0" i="0" u="none" strike="noStrike" cap="none" normalizeH="0" baseline="0" dirty="0">
                <a:ln>
                  <a:noFill/>
                </a:ln>
                <a:solidFill>
                  <a:schemeClr val="tx1"/>
                </a:solidFill>
                <a:effectLst/>
                <a:latin typeface="Söhne"/>
              </a:rPr>
              <a:t> column in the </a:t>
            </a:r>
            <a:r>
              <a:rPr kumimoji="0" lang="en-US" altLang="en-US" sz="1800" b="1" i="0" u="none" strike="noStrike" cap="none" normalizeH="0" baseline="0" dirty="0">
                <a:ln>
                  <a:noFill/>
                </a:ln>
                <a:solidFill>
                  <a:schemeClr val="tx1"/>
                </a:solidFill>
                <a:effectLst/>
                <a:latin typeface="Söhne Mono"/>
              </a:rPr>
              <a:t>social sector expenditure</a:t>
            </a:r>
            <a:r>
              <a:rPr kumimoji="0" lang="en-US" altLang="en-US" sz="1800" b="0" i="0" u="none" strike="noStrike" cap="none" normalizeH="0" baseline="0" dirty="0">
                <a:ln>
                  <a:noFill/>
                </a:ln>
                <a:solidFill>
                  <a:schemeClr val="tx1"/>
                </a:solidFill>
                <a:effectLst/>
                <a:latin typeface="Söhne"/>
              </a:rPr>
              <a:t> table based on the </a:t>
            </a:r>
            <a:r>
              <a:rPr kumimoji="0" lang="en-US" altLang="en-US" sz="1800" i="0" u="none" strike="noStrike" cap="none" normalizeH="0" baseline="0" dirty="0">
                <a:ln>
                  <a:noFill/>
                </a:ln>
                <a:solidFill>
                  <a:schemeClr val="tx1"/>
                </a:solidFill>
                <a:effectLst/>
                <a:latin typeface="Söhne Mono"/>
              </a:rPr>
              <a:t>Year</a:t>
            </a:r>
            <a:r>
              <a:rPr kumimoji="0" lang="en-US" altLang="en-US" sz="1800" b="0" i="0" u="none" strike="noStrike" cap="none" normalizeH="0" baseline="0" dirty="0">
                <a:ln>
                  <a:noFill/>
                </a:ln>
                <a:solidFill>
                  <a:schemeClr val="tx1"/>
                </a:solidFill>
                <a:effectLst/>
                <a:latin typeface="Söhne"/>
              </a:rPr>
              <a:t> column. It categorizes the years into 5-year term groups, such as '1980-84(CE)', '1985-89(CE)', etc., and assigns them to the </a:t>
            </a:r>
            <a:r>
              <a:rPr kumimoji="0" lang="en-US" altLang="en-US" sz="1800" i="0" u="none" strike="noStrike" cap="none" normalizeH="0" baseline="0" dirty="0" err="1">
                <a:ln>
                  <a:noFill/>
                </a:ln>
                <a:solidFill>
                  <a:schemeClr val="tx1"/>
                </a:solidFill>
                <a:effectLst/>
                <a:latin typeface="Söhne Mono"/>
              </a:rPr>
              <a:t>TermGroup</a:t>
            </a:r>
            <a:r>
              <a:rPr kumimoji="0" lang="en-US" altLang="en-US" sz="1800" b="0" i="0" u="none" strike="noStrike" cap="none" normalizeH="0" baseline="0" dirty="0">
                <a:ln>
                  <a:noFill/>
                </a:ln>
                <a:solidFill>
                  <a:schemeClr val="tx1"/>
                </a:solidFill>
                <a:effectLst/>
                <a:latin typeface="Söhne"/>
              </a:rPr>
              <a:t> column. The </a:t>
            </a:r>
            <a:r>
              <a:rPr kumimoji="0" lang="en-US" altLang="en-US" sz="1800" b="1" i="0" u="none" strike="noStrike" cap="none" normalizeH="0" baseline="0" dirty="0">
                <a:ln>
                  <a:noFill/>
                </a:ln>
                <a:solidFill>
                  <a:schemeClr val="tx1"/>
                </a:solidFill>
                <a:effectLst/>
                <a:latin typeface="Söhne Mono"/>
              </a:rPr>
              <a:t>CASE</a:t>
            </a:r>
            <a:r>
              <a:rPr kumimoji="0" lang="en-US" altLang="en-US" sz="1800" b="0" i="0" u="none" strike="noStrike" cap="none" normalizeH="0" baseline="0" dirty="0">
                <a:ln>
                  <a:noFill/>
                </a:ln>
                <a:solidFill>
                  <a:schemeClr val="tx1"/>
                </a:solidFill>
                <a:effectLst/>
                <a:latin typeface="Söhne"/>
              </a:rPr>
              <a:t> statement checks the year range using the </a:t>
            </a:r>
            <a:r>
              <a:rPr kumimoji="0" lang="en-US" altLang="en-US" sz="1800" b="1" i="0" u="none" strike="noStrike" cap="none" normalizeH="0" baseline="0" dirty="0">
                <a:ln>
                  <a:noFill/>
                </a:ln>
                <a:solidFill>
                  <a:schemeClr val="tx1"/>
                </a:solidFill>
                <a:effectLst/>
                <a:latin typeface="Söhne Mono"/>
              </a:rPr>
              <a:t>BETWEEN</a:t>
            </a:r>
            <a:r>
              <a:rPr kumimoji="0" lang="en-US" altLang="en-US" sz="1800" b="0" i="0" u="none" strike="noStrike" cap="none" normalizeH="0" baseline="0" dirty="0">
                <a:ln>
                  <a:noFill/>
                </a:ln>
                <a:solidFill>
                  <a:schemeClr val="tx1"/>
                </a:solidFill>
                <a:effectLst/>
                <a:latin typeface="Söhne"/>
              </a:rPr>
              <a:t> operator and assigns the corresponding term group. If the year does not fall into any specified range, it is categorized as 'other’.</a:t>
            </a:r>
            <a:r>
              <a:rPr kumimoji="0" lang="en-US" altLang="en-US" sz="1800" b="0" i="0" u="none" strike="noStrike" cap="none" normalizeH="0" baseline="0" dirty="0">
                <a:ln>
                  <a:noFill/>
                </a:ln>
                <a:solidFill>
                  <a:schemeClr val="tx1"/>
                </a:solidFill>
                <a:effectLst/>
              </a:rPr>
              <a:t> </a:t>
            </a:r>
          </a:p>
          <a:p>
            <a:r>
              <a:rPr lang="en-IN" dirty="0">
                <a:solidFill>
                  <a:schemeClr val="tx1"/>
                </a:solidFill>
              </a:rPr>
              <a:t>In the same manner we have applied same query to all the datasets to group the data.</a:t>
            </a:r>
          </a:p>
        </p:txBody>
      </p:sp>
      <p:pic>
        <p:nvPicPr>
          <p:cNvPr id="5" name="Picture 4">
            <a:extLst>
              <a:ext uri="{FF2B5EF4-FFF2-40B4-BE49-F238E27FC236}">
                <a16:creationId xmlns:a16="http://schemas.microsoft.com/office/drawing/2014/main" id="{07EC2BF2-5FA5-B897-4020-93926CB46F12}"/>
              </a:ext>
            </a:extLst>
          </p:cNvPr>
          <p:cNvPicPr>
            <a:picLocks noChangeAspect="1"/>
          </p:cNvPicPr>
          <p:nvPr/>
        </p:nvPicPr>
        <p:blipFill rotWithShape="1">
          <a:blip r:embed="rId2">
            <a:extLst>
              <a:ext uri="{28A0092B-C50C-407E-A947-70E740481C1C}">
                <a14:useLocalDpi xmlns:a14="http://schemas.microsoft.com/office/drawing/2010/main" val="0"/>
              </a:ext>
            </a:extLst>
          </a:blip>
          <a:srcRect l="15960" t="17957" r="29799" b="41964"/>
          <a:stretch/>
        </p:blipFill>
        <p:spPr>
          <a:xfrm>
            <a:off x="677334" y="816637"/>
            <a:ext cx="7909317" cy="2734470"/>
          </a:xfrm>
          <a:prstGeom prst="rect">
            <a:avLst/>
          </a:prstGeom>
        </p:spPr>
      </p:pic>
    </p:spTree>
    <p:extLst>
      <p:ext uri="{BB962C8B-B14F-4D97-AF65-F5344CB8AC3E}">
        <p14:creationId xmlns:p14="http://schemas.microsoft.com/office/powerpoint/2010/main" val="167042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E3D32-0FA9-4D52-A16E-C022B6C12A71}"/>
              </a:ext>
            </a:extLst>
          </p:cNvPr>
          <p:cNvSpPr>
            <a:spLocks noGrp="1"/>
          </p:cNvSpPr>
          <p:nvPr>
            <p:ph idx="1"/>
          </p:nvPr>
        </p:nvSpPr>
        <p:spPr>
          <a:xfrm>
            <a:off x="677334" y="293915"/>
            <a:ext cx="8596668" cy="5747448"/>
          </a:xfrm>
        </p:spPr>
        <p:txBody>
          <a:bodyPr>
            <a:normAutofit/>
          </a:bodyPr>
          <a:lstStyle/>
          <a:p>
            <a:pPr marL="0" indent="0" algn="ctr">
              <a:buNone/>
            </a:pPr>
            <a:r>
              <a:rPr lang="en-US" sz="2800" b="1" u="sng" dirty="0">
                <a:solidFill>
                  <a:schemeClr val="tx1"/>
                </a:solidFill>
                <a:latin typeface="Times New Roman" panose="02020603050405020304" pitchFamily="18" charset="0"/>
                <a:cs typeface="Times New Roman" panose="02020603050405020304" pitchFamily="18" charset="0"/>
              </a:rPr>
              <a:t>Conclusion</a:t>
            </a:r>
          </a:p>
          <a:p>
            <a:pPr algn="l">
              <a:buFont typeface="Arial" panose="020B0604020202020204" pitchFamily="34" charset="0"/>
              <a:buChar char="•"/>
            </a:pPr>
            <a:r>
              <a:rPr lang="en-US" sz="1900" b="0" i="0" dirty="0">
                <a:solidFill>
                  <a:schemeClr val="tx1"/>
                </a:solidFill>
                <a:effectLst/>
                <a:latin typeface="Times New Roman" panose="02020603050405020304" pitchFamily="18" charset="0"/>
                <a:cs typeface="Times New Roman" panose="02020603050405020304" pitchFamily="18" charset="0"/>
              </a:rPr>
              <a:t>The analysis revealed significant variations in financial metrics among different states over the 40-year period.</a:t>
            </a:r>
          </a:p>
          <a:p>
            <a:pPr algn="l">
              <a:buFont typeface="Arial" panose="020B0604020202020204" pitchFamily="34" charset="0"/>
              <a:buChar char="•"/>
            </a:pPr>
            <a:r>
              <a:rPr lang="en-US" sz="1900" b="0" i="0" dirty="0">
                <a:solidFill>
                  <a:schemeClr val="tx1"/>
                </a:solidFill>
                <a:effectLst/>
                <a:latin typeface="Times New Roman" panose="02020603050405020304" pitchFamily="18" charset="0"/>
                <a:cs typeface="Times New Roman" panose="02020603050405020304" pitchFamily="18" charset="0"/>
              </a:rPr>
              <a:t>Some states consistently maintained high levels of fiscal discipline, while others struggled with deficits and expenditure management.</a:t>
            </a:r>
          </a:p>
          <a:p>
            <a:pPr algn="l">
              <a:buFont typeface="Arial" panose="020B0604020202020204" pitchFamily="34" charset="0"/>
              <a:buChar char="•"/>
            </a:pPr>
            <a:r>
              <a:rPr lang="en-US" sz="1900" b="0" i="0" dirty="0">
                <a:solidFill>
                  <a:schemeClr val="tx1"/>
                </a:solidFill>
                <a:effectLst/>
                <a:latin typeface="Times New Roman" panose="02020603050405020304" pitchFamily="18" charset="0"/>
                <a:cs typeface="Times New Roman" panose="02020603050405020304" pitchFamily="18" charset="0"/>
              </a:rPr>
              <a:t>There were notable correlations between certain financial metrics, such as between fiscal deficits and capital expenditure.</a:t>
            </a:r>
          </a:p>
          <a:p>
            <a:pPr algn="l">
              <a:buFont typeface="Arial" panose="020B0604020202020204" pitchFamily="34" charset="0"/>
              <a:buChar char="•"/>
            </a:pPr>
            <a:r>
              <a:rPr lang="en-US" sz="1900" b="0" i="0" dirty="0">
                <a:solidFill>
                  <a:schemeClr val="tx1"/>
                </a:solidFill>
                <a:effectLst/>
                <a:latin typeface="Times New Roman" panose="02020603050405020304" pitchFamily="18" charset="0"/>
                <a:cs typeface="Times New Roman" panose="02020603050405020304" pitchFamily="18" charset="0"/>
              </a:rPr>
              <a:t>Social sector expenditure showed varying patterns across states, indicating different priorities and policies</a:t>
            </a:r>
            <a:endParaRPr lang="en-US" altLang="en-US" sz="2800" dirty="0">
              <a:solidFill>
                <a:schemeClr val="tx1"/>
              </a:solidFill>
              <a:latin typeface="Söhne"/>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and Lessons Learned:</a:t>
            </a:r>
            <a:endParaRPr kumimoji="0" lang="en-US" altLang="en-US" sz="2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Quality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the quality and consistency of data across 40 years and different states was a challenge. It required thorough data cleaning and validation processes.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Analysis Complexity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Analyzing data for multiple states over a 40-year period involved complex calculations and comparisons, requiring careful attention to detail.</a:t>
            </a:r>
          </a:p>
          <a:p>
            <a:pPr marL="0" indent="0" algn="ctr">
              <a:buNone/>
            </a:pPr>
            <a:endParaRPr lang="en-US" sz="2800" b="1"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34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91659C-0BE6-F9E8-597B-7BAB8FBB69B8}"/>
              </a:ext>
            </a:extLst>
          </p:cNvPr>
          <p:cNvSpPr>
            <a:spLocks noGrp="1"/>
          </p:cNvSpPr>
          <p:nvPr>
            <p:ph idx="1"/>
          </p:nvPr>
        </p:nvSpPr>
        <p:spPr>
          <a:xfrm>
            <a:off x="677334" y="152401"/>
            <a:ext cx="8596668" cy="5888962"/>
          </a:xfrm>
        </p:spPr>
        <p:txBody>
          <a:bodyPr>
            <a:normAutofit lnSpcReduction="10000"/>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work</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Dive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Conducting a more detailed analysis of specific states or time periods to uncover deeper insights into their financial dynamics and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Comparative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Comparing the financial performance of states based on various criteria such as population, GDP, or geographical location to identify best practices and areas for improvement.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and Predictive Modeling: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historical data to develop forecasting models for key financial metrics, helping states make informed decisions and plan for the future.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Policy Implications: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Analyzing the impact of different policies and reforms on state finances to inform future policy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Stakeholder Engagement: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Engaging with stakeholders such as policymakers, researchers, and the public to share findings and solicit feedback for future research and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9" name="Rectangle 6">
            <a:extLst>
              <a:ext uri="{FF2B5EF4-FFF2-40B4-BE49-F238E27FC236}">
                <a16:creationId xmlns:a16="http://schemas.microsoft.com/office/drawing/2014/main" id="{616A7416-7483-0989-77D3-0D67F5696A0A}"/>
              </a:ext>
            </a:extLst>
          </p:cNvPr>
          <p:cNvSpPr>
            <a:spLocks noChangeArrowheads="1"/>
          </p:cNvSpPr>
          <p:nvPr/>
        </p:nvSpPr>
        <p:spPr bwMode="auto">
          <a:xfrm>
            <a:off x="0" y="0"/>
            <a:ext cx="15049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9E61424A-F7B9-A1E2-45D2-13A7023840C0}"/>
              </a:ext>
            </a:extLst>
          </p:cNvPr>
          <p:cNvSpPr>
            <a:spLocks noChangeArrowheads="1"/>
          </p:cNvSpPr>
          <p:nvPr/>
        </p:nvSpPr>
        <p:spPr bwMode="auto">
          <a:xfrm>
            <a:off x="0" y="0"/>
            <a:ext cx="1219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4D06AEA3-3B3E-13AD-B173-9A1FABF28289}"/>
              </a:ext>
            </a:extLst>
          </p:cNvPr>
          <p:cNvSpPr>
            <a:spLocks noChangeArrowheads="1"/>
          </p:cNvSpPr>
          <p:nvPr/>
        </p:nvSpPr>
        <p:spPr bwMode="auto">
          <a:xfrm>
            <a:off x="152400" y="152400"/>
            <a:ext cx="15049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EE855C1C-502B-EDD1-6CBA-2964C39B30F9}"/>
              </a:ext>
            </a:extLst>
          </p:cNvPr>
          <p:cNvSpPr>
            <a:spLocks noChangeArrowheads="1"/>
          </p:cNvSpPr>
          <p:nvPr/>
        </p:nvSpPr>
        <p:spPr bwMode="auto">
          <a:xfrm>
            <a:off x="152400" y="152400"/>
            <a:ext cx="1219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079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356DE2-DCAF-A24C-D9FB-B9BBF20C6C17}"/>
              </a:ext>
            </a:extLst>
          </p:cNvPr>
          <p:cNvSpPr>
            <a:spLocks noGrp="1"/>
          </p:cNvSpPr>
          <p:nvPr>
            <p:ph idx="1"/>
          </p:nvPr>
        </p:nvSpPr>
        <p:spPr>
          <a:xfrm>
            <a:off x="677334" y="478971"/>
            <a:ext cx="8596668" cy="5562391"/>
          </a:xfrm>
        </p:spPr>
        <p:txBody>
          <a:bodyPr>
            <a:normAutofit/>
          </a:bodyPr>
          <a:lstStyle/>
          <a:p>
            <a:r>
              <a:rPr lang="en-US" sz="2000" b="1" i="0" u="sng" dirty="0">
                <a:solidFill>
                  <a:schemeClr val="tx1"/>
                </a:solidFill>
                <a:effectLst/>
                <a:latin typeface="Söhne"/>
              </a:rPr>
              <a:t>Datasets: </a:t>
            </a:r>
            <a:r>
              <a:rPr lang="en-US" sz="2000" i="0" dirty="0">
                <a:solidFill>
                  <a:schemeClr val="tx1"/>
                </a:solidFill>
                <a:effectLst/>
                <a:latin typeface="Söhne"/>
              </a:rPr>
              <a:t>The Datasets include 8 financial factors that include Aggregate  Expenditure, Capital Expenditure, Gross Fiscal Deficits, Nominal GSDP Series, Tax Revenues, Revenue Deficits, Revenue Expenditure, Social Sector  Expenditure. All the Datasets consisted of columns like States and </a:t>
            </a:r>
            <a:r>
              <a:rPr lang="en-US" sz="2000" dirty="0">
                <a:solidFill>
                  <a:schemeClr val="tx1"/>
                </a:solidFill>
                <a:latin typeface="Söhne"/>
              </a:rPr>
              <a:t>Y</a:t>
            </a:r>
            <a:r>
              <a:rPr lang="en-US" sz="2000" i="0" dirty="0">
                <a:solidFill>
                  <a:schemeClr val="tx1"/>
                </a:solidFill>
                <a:effectLst/>
                <a:latin typeface="Söhne"/>
              </a:rPr>
              <a:t>ears. </a:t>
            </a:r>
            <a:endParaRPr lang="en-US" sz="2000" b="1" i="0" dirty="0">
              <a:solidFill>
                <a:schemeClr val="tx1"/>
              </a:solidFill>
              <a:effectLst/>
              <a:latin typeface="Söhne"/>
            </a:endParaRPr>
          </a:p>
          <a:p>
            <a:pPr marL="0" indent="0">
              <a:buNone/>
            </a:pPr>
            <a:endParaRPr lang="en-US" sz="2000" b="1" dirty="0">
              <a:solidFill>
                <a:schemeClr val="tx1"/>
              </a:solidFill>
              <a:latin typeface="Söhne"/>
            </a:endParaRPr>
          </a:p>
          <a:p>
            <a:r>
              <a:rPr lang="en-US" sz="2000" b="1" i="0" u="sng" dirty="0">
                <a:solidFill>
                  <a:schemeClr val="tx1"/>
                </a:solidFill>
                <a:effectLst/>
                <a:latin typeface="Söhne"/>
              </a:rPr>
              <a:t>Objective</a:t>
            </a:r>
            <a:r>
              <a:rPr lang="en-US" sz="2000" b="0" i="0" u="sng" dirty="0">
                <a:solidFill>
                  <a:schemeClr val="tx1"/>
                </a:solidFill>
                <a:effectLst/>
                <a:latin typeface="Söhne"/>
              </a:rPr>
              <a:t>: </a:t>
            </a:r>
            <a:r>
              <a:rPr lang="en-US" sz="2000" b="0" i="0" dirty="0">
                <a:solidFill>
                  <a:schemeClr val="tx1"/>
                </a:solidFill>
                <a:effectLst/>
                <a:latin typeface="Söhne"/>
              </a:rPr>
              <a:t>The objective of the project is to analyze the financial performance of different states in India from 1980 to 2016. This analysis aims to provide insights into the fiscal health, spending patterns, and revenue generation of each state over the 40-year period.</a:t>
            </a:r>
          </a:p>
          <a:p>
            <a:endParaRPr lang="en-US" sz="2000" dirty="0">
              <a:solidFill>
                <a:schemeClr val="tx1"/>
              </a:solidFill>
              <a:latin typeface="Söhne"/>
            </a:endParaRPr>
          </a:p>
          <a:p>
            <a:r>
              <a:rPr lang="en-US" sz="2000" b="1" i="0" u="sng" dirty="0">
                <a:solidFill>
                  <a:schemeClr val="tx1"/>
                </a:solidFill>
                <a:effectLst/>
                <a:latin typeface="Söhne"/>
              </a:rPr>
              <a:t>Significance:</a:t>
            </a:r>
            <a:r>
              <a:rPr lang="en-US" sz="2000" b="0" i="0" u="sng" dirty="0">
                <a:solidFill>
                  <a:schemeClr val="tx1"/>
                </a:solidFill>
                <a:effectLst/>
                <a:latin typeface="Söhne"/>
              </a:rPr>
              <a:t> </a:t>
            </a:r>
            <a:r>
              <a:rPr lang="en-US" sz="2000" b="0" i="0" dirty="0">
                <a:solidFill>
                  <a:schemeClr val="tx1"/>
                </a:solidFill>
                <a:effectLst/>
                <a:latin typeface="Söhne"/>
              </a:rPr>
              <a:t>A financial analysis of different states over a 40-year period provides valuable insights into the economic performance, fiscal management, and policy effectiveness of each state. It helps identify trends, challenges, and opportunities for improvement, aiding policymakers, researchers, and stakeholders in making informed decisions for sustainable development and growth.</a:t>
            </a:r>
            <a:endParaRPr lang="en-IN" sz="2000" dirty="0">
              <a:solidFill>
                <a:schemeClr val="tx1"/>
              </a:solidFill>
            </a:endParaRPr>
          </a:p>
        </p:txBody>
      </p:sp>
    </p:spTree>
    <p:extLst>
      <p:ext uri="{BB962C8B-B14F-4D97-AF65-F5344CB8AC3E}">
        <p14:creationId xmlns:p14="http://schemas.microsoft.com/office/powerpoint/2010/main" val="181768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3B799-F3E9-9CB4-47EC-7DF4C8688C6F}"/>
              </a:ext>
            </a:extLst>
          </p:cNvPr>
          <p:cNvSpPr>
            <a:spLocks noGrp="1"/>
          </p:cNvSpPr>
          <p:nvPr>
            <p:ph idx="1"/>
          </p:nvPr>
        </p:nvSpPr>
        <p:spPr>
          <a:xfrm>
            <a:off x="677334" y="272143"/>
            <a:ext cx="8596668" cy="5769220"/>
          </a:xfrm>
        </p:spPr>
        <p:txBody>
          <a:bodyPr>
            <a:normAutofit/>
          </a:bodyPr>
          <a:lstStyle/>
          <a:p>
            <a:pPr marL="0" indent="0" algn="ctr">
              <a:buNone/>
            </a:pPr>
            <a:r>
              <a:rPr lang="en-US" sz="2800" b="1" u="sng" dirty="0">
                <a:solidFill>
                  <a:schemeClr val="tx1"/>
                </a:solidFill>
                <a:latin typeface="Times New Roman" panose="02020603050405020304" pitchFamily="18" charset="0"/>
                <a:cs typeface="Times New Roman" panose="02020603050405020304" pitchFamily="18" charset="0"/>
              </a:rPr>
              <a:t>Overview of the Datasets</a:t>
            </a:r>
          </a:p>
          <a:p>
            <a:pP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The Project includes 8 datasets. Each represent a financial factor over 40-year period. The financial factors include </a:t>
            </a:r>
            <a:r>
              <a:rPr lang="en-US" sz="2200" i="0" dirty="0">
                <a:solidFill>
                  <a:schemeClr val="tx1"/>
                </a:solidFill>
                <a:effectLst/>
                <a:latin typeface="Times New Roman" panose="02020603050405020304" pitchFamily="18" charset="0"/>
                <a:cs typeface="Times New Roman" panose="02020603050405020304" pitchFamily="18" charset="0"/>
              </a:rPr>
              <a:t>Aggregate  Expenditure, Capital Expenditure, Gross Fiscal Deficits, Nominal GSDP Series, Tax Revenues, Revenue Deficits, Revenue Expenditure, Social Sector  Expenditure.</a:t>
            </a:r>
          </a:p>
          <a:p>
            <a:pPr>
              <a:buFont typeface="Wingdings" panose="05000000000000000000" pitchFamily="2" charset="2"/>
              <a:buChar char="Ø"/>
            </a:pPr>
            <a:r>
              <a:rPr lang="en-US" sz="2200" i="0" dirty="0">
                <a:solidFill>
                  <a:schemeClr val="tx1"/>
                </a:solidFill>
                <a:effectLst/>
                <a:latin typeface="Times New Roman" panose="02020603050405020304" pitchFamily="18" charset="0"/>
                <a:cs typeface="Times New Roman" panose="02020603050405020304" pitchFamily="18" charset="0"/>
              </a:rPr>
              <a:t>Main columns in the Datasets are the Different States and Year columns:</a:t>
            </a:r>
          </a:p>
          <a:p>
            <a:pPr marL="0" indent="0">
              <a:buNone/>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                             Here’s an overview of the raw dataset</a:t>
            </a:r>
          </a:p>
        </p:txBody>
      </p:sp>
      <p:pic>
        <p:nvPicPr>
          <p:cNvPr id="5" name="Picture 4">
            <a:extLst>
              <a:ext uri="{FF2B5EF4-FFF2-40B4-BE49-F238E27FC236}">
                <a16:creationId xmlns:a16="http://schemas.microsoft.com/office/drawing/2014/main" id="{92DB96DE-2B6A-2678-D394-6DFD890F9C2B}"/>
              </a:ext>
            </a:extLst>
          </p:cNvPr>
          <p:cNvPicPr>
            <a:picLocks noChangeAspect="1"/>
          </p:cNvPicPr>
          <p:nvPr/>
        </p:nvPicPr>
        <p:blipFill rotWithShape="1">
          <a:blip r:embed="rId2">
            <a:extLst>
              <a:ext uri="{28A0092B-C50C-407E-A947-70E740481C1C}">
                <a14:useLocalDpi xmlns:a14="http://schemas.microsoft.com/office/drawing/2010/main" val="0"/>
              </a:ext>
            </a:extLst>
          </a:blip>
          <a:srcRect t="10351" b="8835"/>
          <a:stretch/>
        </p:blipFill>
        <p:spPr>
          <a:xfrm>
            <a:off x="1371600" y="3352800"/>
            <a:ext cx="7579360" cy="3341914"/>
          </a:xfrm>
          <a:prstGeom prst="rect">
            <a:avLst/>
          </a:prstGeom>
        </p:spPr>
      </p:pic>
    </p:spTree>
    <p:extLst>
      <p:ext uri="{BB962C8B-B14F-4D97-AF65-F5344CB8AC3E}">
        <p14:creationId xmlns:p14="http://schemas.microsoft.com/office/powerpoint/2010/main" val="4155999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4E4C0-404E-BD10-8C2C-AE28747801F7}"/>
              </a:ext>
            </a:extLst>
          </p:cNvPr>
          <p:cNvSpPr>
            <a:spLocks noGrp="1"/>
          </p:cNvSpPr>
          <p:nvPr>
            <p:ph idx="1"/>
          </p:nvPr>
        </p:nvSpPr>
        <p:spPr>
          <a:xfrm>
            <a:off x="677334" y="108857"/>
            <a:ext cx="8596668" cy="5932506"/>
          </a:xfrm>
        </p:spPr>
        <p:txBody>
          <a:bodyPr/>
          <a:lstStyle/>
          <a:p>
            <a:pPr marL="0" indent="0" algn="ctr">
              <a:buNone/>
            </a:pPr>
            <a:r>
              <a:rPr lang="en-US" sz="3200" b="1" u="sng" dirty="0">
                <a:solidFill>
                  <a:schemeClr val="tx1"/>
                </a:solidFill>
              </a:rPr>
              <a:t>Methodology</a:t>
            </a:r>
          </a:p>
          <a:p>
            <a:pPr marL="0" indent="0" algn="ctr">
              <a:buNone/>
            </a:pPr>
            <a:endParaRPr lang="en-US" sz="3200" b="1" u="sng" dirty="0">
              <a:solidFill>
                <a:schemeClr val="tx1"/>
              </a:solidFill>
            </a:endParaRPr>
          </a:p>
          <a:p>
            <a:pPr>
              <a:buFont typeface="Wingdings" panose="05000000000000000000" pitchFamily="2" charset="2"/>
              <a:buChar char="Ø"/>
            </a:pPr>
            <a:r>
              <a:rPr lang="en-US" b="1" i="0" dirty="0">
                <a:solidFill>
                  <a:schemeClr val="tx1"/>
                </a:solidFill>
                <a:effectLst/>
                <a:latin typeface="Söhne"/>
              </a:rPr>
              <a:t>Data Cleaning with Python</a:t>
            </a:r>
            <a:r>
              <a:rPr lang="en-US" b="0" i="0" dirty="0">
                <a:solidFill>
                  <a:schemeClr val="tx1"/>
                </a:solidFill>
                <a:effectLst/>
                <a:latin typeface="Söhne"/>
              </a:rPr>
              <a:t>: Used pandas and </a:t>
            </a:r>
            <a:r>
              <a:rPr lang="en-US" b="0" i="0" dirty="0" err="1">
                <a:solidFill>
                  <a:schemeClr val="tx1"/>
                </a:solidFill>
                <a:effectLst/>
                <a:latin typeface="Söhne"/>
              </a:rPr>
              <a:t>numpy</a:t>
            </a:r>
            <a:r>
              <a:rPr lang="en-US" b="0" i="0" dirty="0">
                <a:solidFill>
                  <a:schemeClr val="tx1"/>
                </a:solidFill>
                <a:effectLst/>
                <a:latin typeface="Söhne"/>
              </a:rPr>
              <a:t> to clean the data, including handling missing values, formatting issues, and outliers.</a:t>
            </a:r>
          </a:p>
          <a:p>
            <a:pPr>
              <a:buFont typeface="Wingdings" panose="05000000000000000000" pitchFamily="2" charset="2"/>
              <a:buChar char="Ø"/>
            </a:pPr>
            <a:r>
              <a:rPr lang="en-US" b="1" i="0" dirty="0">
                <a:solidFill>
                  <a:schemeClr val="tx1"/>
                </a:solidFill>
                <a:effectLst/>
                <a:latin typeface="Söhne"/>
              </a:rPr>
              <a:t>Data Preparation with SQL</a:t>
            </a:r>
            <a:r>
              <a:rPr lang="en-US" b="0" i="0" dirty="0">
                <a:solidFill>
                  <a:schemeClr val="tx1"/>
                </a:solidFill>
                <a:effectLst/>
                <a:latin typeface="Söhne"/>
              </a:rPr>
              <a:t>: Used SQL to load the cleaned data and group it into meaningful categories using case when statements. For example, group data into 5-year intervals.</a:t>
            </a:r>
          </a:p>
          <a:p>
            <a:pPr marL="0" indent="0">
              <a:buNone/>
            </a:pPr>
            <a:endParaRPr lang="en-IN" b="1" u="sng" dirty="0">
              <a:solidFill>
                <a:schemeClr val="tx1"/>
              </a:solidFill>
            </a:endParaRPr>
          </a:p>
        </p:txBody>
      </p:sp>
      <p:pic>
        <p:nvPicPr>
          <p:cNvPr id="5" name="Picture 4">
            <a:extLst>
              <a:ext uri="{FF2B5EF4-FFF2-40B4-BE49-F238E27FC236}">
                <a16:creationId xmlns:a16="http://schemas.microsoft.com/office/drawing/2014/main" id="{C207D2D7-B906-1944-014F-92DBE80630AD}"/>
              </a:ext>
            </a:extLst>
          </p:cNvPr>
          <p:cNvPicPr>
            <a:picLocks noChangeAspect="1"/>
          </p:cNvPicPr>
          <p:nvPr/>
        </p:nvPicPr>
        <p:blipFill rotWithShape="1">
          <a:blip r:embed="rId2">
            <a:extLst>
              <a:ext uri="{28A0092B-C50C-407E-A947-70E740481C1C}">
                <a14:useLocalDpi xmlns:a14="http://schemas.microsoft.com/office/drawing/2010/main" val="0"/>
              </a:ext>
            </a:extLst>
          </a:blip>
          <a:srcRect l="14184" t="17679" r="35995" b="40790"/>
          <a:stretch/>
        </p:blipFill>
        <p:spPr>
          <a:xfrm>
            <a:off x="1584961" y="3036906"/>
            <a:ext cx="6407464" cy="3442271"/>
          </a:xfrm>
          <a:prstGeom prst="rect">
            <a:avLst/>
          </a:prstGeom>
        </p:spPr>
      </p:pic>
    </p:spTree>
    <p:extLst>
      <p:ext uri="{BB962C8B-B14F-4D97-AF65-F5344CB8AC3E}">
        <p14:creationId xmlns:p14="http://schemas.microsoft.com/office/powerpoint/2010/main" val="305275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D2DD80-4A2E-E393-B0D4-D86D0FA0BB2E}"/>
              </a:ext>
            </a:extLst>
          </p:cNvPr>
          <p:cNvSpPr>
            <a:spLocks noGrp="1"/>
          </p:cNvSpPr>
          <p:nvPr>
            <p:ph idx="1"/>
          </p:nvPr>
        </p:nvSpPr>
        <p:spPr>
          <a:xfrm>
            <a:off x="677334" y="250371"/>
            <a:ext cx="8596668" cy="5790991"/>
          </a:xfrm>
        </p:spPr>
        <p:txBody>
          <a:bodyPr/>
          <a:lstStyle/>
          <a:p>
            <a:pPr algn="l">
              <a:buFont typeface="Wingdings" panose="05000000000000000000" pitchFamily="2" charset="2"/>
              <a:buChar char="Ø"/>
            </a:pPr>
            <a:r>
              <a:rPr lang="en-US" b="1" i="0" dirty="0">
                <a:solidFill>
                  <a:schemeClr val="tx1"/>
                </a:solidFill>
                <a:effectLst/>
                <a:latin typeface="Söhne"/>
              </a:rPr>
              <a:t>Creating Excel Dashboard</a:t>
            </a:r>
            <a:r>
              <a:rPr lang="en-US" b="0" i="0" dirty="0">
                <a:solidFill>
                  <a:schemeClr val="tx1"/>
                </a:solidFill>
                <a:effectLst/>
                <a:latin typeface="Söhne"/>
              </a:rPr>
              <a:t>:</a:t>
            </a:r>
          </a:p>
          <a:p>
            <a:pPr lvl="1" algn="l">
              <a:buFont typeface="Wingdings" panose="05000000000000000000" pitchFamily="2" charset="2"/>
              <a:buChar char="§"/>
            </a:pPr>
            <a:r>
              <a:rPr lang="en-US" sz="1800" b="0" i="0" dirty="0">
                <a:solidFill>
                  <a:schemeClr val="tx1"/>
                </a:solidFill>
                <a:effectLst/>
                <a:latin typeface="Söhne"/>
              </a:rPr>
              <a:t>Exported the analyzed data into Excel and established relationships between them using States as a common column.</a:t>
            </a:r>
          </a:p>
          <a:p>
            <a:pPr lvl="1" algn="l">
              <a:buFont typeface="Wingdings" panose="05000000000000000000" pitchFamily="2" charset="2"/>
              <a:buChar char="§"/>
            </a:pPr>
            <a:r>
              <a:rPr lang="en-US" sz="1800" b="0" i="0" dirty="0">
                <a:solidFill>
                  <a:schemeClr val="tx1"/>
                </a:solidFill>
                <a:effectLst/>
                <a:latin typeface="Söhne"/>
              </a:rPr>
              <a:t>Created pivot tables in Excel to summarize the data and calculate metrics.</a:t>
            </a:r>
          </a:p>
          <a:p>
            <a:pPr lvl="1">
              <a:buFont typeface="Wingdings" panose="05000000000000000000" pitchFamily="2" charset="2"/>
              <a:buChar char="§"/>
            </a:pPr>
            <a:r>
              <a:rPr lang="en-US" sz="1800" b="0" i="0" dirty="0">
                <a:solidFill>
                  <a:schemeClr val="tx1"/>
                </a:solidFill>
                <a:effectLst/>
                <a:latin typeface="Söhne"/>
              </a:rPr>
              <a:t>Used pivot charts to visualize the data trends and relationships.</a:t>
            </a:r>
          </a:p>
          <a:p>
            <a:pPr lvl="1" algn="l">
              <a:buFont typeface="Wingdings" panose="05000000000000000000" pitchFamily="2" charset="2"/>
              <a:buChar char="§"/>
            </a:pPr>
            <a:r>
              <a:rPr lang="en-US" sz="1800" b="0" i="0" dirty="0">
                <a:solidFill>
                  <a:schemeClr val="tx1"/>
                </a:solidFill>
                <a:effectLst/>
                <a:latin typeface="Söhne"/>
              </a:rPr>
              <a:t>Used slicers to filter and interact with the data dynamically.</a:t>
            </a:r>
          </a:p>
          <a:p>
            <a:pPr marL="0" indent="0">
              <a:buNone/>
            </a:pPr>
            <a:endParaRPr lang="en-IN" dirty="0"/>
          </a:p>
        </p:txBody>
      </p:sp>
      <p:pic>
        <p:nvPicPr>
          <p:cNvPr id="7" name="Picture 6">
            <a:extLst>
              <a:ext uri="{FF2B5EF4-FFF2-40B4-BE49-F238E27FC236}">
                <a16:creationId xmlns:a16="http://schemas.microsoft.com/office/drawing/2014/main" id="{7CFB7225-0BA4-0071-6178-5EC40EF88822}"/>
              </a:ext>
            </a:extLst>
          </p:cNvPr>
          <p:cNvPicPr>
            <a:picLocks noChangeAspect="1"/>
          </p:cNvPicPr>
          <p:nvPr/>
        </p:nvPicPr>
        <p:blipFill rotWithShape="1">
          <a:blip r:embed="rId2">
            <a:extLst>
              <a:ext uri="{28A0092B-C50C-407E-A947-70E740481C1C}">
                <a14:useLocalDpi xmlns:a14="http://schemas.microsoft.com/office/drawing/2010/main" val="0"/>
              </a:ext>
            </a:extLst>
          </a:blip>
          <a:srcRect l="1445" t="19116" r="24129" b="17144"/>
          <a:stretch/>
        </p:blipFill>
        <p:spPr>
          <a:xfrm>
            <a:off x="1104054" y="2603863"/>
            <a:ext cx="7543557" cy="4003765"/>
          </a:xfrm>
          <a:prstGeom prst="rect">
            <a:avLst/>
          </a:prstGeom>
        </p:spPr>
      </p:pic>
    </p:spTree>
    <p:extLst>
      <p:ext uri="{BB962C8B-B14F-4D97-AF65-F5344CB8AC3E}">
        <p14:creationId xmlns:p14="http://schemas.microsoft.com/office/powerpoint/2010/main" val="2197398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83B7C-CBD8-7839-CEAE-5F1F686568E0}"/>
              </a:ext>
            </a:extLst>
          </p:cNvPr>
          <p:cNvSpPr>
            <a:spLocks noGrp="1"/>
          </p:cNvSpPr>
          <p:nvPr>
            <p:ph idx="1"/>
          </p:nvPr>
        </p:nvSpPr>
        <p:spPr>
          <a:xfrm>
            <a:off x="677334" y="304801"/>
            <a:ext cx="8596668" cy="5736562"/>
          </a:xfrm>
        </p:spPr>
        <p:txBody>
          <a:bodyPr>
            <a:normAutofit lnSpcReduction="10000"/>
          </a:bodyPr>
          <a:lstStyle/>
          <a:p>
            <a:pPr marL="0" indent="0" algn="ctr">
              <a:buNone/>
            </a:pPr>
            <a:r>
              <a:rPr lang="en-US" sz="2800" b="1" u="sng" dirty="0">
                <a:solidFill>
                  <a:schemeClr val="tx1"/>
                </a:solidFill>
                <a:latin typeface="Times New Roman" panose="02020603050405020304" pitchFamily="18" charset="0"/>
                <a:cs typeface="Times New Roman" panose="02020603050405020304" pitchFamily="18" charset="0"/>
              </a:rPr>
              <a:t>Insights</a:t>
            </a:r>
          </a:p>
          <a:p>
            <a:pPr marL="0" indent="0" algn="ctr">
              <a:buNone/>
            </a:pPr>
            <a:endParaRPr lang="en-US" sz="20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Most Important Financial Metrics</a:t>
            </a:r>
            <a:r>
              <a:rPr lang="en-US" b="0" i="0" dirty="0">
                <a:solidFill>
                  <a:schemeClr val="tx1"/>
                </a:solidFill>
                <a:effectLst/>
                <a:latin typeface="Times New Roman" panose="02020603050405020304" pitchFamily="18" charset="0"/>
                <a:cs typeface="Times New Roman" panose="02020603050405020304" pitchFamily="18" charset="0"/>
              </a:rPr>
              <a:t>: Based on the analysis, the two most important financial metrics are Gross Fiscal Deficits and </a:t>
            </a:r>
            <a:r>
              <a:rPr lang="en-IN" i="0" dirty="0">
                <a:solidFill>
                  <a:schemeClr val="tx1"/>
                </a:solidFill>
                <a:effectLst/>
                <a:latin typeface="Times New Roman" panose="02020603050405020304" pitchFamily="18" charset="0"/>
                <a:cs typeface="Times New Roman" panose="02020603050405020304" pitchFamily="18" charset="0"/>
              </a:rPr>
              <a:t>Social Sector Expenditure</a:t>
            </a:r>
            <a:r>
              <a:rPr lang="en-US" b="0" i="0" dirty="0">
                <a:solidFill>
                  <a:schemeClr val="tx1"/>
                </a:solidFill>
                <a:effectLst/>
                <a:latin typeface="Times New Roman" panose="02020603050405020304" pitchFamily="18" charset="0"/>
                <a:cs typeface="Times New Roman" panose="02020603050405020304" pitchFamily="18" charset="0"/>
              </a:rPr>
              <a:t>. These metrics provide key insights into the fiscal health and management of states.</a:t>
            </a:r>
          </a:p>
          <a:p>
            <a:pPr>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Correlation between Fiscal Deficits and Capital Expenditure</a:t>
            </a:r>
            <a:r>
              <a:rPr lang="en-US" b="0" i="0" dirty="0">
                <a:solidFill>
                  <a:schemeClr val="tx1"/>
                </a:solidFill>
                <a:effectLst/>
                <a:latin typeface="Times New Roman" panose="02020603050405020304" pitchFamily="18" charset="0"/>
                <a:cs typeface="Times New Roman" panose="02020603050405020304" pitchFamily="18" charset="0"/>
              </a:rPr>
              <a:t>: There is a positive correlation between Fiscal Deficits and Capital Expenditure, indicating that states with higher capital expenditure tend to have higher fiscal deficits.</a:t>
            </a:r>
            <a:r>
              <a:rPr lang="en-US" dirty="0">
                <a:solidFill>
                  <a:schemeClr val="tx1"/>
                </a:solidFill>
                <a:latin typeface="Times New Roman" panose="02020603050405020304" pitchFamily="18" charset="0"/>
                <a:cs typeface="Times New Roman" panose="02020603050405020304" pitchFamily="18" charset="0"/>
              </a:rPr>
              <a:t> The correlation was </a:t>
            </a:r>
            <a:r>
              <a:rPr lang="en-IN" b="0" i="0" u="none" strike="noStrike" dirty="0">
                <a:solidFill>
                  <a:srgbClr val="000000"/>
                </a:solidFill>
                <a:effectLst/>
                <a:latin typeface="Aptos Narrow" panose="020B0004020202020204" pitchFamily="34" charset="0"/>
              </a:rPr>
              <a:t>0.903.</a:t>
            </a:r>
          </a:p>
          <a:p>
            <a:pPr>
              <a:buFont typeface="Wingdings" panose="05000000000000000000" pitchFamily="2" charset="2"/>
              <a:buChar char="Ø"/>
            </a:pPr>
            <a:endParaRPr lang="en-IN" dirty="0">
              <a:solidFill>
                <a:srgbClr val="000000"/>
              </a:solidFill>
              <a:latin typeface="Aptos Narrow" panose="020B0004020202020204" pitchFamily="34" charset="0"/>
            </a:endParaRPr>
          </a:p>
          <a:p>
            <a:pPr>
              <a:buFont typeface="Wingdings" panose="05000000000000000000" pitchFamily="2" charset="2"/>
              <a:buChar char="Ø"/>
            </a:pPr>
            <a:r>
              <a:rPr lang="en-US" b="1" i="0" dirty="0">
                <a:solidFill>
                  <a:schemeClr val="tx1"/>
                </a:solidFill>
                <a:effectLst/>
                <a:latin typeface="Söhne"/>
              </a:rPr>
              <a:t>5-Year Termly Analysis</a:t>
            </a:r>
            <a:r>
              <a:rPr lang="en-US" b="0" i="0" dirty="0">
                <a:solidFill>
                  <a:schemeClr val="tx1"/>
                </a:solidFill>
                <a:effectLst/>
                <a:latin typeface="Söhne"/>
              </a:rPr>
              <a:t>: The 5-year termly analysis of different financial metrics shows varying trends and patterns across states and over time, highlighting periods of growth and challenges in state finances.</a:t>
            </a:r>
          </a:p>
          <a:p>
            <a:pPr marL="0" indent="0">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i="0" dirty="0">
                <a:solidFill>
                  <a:schemeClr val="tx1"/>
                </a:solidFill>
                <a:effectLst/>
                <a:latin typeface="Söhne"/>
              </a:rPr>
              <a:t>Top 10 States with Highest Gross Fiscal Deficit</a:t>
            </a:r>
            <a:r>
              <a:rPr lang="en-US" b="0" i="0" dirty="0">
                <a:solidFill>
                  <a:schemeClr val="tx1"/>
                </a:solidFill>
                <a:effectLst/>
                <a:latin typeface="Söhne"/>
              </a:rPr>
              <a:t>: The analysis identifies the top 10 states with the highest gross fiscal deficit, indicating the states facing significant fiscal challenges.</a:t>
            </a: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94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5D9A711-253E-78D9-9B27-7437AA8F7E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847" t="36405" r="5312" b="30648"/>
          <a:stretch/>
        </p:blipFill>
        <p:spPr>
          <a:xfrm>
            <a:off x="397692" y="0"/>
            <a:ext cx="8605520" cy="2847703"/>
          </a:xfrm>
        </p:spPr>
      </p:pic>
      <p:pic>
        <p:nvPicPr>
          <p:cNvPr id="15" name="Picture 14">
            <a:extLst>
              <a:ext uri="{FF2B5EF4-FFF2-40B4-BE49-F238E27FC236}">
                <a16:creationId xmlns:a16="http://schemas.microsoft.com/office/drawing/2014/main" id="{1910D7D7-3C00-5673-504D-FA96BA5B1CC3}"/>
              </a:ext>
            </a:extLst>
          </p:cNvPr>
          <p:cNvPicPr>
            <a:picLocks noChangeAspect="1"/>
          </p:cNvPicPr>
          <p:nvPr/>
        </p:nvPicPr>
        <p:blipFill rotWithShape="1">
          <a:blip r:embed="rId3">
            <a:extLst>
              <a:ext uri="{28A0092B-C50C-407E-A947-70E740481C1C}">
                <a14:useLocalDpi xmlns:a14="http://schemas.microsoft.com/office/drawing/2010/main" val="0"/>
              </a:ext>
            </a:extLst>
          </a:blip>
          <a:srcRect l="16283" t="47193" r="44441" b="19299"/>
          <a:stretch/>
        </p:blipFill>
        <p:spPr>
          <a:xfrm>
            <a:off x="397691" y="3056022"/>
            <a:ext cx="8605520" cy="3367936"/>
          </a:xfrm>
          <a:prstGeom prst="rect">
            <a:avLst/>
          </a:prstGeom>
        </p:spPr>
      </p:pic>
    </p:spTree>
    <p:extLst>
      <p:ext uri="{BB962C8B-B14F-4D97-AF65-F5344CB8AC3E}">
        <p14:creationId xmlns:p14="http://schemas.microsoft.com/office/powerpoint/2010/main" val="272928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013FB7-F894-46C2-0A8F-4B032BD255F0}"/>
              </a:ext>
            </a:extLst>
          </p:cNvPr>
          <p:cNvSpPr>
            <a:spLocks noGrp="1"/>
          </p:cNvSpPr>
          <p:nvPr>
            <p:ph idx="1"/>
          </p:nvPr>
        </p:nvSpPr>
        <p:spPr>
          <a:xfrm>
            <a:off x="677334" y="239487"/>
            <a:ext cx="8596668" cy="5801876"/>
          </a:xfrm>
        </p:spPr>
        <p:txBody>
          <a:bodyPr>
            <a:normAutofit/>
          </a:bodyPr>
          <a:lstStyle/>
          <a:p>
            <a:pPr algn="l">
              <a:buFont typeface="Wingdings" panose="05000000000000000000" pitchFamily="2" charset="2"/>
              <a:buChar char="Ø"/>
            </a:pPr>
            <a:endParaRPr lang="en-US" b="1" i="0" dirty="0">
              <a:solidFill>
                <a:schemeClr val="tx1"/>
              </a:solidFill>
              <a:effectLst/>
              <a:latin typeface="Söhne"/>
            </a:endParaRPr>
          </a:p>
          <a:p>
            <a:pPr algn="l">
              <a:buFont typeface="Wingdings" panose="05000000000000000000" pitchFamily="2" charset="2"/>
              <a:buChar char="Ø"/>
            </a:pPr>
            <a:r>
              <a:rPr lang="en-US" b="1" i="0" dirty="0">
                <a:solidFill>
                  <a:schemeClr val="tx1"/>
                </a:solidFill>
                <a:effectLst/>
                <a:latin typeface="Söhne"/>
              </a:rPr>
              <a:t>Correlation between Social Sector Expenditure and Tax Revenues</a:t>
            </a:r>
            <a:r>
              <a:rPr lang="en-US" b="0" i="0" dirty="0">
                <a:solidFill>
                  <a:schemeClr val="tx1"/>
                </a:solidFill>
                <a:effectLst/>
                <a:latin typeface="Söhne"/>
              </a:rPr>
              <a:t>: There is a positive correlation between social sector expenditure and tax revenues, suggesting that states with higher tax revenues tend to spend more on social sectors like healthcare and education.</a:t>
            </a:r>
            <a:r>
              <a:rPr lang="en-US" dirty="0">
                <a:solidFill>
                  <a:schemeClr val="tx1"/>
                </a:solidFill>
                <a:latin typeface="Times New Roman" panose="02020603050405020304" pitchFamily="18" charset="0"/>
                <a:cs typeface="Times New Roman" panose="02020603050405020304" pitchFamily="18" charset="0"/>
              </a:rPr>
              <a:t> The correlation was </a:t>
            </a:r>
            <a:r>
              <a:rPr lang="en-IN" b="0" i="0" u="none" strike="noStrike" dirty="0">
                <a:solidFill>
                  <a:srgbClr val="000000"/>
                </a:solidFill>
                <a:effectLst/>
                <a:latin typeface="Aptos Narrow" panose="020B0004020202020204" pitchFamily="34" charset="0"/>
              </a:rPr>
              <a:t>0.93.</a:t>
            </a:r>
            <a:endParaRPr lang="en-US" b="0" i="0" dirty="0">
              <a:solidFill>
                <a:schemeClr val="tx1"/>
              </a:solidFill>
              <a:effectLst/>
              <a:latin typeface="Söhne"/>
            </a:endParaRPr>
          </a:p>
          <a:p>
            <a:pPr marL="0" indent="0" algn="l">
              <a:buNone/>
            </a:pPr>
            <a:endParaRPr lang="en-US" b="0" i="0" dirty="0">
              <a:solidFill>
                <a:schemeClr val="tx1"/>
              </a:solidFill>
              <a:effectLst/>
              <a:latin typeface="Söhne"/>
            </a:endParaRPr>
          </a:p>
          <a:p>
            <a:pPr algn="l">
              <a:buFont typeface="Wingdings" panose="05000000000000000000" pitchFamily="2" charset="2"/>
              <a:buChar char="Ø"/>
            </a:pPr>
            <a:r>
              <a:rPr lang="en-US" b="1" i="0" dirty="0">
                <a:solidFill>
                  <a:schemeClr val="tx1"/>
                </a:solidFill>
                <a:effectLst/>
                <a:latin typeface="Söhne"/>
              </a:rPr>
              <a:t>States with Continuous 40-Year Trends</a:t>
            </a:r>
            <a:r>
              <a:rPr lang="en-US" b="0" i="0" dirty="0">
                <a:solidFill>
                  <a:schemeClr val="tx1"/>
                </a:solidFill>
                <a:effectLst/>
                <a:latin typeface="Söhne"/>
              </a:rPr>
              <a:t>: The analysis identifies the top 2 states with continuous 40-year downward and upward trends in Nominal GSDP Series and Gross Fiscal Deficits, providing insights into long-term economic and fiscal performance.</a:t>
            </a:r>
          </a:p>
          <a:p>
            <a:pPr>
              <a:buFont typeface="Wingdings" panose="05000000000000000000" pitchFamily="2" charset="2"/>
              <a:buChar char="Ø"/>
            </a:pPr>
            <a:endParaRPr lang="en-IN" dirty="0"/>
          </a:p>
          <a:p>
            <a:pPr algn="l">
              <a:buFont typeface="Wingdings" panose="05000000000000000000" pitchFamily="2" charset="2"/>
              <a:buChar char="Ø"/>
            </a:pPr>
            <a:r>
              <a:rPr lang="en-US" b="1" i="0" dirty="0">
                <a:solidFill>
                  <a:schemeClr val="tx1"/>
                </a:solidFill>
                <a:effectLst/>
                <a:latin typeface="Söhne"/>
              </a:rPr>
              <a:t>Tax Buoyancy</a:t>
            </a:r>
            <a:r>
              <a:rPr lang="en-US" b="0" i="0" dirty="0">
                <a:solidFill>
                  <a:schemeClr val="tx1"/>
                </a:solidFill>
                <a:effectLst/>
                <a:latin typeface="Söhne"/>
              </a:rPr>
              <a:t>: A high tax buoyancy indicates that tax revenue is growing at a faster rate than GDP, reflecting a strong tax base and potentially sustainable revenue growth.</a:t>
            </a:r>
          </a:p>
          <a:p>
            <a:pPr marL="0" indent="0" algn="l">
              <a:buNone/>
            </a:pPr>
            <a:endParaRPr lang="en-US" b="0" i="0" dirty="0">
              <a:solidFill>
                <a:schemeClr val="tx1"/>
              </a:solidFill>
              <a:effectLst/>
              <a:latin typeface="Söhne"/>
            </a:endParaRPr>
          </a:p>
          <a:p>
            <a:pPr algn="l">
              <a:buFont typeface="Wingdings" panose="05000000000000000000" pitchFamily="2" charset="2"/>
              <a:buChar char="Ø"/>
            </a:pPr>
            <a:r>
              <a:rPr lang="en-US" b="1" i="0" dirty="0">
                <a:solidFill>
                  <a:schemeClr val="tx1"/>
                </a:solidFill>
                <a:effectLst/>
                <a:latin typeface="Söhne"/>
              </a:rPr>
              <a:t>Share of Capital Expenditure in Aggregate Expenditure</a:t>
            </a:r>
            <a:r>
              <a:rPr lang="en-US" b="0" i="0" dirty="0">
                <a:solidFill>
                  <a:schemeClr val="tx1"/>
                </a:solidFill>
                <a:effectLst/>
                <a:latin typeface="Söhne"/>
              </a:rPr>
              <a:t>: A higher share of capital expenditure suggests that the state is prioritizing long-term investments, which can contribute to economic growth and development over time.</a:t>
            </a:r>
          </a:p>
          <a:p>
            <a:pPr>
              <a:buFont typeface="Wingdings" panose="05000000000000000000" pitchFamily="2" charset="2"/>
              <a:buChar char="Ø"/>
            </a:pPr>
            <a:endParaRPr lang="en-US" sz="2000" b="0" i="0" u="none" strike="noStrike" baseline="0" dirty="0">
              <a:solidFill>
                <a:schemeClr val="tx1"/>
              </a:solidFill>
              <a:latin typeface="Aptos Narrow" panose="02110004020202020204"/>
            </a:endParaRPr>
          </a:p>
        </p:txBody>
      </p:sp>
    </p:spTree>
    <p:extLst>
      <p:ext uri="{BB962C8B-B14F-4D97-AF65-F5344CB8AC3E}">
        <p14:creationId xmlns:p14="http://schemas.microsoft.com/office/powerpoint/2010/main" val="21419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4="http://schemas.microsoft.com/office/drawing/2016/5/10/chartex" Requires="cx4">
          <p:graphicFrame>
            <p:nvGraphicFramePr>
              <p:cNvPr id="4" name="Content Placeholder 3">
                <a:extLst>
                  <a:ext uri="{FF2B5EF4-FFF2-40B4-BE49-F238E27FC236}">
                    <a16:creationId xmlns:a16="http://schemas.microsoft.com/office/drawing/2014/main" id="{A32E17D4-16F7-4BD4-AE60-BB01D52B8A22}"/>
                  </a:ext>
                </a:extLst>
              </p:cNvPr>
              <p:cNvGraphicFramePr>
                <a:graphicFrameLocks noGrp="1"/>
              </p:cNvGraphicFramePr>
              <p:nvPr>
                <p:ph idx="1"/>
                <p:extLst>
                  <p:ext uri="{D42A27DB-BD31-4B8C-83A1-F6EECF244321}">
                    <p14:modId xmlns:p14="http://schemas.microsoft.com/office/powerpoint/2010/main" val="852937140"/>
                  </p:ext>
                </p:extLst>
              </p:nvPr>
            </p:nvGraphicFramePr>
            <p:xfrm>
              <a:off x="423077" y="107035"/>
              <a:ext cx="7474014" cy="3609942"/>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A32E17D4-16F7-4BD4-AE60-BB01D52B8A22}"/>
                  </a:ext>
                </a:extLst>
              </p:cNvPr>
              <p:cNvPicPr>
                <a:picLocks noGrp="1" noRot="1" noChangeAspect="1" noMove="1" noResize="1" noEditPoints="1" noAdjustHandles="1" noChangeArrowheads="1" noChangeShapeType="1"/>
              </p:cNvPicPr>
              <p:nvPr/>
            </p:nvPicPr>
            <p:blipFill>
              <a:blip r:embed="rId3"/>
              <a:stretch>
                <a:fillRect/>
              </a:stretch>
            </p:blipFill>
            <p:spPr>
              <a:xfrm>
                <a:off x="423077" y="107035"/>
                <a:ext cx="7474014" cy="3609942"/>
              </a:xfrm>
              <a:prstGeom prst="rect">
                <a:avLst/>
              </a:prstGeom>
            </p:spPr>
          </p:pic>
        </mc:Fallback>
      </mc:AlternateContent>
      <p:graphicFrame>
        <p:nvGraphicFramePr>
          <p:cNvPr id="6" name="Chart 5">
            <a:extLst>
              <a:ext uri="{FF2B5EF4-FFF2-40B4-BE49-F238E27FC236}">
                <a16:creationId xmlns:a16="http://schemas.microsoft.com/office/drawing/2014/main" id="{D3BBC244-8744-478E-9B4B-6DED152B1E2A}"/>
              </a:ext>
            </a:extLst>
          </p:cNvPr>
          <p:cNvGraphicFramePr>
            <a:graphicFrameLocks/>
          </p:cNvGraphicFramePr>
          <p:nvPr>
            <p:extLst>
              <p:ext uri="{D42A27DB-BD31-4B8C-83A1-F6EECF244321}">
                <p14:modId xmlns:p14="http://schemas.microsoft.com/office/powerpoint/2010/main" val="1833701011"/>
              </p:ext>
            </p:extLst>
          </p:nvPr>
        </p:nvGraphicFramePr>
        <p:xfrm>
          <a:off x="423077" y="3716977"/>
          <a:ext cx="7474014" cy="30339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536950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595</TotalTime>
  <Words>1089</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 Narrow</vt:lpstr>
      <vt:lpstr>Arial</vt:lpstr>
      <vt:lpstr>Söhne</vt:lpstr>
      <vt:lpstr>Söhne Mono</vt:lpstr>
      <vt:lpstr>Times New Roman</vt:lpstr>
      <vt:lpstr>Trebuchet MS</vt:lpstr>
      <vt:lpstr>Wingdings</vt:lpstr>
      <vt:lpstr>Wingdings 3</vt:lpstr>
      <vt:lpstr>Facet</vt:lpstr>
      <vt:lpstr>Financial Analysis of Different States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of Different States</dc:title>
  <dc:creator>Tanvi Agrawal</dc:creator>
  <cp:lastModifiedBy>Arbaj Momin</cp:lastModifiedBy>
  <cp:revision>3</cp:revision>
  <dcterms:created xsi:type="dcterms:W3CDTF">2024-03-04T07:11:24Z</dcterms:created>
  <dcterms:modified xsi:type="dcterms:W3CDTF">2024-03-05T05:00:35Z</dcterms:modified>
</cp:coreProperties>
</file>