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2" r:id="rId4"/>
    <p:sldId id="259" r:id="rId5"/>
    <p:sldId id="264" r:id="rId6"/>
    <p:sldId id="260" r:id="rId7"/>
    <p:sldId id="265" r:id="rId8"/>
    <p:sldId id="261" r:id="rId9"/>
    <p:sldId id="266" r:id="rId10"/>
    <p:sldId id="267" r:id="rId11"/>
    <p:sldId id="268" r:id="rId12"/>
    <p:sldId id="270"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1" d="100"/>
          <a:sy n="91" d="100"/>
        </p:scale>
        <p:origin x="1210"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43" descr="A dna structure with dots and lines&#10;&#10;Description automatically generated">
            <a:extLst>
              <a:ext uri="{FF2B5EF4-FFF2-40B4-BE49-F238E27FC236}">
                <a16:creationId xmlns:a16="http://schemas.microsoft.com/office/drawing/2014/main" id="{C386079C-5E0B-3602-3C40-7BC42C08A97C}"/>
              </a:ext>
            </a:extLst>
          </p:cNvPr>
          <p:cNvPicPr>
            <a:picLocks noChangeAspect="1"/>
          </p:cNvPicPr>
          <p:nvPr/>
        </p:nvPicPr>
        <p:blipFill>
          <a:blip r:embed="rId2">
            <a:alphaModFix/>
          </a:blip>
          <a:srcRect l="12421"/>
          <a:stretch/>
        </p:blipFill>
        <p:spPr>
          <a:xfrm>
            <a:off x="3212926" y="10"/>
            <a:ext cx="5931074" cy="6857992"/>
          </a:xfrm>
          <a:prstGeom prst="rect">
            <a:avLst/>
          </a:prstGeom>
        </p:spPr>
      </p:pic>
      <p:sp>
        <p:nvSpPr>
          <p:cNvPr id="84" name="Rectangle 83">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46497" y="1115219"/>
            <a:ext cx="4129087" cy="2387600"/>
          </a:xfrm>
        </p:spPr>
        <p:txBody>
          <a:bodyPr>
            <a:normAutofit/>
          </a:bodyPr>
          <a:lstStyle/>
          <a:p>
            <a:pPr algn="l">
              <a:lnSpc>
                <a:spcPct val="90000"/>
              </a:lnSpc>
            </a:pPr>
            <a:r>
              <a:rPr lang="en-US" sz="3700" dirty="0">
                <a:solidFill>
                  <a:schemeClr val="bg1"/>
                </a:solidFill>
              </a:rPr>
              <a:t>Product and Website Analysis for </a:t>
            </a:r>
            <a:r>
              <a:rPr lang="en-US" sz="3700" dirty="0" err="1">
                <a:solidFill>
                  <a:schemeClr val="bg1"/>
                </a:solidFill>
              </a:rPr>
              <a:t>Mavenfuzzy</a:t>
            </a:r>
            <a:r>
              <a:rPr lang="en-US" sz="3700">
                <a:solidFill>
                  <a:schemeClr val="bg1"/>
                </a:solidFill>
              </a:rPr>
              <a:t> factory</a:t>
            </a:r>
            <a:endParaRPr lang="en-US" sz="3700" dirty="0">
              <a:solidFill>
                <a:schemeClr val="bg1"/>
              </a:solidFill>
            </a:endParaRPr>
          </a:p>
        </p:txBody>
      </p:sp>
      <p:sp>
        <p:nvSpPr>
          <p:cNvPr id="3" name="Subtitle 2"/>
          <p:cNvSpPr>
            <a:spLocks noGrp="1"/>
          </p:cNvSpPr>
          <p:nvPr>
            <p:ph type="subTitle" idx="1"/>
          </p:nvPr>
        </p:nvSpPr>
        <p:spPr>
          <a:xfrm>
            <a:off x="546497" y="3902075"/>
            <a:ext cx="4129087" cy="1655762"/>
          </a:xfrm>
        </p:spPr>
        <p:txBody>
          <a:bodyPr>
            <a:normAutofit/>
          </a:bodyPr>
          <a:lstStyle/>
          <a:p>
            <a:pPr algn="l"/>
            <a:endParaRPr lang="en-IN" sz="1700" dirty="0">
              <a:solidFill>
                <a:schemeClr val="bg1"/>
              </a:solidFill>
            </a:endParaRPr>
          </a:p>
          <a:p>
            <a:pPr algn="l"/>
            <a:r>
              <a:rPr lang="en-IN" sz="1700" dirty="0">
                <a:solidFill>
                  <a:schemeClr val="bg1"/>
                </a:solidFill>
              </a:rPr>
              <a:t>Arbaj B. Momin</a:t>
            </a:r>
          </a:p>
          <a:p>
            <a:pPr algn="l"/>
            <a:endParaRPr lang="en-IN" sz="1700" dirty="0">
              <a:solidFill>
                <a:schemeClr val="bg1"/>
              </a:solidFill>
            </a:endParaRPr>
          </a:p>
        </p:txBody>
      </p:sp>
      <p:cxnSp>
        <p:nvCxnSpPr>
          <p:cNvPr id="86" name="Straight Connector 85">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6438" y="3681408"/>
            <a:ext cx="895111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F59FA3-877B-6747-BA27-03F8123844B7}"/>
              </a:ext>
            </a:extLst>
          </p:cNvPr>
          <p:cNvSpPr>
            <a:spLocks noGrp="1"/>
          </p:cNvSpPr>
          <p:nvPr>
            <p:ph idx="1"/>
          </p:nvPr>
        </p:nvSpPr>
        <p:spPr>
          <a:xfrm>
            <a:off x="3607694" y="10140"/>
            <a:ext cx="4916510" cy="6847856"/>
          </a:xfrm>
        </p:spPr>
        <p:txBody>
          <a:bodyPr anchor="ctr">
            <a:normAutofit/>
          </a:bodyPr>
          <a:lstStyle/>
          <a:p>
            <a:pPr marL="0" indent="0">
              <a:lnSpc>
                <a:spcPct val="90000"/>
              </a:lnSpc>
              <a:buNone/>
              <a:defRPr sz="1000">
                <a:latin typeface="Courier New"/>
              </a:defRPr>
            </a:pPr>
            <a:endParaRPr lang="en-US" sz="1100" b="1" dirty="0">
              <a:latin typeface="Courier New"/>
            </a:endParaRPr>
          </a:p>
          <a:p>
            <a:pPr marL="0" indent="0">
              <a:lnSpc>
                <a:spcPct val="90000"/>
              </a:lnSpc>
              <a:buNone/>
            </a:pPr>
            <a:r>
              <a:rPr lang="en-IN" sz="1100" b="1" dirty="0"/>
              <a:t>Step 3:</a:t>
            </a:r>
            <a:endParaRPr lang="en-IN" sz="1100" b="1" dirty="0">
              <a:latin typeface="Courier New"/>
            </a:endParaRPr>
          </a:p>
          <a:p>
            <a:pPr marL="0" indent="0">
              <a:lnSpc>
                <a:spcPct val="90000"/>
              </a:lnSpc>
              <a:buNone/>
            </a:pPr>
            <a:r>
              <a:rPr lang="en-IN" sz="1100" b="1" dirty="0">
                <a:latin typeface="Courier New"/>
              </a:rPr>
              <a:t>create temporary table </a:t>
            </a:r>
            <a:r>
              <a:rPr lang="en-IN" sz="1100" b="1" dirty="0" err="1">
                <a:latin typeface="Courier New"/>
              </a:rPr>
              <a:t>sessions_w_next_pageview_url</a:t>
            </a:r>
            <a:endParaRPr lang="en-IN" sz="1100" b="1" dirty="0">
              <a:latin typeface="Courier New"/>
            </a:endParaRPr>
          </a:p>
          <a:p>
            <a:pPr marL="0" indent="0">
              <a:lnSpc>
                <a:spcPct val="90000"/>
              </a:lnSpc>
              <a:buNone/>
            </a:pPr>
            <a:r>
              <a:rPr lang="en-IN" sz="1100" b="1" dirty="0">
                <a:latin typeface="Courier New"/>
              </a:rPr>
              <a:t>select   </a:t>
            </a:r>
            <a:r>
              <a:rPr lang="en-IN" sz="1100" b="1" dirty="0" err="1">
                <a:latin typeface="Courier New"/>
              </a:rPr>
              <a:t>sessions_w_next_pageview_id.time_period</a:t>
            </a:r>
            <a:r>
              <a:rPr lang="en-IN" sz="1100" b="1" dirty="0">
                <a:latin typeface="Courier New"/>
              </a:rPr>
              <a:t>,  	</a:t>
            </a:r>
            <a:r>
              <a:rPr lang="en-IN" sz="1100" b="1" dirty="0" err="1">
                <a:latin typeface="Courier New"/>
              </a:rPr>
              <a:t>sessions_w_next_pageview_id.website_session_id</a:t>
            </a:r>
            <a:r>
              <a:rPr lang="en-IN" sz="1100" b="1" dirty="0">
                <a:latin typeface="Courier New"/>
              </a:rPr>
              <a:t>,  </a:t>
            </a:r>
          </a:p>
          <a:p>
            <a:pPr marL="0" indent="0">
              <a:lnSpc>
                <a:spcPct val="90000"/>
              </a:lnSpc>
              <a:buNone/>
            </a:pPr>
            <a:r>
              <a:rPr lang="en-IN" sz="1100" b="1" dirty="0">
                <a:latin typeface="Courier New"/>
              </a:rPr>
              <a:t>	</a:t>
            </a:r>
            <a:r>
              <a:rPr lang="en-IN" sz="1100" b="1" dirty="0" err="1">
                <a:latin typeface="Courier New"/>
              </a:rPr>
              <a:t>website_pageviews.pageview_url</a:t>
            </a:r>
            <a:endParaRPr lang="en-IN" sz="1100" b="1" dirty="0">
              <a:latin typeface="Courier New"/>
            </a:endParaRPr>
          </a:p>
          <a:p>
            <a:pPr marL="0" indent="0">
              <a:lnSpc>
                <a:spcPct val="90000"/>
              </a:lnSpc>
              <a:buNone/>
            </a:pPr>
            <a:r>
              <a:rPr lang="en-IN" sz="1100" b="1" dirty="0">
                <a:latin typeface="Courier New"/>
              </a:rPr>
              <a:t>from </a:t>
            </a:r>
            <a:r>
              <a:rPr lang="en-IN" sz="1100" b="1" dirty="0" err="1">
                <a:latin typeface="Courier New"/>
              </a:rPr>
              <a:t>sessions_w_next_pageview_id</a:t>
            </a:r>
            <a:endParaRPr lang="en-IN" sz="1100" b="1" dirty="0">
              <a:latin typeface="Courier New"/>
            </a:endParaRPr>
          </a:p>
          <a:p>
            <a:pPr marL="0" indent="0">
              <a:lnSpc>
                <a:spcPct val="90000"/>
              </a:lnSpc>
              <a:buNone/>
            </a:pPr>
            <a:r>
              <a:rPr lang="en-IN" sz="1100" b="1" dirty="0">
                <a:latin typeface="Courier New"/>
              </a:rPr>
              <a:t>left join </a:t>
            </a:r>
            <a:r>
              <a:rPr lang="en-IN" sz="1100" b="1" dirty="0" err="1">
                <a:latin typeface="Courier New"/>
              </a:rPr>
              <a:t>website_pageviews</a:t>
            </a:r>
            <a:endParaRPr lang="en-IN" sz="1100" b="1" dirty="0">
              <a:latin typeface="Courier New"/>
            </a:endParaRPr>
          </a:p>
          <a:p>
            <a:pPr marL="0" indent="0">
              <a:lnSpc>
                <a:spcPct val="90000"/>
              </a:lnSpc>
              <a:buNone/>
            </a:pPr>
            <a:r>
              <a:rPr lang="en-IN" sz="1100" b="1" dirty="0">
                <a:latin typeface="Courier New"/>
              </a:rPr>
              <a:t>on </a:t>
            </a:r>
            <a:r>
              <a:rPr lang="en-IN" sz="1100" b="1" dirty="0" err="1">
                <a:latin typeface="Courier New"/>
              </a:rPr>
              <a:t>sessions_w_next_pageview_id.min_next_pageview_id</a:t>
            </a:r>
            <a:r>
              <a:rPr lang="en-IN" sz="1100" b="1" dirty="0">
                <a:latin typeface="Courier New"/>
              </a:rPr>
              <a:t> = </a:t>
            </a:r>
            <a:r>
              <a:rPr lang="en-IN" sz="1100" b="1" dirty="0" err="1">
                <a:latin typeface="Courier New"/>
              </a:rPr>
              <a:t>website_pageviews.website_pageview_id</a:t>
            </a:r>
            <a:r>
              <a:rPr lang="en-IN" sz="1100" b="1" dirty="0">
                <a:latin typeface="Courier New"/>
              </a:rPr>
              <a:t>;</a:t>
            </a:r>
          </a:p>
          <a:p>
            <a:pPr marL="0" indent="0">
              <a:lnSpc>
                <a:spcPct val="90000"/>
              </a:lnSpc>
              <a:buNone/>
              <a:defRPr sz="1000">
                <a:latin typeface="Courier New"/>
              </a:defRPr>
            </a:pPr>
            <a:endParaRPr lang="en-US" sz="1100" b="1" dirty="0">
              <a:latin typeface="Courier New"/>
            </a:endParaRPr>
          </a:p>
          <a:p>
            <a:pPr marL="0" indent="0">
              <a:lnSpc>
                <a:spcPct val="90000"/>
              </a:lnSpc>
              <a:buNone/>
              <a:defRPr sz="1000">
                <a:latin typeface="Courier New"/>
              </a:defRPr>
            </a:pPr>
            <a:endParaRPr lang="en-US" sz="1100" b="1" dirty="0">
              <a:latin typeface="Courier New"/>
            </a:endParaRPr>
          </a:p>
          <a:p>
            <a:pPr marL="0" indent="0">
              <a:lnSpc>
                <a:spcPct val="90000"/>
              </a:lnSpc>
              <a:buNone/>
              <a:defRPr sz="1000">
                <a:latin typeface="Courier New"/>
              </a:defRPr>
            </a:pPr>
            <a:r>
              <a:rPr lang="en-US" sz="1100" b="1" dirty="0">
                <a:latin typeface="Courier New"/>
              </a:rPr>
              <a:t>Step 4:</a:t>
            </a:r>
          </a:p>
          <a:p>
            <a:pPr marL="0" indent="0">
              <a:lnSpc>
                <a:spcPct val="90000"/>
              </a:lnSpc>
              <a:buNone/>
              <a:defRPr sz="1000">
                <a:latin typeface="Courier New"/>
              </a:defRPr>
            </a:pPr>
            <a:r>
              <a:rPr lang="en-US" sz="1100" b="1" dirty="0">
                <a:latin typeface="Courier New"/>
              </a:rPr>
              <a:t>select </a:t>
            </a:r>
            <a:r>
              <a:rPr lang="en-US" sz="1100" b="1" dirty="0" err="1">
                <a:latin typeface="Courier New"/>
              </a:rPr>
              <a:t>time_period</a:t>
            </a:r>
            <a:r>
              <a:rPr lang="en-US" sz="1100" b="1" dirty="0">
                <a:latin typeface="Courier New"/>
              </a:rPr>
              <a:t>,    </a:t>
            </a:r>
          </a:p>
          <a:p>
            <a:pPr marL="0" indent="0">
              <a:lnSpc>
                <a:spcPct val="90000"/>
              </a:lnSpc>
              <a:buNone/>
              <a:defRPr sz="1000">
                <a:latin typeface="Courier New"/>
              </a:defRPr>
            </a:pPr>
            <a:r>
              <a:rPr lang="en-US" sz="1100" b="1" dirty="0">
                <a:latin typeface="Courier New"/>
              </a:rPr>
              <a:t>	count(distinct </a:t>
            </a:r>
            <a:r>
              <a:rPr lang="en-US" sz="1100" b="1" dirty="0" err="1">
                <a:latin typeface="Courier New"/>
              </a:rPr>
              <a:t>website_session_id</a:t>
            </a:r>
            <a:r>
              <a:rPr lang="en-US" sz="1100" b="1" dirty="0">
                <a:latin typeface="Courier New"/>
              </a:rPr>
              <a:t>) as sessions,    	</a:t>
            </a:r>
          </a:p>
          <a:p>
            <a:pPr marL="0" indent="0">
              <a:lnSpc>
                <a:spcPct val="90000"/>
              </a:lnSpc>
              <a:buNone/>
              <a:defRPr sz="1000">
                <a:latin typeface="Courier New"/>
              </a:defRPr>
            </a:pPr>
            <a:r>
              <a:rPr lang="en-US" sz="1100" b="1" dirty="0">
                <a:latin typeface="Courier New"/>
              </a:rPr>
              <a:t>	count(distinct case when </a:t>
            </a:r>
            <a:r>
              <a:rPr lang="en-US" sz="1100" b="1" dirty="0" err="1">
                <a:latin typeface="Courier New"/>
              </a:rPr>
              <a:t>pageview_url</a:t>
            </a:r>
            <a:r>
              <a:rPr lang="en-US" sz="1100" b="1" dirty="0">
                <a:latin typeface="Courier New"/>
              </a:rPr>
              <a:t> is not null Then </a:t>
            </a:r>
            <a:r>
              <a:rPr lang="en-US" sz="1100" b="1" dirty="0" err="1">
                <a:latin typeface="Courier New"/>
              </a:rPr>
              <a:t>website_session_id</a:t>
            </a:r>
            <a:r>
              <a:rPr lang="en-US" sz="1100" b="1" dirty="0">
                <a:latin typeface="Courier New"/>
              </a:rPr>
              <a:t> else 	null end) as </a:t>
            </a:r>
            <a:r>
              <a:rPr lang="en-US" sz="1100" b="1" dirty="0" err="1">
                <a:latin typeface="Courier New"/>
              </a:rPr>
              <a:t>w_next_pg</a:t>
            </a:r>
            <a:r>
              <a:rPr lang="en-US" sz="1100" b="1" dirty="0">
                <a:latin typeface="Courier New"/>
              </a:rPr>
              <a:t>,	</a:t>
            </a:r>
          </a:p>
          <a:p>
            <a:pPr marL="0" indent="0">
              <a:lnSpc>
                <a:spcPct val="90000"/>
              </a:lnSpc>
              <a:buNone/>
              <a:defRPr sz="1000">
                <a:latin typeface="Courier New"/>
              </a:defRPr>
            </a:pPr>
            <a:r>
              <a:rPr lang="en-US" sz="1100" b="1" dirty="0">
                <a:latin typeface="Courier New"/>
              </a:rPr>
              <a:t>	count(distinct case when </a:t>
            </a:r>
            <a:r>
              <a:rPr lang="en-US" sz="1100" b="1" dirty="0" err="1">
                <a:latin typeface="Courier New"/>
              </a:rPr>
              <a:t>pageview_url</a:t>
            </a:r>
            <a:r>
              <a:rPr lang="en-US" sz="1100" b="1" dirty="0">
                <a:latin typeface="Courier New"/>
              </a:rPr>
              <a:t> is not null Then </a:t>
            </a:r>
            <a:r>
              <a:rPr lang="en-US" sz="1100" b="1" dirty="0" err="1">
                <a:latin typeface="Courier New"/>
              </a:rPr>
              <a:t>website_session_id</a:t>
            </a:r>
            <a:r>
              <a:rPr lang="en-US" sz="1100" b="1" dirty="0">
                <a:latin typeface="Courier New"/>
              </a:rPr>
              <a:t> else 	null end)/ count(distinct </a:t>
            </a:r>
            <a:r>
              <a:rPr lang="en-US" sz="1100" b="1" dirty="0" err="1">
                <a:latin typeface="Courier New"/>
              </a:rPr>
              <a:t>website_session_id</a:t>
            </a:r>
            <a:r>
              <a:rPr lang="en-US" sz="1100" b="1" dirty="0">
                <a:latin typeface="Courier New"/>
              </a:rPr>
              <a:t>) as </a:t>
            </a:r>
            <a:r>
              <a:rPr lang="en-US" sz="1100" b="1" dirty="0" err="1">
                <a:latin typeface="Courier New"/>
              </a:rPr>
              <a:t>pct_w_next_pg</a:t>
            </a:r>
            <a:r>
              <a:rPr lang="en-US" sz="1100" b="1" dirty="0">
                <a:latin typeface="Courier New"/>
              </a:rPr>
              <a:t>,     </a:t>
            </a:r>
          </a:p>
          <a:p>
            <a:pPr marL="0" indent="0">
              <a:lnSpc>
                <a:spcPct val="90000"/>
              </a:lnSpc>
              <a:buNone/>
              <a:defRPr sz="1000">
                <a:latin typeface="Courier New"/>
              </a:defRPr>
            </a:pPr>
            <a:r>
              <a:rPr lang="en-US" sz="1100" b="1" dirty="0">
                <a:latin typeface="Courier New"/>
              </a:rPr>
              <a:t>	count(distinct case when </a:t>
            </a:r>
            <a:r>
              <a:rPr lang="en-US" sz="1100" b="1" dirty="0" err="1">
                <a:latin typeface="Courier New"/>
              </a:rPr>
              <a:t>pageview_url</a:t>
            </a:r>
            <a:r>
              <a:rPr lang="en-US" sz="1100" b="1" dirty="0">
                <a:latin typeface="Courier New"/>
              </a:rPr>
              <a:t> = "/the-original-</a:t>
            </a:r>
            <a:r>
              <a:rPr lang="en-US" sz="1100" b="1" dirty="0" err="1">
                <a:latin typeface="Courier New"/>
              </a:rPr>
              <a:t>mr</a:t>
            </a:r>
            <a:r>
              <a:rPr lang="en-US" sz="1100" b="1" dirty="0">
                <a:latin typeface="Courier New"/>
              </a:rPr>
              <a:t>-fuzzy" then 	</a:t>
            </a:r>
            <a:r>
              <a:rPr lang="en-US" sz="1100" b="1" dirty="0" err="1">
                <a:latin typeface="Courier New"/>
              </a:rPr>
              <a:t>website_session_id</a:t>
            </a:r>
            <a:r>
              <a:rPr lang="en-US" sz="1100" b="1" dirty="0">
                <a:latin typeface="Courier New"/>
              </a:rPr>
              <a:t> else null end) as </a:t>
            </a:r>
            <a:r>
              <a:rPr lang="en-US" sz="1100" b="1" dirty="0" err="1">
                <a:latin typeface="Courier New"/>
              </a:rPr>
              <a:t>to_mrfuzzy</a:t>
            </a:r>
            <a:r>
              <a:rPr lang="en-US" sz="1100" b="1" dirty="0">
                <a:latin typeface="Courier New"/>
              </a:rPr>
              <a:t>,   </a:t>
            </a:r>
          </a:p>
          <a:p>
            <a:pPr marL="0" indent="0">
              <a:lnSpc>
                <a:spcPct val="90000"/>
              </a:lnSpc>
              <a:buNone/>
              <a:defRPr sz="1000">
                <a:latin typeface="Courier New"/>
              </a:defRPr>
            </a:pPr>
            <a:r>
              <a:rPr lang="en-US" sz="1100" b="1" dirty="0">
                <a:latin typeface="Courier New"/>
              </a:rPr>
              <a:t>	count(distinct case when </a:t>
            </a:r>
            <a:r>
              <a:rPr lang="en-US" sz="1100" b="1" dirty="0" err="1">
                <a:latin typeface="Courier New"/>
              </a:rPr>
              <a:t>pageview_url</a:t>
            </a:r>
            <a:r>
              <a:rPr lang="en-US" sz="1100" b="1" dirty="0">
                <a:latin typeface="Courier New"/>
              </a:rPr>
              <a:t> = "/the-original-</a:t>
            </a:r>
            <a:r>
              <a:rPr lang="en-US" sz="1100" b="1" dirty="0" err="1">
                <a:latin typeface="Courier New"/>
              </a:rPr>
              <a:t>mr</a:t>
            </a:r>
            <a:r>
              <a:rPr lang="en-US" sz="1100" b="1" dirty="0">
                <a:latin typeface="Courier New"/>
              </a:rPr>
              <a:t>-fuzzy" then 	</a:t>
            </a:r>
            <a:r>
              <a:rPr lang="en-US" sz="1100" b="1" dirty="0" err="1">
                <a:latin typeface="Courier New"/>
              </a:rPr>
              <a:t>website_session_id</a:t>
            </a:r>
            <a:r>
              <a:rPr lang="en-US" sz="1100" b="1" dirty="0">
                <a:latin typeface="Courier New"/>
              </a:rPr>
              <a:t> else null end)/count(distinct </a:t>
            </a:r>
            <a:r>
              <a:rPr lang="en-US" sz="1100" b="1" dirty="0" err="1">
                <a:latin typeface="Courier New"/>
              </a:rPr>
              <a:t>website_session_id</a:t>
            </a:r>
            <a:r>
              <a:rPr lang="en-US" sz="1100" b="1" dirty="0">
                <a:latin typeface="Courier New"/>
              </a:rPr>
              <a:t>) as 	</a:t>
            </a:r>
            <a:r>
              <a:rPr lang="en-US" sz="1100" b="1" dirty="0" err="1">
                <a:latin typeface="Courier New"/>
              </a:rPr>
              <a:t>pct_to_mrfuzzy</a:t>
            </a:r>
            <a:r>
              <a:rPr lang="en-US" sz="1100" b="1" dirty="0">
                <a:latin typeface="Courier New"/>
              </a:rPr>
              <a:t>,   </a:t>
            </a:r>
          </a:p>
          <a:p>
            <a:pPr marL="0" indent="0">
              <a:lnSpc>
                <a:spcPct val="90000"/>
              </a:lnSpc>
              <a:buNone/>
              <a:defRPr sz="1000">
                <a:latin typeface="Courier New"/>
              </a:defRPr>
            </a:pPr>
            <a:r>
              <a:rPr lang="en-US" sz="1100" b="1" dirty="0">
                <a:latin typeface="Courier New"/>
              </a:rPr>
              <a:t>	count(distinct case when </a:t>
            </a:r>
            <a:r>
              <a:rPr lang="en-US" sz="1100" b="1" dirty="0" err="1">
                <a:latin typeface="Courier New"/>
              </a:rPr>
              <a:t>pageview_url</a:t>
            </a:r>
            <a:r>
              <a:rPr lang="en-US" sz="1100" b="1" dirty="0">
                <a:latin typeface="Courier New"/>
              </a:rPr>
              <a:t> = "/the-forever-love-bear" then 	</a:t>
            </a:r>
            <a:r>
              <a:rPr lang="en-US" sz="1100" b="1" dirty="0" err="1">
                <a:latin typeface="Courier New"/>
              </a:rPr>
              <a:t>website_session_id</a:t>
            </a:r>
            <a:r>
              <a:rPr lang="en-US" sz="1100" b="1" dirty="0">
                <a:latin typeface="Courier New"/>
              </a:rPr>
              <a:t> else null end) as </a:t>
            </a:r>
            <a:r>
              <a:rPr lang="en-US" sz="1100" b="1" dirty="0" err="1">
                <a:latin typeface="Courier New"/>
              </a:rPr>
              <a:t>to_lovebear</a:t>
            </a:r>
            <a:r>
              <a:rPr lang="en-US" sz="1100" b="1" dirty="0">
                <a:latin typeface="Courier New"/>
              </a:rPr>
              <a:t>,    </a:t>
            </a:r>
          </a:p>
          <a:p>
            <a:pPr marL="0" indent="0">
              <a:lnSpc>
                <a:spcPct val="90000"/>
              </a:lnSpc>
              <a:buNone/>
              <a:defRPr sz="1000">
                <a:latin typeface="Courier New"/>
              </a:defRPr>
            </a:pPr>
            <a:r>
              <a:rPr lang="en-US" sz="1100" b="1" dirty="0">
                <a:latin typeface="Courier New"/>
              </a:rPr>
              <a:t>	count(distinct case when </a:t>
            </a:r>
            <a:r>
              <a:rPr lang="en-US" sz="1100" b="1" dirty="0" err="1">
                <a:latin typeface="Courier New"/>
              </a:rPr>
              <a:t>pageview_url</a:t>
            </a:r>
            <a:r>
              <a:rPr lang="en-US" sz="1100" b="1" dirty="0">
                <a:latin typeface="Courier New"/>
              </a:rPr>
              <a:t> = "/the-forever-love-bear" then 	</a:t>
            </a:r>
            <a:r>
              <a:rPr lang="en-US" sz="1100" b="1" dirty="0" err="1">
                <a:latin typeface="Courier New"/>
              </a:rPr>
              <a:t>website_session_id</a:t>
            </a:r>
            <a:r>
              <a:rPr lang="en-US" sz="1100" b="1" dirty="0">
                <a:latin typeface="Courier New"/>
              </a:rPr>
              <a:t> else null end)/count(distinct </a:t>
            </a:r>
            <a:r>
              <a:rPr lang="en-US" sz="1100" b="1" dirty="0" err="1">
                <a:latin typeface="Courier New"/>
              </a:rPr>
              <a:t>website_session_id</a:t>
            </a:r>
            <a:r>
              <a:rPr lang="en-US" sz="1100" b="1" dirty="0">
                <a:latin typeface="Courier New"/>
              </a:rPr>
              <a:t>) as 	</a:t>
            </a:r>
            <a:r>
              <a:rPr lang="en-US" sz="1100" b="1" dirty="0" err="1">
                <a:latin typeface="Courier New"/>
              </a:rPr>
              <a:t>pct_to_lovebear</a:t>
            </a:r>
            <a:endParaRPr lang="en-US" sz="1100" b="1" dirty="0">
              <a:latin typeface="Courier New"/>
            </a:endParaRPr>
          </a:p>
          <a:p>
            <a:pPr marL="0" indent="0">
              <a:lnSpc>
                <a:spcPct val="90000"/>
              </a:lnSpc>
              <a:buNone/>
              <a:defRPr sz="1000">
                <a:latin typeface="Courier New"/>
              </a:defRPr>
            </a:pPr>
            <a:r>
              <a:rPr lang="en-US" sz="1100" b="1" dirty="0">
                <a:latin typeface="Courier New"/>
              </a:rPr>
              <a:t>from </a:t>
            </a:r>
            <a:r>
              <a:rPr lang="en-US" sz="1100" b="1" dirty="0" err="1">
                <a:latin typeface="Courier New"/>
              </a:rPr>
              <a:t>sessions_w_next_pageview_url</a:t>
            </a:r>
            <a:endParaRPr lang="en-US" sz="1100" b="1" dirty="0">
              <a:latin typeface="Courier New"/>
            </a:endParaRPr>
          </a:p>
          <a:p>
            <a:pPr marL="0" indent="0">
              <a:lnSpc>
                <a:spcPct val="90000"/>
              </a:lnSpc>
              <a:buNone/>
              <a:defRPr sz="1000">
                <a:latin typeface="Courier New"/>
              </a:defRPr>
            </a:pPr>
            <a:r>
              <a:rPr lang="en-US" sz="1100" b="1" dirty="0">
                <a:latin typeface="Courier New"/>
              </a:rPr>
              <a:t>group by 1;</a:t>
            </a:r>
            <a:endParaRPr lang="en-IN" sz="1100" dirty="0"/>
          </a:p>
        </p:txBody>
      </p:sp>
    </p:spTree>
    <p:extLst>
      <p:ext uri="{BB962C8B-B14F-4D97-AF65-F5344CB8AC3E}">
        <p14:creationId xmlns:p14="http://schemas.microsoft.com/office/powerpoint/2010/main" val="2223297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95">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824632"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7A413D0-B92B-177E-253E-B08AF999C9D8}"/>
              </a:ext>
            </a:extLst>
          </p:cNvPr>
          <p:cNvSpPr>
            <a:spLocks noGrp="1"/>
          </p:cNvSpPr>
          <p:nvPr>
            <p:ph type="title"/>
          </p:nvPr>
        </p:nvSpPr>
        <p:spPr>
          <a:xfrm>
            <a:off x="852775" y="609597"/>
            <a:ext cx="7044316" cy="1330841"/>
          </a:xfrm>
        </p:spPr>
        <p:txBody>
          <a:bodyPr>
            <a:normAutofit/>
          </a:bodyPr>
          <a:lstStyle/>
          <a:p>
            <a:r>
              <a:rPr lang="en-IN" dirty="0"/>
              <a:t>Query Output</a:t>
            </a:r>
          </a:p>
        </p:txBody>
      </p:sp>
      <p:sp>
        <p:nvSpPr>
          <p:cNvPr id="9" name="Content Placeholder 8">
            <a:extLst>
              <a:ext uri="{FF2B5EF4-FFF2-40B4-BE49-F238E27FC236}">
                <a16:creationId xmlns:a16="http://schemas.microsoft.com/office/drawing/2014/main" id="{603DFA17-85FD-A906-E3C3-474C9A0960C1}"/>
              </a:ext>
            </a:extLst>
          </p:cNvPr>
          <p:cNvSpPr>
            <a:spLocks noGrp="1"/>
          </p:cNvSpPr>
          <p:nvPr>
            <p:ph idx="1"/>
          </p:nvPr>
        </p:nvSpPr>
        <p:spPr>
          <a:xfrm>
            <a:off x="435768" y="3733101"/>
            <a:ext cx="8473340" cy="2677740"/>
          </a:xfrm>
        </p:spPr>
        <p:txBody>
          <a:bodyPr>
            <a:normAutofit/>
          </a:bodyPr>
          <a:lstStyle/>
          <a:p>
            <a:pPr marL="0" indent="0">
              <a:buNone/>
              <a:defRPr sz="1200" b="1">
                <a:latin typeface="Arial"/>
              </a:defRPr>
            </a:pPr>
            <a:r>
              <a:rPr lang="en-US" sz="2400" b="1" dirty="0">
                <a:latin typeface="Arial"/>
              </a:rPr>
              <a:t>Analysis</a:t>
            </a:r>
            <a:r>
              <a:rPr lang="en-US" sz="1400" b="1" dirty="0">
                <a:latin typeface="Arial"/>
              </a:rPr>
              <a:t>:</a:t>
            </a:r>
          </a:p>
          <a:p>
            <a:pPr>
              <a:defRPr sz="1200" b="1">
                <a:latin typeface="Arial"/>
              </a:defRPr>
            </a:pPr>
            <a:r>
              <a:rPr lang="en-US" sz="1200" dirty="0"/>
              <a:t>Post-product_2 shows a higher percentage of sessions leading to the next page (76.57%) compared to Pre-product_2 (72.29%). However, the percentage of sessions leading to </a:t>
            </a:r>
            <a:r>
              <a:rPr lang="en-US" sz="1200" dirty="0" err="1"/>
              <a:t>MRFuzzy</a:t>
            </a:r>
            <a:r>
              <a:rPr lang="en-US" sz="1200" dirty="0"/>
              <a:t> decreases post-product_2 (62.13%) from the pre-product_2 period (72.29%).</a:t>
            </a:r>
          </a:p>
          <a:p>
            <a:pPr marL="0" indent="0">
              <a:buNone/>
              <a:defRPr sz="1200" b="1">
                <a:latin typeface="Arial"/>
              </a:defRPr>
            </a:pPr>
            <a:endParaRPr lang="en-US" sz="1200" b="1" dirty="0">
              <a:latin typeface="Arial"/>
            </a:endParaRPr>
          </a:p>
          <a:p>
            <a:pPr>
              <a:defRPr sz="1200" b="1">
                <a:latin typeface="Arial"/>
              </a:defRPr>
            </a:pPr>
            <a:r>
              <a:rPr lang="en-US" dirty="0"/>
              <a:t>The proportion of sessions going to </a:t>
            </a:r>
            <a:r>
              <a:rPr lang="en-US" dirty="0" err="1"/>
              <a:t>Lovebear</a:t>
            </a:r>
            <a:r>
              <a:rPr lang="en-US" dirty="0"/>
              <a:t> after the product change is 14.44%, indicating some increase in engagement or interest compared to the pre-product period</a:t>
            </a:r>
          </a:p>
          <a:p>
            <a:pPr marL="0" indent="0">
              <a:buNone/>
              <a:defRPr sz="1200" b="1">
                <a:latin typeface="Arial"/>
              </a:defRPr>
            </a:pPr>
            <a:endParaRPr lang="en-US" sz="1200" b="1" dirty="0">
              <a:latin typeface="Arial"/>
            </a:endParaRPr>
          </a:p>
          <a:p>
            <a:pPr>
              <a:defRPr sz="1200" b="1">
                <a:latin typeface="Arial"/>
              </a:defRPr>
            </a:pPr>
            <a:r>
              <a:rPr lang="en-US" dirty="0"/>
              <a:t>The total number of sessions decreased post-product_2 from 15,696 to 10,709, which might suggest a drop in overall traffic despite the improved conversion rates for the next page and new content.</a:t>
            </a:r>
            <a:endParaRPr lang="en-US" sz="1200" b="1" dirty="0">
              <a:latin typeface="Arial"/>
            </a:endParaRPr>
          </a:p>
          <a:p>
            <a:pPr marL="0" indent="0">
              <a:buNone/>
              <a:defRPr sz="1200" b="1">
                <a:latin typeface="Arial"/>
              </a:defRPr>
            </a:pPr>
            <a:endParaRPr lang="en-US" sz="1400" b="1" dirty="0">
              <a:latin typeface="Arial"/>
            </a:endParaRPr>
          </a:p>
        </p:txBody>
      </p:sp>
      <p:sp>
        <p:nvSpPr>
          <p:cNvPr id="98" name="Freeform: Shape 97">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6209414"/>
            <a:ext cx="5107781"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3" name="Table 2">
            <a:extLst>
              <a:ext uri="{FF2B5EF4-FFF2-40B4-BE49-F238E27FC236}">
                <a16:creationId xmlns:a16="http://schemas.microsoft.com/office/drawing/2014/main" id="{57C9D726-1CE7-4FFE-2FB4-A731CE36BD35}"/>
              </a:ext>
            </a:extLst>
          </p:cNvPr>
          <p:cNvGraphicFramePr>
            <a:graphicFrameLocks noGrp="1"/>
          </p:cNvGraphicFramePr>
          <p:nvPr>
            <p:extLst>
              <p:ext uri="{D42A27DB-BD31-4B8C-83A1-F6EECF244321}">
                <p14:modId xmlns:p14="http://schemas.microsoft.com/office/powerpoint/2010/main" val="3121400454"/>
              </p:ext>
            </p:extLst>
          </p:nvPr>
        </p:nvGraphicFramePr>
        <p:xfrm>
          <a:off x="435768" y="2194703"/>
          <a:ext cx="8213280" cy="1293948"/>
        </p:xfrm>
        <a:graphic>
          <a:graphicData uri="http://schemas.openxmlformats.org/drawingml/2006/table">
            <a:tbl>
              <a:tblPr/>
              <a:tblGrid>
                <a:gridCol w="1013985">
                  <a:extLst>
                    <a:ext uri="{9D8B030D-6E8A-4147-A177-3AD203B41FA5}">
                      <a16:colId xmlns:a16="http://schemas.microsoft.com/office/drawing/2014/main" val="10059368"/>
                    </a:ext>
                  </a:extLst>
                </a:gridCol>
                <a:gridCol w="782217">
                  <a:extLst>
                    <a:ext uri="{9D8B030D-6E8A-4147-A177-3AD203B41FA5}">
                      <a16:colId xmlns:a16="http://schemas.microsoft.com/office/drawing/2014/main" val="2382436675"/>
                    </a:ext>
                  </a:extLst>
                </a:gridCol>
                <a:gridCol w="883616">
                  <a:extLst>
                    <a:ext uri="{9D8B030D-6E8A-4147-A177-3AD203B41FA5}">
                      <a16:colId xmlns:a16="http://schemas.microsoft.com/office/drawing/2014/main" val="4139767316"/>
                    </a:ext>
                  </a:extLst>
                </a:gridCol>
                <a:gridCol w="1158840">
                  <a:extLst>
                    <a:ext uri="{9D8B030D-6E8A-4147-A177-3AD203B41FA5}">
                      <a16:colId xmlns:a16="http://schemas.microsoft.com/office/drawing/2014/main" val="1213460556"/>
                    </a:ext>
                  </a:extLst>
                </a:gridCol>
                <a:gridCol w="927072">
                  <a:extLst>
                    <a:ext uri="{9D8B030D-6E8A-4147-A177-3AD203B41FA5}">
                      <a16:colId xmlns:a16="http://schemas.microsoft.com/office/drawing/2014/main" val="3143224362"/>
                    </a:ext>
                  </a:extLst>
                </a:gridCol>
                <a:gridCol w="1202297">
                  <a:extLst>
                    <a:ext uri="{9D8B030D-6E8A-4147-A177-3AD203B41FA5}">
                      <a16:colId xmlns:a16="http://schemas.microsoft.com/office/drawing/2014/main" val="3883809060"/>
                    </a:ext>
                  </a:extLst>
                </a:gridCol>
                <a:gridCol w="985014">
                  <a:extLst>
                    <a:ext uri="{9D8B030D-6E8A-4147-A177-3AD203B41FA5}">
                      <a16:colId xmlns:a16="http://schemas.microsoft.com/office/drawing/2014/main" val="2335205159"/>
                    </a:ext>
                  </a:extLst>
                </a:gridCol>
                <a:gridCol w="1260239">
                  <a:extLst>
                    <a:ext uri="{9D8B030D-6E8A-4147-A177-3AD203B41FA5}">
                      <a16:colId xmlns:a16="http://schemas.microsoft.com/office/drawing/2014/main" val="1722738598"/>
                    </a:ext>
                  </a:extLst>
                </a:gridCol>
              </a:tblGrid>
              <a:tr h="431316">
                <a:tc>
                  <a:txBody>
                    <a:bodyPr/>
                    <a:lstStyle/>
                    <a:p>
                      <a:pPr algn="ctr" fontAlgn="ctr"/>
                      <a:r>
                        <a:rPr lang="en-IN" sz="1100" b="1" i="0" u="none" strike="noStrike">
                          <a:solidFill>
                            <a:srgbClr val="FFFFFF"/>
                          </a:solidFill>
                          <a:effectLst/>
                          <a:highlight>
                            <a:srgbClr val="156082"/>
                          </a:highlight>
                          <a:latin typeface="Aptos Narrow" panose="020B0004020202020204" pitchFamily="34" charset="0"/>
                        </a:rPr>
                        <a:t>time_period</a:t>
                      </a:r>
                    </a:p>
                  </a:txBody>
                  <a:tcPr marL="7620" marR="7620" marT="7620" marB="0" anchor="ctr">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ctr" fontAlgn="ctr"/>
                      <a:r>
                        <a:rPr lang="en-IN" sz="1100" b="1" i="0" u="none" strike="noStrike">
                          <a:solidFill>
                            <a:srgbClr val="FFFFFF"/>
                          </a:solidFill>
                          <a:effectLst/>
                          <a:highlight>
                            <a:srgbClr val="156082"/>
                          </a:highlight>
                          <a:latin typeface="Aptos Narrow" panose="020B0004020202020204" pitchFamily="34" charset="0"/>
                        </a:rPr>
                        <a:t>sessions</a:t>
                      </a:r>
                    </a:p>
                  </a:txBody>
                  <a:tcPr marL="7620" marR="7620" marT="7620" marB="0" anchor="ctr">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ctr" fontAlgn="ctr"/>
                      <a:r>
                        <a:rPr lang="en-IN" sz="1100" b="1" i="0" u="none" strike="noStrike">
                          <a:solidFill>
                            <a:srgbClr val="FFFFFF"/>
                          </a:solidFill>
                          <a:effectLst/>
                          <a:highlight>
                            <a:srgbClr val="156082"/>
                          </a:highlight>
                          <a:latin typeface="Aptos Narrow" panose="020B0004020202020204" pitchFamily="34" charset="0"/>
                        </a:rPr>
                        <a:t>w_next_pg</a:t>
                      </a:r>
                    </a:p>
                  </a:txBody>
                  <a:tcPr marL="7620" marR="7620" marT="7620" marB="0" anchor="ctr">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ctr" fontAlgn="ctr"/>
                      <a:r>
                        <a:rPr lang="en-IN" sz="1100" b="1" i="0" u="none" strike="noStrike">
                          <a:solidFill>
                            <a:srgbClr val="FFFFFF"/>
                          </a:solidFill>
                          <a:effectLst/>
                          <a:highlight>
                            <a:srgbClr val="156082"/>
                          </a:highlight>
                          <a:latin typeface="Aptos Narrow" panose="020B0004020202020204" pitchFamily="34" charset="0"/>
                        </a:rPr>
                        <a:t>pct_w_next_pg</a:t>
                      </a:r>
                    </a:p>
                  </a:txBody>
                  <a:tcPr marL="7620" marR="7620" marT="7620" marB="0" anchor="ctr">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ctr" fontAlgn="ctr"/>
                      <a:r>
                        <a:rPr lang="en-IN" sz="1100" b="1" i="0" u="none" strike="noStrike">
                          <a:solidFill>
                            <a:srgbClr val="FFFFFF"/>
                          </a:solidFill>
                          <a:effectLst/>
                          <a:highlight>
                            <a:srgbClr val="156082"/>
                          </a:highlight>
                          <a:latin typeface="Aptos Narrow" panose="020B0004020202020204" pitchFamily="34" charset="0"/>
                        </a:rPr>
                        <a:t>to_mrfuzzy</a:t>
                      </a:r>
                    </a:p>
                  </a:txBody>
                  <a:tcPr marL="7620" marR="7620" marT="7620" marB="0" anchor="ctr">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ctr" fontAlgn="ctr"/>
                      <a:r>
                        <a:rPr lang="en-IN" sz="1100" b="1" i="0" u="none" strike="noStrike">
                          <a:solidFill>
                            <a:srgbClr val="FFFFFF"/>
                          </a:solidFill>
                          <a:effectLst/>
                          <a:highlight>
                            <a:srgbClr val="156082"/>
                          </a:highlight>
                          <a:latin typeface="Aptos Narrow" panose="020B0004020202020204" pitchFamily="34" charset="0"/>
                        </a:rPr>
                        <a:t>pct_to_mrfuzzy</a:t>
                      </a:r>
                    </a:p>
                  </a:txBody>
                  <a:tcPr marL="7620" marR="7620" marT="7620" marB="0" anchor="ctr">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ctr" fontAlgn="ctr"/>
                      <a:r>
                        <a:rPr lang="en-IN" sz="1100" b="1" i="0" u="none" strike="noStrike">
                          <a:solidFill>
                            <a:srgbClr val="FFFFFF"/>
                          </a:solidFill>
                          <a:effectLst/>
                          <a:highlight>
                            <a:srgbClr val="156082"/>
                          </a:highlight>
                          <a:latin typeface="Aptos Narrow" panose="020B0004020202020204" pitchFamily="34" charset="0"/>
                        </a:rPr>
                        <a:t>to_lovebear</a:t>
                      </a:r>
                    </a:p>
                  </a:txBody>
                  <a:tcPr marL="7620" marR="7620" marT="7620" marB="0" anchor="ctr">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ctr" fontAlgn="ctr"/>
                      <a:r>
                        <a:rPr lang="en-IN" sz="1100" b="1" i="0" u="none" strike="noStrike">
                          <a:solidFill>
                            <a:srgbClr val="FFFFFF"/>
                          </a:solidFill>
                          <a:effectLst/>
                          <a:highlight>
                            <a:srgbClr val="156082"/>
                          </a:highlight>
                          <a:latin typeface="Aptos Narrow" panose="020B0004020202020204" pitchFamily="34" charset="0"/>
                        </a:rPr>
                        <a:t>pct_to_lovebear</a:t>
                      </a:r>
                    </a:p>
                  </a:txBody>
                  <a:tcPr marL="7620" marR="7620" marT="7620" marB="0" anchor="ctr">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extLst>
                  <a:ext uri="{0D108BD9-81ED-4DB2-BD59-A6C34878D82A}">
                    <a16:rowId xmlns:a16="http://schemas.microsoft.com/office/drawing/2014/main" val="4068588319"/>
                  </a:ext>
                </a:extLst>
              </a:tr>
              <a:tr h="431316">
                <a:tc>
                  <a:txBody>
                    <a:bodyPr/>
                    <a:lstStyle/>
                    <a:p>
                      <a:pPr algn="ctr" fontAlgn="ctr"/>
                      <a:r>
                        <a:rPr lang="en-IN" sz="1100" b="0" i="0" u="none" strike="noStrike">
                          <a:solidFill>
                            <a:srgbClr val="000000"/>
                          </a:solidFill>
                          <a:effectLst/>
                          <a:highlight>
                            <a:srgbClr val="C0E6F5"/>
                          </a:highlight>
                          <a:latin typeface="Aptos Narrow" panose="020B0004020202020204" pitchFamily="34" charset="0"/>
                        </a:rPr>
                        <a:t>A.Pre_product_2</a:t>
                      </a:r>
                    </a:p>
                  </a:txBody>
                  <a:tcPr marL="7620" marR="7620" marT="7620" marB="0" anchor="ctr">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ctr" fontAlgn="ctr"/>
                      <a:r>
                        <a:rPr lang="en-IN" sz="1100" b="0" i="0" u="none" strike="noStrike">
                          <a:solidFill>
                            <a:srgbClr val="000000"/>
                          </a:solidFill>
                          <a:effectLst/>
                          <a:highlight>
                            <a:srgbClr val="C0E6F5"/>
                          </a:highlight>
                          <a:latin typeface="Aptos Narrow" panose="020B0004020202020204" pitchFamily="34" charset="0"/>
                        </a:rPr>
                        <a:t>15696</a:t>
                      </a:r>
                    </a:p>
                  </a:txBody>
                  <a:tcPr marL="7620" marR="7620" marT="7620" marB="0" anchor="ctr">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ctr" fontAlgn="ctr"/>
                      <a:r>
                        <a:rPr lang="en-IN" sz="1100" b="0" i="0" u="none" strike="noStrike">
                          <a:solidFill>
                            <a:srgbClr val="000000"/>
                          </a:solidFill>
                          <a:effectLst/>
                          <a:highlight>
                            <a:srgbClr val="C0E6F5"/>
                          </a:highlight>
                          <a:latin typeface="Aptos Narrow" panose="020B0004020202020204" pitchFamily="34" charset="0"/>
                        </a:rPr>
                        <a:t>11347</a:t>
                      </a:r>
                    </a:p>
                  </a:txBody>
                  <a:tcPr marL="7620" marR="7620" marT="7620" marB="0" anchor="ctr">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ctr" fontAlgn="ctr"/>
                      <a:r>
                        <a:rPr lang="en-IN" sz="1100" b="0" i="0" u="none" strike="noStrike">
                          <a:solidFill>
                            <a:srgbClr val="000000"/>
                          </a:solidFill>
                          <a:effectLst/>
                          <a:highlight>
                            <a:srgbClr val="C0E6F5"/>
                          </a:highlight>
                          <a:latin typeface="Aptos Narrow" panose="020B0004020202020204" pitchFamily="34" charset="0"/>
                        </a:rPr>
                        <a:t>0.7229</a:t>
                      </a:r>
                    </a:p>
                  </a:txBody>
                  <a:tcPr marL="7620" marR="7620" marT="7620" marB="0" anchor="ctr">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ctr" fontAlgn="ctr"/>
                      <a:r>
                        <a:rPr lang="en-IN" sz="1100" b="0" i="0" u="none" strike="noStrike">
                          <a:solidFill>
                            <a:srgbClr val="000000"/>
                          </a:solidFill>
                          <a:effectLst/>
                          <a:highlight>
                            <a:srgbClr val="C0E6F5"/>
                          </a:highlight>
                          <a:latin typeface="Aptos Narrow" panose="020B0004020202020204" pitchFamily="34" charset="0"/>
                        </a:rPr>
                        <a:t>11347</a:t>
                      </a:r>
                    </a:p>
                  </a:txBody>
                  <a:tcPr marL="7620" marR="7620" marT="7620" marB="0" anchor="ctr">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ctr" fontAlgn="ctr"/>
                      <a:r>
                        <a:rPr lang="en-IN" sz="1100" b="0" i="0" u="none" strike="noStrike">
                          <a:solidFill>
                            <a:srgbClr val="000000"/>
                          </a:solidFill>
                          <a:effectLst/>
                          <a:highlight>
                            <a:srgbClr val="C0E6F5"/>
                          </a:highlight>
                          <a:latin typeface="Aptos Narrow" panose="020B0004020202020204" pitchFamily="34" charset="0"/>
                        </a:rPr>
                        <a:t>0.7229</a:t>
                      </a:r>
                    </a:p>
                  </a:txBody>
                  <a:tcPr marL="7620" marR="7620" marT="7620" marB="0" anchor="ctr">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ctr" fontAlgn="ctr"/>
                      <a:r>
                        <a:rPr lang="en-IN" sz="1100" b="0" i="0" u="none" strike="noStrike">
                          <a:solidFill>
                            <a:srgbClr val="000000"/>
                          </a:solidFill>
                          <a:effectLst/>
                          <a:highlight>
                            <a:srgbClr val="C0E6F5"/>
                          </a:highlight>
                          <a:latin typeface="Aptos Narrow" panose="020B0004020202020204" pitchFamily="34" charset="0"/>
                        </a:rPr>
                        <a:t>0</a:t>
                      </a:r>
                    </a:p>
                  </a:txBody>
                  <a:tcPr marL="7620" marR="7620" marT="7620" marB="0" anchor="ctr">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ctr" fontAlgn="ctr"/>
                      <a:r>
                        <a:rPr lang="en-IN" sz="1100" b="0" i="0" u="none" strike="noStrike">
                          <a:solidFill>
                            <a:srgbClr val="000000"/>
                          </a:solidFill>
                          <a:effectLst/>
                          <a:highlight>
                            <a:srgbClr val="C0E6F5"/>
                          </a:highlight>
                          <a:latin typeface="Aptos Narrow" panose="020B0004020202020204" pitchFamily="34" charset="0"/>
                        </a:rPr>
                        <a:t>0</a:t>
                      </a:r>
                    </a:p>
                  </a:txBody>
                  <a:tcPr marL="7620" marR="7620" marT="7620" marB="0" anchor="ctr">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247845278"/>
                  </a:ext>
                </a:extLst>
              </a:tr>
              <a:tr h="431316">
                <a:tc>
                  <a:txBody>
                    <a:bodyPr/>
                    <a:lstStyle/>
                    <a:p>
                      <a:pPr algn="ctr" fontAlgn="ctr"/>
                      <a:r>
                        <a:rPr lang="en-IN" sz="1100" b="0" i="0" u="none" strike="noStrike">
                          <a:solidFill>
                            <a:srgbClr val="000000"/>
                          </a:solidFill>
                          <a:effectLst/>
                          <a:latin typeface="Aptos Narrow" panose="020B0004020202020204" pitchFamily="34" charset="0"/>
                        </a:rPr>
                        <a:t>B.Post_product_2</a:t>
                      </a:r>
                    </a:p>
                  </a:txBody>
                  <a:tcPr marL="7620" marR="7620" marT="7620" marB="0" anchor="ctr">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Aptos Narrow" panose="020B0004020202020204" pitchFamily="34" charset="0"/>
                        </a:rPr>
                        <a:t>10709</a:t>
                      </a:r>
                    </a:p>
                  </a:txBody>
                  <a:tcPr marL="7620" marR="7620" marT="7620" marB="0" anchor="ctr">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Aptos Narrow" panose="020B0004020202020204" pitchFamily="34" charset="0"/>
                        </a:rPr>
                        <a:t>8200</a:t>
                      </a:r>
                    </a:p>
                  </a:txBody>
                  <a:tcPr marL="7620" marR="7620" marT="7620" marB="0" anchor="ctr">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fontAlgn="ctr"/>
                      <a:r>
                        <a:rPr lang="en-IN" sz="1100" b="0" i="0" u="none" strike="noStrike" dirty="0">
                          <a:solidFill>
                            <a:srgbClr val="000000"/>
                          </a:solidFill>
                          <a:effectLst/>
                          <a:latin typeface="Aptos Narrow" panose="020B0004020202020204" pitchFamily="34" charset="0"/>
                        </a:rPr>
                        <a:t>0.7657</a:t>
                      </a:r>
                    </a:p>
                  </a:txBody>
                  <a:tcPr marL="7620" marR="7620" marT="7620" marB="0" anchor="ctr">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Aptos Narrow" panose="020B0004020202020204" pitchFamily="34" charset="0"/>
                        </a:rPr>
                        <a:t>6654</a:t>
                      </a:r>
                    </a:p>
                  </a:txBody>
                  <a:tcPr marL="7620" marR="7620" marT="7620" marB="0" anchor="ctr">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fontAlgn="ctr"/>
                      <a:r>
                        <a:rPr lang="en-IN" sz="1100" b="0" i="0" u="none" strike="noStrike" dirty="0">
                          <a:solidFill>
                            <a:srgbClr val="000000"/>
                          </a:solidFill>
                          <a:effectLst/>
                          <a:latin typeface="Aptos Narrow" panose="020B0004020202020204" pitchFamily="34" charset="0"/>
                        </a:rPr>
                        <a:t>0.6213</a:t>
                      </a:r>
                    </a:p>
                  </a:txBody>
                  <a:tcPr marL="7620" marR="7620" marT="7620" marB="0" anchor="ctr">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Aptos Narrow" panose="020B0004020202020204" pitchFamily="34" charset="0"/>
                        </a:rPr>
                        <a:t>1546</a:t>
                      </a:r>
                    </a:p>
                  </a:txBody>
                  <a:tcPr marL="7620" marR="7620" marT="7620" marB="0" anchor="ctr">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fontAlgn="ctr"/>
                      <a:r>
                        <a:rPr lang="en-IN" sz="1100" b="0" i="0" u="none" strike="noStrike" dirty="0">
                          <a:solidFill>
                            <a:srgbClr val="000000"/>
                          </a:solidFill>
                          <a:effectLst/>
                          <a:latin typeface="Aptos Narrow" panose="020B0004020202020204" pitchFamily="34" charset="0"/>
                        </a:rPr>
                        <a:t>0.1444</a:t>
                      </a:r>
                    </a:p>
                  </a:txBody>
                  <a:tcPr marL="7620" marR="7620" marT="7620" marB="0" anchor="ctr">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3382411448"/>
                  </a:ext>
                </a:extLst>
              </a:tr>
            </a:tbl>
          </a:graphicData>
        </a:graphic>
      </p:graphicFrame>
    </p:spTree>
    <p:extLst>
      <p:ext uri="{BB962C8B-B14F-4D97-AF65-F5344CB8AC3E}">
        <p14:creationId xmlns:p14="http://schemas.microsoft.com/office/powerpoint/2010/main" val="1673181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andshake">
            <a:extLst>
              <a:ext uri="{FF2B5EF4-FFF2-40B4-BE49-F238E27FC236}">
                <a16:creationId xmlns:a16="http://schemas.microsoft.com/office/drawing/2014/main" id="{5539E5B0-741E-FE49-72E8-D7E785DFBB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3741" y="2165637"/>
            <a:ext cx="2526726" cy="2526726"/>
          </a:xfrm>
          <a:prstGeom prst="rect">
            <a:avLst/>
          </a:prstGeom>
        </p:spPr>
      </p:pic>
      <p:sp>
        <p:nvSpPr>
          <p:cNvPr id="39" name="Freeform: Shape 38">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2494" y="0"/>
            <a:ext cx="5671506"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32"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9514" y="2560829"/>
            <a:ext cx="3771900" cy="18288"/>
          </a:xfrm>
          <a:custGeom>
            <a:avLst/>
            <a:gdLst>
              <a:gd name="connsiteX0" fmla="*/ 0 w 3771900"/>
              <a:gd name="connsiteY0" fmla="*/ 0 h 18288"/>
              <a:gd name="connsiteX1" fmla="*/ 704088 w 3771900"/>
              <a:gd name="connsiteY1" fmla="*/ 0 h 18288"/>
              <a:gd name="connsiteX2" fmla="*/ 1370457 w 3771900"/>
              <a:gd name="connsiteY2" fmla="*/ 0 h 18288"/>
              <a:gd name="connsiteX3" fmla="*/ 2036826 w 3771900"/>
              <a:gd name="connsiteY3" fmla="*/ 0 h 18288"/>
              <a:gd name="connsiteX4" fmla="*/ 2552319 w 3771900"/>
              <a:gd name="connsiteY4" fmla="*/ 0 h 18288"/>
              <a:gd name="connsiteX5" fmla="*/ 3105531 w 3771900"/>
              <a:gd name="connsiteY5" fmla="*/ 0 h 18288"/>
              <a:gd name="connsiteX6" fmla="*/ 3771900 w 3771900"/>
              <a:gd name="connsiteY6" fmla="*/ 0 h 18288"/>
              <a:gd name="connsiteX7" fmla="*/ 3771900 w 3771900"/>
              <a:gd name="connsiteY7" fmla="*/ 18288 h 18288"/>
              <a:gd name="connsiteX8" fmla="*/ 3143250 w 3771900"/>
              <a:gd name="connsiteY8" fmla="*/ 18288 h 18288"/>
              <a:gd name="connsiteX9" fmla="*/ 2627757 w 3771900"/>
              <a:gd name="connsiteY9" fmla="*/ 18288 h 18288"/>
              <a:gd name="connsiteX10" fmla="*/ 2112264 w 3771900"/>
              <a:gd name="connsiteY10" fmla="*/ 18288 h 18288"/>
              <a:gd name="connsiteX11" fmla="*/ 1445895 w 3771900"/>
              <a:gd name="connsiteY11" fmla="*/ 18288 h 18288"/>
              <a:gd name="connsiteX12" fmla="*/ 892683 w 3771900"/>
              <a:gd name="connsiteY12" fmla="*/ 18288 h 18288"/>
              <a:gd name="connsiteX13" fmla="*/ 0 w 3771900"/>
              <a:gd name="connsiteY13" fmla="*/ 18288 h 18288"/>
              <a:gd name="connsiteX14" fmla="*/ 0 w 37719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71900" h="18288" fill="none" extrusionOk="0">
                <a:moveTo>
                  <a:pt x="0" y="0"/>
                </a:moveTo>
                <a:cubicBezTo>
                  <a:pt x="285982" y="-16509"/>
                  <a:pt x="373591" y="28957"/>
                  <a:pt x="704088" y="0"/>
                </a:cubicBezTo>
                <a:cubicBezTo>
                  <a:pt x="1034585" y="-28957"/>
                  <a:pt x="1127575" y="15529"/>
                  <a:pt x="1370457" y="0"/>
                </a:cubicBezTo>
                <a:cubicBezTo>
                  <a:pt x="1613339" y="-15529"/>
                  <a:pt x="1901330" y="-18417"/>
                  <a:pt x="2036826" y="0"/>
                </a:cubicBezTo>
                <a:cubicBezTo>
                  <a:pt x="2172322" y="18417"/>
                  <a:pt x="2391554" y="24426"/>
                  <a:pt x="2552319" y="0"/>
                </a:cubicBezTo>
                <a:cubicBezTo>
                  <a:pt x="2713084" y="-24426"/>
                  <a:pt x="2832344" y="19126"/>
                  <a:pt x="3105531" y="0"/>
                </a:cubicBezTo>
                <a:cubicBezTo>
                  <a:pt x="3378718" y="-19126"/>
                  <a:pt x="3624591" y="4962"/>
                  <a:pt x="3771900" y="0"/>
                </a:cubicBezTo>
                <a:cubicBezTo>
                  <a:pt x="3771400" y="8855"/>
                  <a:pt x="3772009" y="14521"/>
                  <a:pt x="3771900" y="18288"/>
                </a:cubicBezTo>
                <a:cubicBezTo>
                  <a:pt x="3458898" y="17742"/>
                  <a:pt x="3421743" y="-6827"/>
                  <a:pt x="3143250" y="18288"/>
                </a:cubicBezTo>
                <a:cubicBezTo>
                  <a:pt x="2864757" y="43403"/>
                  <a:pt x="2852800" y="27764"/>
                  <a:pt x="2627757" y="18288"/>
                </a:cubicBezTo>
                <a:cubicBezTo>
                  <a:pt x="2402714" y="8812"/>
                  <a:pt x="2240384" y="-3809"/>
                  <a:pt x="2112264" y="18288"/>
                </a:cubicBezTo>
                <a:cubicBezTo>
                  <a:pt x="1984144" y="40385"/>
                  <a:pt x="1648028" y="25259"/>
                  <a:pt x="1445895" y="18288"/>
                </a:cubicBezTo>
                <a:cubicBezTo>
                  <a:pt x="1243762" y="11317"/>
                  <a:pt x="1123026" y="22466"/>
                  <a:pt x="892683" y="18288"/>
                </a:cubicBezTo>
                <a:cubicBezTo>
                  <a:pt x="662340" y="14110"/>
                  <a:pt x="180978" y="-26198"/>
                  <a:pt x="0" y="18288"/>
                </a:cubicBezTo>
                <a:cubicBezTo>
                  <a:pt x="683" y="12014"/>
                  <a:pt x="724" y="5908"/>
                  <a:pt x="0" y="0"/>
                </a:cubicBezTo>
                <a:close/>
              </a:path>
              <a:path w="3771900" h="18288" stroke="0" extrusionOk="0">
                <a:moveTo>
                  <a:pt x="0" y="0"/>
                </a:moveTo>
                <a:cubicBezTo>
                  <a:pt x="168080" y="-24280"/>
                  <a:pt x="426899" y="-27643"/>
                  <a:pt x="590931" y="0"/>
                </a:cubicBezTo>
                <a:cubicBezTo>
                  <a:pt x="754963" y="27643"/>
                  <a:pt x="943937" y="-964"/>
                  <a:pt x="1106424" y="0"/>
                </a:cubicBezTo>
                <a:cubicBezTo>
                  <a:pt x="1268911" y="964"/>
                  <a:pt x="1620128" y="24107"/>
                  <a:pt x="1810512" y="0"/>
                </a:cubicBezTo>
                <a:cubicBezTo>
                  <a:pt x="2000896" y="-24107"/>
                  <a:pt x="2173109" y="23508"/>
                  <a:pt x="2401443" y="0"/>
                </a:cubicBezTo>
                <a:cubicBezTo>
                  <a:pt x="2629777" y="-23508"/>
                  <a:pt x="2762620" y="-19902"/>
                  <a:pt x="2992374" y="0"/>
                </a:cubicBezTo>
                <a:cubicBezTo>
                  <a:pt x="3222128" y="19902"/>
                  <a:pt x="3483193" y="6322"/>
                  <a:pt x="3771900" y="0"/>
                </a:cubicBezTo>
                <a:cubicBezTo>
                  <a:pt x="3771002" y="7180"/>
                  <a:pt x="3772069" y="13790"/>
                  <a:pt x="3771900" y="18288"/>
                </a:cubicBezTo>
                <a:cubicBezTo>
                  <a:pt x="3466427" y="17166"/>
                  <a:pt x="3360902" y="-2444"/>
                  <a:pt x="3143250" y="18288"/>
                </a:cubicBezTo>
                <a:cubicBezTo>
                  <a:pt x="2925598" y="39020"/>
                  <a:pt x="2852709" y="34774"/>
                  <a:pt x="2627757" y="18288"/>
                </a:cubicBezTo>
                <a:cubicBezTo>
                  <a:pt x="2402805" y="1802"/>
                  <a:pt x="2156087" y="-12568"/>
                  <a:pt x="1999107" y="18288"/>
                </a:cubicBezTo>
                <a:cubicBezTo>
                  <a:pt x="1842127" y="49144"/>
                  <a:pt x="1528676" y="3672"/>
                  <a:pt x="1370457" y="18288"/>
                </a:cubicBezTo>
                <a:cubicBezTo>
                  <a:pt x="1212238" y="32905"/>
                  <a:pt x="1007440" y="24475"/>
                  <a:pt x="779526" y="18288"/>
                </a:cubicBezTo>
                <a:cubicBezTo>
                  <a:pt x="551612" y="12101"/>
                  <a:pt x="175765" y="8638"/>
                  <a:pt x="0" y="18288"/>
                </a:cubicBezTo>
                <a:cubicBezTo>
                  <a:pt x="571" y="10093"/>
                  <a:pt x="-125" y="8407"/>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D4A601-ABCF-CEE4-B0E1-6B6DFB9B2427}"/>
              </a:ext>
            </a:extLst>
          </p:cNvPr>
          <p:cNvSpPr>
            <a:spLocks noGrp="1"/>
          </p:cNvSpPr>
          <p:nvPr>
            <p:ph idx="1"/>
          </p:nvPr>
        </p:nvSpPr>
        <p:spPr>
          <a:xfrm>
            <a:off x="4319515" y="2798064"/>
            <a:ext cx="4095821" cy="3417611"/>
          </a:xfrm>
        </p:spPr>
        <p:txBody>
          <a:bodyPr anchor="t">
            <a:normAutofit/>
          </a:bodyPr>
          <a:lstStyle/>
          <a:p>
            <a:pPr marL="0" indent="0">
              <a:buNone/>
            </a:pPr>
            <a:r>
              <a:rPr lang="en-IN" sz="1900">
                <a:solidFill>
                  <a:srgbClr val="FFFFFF"/>
                </a:solidFill>
              </a:rPr>
              <a:t>Thank you..!</a:t>
            </a:r>
          </a:p>
        </p:txBody>
      </p:sp>
    </p:spTree>
    <p:extLst>
      <p:ext uri="{BB962C8B-B14F-4D97-AF65-F5344CB8AC3E}">
        <p14:creationId xmlns:p14="http://schemas.microsoft.com/office/powerpoint/2010/main" val="586452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en-IN" sz="3500">
                <a:solidFill>
                  <a:srgbClr val="FFFFFF"/>
                </a:solidFill>
              </a:rPr>
              <a:t>Monthly Sales Trends</a:t>
            </a:r>
          </a:p>
        </p:txBody>
      </p:sp>
      <p:sp>
        <p:nvSpPr>
          <p:cNvPr id="3" name="Content Placeholder 2"/>
          <p:cNvSpPr>
            <a:spLocks noGrp="1"/>
          </p:cNvSpPr>
          <p:nvPr>
            <p:ph idx="1"/>
          </p:nvPr>
        </p:nvSpPr>
        <p:spPr>
          <a:xfrm>
            <a:off x="3607694" y="649480"/>
            <a:ext cx="4916510" cy="5546047"/>
          </a:xfrm>
        </p:spPr>
        <p:txBody>
          <a:bodyPr anchor="ctr">
            <a:normAutofit/>
          </a:bodyPr>
          <a:lstStyle/>
          <a:p>
            <a:pPr marL="0" indent="0">
              <a:lnSpc>
                <a:spcPct val="90000"/>
              </a:lnSpc>
              <a:buNone/>
            </a:pPr>
            <a:r>
              <a:rPr lang="en-US" sz="1400" b="1"/>
              <a:t>Request: </a:t>
            </a:r>
          </a:p>
          <a:p>
            <a:pPr marL="0" indent="0">
              <a:lnSpc>
                <a:spcPct val="90000"/>
              </a:lnSpc>
              <a:buNone/>
            </a:pPr>
            <a:r>
              <a:rPr lang="en-US" sz="1400"/>
              <a:t>We are about to launch a new product, and I like to do a deep  dive into our current flagship product, can you please pull monthly trends to date for several sales, total revenue, and total margin generated for the business.?-- CEO Mavenfuzzyfactory( 04 Jan 2013)</a:t>
            </a:r>
          </a:p>
          <a:p>
            <a:pPr marL="0" indent="0">
              <a:lnSpc>
                <a:spcPct val="90000"/>
              </a:lnSpc>
              <a:buNone/>
            </a:pPr>
            <a:endParaRPr lang="en-US" sz="1400"/>
          </a:p>
          <a:p>
            <a:pPr marL="0" indent="0">
              <a:lnSpc>
                <a:spcPct val="90000"/>
              </a:lnSpc>
              <a:buNone/>
            </a:pPr>
            <a:r>
              <a:rPr lang="en-US" sz="1400" b="1"/>
              <a:t>Query:</a:t>
            </a:r>
          </a:p>
          <a:p>
            <a:pPr marL="0" indent="0">
              <a:lnSpc>
                <a:spcPct val="90000"/>
              </a:lnSpc>
              <a:buNone/>
              <a:defRPr sz="1000">
                <a:latin typeface="Courier New"/>
              </a:defRPr>
            </a:pPr>
            <a:r>
              <a:rPr lang="en-US" sz="1400" b="1"/>
              <a:t>SELECT year(created_at) AS year_,</a:t>
            </a:r>
            <a:br>
              <a:rPr lang="en-US" sz="1400" b="1"/>
            </a:br>
            <a:r>
              <a:rPr lang="en-US" sz="1400" b="1"/>
              <a:t>       month(created_at) AS month_,</a:t>
            </a:r>
            <a:br>
              <a:rPr lang="en-US" sz="1400" b="1"/>
            </a:br>
            <a:r>
              <a:rPr lang="en-US" sz="1400" b="1"/>
              <a:t>       COUNT(DISTINCT order_id) AS number_of_sales,</a:t>
            </a:r>
            <a:br>
              <a:rPr lang="en-US" sz="1400" b="1"/>
            </a:br>
            <a:r>
              <a:rPr lang="en-US" sz="1400" b="1"/>
              <a:t>       SUM(price_usd) AS revenue,</a:t>
            </a:r>
            <a:br>
              <a:rPr lang="en-US" sz="1400" b="1"/>
            </a:br>
            <a:r>
              <a:rPr lang="en-US" sz="1400" b="1"/>
              <a:t>       SUM(price_usd-cogs_usd) AS margin</a:t>
            </a:r>
            <a:br>
              <a:rPr lang="en-US" sz="1400" b="1"/>
            </a:br>
            <a:r>
              <a:rPr lang="en-US" sz="1400" b="1"/>
              <a:t>FROM orders</a:t>
            </a:r>
            <a:br>
              <a:rPr lang="en-US" sz="1400" b="1"/>
            </a:br>
            <a:r>
              <a:rPr lang="en-US" sz="1400" b="1"/>
              <a:t>WHERE created_at &lt; '2013-01-04'</a:t>
            </a:r>
            <a:br>
              <a:rPr lang="en-US" sz="1400" b="1"/>
            </a:br>
            <a:r>
              <a:rPr lang="en-US" sz="1400" b="1"/>
              <a:t>GROUP BY 1,2</a:t>
            </a:r>
            <a:br>
              <a:rPr lang="en-US" sz="1400" b="1"/>
            </a:br>
            <a:r>
              <a:rPr lang="en-US" sz="1400" b="1"/>
              <a:t>ORDER BY 1,2;</a:t>
            </a:r>
          </a:p>
          <a:p>
            <a:pPr marL="0" indent="0">
              <a:lnSpc>
                <a:spcPct val="90000"/>
              </a:lnSpc>
              <a:buNone/>
              <a:defRPr sz="1000">
                <a:latin typeface="Courier New"/>
              </a:defRPr>
            </a:pPr>
            <a:endParaRPr lang="en-US" sz="1400" b="1"/>
          </a:p>
          <a:p>
            <a:pPr marL="0" indent="0">
              <a:lnSpc>
                <a:spcPct val="90000"/>
              </a:lnSpc>
              <a:buNone/>
              <a:defRPr sz="1000">
                <a:latin typeface="Courier New"/>
              </a:defRPr>
            </a:pPr>
            <a:endParaRPr lang="en-US" sz="1400" b="1"/>
          </a:p>
          <a:p>
            <a:pPr marL="0" indent="0">
              <a:lnSpc>
                <a:spcPct val="90000"/>
              </a:lnSpc>
              <a:buNone/>
              <a:defRPr sz="1200" b="1">
                <a:latin typeface="Arial"/>
              </a:defRPr>
            </a:pPr>
            <a:r>
              <a:rPr lang="en-US" sz="1400"/>
              <a:t>This query provides a month-over-month trend analysis of sales, revenue, and margin, helping us establish a baseline before launching a new product.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95">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824632"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7A413D0-B92B-177E-253E-B08AF999C9D8}"/>
              </a:ext>
            </a:extLst>
          </p:cNvPr>
          <p:cNvSpPr>
            <a:spLocks noGrp="1"/>
          </p:cNvSpPr>
          <p:nvPr>
            <p:ph type="title"/>
          </p:nvPr>
        </p:nvSpPr>
        <p:spPr>
          <a:xfrm>
            <a:off x="852775" y="609597"/>
            <a:ext cx="7044316" cy="1330841"/>
          </a:xfrm>
        </p:spPr>
        <p:txBody>
          <a:bodyPr>
            <a:normAutofit/>
          </a:bodyPr>
          <a:lstStyle/>
          <a:p>
            <a:r>
              <a:rPr lang="en-IN" dirty="0"/>
              <a:t>Query Output</a:t>
            </a:r>
          </a:p>
        </p:txBody>
      </p:sp>
      <p:sp>
        <p:nvSpPr>
          <p:cNvPr id="9" name="Content Placeholder 8">
            <a:extLst>
              <a:ext uri="{FF2B5EF4-FFF2-40B4-BE49-F238E27FC236}">
                <a16:creationId xmlns:a16="http://schemas.microsoft.com/office/drawing/2014/main" id="{603DFA17-85FD-A906-E3C3-474C9A0960C1}"/>
              </a:ext>
            </a:extLst>
          </p:cNvPr>
          <p:cNvSpPr>
            <a:spLocks noGrp="1"/>
          </p:cNvSpPr>
          <p:nvPr>
            <p:ph idx="1"/>
          </p:nvPr>
        </p:nvSpPr>
        <p:spPr>
          <a:xfrm>
            <a:off x="852775" y="2198362"/>
            <a:ext cx="3719225" cy="3917773"/>
          </a:xfrm>
        </p:spPr>
        <p:txBody>
          <a:bodyPr>
            <a:normAutofit/>
          </a:bodyPr>
          <a:lstStyle/>
          <a:p>
            <a:pPr marL="0" indent="0">
              <a:buNone/>
              <a:defRPr sz="1200" b="1">
                <a:latin typeface="Arial"/>
              </a:defRPr>
            </a:pPr>
            <a:r>
              <a:rPr lang="en-US" sz="1700" b="1" dirty="0">
                <a:latin typeface="Arial"/>
              </a:rPr>
              <a:t>Analysis :</a:t>
            </a:r>
          </a:p>
          <a:p>
            <a:pPr marL="0" indent="0">
              <a:buNone/>
              <a:defRPr sz="1200" b="1">
                <a:latin typeface="Arial"/>
              </a:defRPr>
            </a:pPr>
            <a:endParaRPr lang="en-US" sz="1700" b="1" dirty="0">
              <a:latin typeface="Arial"/>
            </a:endParaRPr>
          </a:p>
          <a:p>
            <a:pPr marL="0" indent="0">
              <a:buNone/>
              <a:defRPr sz="1200" b="1">
                <a:latin typeface="Arial"/>
              </a:defRPr>
            </a:pPr>
            <a:endParaRPr lang="en-US" sz="1700" b="1" dirty="0">
              <a:latin typeface="Arial"/>
            </a:endParaRPr>
          </a:p>
          <a:p>
            <a:pPr>
              <a:defRPr sz="1200" b="1">
                <a:latin typeface="Arial"/>
              </a:defRPr>
            </a:pPr>
            <a:r>
              <a:rPr lang="en-US" sz="1400" dirty="0"/>
              <a:t>From March to November 2012, sales, revenue, and margin showed consistent and significant growth, peaking in November with 618 sales and over $30,000 in revenue.</a:t>
            </a:r>
          </a:p>
          <a:p>
            <a:pPr>
              <a:defRPr sz="1200" b="1">
                <a:latin typeface="Arial"/>
              </a:defRPr>
            </a:pPr>
            <a:r>
              <a:rPr lang="en-US" sz="1400" dirty="0"/>
              <a:t>December 2012 and January 2013 experienced a noticeable decline in all metrics, suggesting potential seasonal impacts on sales performance.</a:t>
            </a:r>
          </a:p>
          <a:p>
            <a:pPr marL="0" indent="0">
              <a:buNone/>
              <a:defRPr sz="1200" b="1">
                <a:latin typeface="Arial"/>
              </a:defRPr>
            </a:pPr>
            <a:endParaRPr lang="en-US" sz="1700" b="1" dirty="0">
              <a:latin typeface="Arial"/>
            </a:endParaRPr>
          </a:p>
        </p:txBody>
      </p:sp>
      <p:sp>
        <p:nvSpPr>
          <p:cNvPr id="98" name="Freeform: Shape 97">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6209414"/>
            <a:ext cx="5107781"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0" name="Table 9">
            <a:extLst>
              <a:ext uri="{FF2B5EF4-FFF2-40B4-BE49-F238E27FC236}">
                <a16:creationId xmlns:a16="http://schemas.microsoft.com/office/drawing/2014/main" id="{FC086645-8BC2-D004-46BD-9D748A5A0AA7}"/>
              </a:ext>
            </a:extLst>
          </p:cNvPr>
          <p:cNvGraphicFramePr>
            <a:graphicFrameLocks noGrp="1"/>
          </p:cNvGraphicFramePr>
          <p:nvPr>
            <p:extLst>
              <p:ext uri="{D42A27DB-BD31-4B8C-83A1-F6EECF244321}">
                <p14:modId xmlns:p14="http://schemas.microsoft.com/office/powerpoint/2010/main" val="3270664652"/>
              </p:ext>
            </p:extLst>
          </p:nvPr>
        </p:nvGraphicFramePr>
        <p:xfrm>
          <a:off x="5039525" y="2692221"/>
          <a:ext cx="3591381" cy="2741304"/>
        </p:xfrm>
        <a:graphic>
          <a:graphicData uri="http://schemas.openxmlformats.org/drawingml/2006/table">
            <a:tbl>
              <a:tblPr firstRow="1" bandRow="1"/>
              <a:tblGrid>
                <a:gridCol w="449150">
                  <a:extLst>
                    <a:ext uri="{9D8B030D-6E8A-4147-A177-3AD203B41FA5}">
                      <a16:colId xmlns:a16="http://schemas.microsoft.com/office/drawing/2014/main" val="2179891110"/>
                    </a:ext>
                  </a:extLst>
                </a:gridCol>
                <a:gridCol w="592526">
                  <a:extLst>
                    <a:ext uri="{9D8B030D-6E8A-4147-A177-3AD203B41FA5}">
                      <a16:colId xmlns:a16="http://schemas.microsoft.com/office/drawing/2014/main" val="2574915581"/>
                    </a:ext>
                  </a:extLst>
                </a:gridCol>
                <a:gridCol w="1218646">
                  <a:extLst>
                    <a:ext uri="{9D8B030D-6E8A-4147-A177-3AD203B41FA5}">
                      <a16:colId xmlns:a16="http://schemas.microsoft.com/office/drawing/2014/main" val="3492664059"/>
                    </a:ext>
                  </a:extLst>
                </a:gridCol>
                <a:gridCol w="705649">
                  <a:extLst>
                    <a:ext uri="{9D8B030D-6E8A-4147-A177-3AD203B41FA5}">
                      <a16:colId xmlns:a16="http://schemas.microsoft.com/office/drawing/2014/main" val="3665745008"/>
                    </a:ext>
                  </a:extLst>
                </a:gridCol>
                <a:gridCol w="625410">
                  <a:extLst>
                    <a:ext uri="{9D8B030D-6E8A-4147-A177-3AD203B41FA5}">
                      <a16:colId xmlns:a16="http://schemas.microsoft.com/office/drawing/2014/main" val="2984490718"/>
                    </a:ext>
                  </a:extLst>
                </a:gridCol>
              </a:tblGrid>
              <a:tr h="228442">
                <a:tc>
                  <a:txBody>
                    <a:bodyPr/>
                    <a:lstStyle/>
                    <a:p>
                      <a:pPr algn="l" fontAlgn="b"/>
                      <a:r>
                        <a:rPr lang="en-IN" sz="1200" b="1" i="0" u="none" strike="noStrike">
                          <a:solidFill>
                            <a:srgbClr val="FFFFFF"/>
                          </a:solidFill>
                          <a:effectLst/>
                          <a:highlight>
                            <a:srgbClr val="156082"/>
                          </a:highlight>
                          <a:latin typeface="Aptos Narrow" panose="020B0004020202020204" pitchFamily="34" charset="0"/>
                        </a:rPr>
                        <a:t>year_</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l" fontAlgn="b"/>
                      <a:r>
                        <a:rPr lang="en-IN" sz="1200" b="1" i="0" u="none" strike="noStrike">
                          <a:solidFill>
                            <a:srgbClr val="FFFFFF"/>
                          </a:solidFill>
                          <a:effectLst/>
                          <a:highlight>
                            <a:srgbClr val="156082"/>
                          </a:highlight>
                          <a:latin typeface="Aptos Narrow" panose="020B0004020202020204" pitchFamily="34" charset="0"/>
                        </a:rPr>
                        <a:t>month_</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l" fontAlgn="b"/>
                      <a:r>
                        <a:rPr lang="en-IN" sz="1200" b="1" i="0" u="none" strike="noStrike">
                          <a:solidFill>
                            <a:srgbClr val="FFFFFF"/>
                          </a:solidFill>
                          <a:effectLst/>
                          <a:highlight>
                            <a:srgbClr val="156082"/>
                          </a:highlight>
                          <a:latin typeface="Aptos Narrow" panose="020B0004020202020204" pitchFamily="34" charset="0"/>
                        </a:rPr>
                        <a:t>number_of_sales</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l" fontAlgn="b"/>
                      <a:r>
                        <a:rPr lang="en-IN" sz="1200" b="1" i="0" u="none" strike="noStrike">
                          <a:solidFill>
                            <a:srgbClr val="FFFFFF"/>
                          </a:solidFill>
                          <a:effectLst/>
                          <a:highlight>
                            <a:srgbClr val="156082"/>
                          </a:highlight>
                          <a:latin typeface="Aptos Narrow" panose="020B0004020202020204" pitchFamily="34" charset="0"/>
                        </a:rPr>
                        <a:t>revenue</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l" fontAlgn="b"/>
                      <a:r>
                        <a:rPr lang="en-IN" sz="1200" b="1" i="0" u="none" strike="noStrike">
                          <a:solidFill>
                            <a:srgbClr val="FFFFFF"/>
                          </a:solidFill>
                          <a:effectLst/>
                          <a:highlight>
                            <a:srgbClr val="156082"/>
                          </a:highlight>
                          <a:latin typeface="Aptos Narrow" panose="020B0004020202020204" pitchFamily="34" charset="0"/>
                        </a:rPr>
                        <a:t>margin</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extLst>
                  <a:ext uri="{0D108BD9-81ED-4DB2-BD59-A6C34878D82A}">
                    <a16:rowId xmlns:a16="http://schemas.microsoft.com/office/drawing/2014/main" val="9849511"/>
                  </a:ext>
                </a:extLst>
              </a:tr>
              <a:tr h="228442">
                <a:tc>
                  <a:txBody>
                    <a:bodyPr/>
                    <a:lstStyle/>
                    <a:p>
                      <a:pPr algn="r" fontAlgn="b"/>
                      <a:r>
                        <a:rPr lang="en-IN" sz="1200" b="0" i="0" u="none" strike="noStrike">
                          <a:solidFill>
                            <a:srgbClr val="000000"/>
                          </a:solidFill>
                          <a:effectLst/>
                          <a:highlight>
                            <a:srgbClr val="C0E6F5"/>
                          </a:highlight>
                          <a:latin typeface="Aptos Narrow" panose="020B0004020202020204" pitchFamily="34" charset="0"/>
                        </a:rPr>
                        <a:t>2012</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r" fontAlgn="b"/>
                      <a:r>
                        <a:rPr lang="en-IN" sz="1200" b="0" i="0" u="none" strike="noStrike">
                          <a:solidFill>
                            <a:srgbClr val="000000"/>
                          </a:solidFill>
                          <a:effectLst/>
                          <a:highlight>
                            <a:srgbClr val="C0E6F5"/>
                          </a:highlight>
                          <a:latin typeface="Aptos Narrow" panose="020B0004020202020204" pitchFamily="34" charset="0"/>
                        </a:rPr>
                        <a:t>3</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r" fontAlgn="b"/>
                      <a:r>
                        <a:rPr lang="en-IN" sz="1200" b="0" i="0" u="none" strike="noStrike">
                          <a:solidFill>
                            <a:srgbClr val="000000"/>
                          </a:solidFill>
                          <a:effectLst/>
                          <a:highlight>
                            <a:srgbClr val="C0E6F5"/>
                          </a:highlight>
                          <a:latin typeface="Aptos Narrow" panose="020B0004020202020204" pitchFamily="34" charset="0"/>
                        </a:rPr>
                        <a:t>60</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r" fontAlgn="b"/>
                      <a:r>
                        <a:rPr lang="en-IN" sz="1200" b="0" i="0" u="none" strike="noStrike">
                          <a:solidFill>
                            <a:srgbClr val="000000"/>
                          </a:solidFill>
                          <a:effectLst/>
                          <a:highlight>
                            <a:srgbClr val="C0E6F5"/>
                          </a:highlight>
                          <a:latin typeface="Aptos Narrow" panose="020B0004020202020204" pitchFamily="34" charset="0"/>
                        </a:rPr>
                        <a:t>2999.4</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r" fontAlgn="b"/>
                      <a:r>
                        <a:rPr lang="en-IN" sz="1200" b="0" i="0" u="none" strike="noStrike">
                          <a:solidFill>
                            <a:srgbClr val="000000"/>
                          </a:solidFill>
                          <a:effectLst/>
                          <a:highlight>
                            <a:srgbClr val="C0E6F5"/>
                          </a:highlight>
                          <a:latin typeface="Aptos Narrow" panose="020B0004020202020204" pitchFamily="34" charset="0"/>
                        </a:rPr>
                        <a:t>1830</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extLst>
                  <a:ext uri="{0D108BD9-81ED-4DB2-BD59-A6C34878D82A}">
                    <a16:rowId xmlns:a16="http://schemas.microsoft.com/office/drawing/2014/main" val="1279970242"/>
                  </a:ext>
                </a:extLst>
              </a:tr>
              <a:tr h="228442">
                <a:tc>
                  <a:txBody>
                    <a:bodyPr/>
                    <a:lstStyle/>
                    <a:p>
                      <a:pPr algn="r" fontAlgn="b"/>
                      <a:r>
                        <a:rPr lang="en-IN" sz="1200" b="0" i="0" u="none" strike="noStrike">
                          <a:solidFill>
                            <a:srgbClr val="000000"/>
                          </a:solidFill>
                          <a:effectLst/>
                          <a:latin typeface="Aptos Narrow" panose="020B0004020202020204" pitchFamily="34" charset="0"/>
                        </a:rPr>
                        <a:t>2012</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4</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99</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4949.01</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3019.5</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87429635"/>
                  </a:ext>
                </a:extLst>
              </a:tr>
              <a:tr h="228442">
                <a:tc>
                  <a:txBody>
                    <a:bodyPr/>
                    <a:lstStyle/>
                    <a:p>
                      <a:pPr algn="r" fontAlgn="b"/>
                      <a:r>
                        <a:rPr lang="en-IN" sz="1200" b="0" i="0" u="none" strike="noStrike">
                          <a:solidFill>
                            <a:srgbClr val="000000"/>
                          </a:solidFill>
                          <a:effectLst/>
                          <a:highlight>
                            <a:srgbClr val="C0E6F5"/>
                          </a:highlight>
                          <a:latin typeface="Aptos Narrow" panose="020B0004020202020204" pitchFamily="34" charset="0"/>
                        </a:rPr>
                        <a:t>2012</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r" fontAlgn="b"/>
                      <a:r>
                        <a:rPr lang="en-IN" sz="1200" b="0" i="0" u="none" strike="noStrike">
                          <a:solidFill>
                            <a:srgbClr val="000000"/>
                          </a:solidFill>
                          <a:effectLst/>
                          <a:highlight>
                            <a:srgbClr val="C0E6F5"/>
                          </a:highlight>
                          <a:latin typeface="Aptos Narrow" panose="020B0004020202020204" pitchFamily="34" charset="0"/>
                        </a:rPr>
                        <a:t>5</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r" fontAlgn="b"/>
                      <a:r>
                        <a:rPr lang="en-IN" sz="1200" b="0" i="0" u="none" strike="noStrike">
                          <a:solidFill>
                            <a:srgbClr val="000000"/>
                          </a:solidFill>
                          <a:effectLst/>
                          <a:highlight>
                            <a:srgbClr val="C0E6F5"/>
                          </a:highlight>
                          <a:latin typeface="Aptos Narrow" panose="020B0004020202020204" pitchFamily="34" charset="0"/>
                        </a:rPr>
                        <a:t>108</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r" fontAlgn="b"/>
                      <a:r>
                        <a:rPr lang="en-IN" sz="1200" b="0" i="0" u="none" strike="noStrike">
                          <a:solidFill>
                            <a:srgbClr val="000000"/>
                          </a:solidFill>
                          <a:effectLst/>
                          <a:highlight>
                            <a:srgbClr val="C0E6F5"/>
                          </a:highlight>
                          <a:latin typeface="Aptos Narrow" panose="020B0004020202020204" pitchFamily="34" charset="0"/>
                        </a:rPr>
                        <a:t>5398.92</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r" fontAlgn="b"/>
                      <a:r>
                        <a:rPr lang="en-IN" sz="1200" b="0" i="0" u="none" strike="noStrike">
                          <a:solidFill>
                            <a:srgbClr val="000000"/>
                          </a:solidFill>
                          <a:effectLst/>
                          <a:highlight>
                            <a:srgbClr val="C0E6F5"/>
                          </a:highlight>
                          <a:latin typeface="Aptos Narrow" panose="020B0004020202020204" pitchFamily="34" charset="0"/>
                        </a:rPr>
                        <a:t>3294</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extLst>
                  <a:ext uri="{0D108BD9-81ED-4DB2-BD59-A6C34878D82A}">
                    <a16:rowId xmlns:a16="http://schemas.microsoft.com/office/drawing/2014/main" val="622523567"/>
                  </a:ext>
                </a:extLst>
              </a:tr>
              <a:tr h="228442">
                <a:tc>
                  <a:txBody>
                    <a:bodyPr/>
                    <a:lstStyle/>
                    <a:p>
                      <a:pPr algn="r" fontAlgn="b"/>
                      <a:r>
                        <a:rPr lang="en-IN" sz="1200" b="0" i="0" u="none" strike="noStrike">
                          <a:solidFill>
                            <a:srgbClr val="000000"/>
                          </a:solidFill>
                          <a:effectLst/>
                          <a:latin typeface="Aptos Narrow" panose="020B0004020202020204" pitchFamily="34" charset="0"/>
                        </a:rPr>
                        <a:t>2012</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6</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140</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6998.6</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4270</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41416416"/>
                  </a:ext>
                </a:extLst>
              </a:tr>
              <a:tr h="228442">
                <a:tc>
                  <a:txBody>
                    <a:bodyPr/>
                    <a:lstStyle/>
                    <a:p>
                      <a:pPr algn="r" fontAlgn="b"/>
                      <a:r>
                        <a:rPr lang="en-IN" sz="1200" b="0" i="0" u="none" strike="noStrike">
                          <a:solidFill>
                            <a:srgbClr val="000000"/>
                          </a:solidFill>
                          <a:effectLst/>
                          <a:highlight>
                            <a:srgbClr val="C0E6F5"/>
                          </a:highlight>
                          <a:latin typeface="Aptos Narrow" panose="020B0004020202020204" pitchFamily="34" charset="0"/>
                        </a:rPr>
                        <a:t>2012</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r" fontAlgn="b"/>
                      <a:r>
                        <a:rPr lang="en-IN" sz="1200" b="0" i="0" u="none" strike="noStrike">
                          <a:solidFill>
                            <a:srgbClr val="000000"/>
                          </a:solidFill>
                          <a:effectLst/>
                          <a:highlight>
                            <a:srgbClr val="C0E6F5"/>
                          </a:highlight>
                          <a:latin typeface="Aptos Narrow" panose="020B0004020202020204" pitchFamily="34" charset="0"/>
                        </a:rPr>
                        <a:t>7</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r" fontAlgn="b"/>
                      <a:r>
                        <a:rPr lang="en-IN" sz="1200" b="0" i="0" u="none" strike="noStrike">
                          <a:solidFill>
                            <a:srgbClr val="000000"/>
                          </a:solidFill>
                          <a:effectLst/>
                          <a:highlight>
                            <a:srgbClr val="C0E6F5"/>
                          </a:highlight>
                          <a:latin typeface="Aptos Narrow" panose="020B0004020202020204" pitchFamily="34" charset="0"/>
                        </a:rPr>
                        <a:t>169</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r" fontAlgn="b"/>
                      <a:r>
                        <a:rPr lang="en-IN" sz="1200" b="0" i="0" u="none" strike="noStrike">
                          <a:solidFill>
                            <a:srgbClr val="000000"/>
                          </a:solidFill>
                          <a:effectLst/>
                          <a:highlight>
                            <a:srgbClr val="C0E6F5"/>
                          </a:highlight>
                          <a:latin typeface="Aptos Narrow" panose="020B0004020202020204" pitchFamily="34" charset="0"/>
                        </a:rPr>
                        <a:t>8448.31</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r" fontAlgn="b"/>
                      <a:r>
                        <a:rPr lang="en-IN" sz="1200" b="0" i="0" u="none" strike="noStrike">
                          <a:solidFill>
                            <a:srgbClr val="000000"/>
                          </a:solidFill>
                          <a:effectLst/>
                          <a:highlight>
                            <a:srgbClr val="C0E6F5"/>
                          </a:highlight>
                          <a:latin typeface="Aptos Narrow" panose="020B0004020202020204" pitchFamily="34" charset="0"/>
                        </a:rPr>
                        <a:t>5154.5</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extLst>
                  <a:ext uri="{0D108BD9-81ED-4DB2-BD59-A6C34878D82A}">
                    <a16:rowId xmlns:a16="http://schemas.microsoft.com/office/drawing/2014/main" val="1914392910"/>
                  </a:ext>
                </a:extLst>
              </a:tr>
              <a:tr h="228442">
                <a:tc>
                  <a:txBody>
                    <a:bodyPr/>
                    <a:lstStyle/>
                    <a:p>
                      <a:pPr algn="r" fontAlgn="b"/>
                      <a:r>
                        <a:rPr lang="en-IN" sz="1200" b="0" i="0" u="none" strike="noStrike">
                          <a:solidFill>
                            <a:srgbClr val="000000"/>
                          </a:solidFill>
                          <a:effectLst/>
                          <a:latin typeface="Aptos Narrow" panose="020B0004020202020204" pitchFamily="34" charset="0"/>
                        </a:rPr>
                        <a:t>2012</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8</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228</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11397.72</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6954</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53415225"/>
                  </a:ext>
                </a:extLst>
              </a:tr>
              <a:tr h="228442">
                <a:tc>
                  <a:txBody>
                    <a:bodyPr/>
                    <a:lstStyle/>
                    <a:p>
                      <a:pPr algn="r" fontAlgn="b"/>
                      <a:r>
                        <a:rPr lang="en-IN" sz="1200" b="0" i="0" u="none" strike="noStrike">
                          <a:solidFill>
                            <a:srgbClr val="000000"/>
                          </a:solidFill>
                          <a:effectLst/>
                          <a:highlight>
                            <a:srgbClr val="C0E6F5"/>
                          </a:highlight>
                          <a:latin typeface="Aptos Narrow" panose="020B0004020202020204" pitchFamily="34" charset="0"/>
                        </a:rPr>
                        <a:t>2012</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r" fontAlgn="b"/>
                      <a:r>
                        <a:rPr lang="en-IN" sz="1200" b="0" i="0" u="none" strike="noStrike">
                          <a:solidFill>
                            <a:srgbClr val="000000"/>
                          </a:solidFill>
                          <a:effectLst/>
                          <a:highlight>
                            <a:srgbClr val="C0E6F5"/>
                          </a:highlight>
                          <a:latin typeface="Aptos Narrow" panose="020B0004020202020204" pitchFamily="34" charset="0"/>
                        </a:rPr>
                        <a:t>9</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r" fontAlgn="b"/>
                      <a:r>
                        <a:rPr lang="en-IN" sz="1200" b="0" i="0" u="none" strike="noStrike">
                          <a:solidFill>
                            <a:srgbClr val="000000"/>
                          </a:solidFill>
                          <a:effectLst/>
                          <a:highlight>
                            <a:srgbClr val="C0E6F5"/>
                          </a:highlight>
                          <a:latin typeface="Aptos Narrow" panose="020B0004020202020204" pitchFamily="34" charset="0"/>
                        </a:rPr>
                        <a:t>287</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r" fontAlgn="b"/>
                      <a:r>
                        <a:rPr lang="en-IN" sz="1200" b="0" i="0" u="none" strike="noStrike">
                          <a:solidFill>
                            <a:srgbClr val="000000"/>
                          </a:solidFill>
                          <a:effectLst/>
                          <a:highlight>
                            <a:srgbClr val="C0E6F5"/>
                          </a:highlight>
                          <a:latin typeface="Aptos Narrow" panose="020B0004020202020204" pitchFamily="34" charset="0"/>
                        </a:rPr>
                        <a:t>14347.13</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r" fontAlgn="b"/>
                      <a:r>
                        <a:rPr lang="en-IN" sz="1200" b="0" i="0" u="none" strike="noStrike">
                          <a:solidFill>
                            <a:srgbClr val="000000"/>
                          </a:solidFill>
                          <a:effectLst/>
                          <a:highlight>
                            <a:srgbClr val="C0E6F5"/>
                          </a:highlight>
                          <a:latin typeface="Aptos Narrow" panose="020B0004020202020204" pitchFamily="34" charset="0"/>
                        </a:rPr>
                        <a:t>8753.5</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extLst>
                  <a:ext uri="{0D108BD9-81ED-4DB2-BD59-A6C34878D82A}">
                    <a16:rowId xmlns:a16="http://schemas.microsoft.com/office/drawing/2014/main" val="3445041380"/>
                  </a:ext>
                </a:extLst>
              </a:tr>
              <a:tr h="228442">
                <a:tc>
                  <a:txBody>
                    <a:bodyPr/>
                    <a:lstStyle/>
                    <a:p>
                      <a:pPr algn="r" fontAlgn="b"/>
                      <a:r>
                        <a:rPr lang="en-IN" sz="1200" b="0" i="0" u="none" strike="noStrike">
                          <a:solidFill>
                            <a:srgbClr val="000000"/>
                          </a:solidFill>
                          <a:effectLst/>
                          <a:latin typeface="Aptos Narrow" panose="020B0004020202020204" pitchFamily="34" charset="0"/>
                        </a:rPr>
                        <a:t>2012</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10</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371</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18546.29</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11315.5</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91208830"/>
                  </a:ext>
                </a:extLst>
              </a:tr>
              <a:tr h="228442">
                <a:tc>
                  <a:txBody>
                    <a:bodyPr/>
                    <a:lstStyle/>
                    <a:p>
                      <a:pPr algn="r" fontAlgn="b"/>
                      <a:r>
                        <a:rPr lang="en-IN" sz="1200" b="0" i="0" u="none" strike="noStrike">
                          <a:solidFill>
                            <a:srgbClr val="000000"/>
                          </a:solidFill>
                          <a:effectLst/>
                          <a:highlight>
                            <a:srgbClr val="C0E6F5"/>
                          </a:highlight>
                          <a:latin typeface="Aptos Narrow" panose="020B0004020202020204" pitchFamily="34" charset="0"/>
                        </a:rPr>
                        <a:t>2012</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r" fontAlgn="b"/>
                      <a:r>
                        <a:rPr lang="en-IN" sz="1200" b="0" i="0" u="none" strike="noStrike">
                          <a:solidFill>
                            <a:srgbClr val="000000"/>
                          </a:solidFill>
                          <a:effectLst/>
                          <a:highlight>
                            <a:srgbClr val="C0E6F5"/>
                          </a:highlight>
                          <a:latin typeface="Aptos Narrow" panose="020B0004020202020204" pitchFamily="34" charset="0"/>
                        </a:rPr>
                        <a:t>11</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r" fontAlgn="b"/>
                      <a:r>
                        <a:rPr lang="en-IN" sz="1200" b="0" i="0" u="none" strike="noStrike">
                          <a:solidFill>
                            <a:srgbClr val="000000"/>
                          </a:solidFill>
                          <a:effectLst/>
                          <a:highlight>
                            <a:srgbClr val="C0E6F5"/>
                          </a:highlight>
                          <a:latin typeface="Aptos Narrow" panose="020B0004020202020204" pitchFamily="34" charset="0"/>
                        </a:rPr>
                        <a:t>618</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r" fontAlgn="b"/>
                      <a:r>
                        <a:rPr lang="en-IN" sz="1200" b="0" i="0" u="none" strike="noStrike">
                          <a:solidFill>
                            <a:srgbClr val="000000"/>
                          </a:solidFill>
                          <a:effectLst/>
                          <a:highlight>
                            <a:srgbClr val="C0E6F5"/>
                          </a:highlight>
                          <a:latin typeface="Aptos Narrow" panose="020B0004020202020204" pitchFamily="34" charset="0"/>
                        </a:rPr>
                        <a:t>30893.82</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r" fontAlgn="b"/>
                      <a:r>
                        <a:rPr lang="en-IN" sz="1200" b="0" i="0" u="none" strike="noStrike">
                          <a:solidFill>
                            <a:srgbClr val="000000"/>
                          </a:solidFill>
                          <a:effectLst/>
                          <a:highlight>
                            <a:srgbClr val="C0E6F5"/>
                          </a:highlight>
                          <a:latin typeface="Aptos Narrow" panose="020B0004020202020204" pitchFamily="34" charset="0"/>
                        </a:rPr>
                        <a:t>18849</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extLst>
                  <a:ext uri="{0D108BD9-81ED-4DB2-BD59-A6C34878D82A}">
                    <a16:rowId xmlns:a16="http://schemas.microsoft.com/office/drawing/2014/main" val="1816272825"/>
                  </a:ext>
                </a:extLst>
              </a:tr>
              <a:tr h="228442">
                <a:tc>
                  <a:txBody>
                    <a:bodyPr/>
                    <a:lstStyle/>
                    <a:p>
                      <a:pPr algn="r" fontAlgn="b"/>
                      <a:r>
                        <a:rPr lang="en-IN" sz="1200" b="0" i="0" u="none" strike="noStrike">
                          <a:solidFill>
                            <a:srgbClr val="000000"/>
                          </a:solidFill>
                          <a:effectLst/>
                          <a:latin typeface="Aptos Narrow" panose="020B0004020202020204" pitchFamily="34" charset="0"/>
                        </a:rPr>
                        <a:t>2012</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12</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506</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25294.94</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15433</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92045795"/>
                  </a:ext>
                </a:extLst>
              </a:tr>
              <a:tr h="228442">
                <a:tc>
                  <a:txBody>
                    <a:bodyPr/>
                    <a:lstStyle/>
                    <a:p>
                      <a:pPr algn="r" fontAlgn="b"/>
                      <a:r>
                        <a:rPr lang="en-IN" sz="1200" b="0" i="0" u="none" strike="noStrike">
                          <a:solidFill>
                            <a:srgbClr val="000000"/>
                          </a:solidFill>
                          <a:effectLst/>
                          <a:highlight>
                            <a:srgbClr val="C0E6F5"/>
                          </a:highlight>
                          <a:latin typeface="Aptos Narrow" panose="020B0004020202020204" pitchFamily="34" charset="0"/>
                        </a:rPr>
                        <a:t>2013</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r" fontAlgn="b"/>
                      <a:r>
                        <a:rPr lang="en-IN" sz="1200" b="0" i="0" u="none" strike="noStrike" dirty="0">
                          <a:solidFill>
                            <a:srgbClr val="000000"/>
                          </a:solidFill>
                          <a:effectLst/>
                          <a:highlight>
                            <a:srgbClr val="C0E6F5"/>
                          </a:highlight>
                          <a:latin typeface="Aptos Narrow" panose="020B0004020202020204" pitchFamily="34" charset="0"/>
                        </a:rPr>
                        <a:t>1</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r" fontAlgn="b"/>
                      <a:r>
                        <a:rPr lang="en-IN" sz="1200" b="0" i="0" u="none" strike="noStrike">
                          <a:solidFill>
                            <a:srgbClr val="000000"/>
                          </a:solidFill>
                          <a:effectLst/>
                          <a:highlight>
                            <a:srgbClr val="C0E6F5"/>
                          </a:highlight>
                          <a:latin typeface="Aptos Narrow" panose="020B0004020202020204" pitchFamily="34" charset="0"/>
                        </a:rPr>
                        <a:t>42</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r" fontAlgn="b"/>
                      <a:r>
                        <a:rPr lang="en-IN" sz="1200" b="0" i="0" u="none" strike="noStrike">
                          <a:solidFill>
                            <a:srgbClr val="000000"/>
                          </a:solidFill>
                          <a:effectLst/>
                          <a:highlight>
                            <a:srgbClr val="C0E6F5"/>
                          </a:highlight>
                          <a:latin typeface="Aptos Narrow" panose="020B0004020202020204" pitchFamily="34" charset="0"/>
                        </a:rPr>
                        <a:t>2099.58</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r" fontAlgn="b"/>
                      <a:r>
                        <a:rPr lang="en-IN" sz="1200" b="0" i="0" u="none" strike="noStrike" dirty="0">
                          <a:solidFill>
                            <a:srgbClr val="000000"/>
                          </a:solidFill>
                          <a:effectLst/>
                          <a:highlight>
                            <a:srgbClr val="C0E6F5"/>
                          </a:highlight>
                          <a:latin typeface="Aptos Narrow" panose="020B0004020202020204" pitchFamily="34" charset="0"/>
                        </a:rPr>
                        <a:t>1281</a:t>
                      </a:r>
                    </a:p>
                  </a:txBody>
                  <a:tcPr marL="8721" marR="8721" marT="8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extLst>
                  <a:ext uri="{0D108BD9-81ED-4DB2-BD59-A6C34878D82A}">
                    <a16:rowId xmlns:a16="http://schemas.microsoft.com/office/drawing/2014/main" val="458256793"/>
                  </a:ext>
                </a:extLst>
              </a:tr>
            </a:tbl>
          </a:graphicData>
        </a:graphic>
      </p:graphicFrame>
      <p:sp>
        <p:nvSpPr>
          <p:cNvPr id="15" name="Rectangle 3">
            <a:extLst>
              <a:ext uri="{FF2B5EF4-FFF2-40B4-BE49-F238E27FC236}">
                <a16:creationId xmlns:a16="http://schemas.microsoft.com/office/drawing/2014/main" id="{2B3D87B9-1319-2509-1B5E-6E2D1F4407AF}"/>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3815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en-US" sz="3500">
                <a:solidFill>
                  <a:srgbClr val="FFFFFF"/>
                </a:solidFill>
              </a:rPr>
              <a:t>Post-Launch Sales and Conversion Analysis</a:t>
            </a:r>
          </a:p>
        </p:txBody>
      </p:sp>
      <p:sp>
        <p:nvSpPr>
          <p:cNvPr id="3" name="Content Placeholder 2"/>
          <p:cNvSpPr>
            <a:spLocks noGrp="1"/>
          </p:cNvSpPr>
          <p:nvPr>
            <p:ph idx="1"/>
          </p:nvPr>
        </p:nvSpPr>
        <p:spPr>
          <a:xfrm>
            <a:off x="3607694" y="218114"/>
            <a:ext cx="5074912" cy="6543413"/>
          </a:xfrm>
        </p:spPr>
        <p:txBody>
          <a:bodyPr anchor="ctr">
            <a:normAutofit/>
          </a:bodyPr>
          <a:lstStyle/>
          <a:p>
            <a:pPr marL="0" indent="0">
              <a:lnSpc>
                <a:spcPct val="90000"/>
              </a:lnSpc>
              <a:buNone/>
            </a:pPr>
            <a:r>
              <a:rPr lang="en-US" sz="1800" b="1" dirty="0"/>
              <a:t>Request: </a:t>
            </a:r>
            <a:r>
              <a:rPr lang="en-US" sz="1400" dirty="0"/>
              <a:t>We launched our second product on Jan 6th. Can you pull together some trended analysis.? I’d like to see monthly order volume, overall conversion rates, revenue per session, and breakdown of sales by product, all for the period since April 1, 2012 </a:t>
            </a:r>
          </a:p>
          <a:p>
            <a:pPr marL="0" indent="0">
              <a:lnSpc>
                <a:spcPct val="90000"/>
              </a:lnSpc>
              <a:buNone/>
            </a:pPr>
            <a:endParaRPr lang="en-US" sz="1100" dirty="0"/>
          </a:p>
          <a:p>
            <a:pPr marL="0" indent="0">
              <a:lnSpc>
                <a:spcPct val="90000"/>
              </a:lnSpc>
              <a:buNone/>
            </a:pPr>
            <a:r>
              <a:rPr lang="en-US" sz="1100" b="1" dirty="0"/>
              <a:t>Query:</a:t>
            </a:r>
            <a:endParaRPr lang="en-US" sz="1100" dirty="0"/>
          </a:p>
          <a:p>
            <a:pPr marL="0" indent="0">
              <a:lnSpc>
                <a:spcPct val="90000"/>
              </a:lnSpc>
              <a:buNone/>
              <a:defRPr sz="1000">
                <a:latin typeface="Courier New"/>
              </a:defRPr>
            </a:pPr>
            <a:r>
              <a:rPr lang="en-US" sz="1100" b="1" dirty="0">
                <a:latin typeface="Courier New"/>
              </a:rPr>
              <a:t>SELECT year(</a:t>
            </a:r>
            <a:r>
              <a:rPr lang="en-US" sz="1100" b="1" dirty="0" err="1">
                <a:latin typeface="Courier New"/>
              </a:rPr>
              <a:t>website_sessions.created_at</a:t>
            </a:r>
            <a:r>
              <a:rPr lang="en-US" sz="1100" b="1" dirty="0">
                <a:latin typeface="Courier New"/>
              </a:rPr>
              <a:t>) AS yr,</a:t>
            </a:r>
            <a:br>
              <a:rPr lang="en-US" sz="1100" b="1" dirty="0">
                <a:latin typeface="Courier New"/>
              </a:rPr>
            </a:br>
            <a:r>
              <a:rPr lang="en-US" sz="1100" b="1" dirty="0">
                <a:latin typeface="Courier New"/>
              </a:rPr>
              <a:t>       month(</a:t>
            </a:r>
            <a:r>
              <a:rPr lang="en-US" sz="1100" b="1" dirty="0" err="1">
                <a:latin typeface="Courier New"/>
              </a:rPr>
              <a:t>website_sessions.created_at</a:t>
            </a:r>
            <a:r>
              <a:rPr lang="en-US" sz="1100" b="1" dirty="0">
                <a:latin typeface="Courier New"/>
              </a:rPr>
              <a:t>) AS </a:t>
            </a:r>
            <a:r>
              <a:rPr lang="en-US" sz="1100" b="1" dirty="0" err="1">
                <a:latin typeface="Courier New"/>
              </a:rPr>
              <a:t>mn</a:t>
            </a:r>
            <a:r>
              <a:rPr lang="en-US" sz="1100" b="1" dirty="0">
                <a:latin typeface="Courier New"/>
              </a:rPr>
              <a:t>,</a:t>
            </a:r>
            <a:br>
              <a:rPr lang="en-US" sz="1100" b="1" dirty="0">
                <a:latin typeface="Courier New"/>
              </a:rPr>
            </a:br>
            <a:r>
              <a:rPr lang="en-US" sz="1100" b="1" dirty="0">
                <a:latin typeface="Courier New"/>
              </a:rPr>
              <a:t>       COUNT(DISTINCT </a:t>
            </a:r>
            <a:r>
              <a:rPr lang="en-US" sz="1100" b="1" dirty="0" err="1">
                <a:latin typeface="Courier New"/>
              </a:rPr>
              <a:t>website_sessions.website_session_id</a:t>
            </a:r>
            <a:r>
              <a:rPr lang="en-US" sz="1100" b="1" dirty="0">
                <a:latin typeface="Courier New"/>
              </a:rPr>
              <a:t>) AS session,</a:t>
            </a:r>
            <a:br>
              <a:rPr lang="en-US" sz="1100" b="1" dirty="0">
                <a:latin typeface="Courier New"/>
              </a:rPr>
            </a:br>
            <a:r>
              <a:rPr lang="en-US" sz="1100" b="1" dirty="0">
                <a:latin typeface="Courier New"/>
              </a:rPr>
              <a:t>       COUNT(DISTINCT </a:t>
            </a:r>
            <a:r>
              <a:rPr lang="en-US" sz="1100" b="1" dirty="0" err="1">
                <a:latin typeface="Courier New"/>
              </a:rPr>
              <a:t>orders.order_id</a:t>
            </a:r>
            <a:r>
              <a:rPr lang="en-US" sz="1100" b="1" dirty="0">
                <a:latin typeface="Courier New"/>
              </a:rPr>
              <a:t>) AS orders,</a:t>
            </a:r>
            <a:br>
              <a:rPr lang="en-US" sz="1100" b="1" dirty="0">
                <a:latin typeface="Courier New"/>
              </a:rPr>
            </a:br>
            <a:r>
              <a:rPr lang="en-US" sz="1100" b="1" dirty="0">
                <a:latin typeface="Courier New"/>
              </a:rPr>
              <a:t>       COUNT(DISTINCT </a:t>
            </a:r>
            <a:r>
              <a:rPr lang="en-US" sz="1100" b="1" dirty="0" err="1">
                <a:latin typeface="Courier New"/>
              </a:rPr>
              <a:t>orders.order_id</a:t>
            </a:r>
            <a:r>
              <a:rPr lang="en-US" sz="1100" b="1" dirty="0">
                <a:latin typeface="Courier New"/>
              </a:rPr>
              <a:t>) / COUNT(DISTINCT </a:t>
            </a:r>
            <a:r>
              <a:rPr lang="en-US" sz="1100" b="1" dirty="0" err="1">
                <a:latin typeface="Courier New"/>
              </a:rPr>
              <a:t>website_sessions.website_session_id</a:t>
            </a:r>
            <a:r>
              <a:rPr lang="en-US" sz="1100" b="1" dirty="0">
                <a:latin typeface="Courier New"/>
              </a:rPr>
              <a:t>) AS </a:t>
            </a:r>
            <a:r>
              <a:rPr lang="en-US" sz="1100" b="1" dirty="0" err="1">
                <a:latin typeface="Courier New"/>
              </a:rPr>
              <a:t>conv_rate</a:t>
            </a:r>
            <a:r>
              <a:rPr lang="en-US" sz="1100" b="1" dirty="0">
                <a:latin typeface="Courier New"/>
              </a:rPr>
              <a:t>,</a:t>
            </a:r>
            <a:br>
              <a:rPr lang="en-US" sz="1100" b="1" dirty="0">
                <a:latin typeface="Courier New"/>
              </a:rPr>
            </a:br>
            <a:r>
              <a:rPr lang="en-US" sz="1100" b="1" dirty="0">
                <a:latin typeface="Courier New"/>
              </a:rPr>
              <a:t>       SUM(</a:t>
            </a:r>
            <a:r>
              <a:rPr lang="en-US" sz="1100" b="1" dirty="0" err="1">
                <a:latin typeface="Courier New"/>
              </a:rPr>
              <a:t>orders.price_usd</a:t>
            </a:r>
            <a:r>
              <a:rPr lang="en-US" sz="1100" b="1" dirty="0">
                <a:latin typeface="Courier New"/>
              </a:rPr>
              <a:t>) / COUNT(DISTINCT </a:t>
            </a:r>
            <a:r>
              <a:rPr lang="en-US" sz="1100" b="1" dirty="0" err="1">
                <a:latin typeface="Courier New"/>
              </a:rPr>
              <a:t>website_sessions.website_session_id</a:t>
            </a:r>
            <a:r>
              <a:rPr lang="en-US" sz="1100" b="1" dirty="0">
                <a:latin typeface="Courier New"/>
              </a:rPr>
              <a:t>) AS </a:t>
            </a:r>
            <a:r>
              <a:rPr lang="en-US" sz="1100" b="1" dirty="0" err="1">
                <a:latin typeface="Courier New"/>
              </a:rPr>
              <a:t>cov_ratepersession</a:t>
            </a:r>
            <a:r>
              <a:rPr lang="en-US" sz="1100" b="1" dirty="0">
                <a:latin typeface="Courier New"/>
              </a:rPr>
              <a:t>,</a:t>
            </a:r>
            <a:br>
              <a:rPr lang="en-US" sz="1100" b="1" dirty="0">
                <a:latin typeface="Courier New"/>
              </a:rPr>
            </a:br>
            <a:r>
              <a:rPr lang="en-US" sz="1100" b="1" dirty="0">
                <a:latin typeface="Courier New"/>
              </a:rPr>
              <a:t>       COUNT(DISTINCT CASE WHEN </a:t>
            </a:r>
            <a:r>
              <a:rPr lang="en-US" sz="1100" b="1" dirty="0" err="1">
                <a:latin typeface="Courier New"/>
              </a:rPr>
              <a:t>primary_product_id</a:t>
            </a:r>
            <a:r>
              <a:rPr lang="en-US" sz="1100" b="1" dirty="0">
                <a:latin typeface="Courier New"/>
              </a:rPr>
              <a:t> =1 THEN </a:t>
            </a:r>
            <a:r>
              <a:rPr lang="en-US" sz="1100" b="1" dirty="0" err="1">
                <a:latin typeface="Courier New"/>
              </a:rPr>
              <a:t>order_id</a:t>
            </a:r>
            <a:r>
              <a:rPr lang="en-US" sz="1100" b="1" dirty="0">
                <a:latin typeface="Courier New"/>
              </a:rPr>
              <a:t> ELSE NULL END) AS </a:t>
            </a:r>
            <a:r>
              <a:rPr lang="en-US" sz="1100" b="1" dirty="0" err="1">
                <a:latin typeface="Courier New"/>
              </a:rPr>
              <a:t>Product_one_orders</a:t>
            </a:r>
            <a:r>
              <a:rPr lang="en-US" sz="1100" b="1" dirty="0">
                <a:latin typeface="Courier New"/>
              </a:rPr>
              <a:t>,</a:t>
            </a:r>
            <a:br>
              <a:rPr lang="en-US" sz="1100" b="1" dirty="0">
                <a:latin typeface="Courier New"/>
              </a:rPr>
            </a:br>
            <a:r>
              <a:rPr lang="en-US" sz="1100" b="1" dirty="0">
                <a:latin typeface="Courier New"/>
              </a:rPr>
              <a:t>       COUNT(DISTINCT CASE WHEN </a:t>
            </a:r>
            <a:r>
              <a:rPr lang="en-US" sz="1100" b="1" dirty="0" err="1">
                <a:latin typeface="Courier New"/>
              </a:rPr>
              <a:t>primary_product_id</a:t>
            </a:r>
            <a:r>
              <a:rPr lang="en-US" sz="1100" b="1" dirty="0">
                <a:latin typeface="Courier New"/>
              </a:rPr>
              <a:t> =2 THEN </a:t>
            </a:r>
            <a:r>
              <a:rPr lang="en-US" sz="1100" b="1" dirty="0" err="1">
                <a:latin typeface="Courier New"/>
              </a:rPr>
              <a:t>order_id</a:t>
            </a:r>
            <a:r>
              <a:rPr lang="en-US" sz="1100" b="1" dirty="0">
                <a:latin typeface="Courier New"/>
              </a:rPr>
              <a:t> ELSE NULL END) AS </a:t>
            </a:r>
            <a:r>
              <a:rPr lang="en-US" sz="1100" b="1" dirty="0" err="1">
                <a:latin typeface="Courier New"/>
              </a:rPr>
              <a:t>Product_two_orders</a:t>
            </a:r>
            <a:br>
              <a:rPr lang="en-US" sz="1100" b="1" dirty="0">
                <a:latin typeface="Courier New"/>
              </a:rPr>
            </a:br>
            <a:r>
              <a:rPr lang="en-US" sz="1100" b="1" dirty="0">
                <a:latin typeface="Courier New"/>
              </a:rPr>
              <a:t>FROM </a:t>
            </a:r>
            <a:r>
              <a:rPr lang="en-US" sz="1100" b="1" dirty="0" err="1">
                <a:latin typeface="Courier New"/>
              </a:rPr>
              <a:t>website_sessions</a:t>
            </a:r>
            <a:br>
              <a:rPr lang="en-US" sz="1100" b="1" dirty="0">
                <a:latin typeface="Courier New"/>
              </a:rPr>
            </a:br>
            <a:r>
              <a:rPr lang="en-US" sz="1100" b="1" dirty="0">
                <a:latin typeface="Courier New"/>
              </a:rPr>
              <a:t>LEFT JOIN orders ON </a:t>
            </a:r>
            <a:r>
              <a:rPr lang="en-US" sz="1100" b="1" dirty="0" err="1">
                <a:latin typeface="Courier New"/>
              </a:rPr>
              <a:t>website_sessions.website_session_id</a:t>
            </a:r>
            <a:r>
              <a:rPr lang="en-US" sz="1100" b="1" dirty="0">
                <a:latin typeface="Courier New"/>
              </a:rPr>
              <a:t> = </a:t>
            </a:r>
            <a:r>
              <a:rPr lang="en-US" sz="1100" b="1" dirty="0" err="1">
                <a:latin typeface="Courier New"/>
              </a:rPr>
              <a:t>orders.website_session_id</a:t>
            </a:r>
            <a:br>
              <a:rPr lang="en-US" sz="1100" b="1" dirty="0">
                <a:latin typeface="Courier New"/>
              </a:rPr>
            </a:br>
            <a:r>
              <a:rPr lang="en-US" sz="1100" b="1" dirty="0">
                <a:latin typeface="Courier New"/>
              </a:rPr>
              <a:t>WHERE </a:t>
            </a:r>
            <a:r>
              <a:rPr lang="en-US" sz="1100" b="1" dirty="0" err="1">
                <a:latin typeface="Courier New"/>
              </a:rPr>
              <a:t>website_sessions.created_at</a:t>
            </a:r>
            <a:r>
              <a:rPr lang="en-US" sz="1100" b="1" dirty="0">
                <a:latin typeface="Courier New"/>
              </a:rPr>
              <a:t> &lt; '2013-04-05' AND </a:t>
            </a:r>
            <a:r>
              <a:rPr lang="en-US" sz="1100" b="1" dirty="0" err="1">
                <a:latin typeface="Courier New"/>
              </a:rPr>
              <a:t>website_sessions.created_at</a:t>
            </a:r>
            <a:r>
              <a:rPr lang="en-US" sz="1100" b="1" dirty="0">
                <a:latin typeface="Courier New"/>
              </a:rPr>
              <a:t> &gt; '2012-04-01'</a:t>
            </a:r>
            <a:br>
              <a:rPr lang="en-US" sz="1100" b="1" dirty="0">
                <a:latin typeface="Courier New"/>
              </a:rPr>
            </a:br>
            <a:r>
              <a:rPr lang="en-US" sz="1100" b="1" dirty="0">
                <a:latin typeface="Courier New"/>
              </a:rPr>
              <a:t>GROUP BY 1,2;</a:t>
            </a:r>
          </a:p>
          <a:p>
            <a:pPr marL="0" indent="0">
              <a:lnSpc>
                <a:spcPct val="90000"/>
              </a:lnSpc>
              <a:buNone/>
              <a:defRPr sz="1000">
                <a:latin typeface="Courier New"/>
              </a:defRPr>
            </a:pPr>
            <a:endParaRPr lang="en-US" sz="1100" b="1" dirty="0">
              <a:latin typeface="Courier New"/>
            </a:endParaRPr>
          </a:p>
          <a:p>
            <a:pPr marL="0" indent="0">
              <a:lnSpc>
                <a:spcPct val="90000"/>
              </a:lnSpc>
              <a:buNone/>
              <a:defRPr sz="1000">
                <a:latin typeface="Courier New"/>
              </a:defRPr>
            </a:pPr>
            <a:endParaRPr lang="en-US" sz="1100" b="1" dirty="0">
              <a:latin typeface="Courier New"/>
            </a:endParaRPr>
          </a:p>
          <a:p>
            <a:pPr marL="0" indent="0">
              <a:lnSpc>
                <a:spcPct val="90000"/>
              </a:lnSpc>
              <a:buNone/>
              <a:defRPr sz="1200" b="1">
                <a:latin typeface="Arial"/>
              </a:defRPr>
            </a:pPr>
            <a:r>
              <a:rPr lang="en-US" sz="1100" dirty="0"/>
              <a:t>We analyzed post-launch performance focusing on sessions, orders, conversion rates, and revenue per session. This gives insights into the effectiveness of the new product launch.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95">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824632"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7A413D0-B92B-177E-253E-B08AF999C9D8}"/>
              </a:ext>
            </a:extLst>
          </p:cNvPr>
          <p:cNvSpPr>
            <a:spLocks noGrp="1"/>
          </p:cNvSpPr>
          <p:nvPr>
            <p:ph type="title"/>
          </p:nvPr>
        </p:nvSpPr>
        <p:spPr>
          <a:xfrm>
            <a:off x="852775" y="609597"/>
            <a:ext cx="7044316" cy="1330841"/>
          </a:xfrm>
        </p:spPr>
        <p:txBody>
          <a:bodyPr>
            <a:normAutofit/>
          </a:bodyPr>
          <a:lstStyle/>
          <a:p>
            <a:r>
              <a:rPr lang="en-IN"/>
              <a:t>Query Output</a:t>
            </a:r>
          </a:p>
        </p:txBody>
      </p:sp>
      <p:sp>
        <p:nvSpPr>
          <p:cNvPr id="9" name="Content Placeholder 8">
            <a:extLst>
              <a:ext uri="{FF2B5EF4-FFF2-40B4-BE49-F238E27FC236}">
                <a16:creationId xmlns:a16="http://schemas.microsoft.com/office/drawing/2014/main" id="{603DFA17-85FD-A906-E3C3-474C9A0960C1}"/>
              </a:ext>
            </a:extLst>
          </p:cNvPr>
          <p:cNvSpPr>
            <a:spLocks noGrp="1"/>
          </p:cNvSpPr>
          <p:nvPr>
            <p:ph idx="1"/>
          </p:nvPr>
        </p:nvSpPr>
        <p:spPr>
          <a:xfrm>
            <a:off x="852775" y="4766037"/>
            <a:ext cx="7213600" cy="1644803"/>
          </a:xfrm>
        </p:spPr>
        <p:txBody>
          <a:bodyPr>
            <a:normAutofit/>
          </a:bodyPr>
          <a:lstStyle/>
          <a:p>
            <a:pPr marL="0" indent="0">
              <a:buNone/>
              <a:defRPr sz="1200" b="1">
                <a:latin typeface="Arial"/>
              </a:defRPr>
            </a:pPr>
            <a:r>
              <a:rPr lang="en-US" sz="1700" b="1" dirty="0">
                <a:latin typeface="Arial"/>
              </a:rPr>
              <a:t>Analysis</a:t>
            </a:r>
            <a:r>
              <a:rPr lang="en-US" sz="1400" b="1" dirty="0">
                <a:latin typeface="Arial"/>
              </a:rPr>
              <a:t>:</a:t>
            </a:r>
          </a:p>
          <a:p>
            <a:pPr>
              <a:defRPr sz="1200" b="1">
                <a:latin typeface="Arial"/>
              </a:defRPr>
            </a:pPr>
            <a:r>
              <a:rPr lang="en-US" sz="1400" dirty="0"/>
              <a:t>Post-launch, conversion rates improved, peaking at 0.0794 in April 2013.</a:t>
            </a:r>
          </a:p>
          <a:p>
            <a:pPr>
              <a:defRPr sz="1200" b="1">
                <a:latin typeface="Arial"/>
              </a:defRPr>
            </a:pPr>
            <a:r>
              <a:rPr lang="en-US" sz="1400" dirty="0"/>
              <a:t>The new product started generating orders in January 2013, with notable growth by April 2013.</a:t>
            </a:r>
          </a:p>
          <a:p>
            <a:pPr>
              <a:defRPr sz="1200" b="1">
                <a:latin typeface="Arial"/>
              </a:defRPr>
            </a:pPr>
            <a:r>
              <a:rPr lang="en-US" sz="1400" dirty="0"/>
              <a:t>The overall trends indicate a successful product launch with increasing session engagement and order volume</a:t>
            </a:r>
            <a:endParaRPr lang="en-US" sz="1050" b="1" dirty="0">
              <a:latin typeface="Arial"/>
            </a:endParaRPr>
          </a:p>
        </p:txBody>
      </p:sp>
      <p:sp>
        <p:nvSpPr>
          <p:cNvPr id="98" name="Freeform: Shape 97">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6209414"/>
            <a:ext cx="5107781"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3" name="Table 2">
            <a:extLst>
              <a:ext uri="{FF2B5EF4-FFF2-40B4-BE49-F238E27FC236}">
                <a16:creationId xmlns:a16="http://schemas.microsoft.com/office/drawing/2014/main" id="{BEE162E7-9761-7841-11BF-B34EB1BFAD69}"/>
              </a:ext>
            </a:extLst>
          </p:cNvPr>
          <p:cNvGraphicFramePr>
            <a:graphicFrameLocks noGrp="1"/>
          </p:cNvGraphicFramePr>
          <p:nvPr>
            <p:extLst>
              <p:ext uri="{D42A27DB-BD31-4B8C-83A1-F6EECF244321}">
                <p14:modId xmlns:p14="http://schemas.microsoft.com/office/powerpoint/2010/main" val="1230300079"/>
              </p:ext>
            </p:extLst>
          </p:nvPr>
        </p:nvGraphicFramePr>
        <p:xfrm>
          <a:off x="852775" y="1824547"/>
          <a:ext cx="7213600" cy="2560320"/>
        </p:xfrm>
        <a:graphic>
          <a:graphicData uri="http://schemas.openxmlformats.org/drawingml/2006/table">
            <a:tbl>
              <a:tblPr/>
              <a:tblGrid>
                <a:gridCol w="609600">
                  <a:extLst>
                    <a:ext uri="{9D8B030D-6E8A-4147-A177-3AD203B41FA5}">
                      <a16:colId xmlns:a16="http://schemas.microsoft.com/office/drawing/2014/main" val="60304361"/>
                    </a:ext>
                  </a:extLst>
                </a:gridCol>
                <a:gridCol w="609600">
                  <a:extLst>
                    <a:ext uri="{9D8B030D-6E8A-4147-A177-3AD203B41FA5}">
                      <a16:colId xmlns:a16="http://schemas.microsoft.com/office/drawing/2014/main" val="729838713"/>
                    </a:ext>
                  </a:extLst>
                </a:gridCol>
                <a:gridCol w="622300">
                  <a:extLst>
                    <a:ext uri="{9D8B030D-6E8A-4147-A177-3AD203B41FA5}">
                      <a16:colId xmlns:a16="http://schemas.microsoft.com/office/drawing/2014/main" val="4174958895"/>
                    </a:ext>
                  </a:extLst>
                </a:gridCol>
                <a:gridCol w="609600">
                  <a:extLst>
                    <a:ext uri="{9D8B030D-6E8A-4147-A177-3AD203B41FA5}">
                      <a16:colId xmlns:a16="http://schemas.microsoft.com/office/drawing/2014/main" val="3511677917"/>
                    </a:ext>
                  </a:extLst>
                </a:gridCol>
                <a:gridCol w="749300">
                  <a:extLst>
                    <a:ext uri="{9D8B030D-6E8A-4147-A177-3AD203B41FA5}">
                      <a16:colId xmlns:a16="http://schemas.microsoft.com/office/drawing/2014/main" val="2048778003"/>
                    </a:ext>
                  </a:extLst>
                </a:gridCol>
                <a:gridCol w="1295400">
                  <a:extLst>
                    <a:ext uri="{9D8B030D-6E8A-4147-A177-3AD203B41FA5}">
                      <a16:colId xmlns:a16="http://schemas.microsoft.com/office/drawing/2014/main" val="3059137286"/>
                    </a:ext>
                  </a:extLst>
                </a:gridCol>
                <a:gridCol w="1320800">
                  <a:extLst>
                    <a:ext uri="{9D8B030D-6E8A-4147-A177-3AD203B41FA5}">
                      <a16:colId xmlns:a16="http://schemas.microsoft.com/office/drawing/2014/main" val="4007684380"/>
                    </a:ext>
                  </a:extLst>
                </a:gridCol>
                <a:gridCol w="1397000">
                  <a:extLst>
                    <a:ext uri="{9D8B030D-6E8A-4147-A177-3AD203B41FA5}">
                      <a16:colId xmlns:a16="http://schemas.microsoft.com/office/drawing/2014/main" val="1634800257"/>
                    </a:ext>
                  </a:extLst>
                </a:gridCol>
              </a:tblGrid>
              <a:tr h="182880">
                <a:tc>
                  <a:txBody>
                    <a:bodyPr/>
                    <a:lstStyle/>
                    <a:p>
                      <a:pPr algn="l" fontAlgn="b"/>
                      <a:r>
                        <a:rPr lang="en-IN" sz="1100" b="1" i="0" u="none" strike="noStrike">
                          <a:solidFill>
                            <a:srgbClr val="FFFFFF"/>
                          </a:solidFill>
                          <a:effectLst/>
                          <a:highlight>
                            <a:srgbClr val="156082"/>
                          </a:highlight>
                          <a:latin typeface="Aptos Narrow" panose="020B0004020202020204" pitchFamily="34" charset="0"/>
                        </a:rPr>
                        <a:t>yr</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l" fontAlgn="b"/>
                      <a:r>
                        <a:rPr lang="en-IN" sz="1100" b="1" i="0" u="none" strike="noStrike">
                          <a:solidFill>
                            <a:srgbClr val="FFFFFF"/>
                          </a:solidFill>
                          <a:effectLst/>
                          <a:highlight>
                            <a:srgbClr val="156082"/>
                          </a:highlight>
                          <a:latin typeface="Aptos Narrow" panose="020B0004020202020204" pitchFamily="34" charset="0"/>
                        </a:rPr>
                        <a:t>mn</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l" fontAlgn="b"/>
                      <a:r>
                        <a:rPr lang="en-IN" sz="1100" b="1" i="0" u="none" strike="noStrike">
                          <a:solidFill>
                            <a:srgbClr val="FFFFFF"/>
                          </a:solidFill>
                          <a:effectLst/>
                          <a:highlight>
                            <a:srgbClr val="156082"/>
                          </a:highlight>
                          <a:latin typeface="Aptos Narrow" panose="020B0004020202020204" pitchFamily="34" charset="0"/>
                        </a:rPr>
                        <a:t>session</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l" fontAlgn="b"/>
                      <a:r>
                        <a:rPr lang="en-IN" sz="1100" b="1" i="0" u="none" strike="noStrike">
                          <a:solidFill>
                            <a:srgbClr val="FFFFFF"/>
                          </a:solidFill>
                          <a:effectLst/>
                          <a:highlight>
                            <a:srgbClr val="156082"/>
                          </a:highlight>
                          <a:latin typeface="Aptos Narrow" panose="020B0004020202020204" pitchFamily="34" charset="0"/>
                        </a:rPr>
                        <a:t>orders</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l" fontAlgn="b"/>
                      <a:r>
                        <a:rPr lang="en-IN" sz="1100" b="1" i="0" u="none" strike="noStrike">
                          <a:solidFill>
                            <a:srgbClr val="FFFFFF"/>
                          </a:solidFill>
                          <a:effectLst/>
                          <a:highlight>
                            <a:srgbClr val="156082"/>
                          </a:highlight>
                          <a:latin typeface="Aptos Narrow" panose="020B0004020202020204" pitchFamily="34" charset="0"/>
                        </a:rPr>
                        <a:t>conv_rate</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l" fontAlgn="b"/>
                      <a:r>
                        <a:rPr lang="en-IN" sz="1100" b="1" i="0" u="none" strike="noStrike">
                          <a:solidFill>
                            <a:srgbClr val="FFFFFF"/>
                          </a:solidFill>
                          <a:effectLst/>
                          <a:highlight>
                            <a:srgbClr val="156082"/>
                          </a:highlight>
                          <a:latin typeface="Aptos Narrow" panose="020B0004020202020204" pitchFamily="34" charset="0"/>
                        </a:rPr>
                        <a:t>cov_ratepersession</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l" fontAlgn="b"/>
                      <a:r>
                        <a:rPr lang="en-IN" sz="1100" b="1" i="0" u="none" strike="noStrike">
                          <a:solidFill>
                            <a:srgbClr val="FFFFFF"/>
                          </a:solidFill>
                          <a:effectLst/>
                          <a:highlight>
                            <a:srgbClr val="156082"/>
                          </a:highlight>
                          <a:latin typeface="Aptos Narrow" panose="020B0004020202020204" pitchFamily="34" charset="0"/>
                        </a:rPr>
                        <a:t>Product_one_orders</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l" fontAlgn="b"/>
                      <a:r>
                        <a:rPr lang="en-IN" sz="1100" b="1" i="0" u="none" strike="noStrike">
                          <a:solidFill>
                            <a:srgbClr val="FFFFFF"/>
                          </a:solidFill>
                          <a:effectLst/>
                          <a:highlight>
                            <a:srgbClr val="156082"/>
                          </a:highlight>
                          <a:latin typeface="Aptos Narrow" panose="020B0004020202020204" pitchFamily="34" charset="0"/>
                        </a:rPr>
                        <a:t>Product_one_orders2</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extLst>
                  <a:ext uri="{0D108BD9-81ED-4DB2-BD59-A6C34878D82A}">
                    <a16:rowId xmlns:a16="http://schemas.microsoft.com/office/drawing/2014/main" val="2755468256"/>
                  </a:ext>
                </a:extLst>
              </a:tr>
              <a:tr h="182880">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2012</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4</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3734</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99</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0.0265</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1.325391</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99</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0</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1933626229"/>
                  </a:ext>
                </a:extLst>
              </a:tr>
              <a:tr h="182880">
                <a:tc>
                  <a:txBody>
                    <a:bodyPr/>
                    <a:lstStyle/>
                    <a:p>
                      <a:pPr algn="r" fontAlgn="b"/>
                      <a:r>
                        <a:rPr lang="en-IN" sz="1100" b="0" i="0" u="none" strike="noStrike">
                          <a:solidFill>
                            <a:srgbClr val="000000"/>
                          </a:solidFill>
                          <a:effectLst/>
                          <a:latin typeface="Aptos Narrow" panose="020B0004020202020204" pitchFamily="34" charset="0"/>
                        </a:rPr>
                        <a:t>2012</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5</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3736</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108</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0.0289</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1.445107</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108</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0</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1838417116"/>
                  </a:ext>
                </a:extLst>
              </a:tr>
              <a:tr h="182880">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2012</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6</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3963</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140</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0.0353</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1.765985</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140</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0</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3202221685"/>
                  </a:ext>
                </a:extLst>
              </a:tr>
              <a:tr h="182880">
                <a:tc>
                  <a:txBody>
                    <a:bodyPr/>
                    <a:lstStyle/>
                    <a:p>
                      <a:pPr algn="r" fontAlgn="b"/>
                      <a:r>
                        <a:rPr lang="en-IN" sz="1100" b="0" i="0" u="none" strike="noStrike">
                          <a:solidFill>
                            <a:srgbClr val="000000"/>
                          </a:solidFill>
                          <a:effectLst/>
                          <a:latin typeface="Aptos Narrow" panose="020B0004020202020204" pitchFamily="34" charset="0"/>
                        </a:rPr>
                        <a:t>2012</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7</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4249</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169</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0.0398</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1.988305</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169</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0</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4224311911"/>
                  </a:ext>
                </a:extLst>
              </a:tr>
              <a:tr h="182880">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2012</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8</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6097</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228</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0.0374</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1.869398</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228</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0</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89137439"/>
                  </a:ext>
                </a:extLst>
              </a:tr>
              <a:tr h="182880">
                <a:tc>
                  <a:txBody>
                    <a:bodyPr/>
                    <a:lstStyle/>
                    <a:p>
                      <a:pPr algn="r" fontAlgn="b"/>
                      <a:r>
                        <a:rPr lang="en-IN" sz="1100" b="0" i="0" u="none" strike="noStrike">
                          <a:solidFill>
                            <a:srgbClr val="000000"/>
                          </a:solidFill>
                          <a:effectLst/>
                          <a:latin typeface="Aptos Narrow" panose="020B0004020202020204" pitchFamily="34" charset="0"/>
                        </a:rPr>
                        <a:t>2012</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9</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6546</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dirty="0">
                          <a:solidFill>
                            <a:srgbClr val="000000"/>
                          </a:solidFill>
                          <a:effectLst/>
                          <a:latin typeface="Aptos Narrow" panose="020B0004020202020204" pitchFamily="34" charset="0"/>
                        </a:rPr>
                        <a:t>287</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0.0438</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2.19174</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287</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0</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872801311"/>
                  </a:ext>
                </a:extLst>
              </a:tr>
              <a:tr h="182880">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2012</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10</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8183</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371</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0.0453</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2.266441</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371</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0</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3945183236"/>
                  </a:ext>
                </a:extLst>
              </a:tr>
              <a:tr h="182880">
                <a:tc>
                  <a:txBody>
                    <a:bodyPr/>
                    <a:lstStyle/>
                    <a:p>
                      <a:pPr algn="r" fontAlgn="b"/>
                      <a:r>
                        <a:rPr lang="en-IN" sz="1100" b="0" i="0" u="none" strike="noStrike">
                          <a:solidFill>
                            <a:srgbClr val="000000"/>
                          </a:solidFill>
                          <a:effectLst/>
                          <a:latin typeface="Aptos Narrow" panose="020B0004020202020204" pitchFamily="34" charset="0"/>
                        </a:rPr>
                        <a:t>2012</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11</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14011</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618</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0.0441</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2.204969</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618</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0</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3927277779"/>
                  </a:ext>
                </a:extLst>
              </a:tr>
              <a:tr h="182880">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2012</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12</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10072</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506</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0.0502</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2.511412</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506</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0</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3505538028"/>
                  </a:ext>
                </a:extLst>
              </a:tr>
              <a:tr h="182880">
                <a:tc>
                  <a:txBody>
                    <a:bodyPr/>
                    <a:lstStyle/>
                    <a:p>
                      <a:pPr algn="r" fontAlgn="b"/>
                      <a:r>
                        <a:rPr lang="en-IN" sz="1100" b="0" i="0" u="none" strike="noStrike">
                          <a:solidFill>
                            <a:srgbClr val="000000"/>
                          </a:solidFill>
                          <a:effectLst/>
                          <a:latin typeface="Aptos Narrow" panose="020B0004020202020204" pitchFamily="34" charset="0"/>
                        </a:rPr>
                        <a:t>2013</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6401</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391</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0.0611</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3.127025</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344</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47</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2782037356"/>
                  </a:ext>
                </a:extLst>
              </a:tr>
              <a:tr h="182880">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2013</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2</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7168</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497</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0.0693</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3.692108</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335</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162</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1247940761"/>
                  </a:ext>
                </a:extLst>
              </a:tr>
              <a:tr h="182880">
                <a:tc>
                  <a:txBody>
                    <a:bodyPr/>
                    <a:lstStyle/>
                    <a:p>
                      <a:pPr algn="r" fontAlgn="b"/>
                      <a:r>
                        <a:rPr lang="en-IN" sz="1100" b="0" i="0" u="none" strike="noStrike">
                          <a:solidFill>
                            <a:srgbClr val="000000"/>
                          </a:solidFill>
                          <a:effectLst/>
                          <a:latin typeface="Aptos Narrow" panose="020B0004020202020204" pitchFamily="34" charset="0"/>
                        </a:rPr>
                        <a:t>2013</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3</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6264</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385</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0.0615</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3.176269</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320</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65</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399030668"/>
                  </a:ext>
                </a:extLst>
              </a:tr>
              <a:tr h="182880">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2013</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4</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1209</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96</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0.0794</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4.085227</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a:solidFill>
                            <a:srgbClr val="000000"/>
                          </a:solidFill>
                          <a:effectLst/>
                          <a:highlight>
                            <a:srgbClr val="C0E6F5"/>
                          </a:highlight>
                          <a:latin typeface="Aptos Narrow" panose="020B0004020202020204" pitchFamily="34" charset="0"/>
                        </a:rPr>
                        <a:t>82</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IN" sz="1100" b="0" i="0" u="none" strike="noStrike" dirty="0">
                          <a:solidFill>
                            <a:srgbClr val="000000"/>
                          </a:solidFill>
                          <a:effectLst/>
                          <a:highlight>
                            <a:srgbClr val="C0E6F5"/>
                          </a:highlight>
                          <a:latin typeface="Aptos Narrow" panose="020B0004020202020204" pitchFamily="34" charset="0"/>
                        </a:rPr>
                        <a:t>14</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1656595873"/>
                  </a:ext>
                </a:extLst>
              </a:tr>
            </a:tbl>
          </a:graphicData>
        </a:graphic>
      </p:graphicFrame>
    </p:spTree>
    <p:extLst>
      <p:ext uri="{BB962C8B-B14F-4D97-AF65-F5344CB8AC3E}">
        <p14:creationId xmlns:p14="http://schemas.microsoft.com/office/powerpoint/2010/main" val="395330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3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en-IN" sz="3500">
                <a:solidFill>
                  <a:srgbClr val="FFFFFF"/>
                </a:solidFill>
              </a:rPr>
              <a:t>Product-Level Website Analysis</a:t>
            </a:r>
          </a:p>
        </p:txBody>
      </p:sp>
      <p:sp>
        <p:nvSpPr>
          <p:cNvPr id="3" name="Content Placeholder 2"/>
          <p:cNvSpPr>
            <a:spLocks noGrp="1"/>
          </p:cNvSpPr>
          <p:nvPr>
            <p:ph idx="1"/>
          </p:nvPr>
        </p:nvSpPr>
        <p:spPr>
          <a:xfrm>
            <a:off x="3607694" y="649480"/>
            <a:ext cx="4916510" cy="5546047"/>
          </a:xfrm>
        </p:spPr>
        <p:txBody>
          <a:bodyPr anchor="ctr">
            <a:normAutofit/>
          </a:bodyPr>
          <a:lstStyle/>
          <a:p>
            <a:pPr>
              <a:lnSpc>
                <a:spcPct val="90000"/>
              </a:lnSpc>
            </a:pPr>
            <a:endParaRPr lang="en-IN" sz="1400"/>
          </a:p>
          <a:p>
            <a:pPr marL="0" indent="0">
              <a:lnSpc>
                <a:spcPct val="90000"/>
              </a:lnSpc>
              <a:buNone/>
              <a:defRPr sz="1000">
                <a:latin typeface="Courier New"/>
              </a:defRPr>
            </a:pPr>
            <a:r>
              <a:rPr lang="en-IN" sz="1400" b="1">
                <a:latin typeface="Courier New"/>
              </a:rPr>
              <a:t>SELECT pageview_url,</a:t>
            </a:r>
            <a:br>
              <a:rPr lang="en-IN" sz="1400" b="1">
                <a:latin typeface="Courier New"/>
              </a:rPr>
            </a:br>
            <a:r>
              <a:rPr lang="en-IN" sz="1400" b="1">
                <a:latin typeface="Courier New"/>
              </a:rPr>
              <a:t>       COUNT(DISTINCT website_pageviews.website_session_id) AS sessions,</a:t>
            </a:r>
            <a:br>
              <a:rPr lang="en-IN" sz="1400" b="1">
                <a:latin typeface="Courier New"/>
              </a:rPr>
            </a:br>
            <a:r>
              <a:rPr lang="en-IN" sz="1400" b="1">
                <a:latin typeface="Courier New"/>
              </a:rPr>
              <a:t>       COUNT(DISTINCT orders.order_id) AS orders,</a:t>
            </a:r>
            <a:br>
              <a:rPr lang="en-IN" sz="1400" b="1">
                <a:latin typeface="Courier New"/>
              </a:rPr>
            </a:br>
            <a:r>
              <a:rPr lang="en-IN" sz="1400" b="1">
                <a:latin typeface="Courier New"/>
              </a:rPr>
              <a:t>       COUNT(DISTINCT orders.order_id) / COUNT(DISTINCT website_pageviews.website_session_id) AS conv_rate</a:t>
            </a:r>
            <a:br>
              <a:rPr lang="en-IN" sz="1400" b="1">
                <a:latin typeface="Courier New"/>
              </a:rPr>
            </a:br>
            <a:r>
              <a:rPr lang="en-IN" sz="1400" b="1">
                <a:latin typeface="Courier New"/>
              </a:rPr>
              <a:t>FROM website_pageviews</a:t>
            </a:r>
            <a:br>
              <a:rPr lang="en-IN" sz="1400" b="1">
                <a:latin typeface="Courier New"/>
              </a:rPr>
            </a:br>
            <a:r>
              <a:rPr lang="en-IN" sz="1400" b="1">
                <a:latin typeface="Courier New"/>
              </a:rPr>
              <a:t>LEFT JOIN orders ON website_pageviews.website_session_id = orders.website_session_id</a:t>
            </a:r>
            <a:br>
              <a:rPr lang="en-IN" sz="1400" b="1">
                <a:latin typeface="Courier New"/>
              </a:rPr>
            </a:br>
            <a:r>
              <a:rPr lang="en-IN" sz="1400" b="1">
                <a:latin typeface="Courier New"/>
              </a:rPr>
              <a:t>WHERE website_pageviews.created_at BETWEEN '2013-02-01' AND '2013-03-01' </a:t>
            </a:r>
            <a:br>
              <a:rPr lang="en-IN" sz="1400" b="1">
                <a:latin typeface="Courier New"/>
              </a:rPr>
            </a:br>
            <a:r>
              <a:rPr lang="en-IN" sz="1400" b="1">
                <a:latin typeface="Courier New"/>
              </a:rPr>
              <a:t>  AND pageview_url IN ('/the-original-mr-fuzzy','/the-forever-love-bear')</a:t>
            </a:r>
            <a:br>
              <a:rPr lang="en-IN" sz="1400" b="1">
                <a:latin typeface="Courier New"/>
              </a:rPr>
            </a:br>
            <a:r>
              <a:rPr lang="en-IN" sz="1400" b="1">
                <a:latin typeface="Courier New"/>
              </a:rPr>
              <a:t>GROUP BY 1;</a:t>
            </a:r>
          </a:p>
          <a:p>
            <a:pPr marL="0" indent="0">
              <a:lnSpc>
                <a:spcPct val="90000"/>
              </a:lnSpc>
              <a:buNone/>
              <a:defRPr sz="1000">
                <a:latin typeface="Courier New"/>
              </a:defRPr>
            </a:pPr>
            <a:endParaRPr lang="en-IN" sz="1400" b="1">
              <a:latin typeface="Courier New"/>
            </a:endParaRPr>
          </a:p>
          <a:p>
            <a:pPr marL="0" indent="0">
              <a:lnSpc>
                <a:spcPct val="90000"/>
              </a:lnSpc>
              <a:buNone/>
              <a:defRPr sz="1000">
                <a:latin typeface="Courier New"/>
              </a:defRPr>
            </a:pPr>
            <a:endParaRPr lang="en-IN" sz="1400" b="1">
              <a:latin typeface="Courier New"/>
            </a:endParaRPr>
          </a:p>
          <a:p>
            <a:pPr marL="0" indent="0">
              <a:lnSpc>
                <a:spcPct val="90000"/>
              </a:lnSpc>
              <a:buNone/>
              <a:defRPr sz="1000">
                <a:latin typeface="Courier New"/>
              </a:defRPr>
            </a:pPr>
            <a:endParaRPr lang="en-IN" sz="1400" b="1">
              <a:latin typeface="Courier New"/>
            </a:endParaRPr>
          </a:p>
          <a:p>
            <a:pPr marL="0" indent="0">
              <a:lnSpc>
                <a:spcPct val="90000"/>
              </a:lnSpc>
              <a:buNone/>
              <a:defRPr sz="1200" b="1">
                <a:latin typeface="Arial"/>
              </a:defRPr>
            </a:pPr>
            <a:r>
              <a:rPr lang="en-IN" sz="1400"/>
              <a:t>This query breaks down the performance of specific product pages by analyzing sessions, orders, and conversion rates for the specified period.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95">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824632"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7A413D0-B92B-177E-253E-B08AF999C9D8}"/>
              </a:ext>
            </a:extLst>
          </p:cNvPr>
          <p:cNvSpPr>
            <a:spLocks noGrp="1"/>
          </p:cNvSpPr>
          <p:nvPr>
            <p:ph type="title"/>
          </p:nvPr>
        </p:nvSpPr>
        <p:spPr>
          <a:xfrm>
            <a:off x="852775" y="609597"/>
            <a:ext cx="7044316" cy="1330841"/>
          </a:xfrm>
        </p:spPr>
        <p:txBody>
          <a:bodyPr>
            <a:normAutofit/>
          </a:bodyPr>
          <a:lstStyle/>
          <a:p>
            <a:r>
              <a:rPr lang="en-IN"/>
              <a:t>Query Output</a:t>
            </a:r>
          </a:p>
        </p:txBody>
      </p:sp>
      <p:sp>
        <p:nvSpPr>
          <p:cNvPr id="9" name="Content Placeholder 8">
            <a:extLst>
              <a:ext uri="{FF2B5EF4-FFF2-40B4-BE49-F238E27FC236}">
                <a16:creationId xmlns:a16="http://schemas.microsoft.com/office/drawing/2014/main" id="{603DFA17-85FD-A906-E3C3-474C9A0960C1}"/>
              </a:ext>
            </a:extLst>
          </p:cNvPr>
          <p:cNvSpPr>
            <a:spLocks noGrp="1"/>
          </p:cNvSpPr>
          <p:nvPr>
            <p:ph idx="1"/>
          </p:nvPr>
        </p:nvSpPr>
        <p:spPr>
          <a:xfrm>
            <a:off x="852775" y="4506527"/>
            <a:ext cx="7213600" cy="1904314"/>
          </a:xfrm>
        </p:spPr>
        <p:txBody>
          <a:bodyPr>
            <a:normAutofit fontScale="92500" lnSpcReduction="10000"/>
          </a:bodyPr>
          <a:lstStyle/>
          <a:p>
            <a:pPr marL="0" indent="0">
              <a:buNone/>
              <a:defRPr sz="1200" b="1">
                <a:latin typeface="Arial"/>
              </a:defRPr>
            </a:pPr>
            <a:r>
              <a:rPr lang="en-US" sz="2400" b="1" dirty="0">
                <a:latin typeface="Arial"/>
              </a:rPr>
              <a:t>Analysis</a:t>
            </a:r>
            <a:r>
              <a:rPr lang="en-US" sz="1400" b="1" dirty="0">
                <a:latin typeface="Arial"/>
              </a:rPr>
              <a:t>:</a:t>
            </a:r>
          </a:p>
          <a:p>
            <a:pPr>
              <a:defRPr sz="1200" b="1">
                <a:latin typeface="Arial"/>
              </a:defRPr>
            </a:pPr>
            <a:r>
              <a:rPr lang="en-US" sz="1500" dirty="0">
                <a:latin typeface="Arial"/>
              </a:rPr>
              <a:t>The Forever Love Bear: Achieved a higher conversion rate of 0.1988 with 162 orders from 815 sessions.</a:t>
            </a:r>
          </a:p>
          <a:p>
            <a:pPr>
              <a:defRPr sz="1200" b="1">
                <a:latin typeface="Arial"/>
              </a:defRPr>
            </a:pPr>
            <a:r>
              <a:rPr lang="en-US" sz="1500" dirty="0">
                <a:latin typeface="Arial"/>
              </a:rPr>
              <a:t>The Original Mr. Fuzzy: Although it had more sessions (1988), its conversion rate was slightly lower at 0.1685, resulting in 335 orders.</a:t>
            </a:r>
          </a:p>
          <a:p>
            <a:pPr>
              <a:defRPr sz="1200" b="1">
                <a:latin typeface="Arial"/>
              </a:defRPr>
            </a:pPr>
            <a:r>
              <a:rPr lang="en-US" sz="1500" dirty="0">
                <a:latin typeface="Arial"/>
              </a:rPr>
              <a:t>These insights suggest that "The Forever Love Bear" has a stronger conversion rate, indicating higher effectiveness in turning sessions into orders compared to "The Original Mr. Fuzzy."</a:t>
            </a:r>
          </a:p>
          <a:p>
            <a:pPr marL="0" indent="0">
              <a:buNone/>
              <a:defRPr sz="1200" b="1">
                <a:latin typeface="Arial"/>
              </a:defRPr>
            </a:pPr>
            <a:endParaRPr lang="en-US" sz="1400" b="1" dirty="0">
              <a:latin typeface="Arial"/>
            </a:endParaRPr>
          </a:p>
        </p:txBody>
      </p:sp>
      <p:sp>
        <p:nvSpPr>
          <p:cNvPr id="98" name="Freeform: Shape 97">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6209414"/>
            <a:ext cx="5107781"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6" name="Table 5">
            <a:extLst>
              <a:ext uri="{FF2B5EF4-FFF2-40B4-BE49-F238E27FC236}">
                <a16:creationId xmlns:a16="http://schemas.microsoft.com/office/drawing/2014/main" id="{82871133-B6F0-60C2-BF45-48FD92AD2A4B}"/>
              </a:ext>
            </a:extLst>
          </p:cNvPr>
          <p:cNvGraphicFramePr>
            <a:graphicFrameLocks noGrp="1"/>
          </p:cNvGraphicFramePr>
          <p:nvPr>
            <p:extLst>
              <p:ext uri="{D42A27DB-BD31-4B8C-83A1-F6EECF244321}">
                <p14:modId xmlns:p14="http://schemas.microsoft.com/office/powerpoint/2010/main" val="4162902297"/>
              </p:ext>
            </p:extLst>
          </p:nvPr>
        </p:nvGraphicFramePr>
        <p:xfrm>
          <a:off x="1720731" y="2466145"/>
          <a:ext cx="5888083" cy="1468292"/>
        </p:xfrm>
        <a:graphic>
          <a:graphicData uri="http://schemas.openxmlformats.org/drawingml/2006/table">
            <a:tbl>
              <a:tblPr/>
              <a:tblGrid>
                <a:gridCol w="1854120">
                  <a:extLst>
                    <a:ext uri="{9D8B030D-6E8A-4147-A177-3AD203B41FA5}">
                      <a16:colId xmlns:a16="http://schemas.microsoft.com/office/drawing/2014/main" val="3082496355"/>
                    </a:ext>
                  </a:extLst>
                </a:gridCol>
                <a:gridCol w="1353006">
                  <a:extLst>
                    <a:ext uri="{9D8B030D-6E8A-4147-A177-3AD203B41FA5}">
                      <a16:colId xmlns:a16="http://schemas.microsoft.com/office/drawing/2014/main" val="360682990"/>
                    </a:ext>
                  </a:extLst>
                </a:gridCol>
                <a:gridCol w="1202672">
                  <a:extLst>
                    <a:ext uri="{9D8B030D-6E8A-4147-A177-3AD203B41FA5}">
                      <a16:colId xmlns:a16="http://schemas.microsoft.com/office/drawing/2014/main" val="3371395274"/>
                    </a:ext>
                  </a:extLst>
                </a:gridCol>
                <a:gridCol w="1478285">
                  <a:extLst>
                    <a:ext uri="{9D8B030D-6E8A-4147-A177-3AD203B41FA5}">
                      <a16:colId xmlns:a16="http://schemas.microsoft.com/office/drawing/2014/main" val="599659881"/>
                    </a:ext>
                  </a:extLst>
                </a:gridCol>
              </a:tblGrid>
              <a:tr h="309114">
                <a:tc>
                  <a:txBody>
                    <a:bodyPr/>
                    <a:lstStyle/>
                    <a:p>
                      <a:pPr algn="ctr" fontAlgn="ctr"/>
                      <a:r>
                        <a:rPr lang="en-IN" sz="1100" b="1" i="0" u="none" strike="noStrike">
                          <a:solidFill>
                            <a:srgbClr val="FFFFFF"/>
                          </a:solidFill>
                          <a:effectLst/>
                          <a:highlight>
                            <a:srgbClr val="156082"/>
                          </a:highlight>
                          <a:latin typeface="Aptos Narrow" panose="020B0004020202020204" pitchFamily="34" charset="0"/>
                        </a:rPr>
                        <a:t>pageview_url</a:t>
                      </a:r>
                    </a:p>
                  </a:txBody>
                  <a:tcPr marL="7620" marR="7620" marT="7620" marB="0" anchor="ctr">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ctr" fontAlgn="ctr"/>
                      <a:r>
                        <a:rPr lang="en-IN" sz="1100" b="1" i="0" u="none" strike="noStrike">
                          <a:solidFill>
                            <a:srgbClr val="FFFFFF"/>
                          </a:solidFill>
                          <a:effectLst/>
                          <a:highlight>
                            <a:srgbClr val="156082"/>
                          </a:highlight>
                          <a:latin typeface="Aptos Narrow" panose="020B0004020202020204" pitchFamily="34" charset="0"/>
                        </a:rPr>
                        <a:t>sessions</a:t>
                      </a:r>
                    </a:p>
                  </a:txBody>
                  <a:tcPr marL="7620" marR="7620" marT="7620" marB="0" anchor="ctr">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ctr" fontAlgn="ctr"/>
                      <a:r>
                        <a:rPr lang="en-IN" sz="1100" b="1" i="0" u="none" strike="noStrike">
                          <a:solidFill>
                            <a:srgbClr val="FFFFFF"/>
                          </a:solidFill>
                          <a:effectLst/>
                          <a:highlight>
                            <a:srgbClr val="156082"/>
                          </a:highlight>
                          <a:latin typeface="Aptos Narrow" panose="020B0004020202020204" pitchFamily="34" charset="0"/>
                        </a:rPr>
                        <a:t>orders</a:t>
                      </a:r>
                    </a:p>
                  </a:txBody>
                  <a:tcPr marL="7620" marR="7620" marT="7620" marB="0" anchor="ctr">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ctr" fontAlgn="ctr"/>
                      <a:r>
                        <a:rPr lang="en-IN" sz="1100" b="1" i="0" u="none" strike="noStrike">
                          <a:solidFill>
                            <a:srgbClr val="FFFFFF"/>
                          </a:solidFill>
                          <a:effectLst/>
                          <a:highlight>
                            <a:srgbClr val="156082"/>
                          </a:highlight>
                          <a:latin typeface="Aptos Narrow" panose="020B0004020202020204" pitchFamily="34" charset="0"/>
                        </a:rPr>
                        <a:t>conv_rate</a:t>
                      </a:r>
                    </a:p>
                  </a:txBody>
                  <a:tcPr marL="7620" marR="7620" marT="7620" marB="0" anchor="ctr">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extLst>
                  <a:ext uri="{0D108BD9-81ED-4DB2-BD59-A6C34878D82A}">
                    <a16:rowId xmlns:a16="http://schemas.microsoft.com/office/drawing/2014/main" val="1599576898"/>
                  </a:ext>
                </a:extLst>
              </a:tr>
              <a:tr h="579589">
                <a:tc>
                  <a:txBody>
                    <a:bodyPr/>
                    <a:lstStyle/>
                    <a:p>
                      <a:pPr algn="ctr" fontAlgn="ctr"/>
                      <a:r>
                        <a:rPr lang="en-IN" sz="1100" b="0" i="0" u="none" strike="noStrike">
                          <a:solidFill>
                            <a:srgbClr val="000000"/>
                          </a:solidFill>
                          <a:effectLst/>
                          <a:highlight>
                            <a:srgbClr val="C0E6F5"/>
                          </a:highlight>
                          <a:latin typeface="Aptos Narrow" panose="020B0004020202020204" pitchFamily="34" charset="0"/>
                        </a:rPr>
                        <a:t>/the-forever-love-bear</a:t>
                      </a:r>
                    </a:p>
                  </a:txBody>
                  <a:tcPr marL="7620" marR="7620" marT="7620" marB="0" anchor="ctr">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ctr" fontAlgn="ctr"/>
                      <a:r>
                        <a:rPr lang="en-IN" sz="1100" b="0" i="0" u="none" strike="noStrike">
                          <a:solidFill>
                            <a:srgbClr val="000000"/>
                          </a:solidFill>
                          <a:effectLst/>
                          <a:highlight>
                            <a:srgbClr val="C0E6F5"/>
                          </a:highlight>
                          <a:latin typeface="Aptos Narrow" panose="020B0004020202020204" pitchFamily="34" charset="0"/>
                        </a:rPr>
                        <a:t>815</a:t>
                      </a:r>
                    </a:p>
                  </a:txBody>
                  <a:tcPr marL="7620" marR="7620" marT="7620" marB="0" anchor="ctr">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ctr" fontAlgn="ctr"/>
                      <a:r>
                        <a:rPr lang="en-IN" sz="1100" b="0" i="0" u="none" strike="noStrike">
                          <a:solidFill>
                            <a:srgbClr val="000000"/>
                          </a:solidFill>
                          <a:effectLst/>
                          <a:highlight>
                            <a:srgbClr val="C0E6F5"/>
                          </a:highlight>
                          <a:latin typeface="Aptos Narrow" panose="020B0004020202020204" pitchFamily="34" charset="0"/>
                        </a:rPr>
                        <a:t>162</a:t>
                      </a:r>
                    </a:p>
                  </a:txBody>
                  <a:tcPr marL="7620" marR="7620" marT="7620" marB="0" anchor="ctr">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ctr" fontAlgn="ctr"/>
                      <a:r>
                        <a:rPr lang="en-IN" sz="1100" b="0" i="0" u="none" strike="noStrike">
                          <a:solidFill>
                            <a:srgbClr val="000000"/>
                          </a:solidFill>
                          <a:effectLst/>
                          <a:highlight>
                            <a:srgbClr val="C0E6F5"/>
                          </a:highlight>
                          <a:latin typeface="Aptos Narrow" panose="020B0004020202020204" pitchFamily="34" charset="0"/>
                        </a:rPr>
                        <a:t>0.1988</a:t>
                      </a:r>
                    </a:p>
                  </a:txBody>
                  <a:tcPr marL="7620" marR="7620" marT="7620" marB="0" anchor="ctr">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1031019268"/>
                  </a:ext>
                </a:extLst>
              </a:tr>
              <a:tr h="579589">
                <a:tc>
                  <a:txBody>
                    <a:bodyPr/>
                    <a:lstStyle/>
                    <a:p>
                      <a:pPr algn="ctr" fontAlgn="ctr"/>
                      <a:r>
                        <a:rPr lang="en-IN" sz="1100" b="0" i="0" u="none" strike="noStrike">
                          <a:solidFill>
                            <a:srgbClr val="000000"/>
                          </a:solidFill>
                          <a:effectLst/>
                          <a:latin typeface="Aptos Narrow" panose="020B0004020202020204" pitchFamily="34" charset="0"/>
                        </a:rPr>
                        <a:t>/the-original-mr-fuzzy</a:t>
                      </a:r>
                    </a:p>
                  </a:txBody>
                  <a:tcPr marL="7620" marR="7620" marT="7620" marB="0" anchor="ctr">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Aptos Narrow" panose="020B0004020202020204" pitchFamily="34" charset="0"/>
                        </a:rPr>
                        <a:t>1988</a:t>
                      </a:r>
                    </a:p>
                  </a:txBody>
                  <a:tcPr marL="7620" marR="7620" marT="7620" marB="0" anchor="ctr">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Aptos Narrow" panose="020B0004020202020204" pitchFamily="34" charset="0"/>
                        </a:rPr>
                        <a:t>335</a:t>
                      </a:r>
                    </a:p>
                  </a:txBody>
                  <a:tcPr marL="7620" marR="7620" marT="7620" marB="0" anchor="ctr">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fontAlgn="ctr"/>
                      <a:r>
                        <a:rPr lang="en-IN" sz="1100" b="0" i="0" u="none" strike="noStrike" dirty="0">
                          <a:solidFill>
                            <a:srgbClr val="000000"/>
                          </a:solidFill>
                          <a:effectLst/>
                          <a:latin typeface="Aptos Narrow" panose="020B0004020202020204" pitchFamily="34" charset="0"/>
                        </a:rPr>
                        <a:t>0.1685</a:t>
                      </a:r>
                    </a:p>
                  </a:txBody>
                  <a:tcPr marL="7620" marR="7620" marT="7620" marB="0" anchor="ctr">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347775998"/>
                  </a:ext>
                </a:extLst>
              </a:tr>
            </a:tbl>
          </a:graphicData>
        </a:graphic>
      </p:graphicFrame>
    </p:spTree>
    <p:extLst>
      <p:ext uri="{BB962C8B-B14F-4D97-AF65-F5344CB8AC3E}">
        <p14:creationId xmlns:p14="http://schemas.microsoft.com/office/powerpoint/2010/main" val="1253510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en-IN" sz="3500">
                <a:solidFill>
                  <a:srgbClr val="FFFFFF"/>
                </a:solidFill>
              </a:rPr>
              <a:t>Product Pathing Analysis</a:t>
            </a:r>
          </a:p>
        </p:txBody>
      </p:sp>
      <p:sp>
        <p:nvSpPr>
          <p:cNvPr id="3" name="Content Placeholder 2"/>
          <p:cNvSpPr>
            <a:spLocks noGrp="1"/>
          </p:cNvSpPr>
          <p:nvPr>
            <p:ph idx="1"/>
          </p:nvPr>
        </p:nvSpPr>
        <p:spPr>
          <a:xfrm>
            <a:off x="3607694" y="649480"/>
            <a:ext cx="4916510" cy="5546047"/>
          </a:xfrm>
        </p:spPr>
        <p:txBody>
          <a:bodyPr anchor="ctr">
            <a:normAutofit/>
          </a:bodyPr>
          <a:lstStyle/>
          <a:p>
            <a:pPr marL="0" indent="0">
              <a:lnSpc>
                <a:spcPct val="90000"/>
              </a:lnSpc>
              <a:buNone/>
            </a:pPr>
            <a:r>
              <a:rPr lang="en-US" sz="1400" b="1"/>
              <a:t>Request: </a:t>
            </a:r>
            <a:r>
              <a:rPr lang="en-US" sz="1400"/>
              <a:t>Now that we have a new product, I'm thinking about our user path and conversion funnel. Lets look at sessions which hit the/products page and see where they went next. Could you please pull clickthrough rates from/products since the new product launch on January 6th 2013 by product, and compare them to the 3 months leading up to launch as a baseline?--- Thanks, Morgan(website Manger) on 6th April 2013</a:t>
            </a:r>
          </a:p>
          <a:p>
            <a:pPr marL="0" indent="0">
              <a:lnSpc>
                <a:spcPct val="90000"/>
              </a:lnSpc>
              <a:buNone/>
            </a:pPr>
            <a:endParaRPr lang="en-US" sz="1400" b="1"/>
          </a:p>
          <a:p>
            <a:pPr marL="0" indent="0">
              <a:lnSpc>
                <a:spcPct val="90000"/>
              </a:lnSpc>
              <a:buNone/>
            </a:pPr>
            <a:endParaRPr lang="en-US" sz="1400" b="1"/>
          </a:p>
          <a:p>
            <a:pPr marL="0" indent="0">
              <a:lnSpc>
                <a:spcPct val="90000"/>
              </a:lnSpc>
              <a:buNone/>
            </a:pPr>
            <a:endParaRPr lang="en-US" sz="1400" b="1"/>
          </a:p>
          <a:p>
            <a:pPr marL="0" indent="0">
              <a:lnSpc>
                <a:spcPct val="90000"/>
              </a:lnSpc>
              <a:buNone/>
            </a:pPr>
            <a:r>
              <a:rPr lang="en-US" sz="1400" b="1"/>
              <a:t>Solution:</a:t>
            </a:r>
          </a:p>
          <a:p>
            <a:pPr marL="0" indent="0">
              <a:lnSpc>
                <a:spcPct val="90000"/>
              </a:lnSpc>
              <a:buNone/>
            </a:pPr>
            <a:r>
              <a:rPr lang="en-US" sz="1400"/>
              <a:t>Step 1: find the relevant /products pageviews with website_session_id</a:t>
            </a:r>
          </a:p>
          <a:p>
            <a:pPr marL="0" indent="0">
              <a:lnSpc>
                <a:spcPct val="90000"/>
              </a:lnSpc>
              <a:buNone/>
            </a:pPr>
            <a:r>
              <a:rPr lang="en-US" sz="1400"/>
              <a:t>Step 2: find the next pageview id that occurs AFTER the product pageview </a:t>
            </a:r>
          </a:p>
          <a:p>
            <a:pPr marL="0" indent="0">
              <a:lnSpc>
                <a:spcPct val="90000"/>
              </a:lnSpc>
              <a:buNone/>
            </a:pPr>
            <a:r>
              <a:rPr lang="en-US" sz="1400"/>
              <a:t>Step 3: find the pageview_url associated with any applicable next pageview id </a:t>
            </a:r>
          </a:p>
          <a:p>
            <a:pPr marL="0" indent="0">
              <a:lnSpc>
                <a:spcPct val="90000"/>
              </a:lnSpc>
              <a:buNone/>
            </a:pPr>
            <a:r>
              <a:rPr lang="en-US" sz="1400"/>
              <a:t>Step 4: summarize the data and analyze the pre vs post-periods</a:t>
            </a:r>
          </a:p>
          <a:p>
            <a:pPr marL="0" indent="0">
              <a:lnSpc>
                <a:spcPct val="90000"/>
              </a:lnSpc>
              <a:buNone/>
            </a:pPr>
            <a:endParaRPr lang="en-US" sz="1400" b="1"/>
          </a:p>
          <a:p>
            <a:pPr marL="0" indent="0">
              <a:lnSpc>
                <a:spcPct val="90000"/>
              </a:lnSpc>
              <a:buNone/>
            </a:pPr>
            <a:br>
              <a:rPr lang="en-US" sz="1400"/>
            </a:br>
            <a:br>
              <a:rPr lang="en-US" sz="1400"/>
            </a:br>
            <a:endParaRPr 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5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 name="Rectangle 6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ontent Placeholder 2">
            <a:extLst>
              <a:ext uri="{FF2B5EF4-FFF2-40B4-BE49-F238E27FC236}">
                <a16:creationId xmlns:a16="http://schemas.microsoft.com/office/drawing/2014/main" id="{D9C79299-8585-5E87-1EE8-141C68B5B952}"/>
              </a:ext>
            </a:extLst>
          </p:cNvPr>
          <p:cNvSpPr>
            <a:spLocks noGrp="1"/>
          </p:cNvSpPr>
          <p:nvPr>
            <p:ph idx="1"/>
          </p:nvPr>
        </p:nvSpPr>
        <p:spPr>
          <a:xfrm>
            <a:off x="3607694" y="649480"/>
            <a:ext cx="4916510" cy="5546047"/>
          </a:xfrm>
        </p:spPr>
        <p:txBody>
          <a:bodyPr anchor="ctr">
            <a:normAutofit/>
          </a:bodyPr>
          <a:lstStyle/>
          <a:p>
            <a:pPr marL="0" indent="0">
              <a:lnSpc>
                <a:spcPct val="90000"/>
              </a:lnSpc>
              <a:buNone/>
            </a:pPr>
            <a:r>
              <a:rPr lang="en-US" sz="1200" b="1" dirty="0"/>
              <a:t>Step 1:</a:t>
            </a:r>
          </a:p>
          <a:p>
            <a:pPr marL="0" indent="0">
              <a:lnSpc>
                <a:spcPct val="90000"/>
              </a:lnSpc>
              <a:buNone/>
              <a:defRPr sz="1000">
                <a:latin typeface="Courier New"/>
              </a:defRPr>
            </a:pPr>
            <a:r>
              <a:rPr lang="en-US" sz="1200" b="1" dirty="0">
                <a:latin typeface="Courier New"/>
              </a:rPr>
              <a:t>CREATE TEMPORARY TABLE </a:t>
            </a:r>
            <a:r>
              <a:rPr lang="en-US" sz="1200" b="1">
                <a:latin typeface="Courier New"/>
              </a:rPr>
              <a:t>products_pageviews</a:t>
            </a:r>
            <a:r>
              <a:rPr lang="en-US" sz="1200" b="1" dirty="0">
                <a:latin typeface="Courier New"/>
              </a:rPr>
              <a:t> AS</a:t>
            </a:r>
            <a:br>
              <a:rPr lang="en-US" sz="1200" b="1" dirty="0">
                <a:latin typeface="Courier New"/>
              </a:rPr>
            </a:br>
            <a:r>
              <a:rPr lang="en-US" sz="1200" b="1" dirty="0">
                <a:latin typeface="Courier New"/>
              </a:rPr>
              <a:t>SELECT </a:t>
            </a:r>
            <a:r>
              <a:rPr lang="en-US" sz="1200" b="1">
                <a:latin typeface="Courier New"/>
              </a:rPr>
              <a:t>website_session_id</a:t>
            </a:r>
            <a:r>
              <a:rPr lang="en-US" sz="1200" b="1" dirty="0">
                <a:latin typeface="Courier New"/>
              </a:rPr>
              <a:t>,</a:t>
            </a:r>
            <a:br>
              <a:rPr lang="en-US" sz="1200" b="1" dirty="0">
                <a:latin typeface="Courier New"/>
              </a:rPr>
            </a:br>
            <a:r>
              <a:rPr lang="en-US" sz="1200" b="1" dirty="0">
                <a:latin typeface="Courier New"/>
              </a:rPr>
              <a:t>       </a:t>
            </a:r>
            <a:r>
              <a:rPr lang="en-US" sz="1200" b="1">
                <a:latin typeface="Courier New"/>
              </a:rPr>
              <a:t>website_pageview_id</a:t>
            </a:r>
            <a:r>
              <a:rPr lang="en-US" sz="1200" b="1" dirty="0">
                <a:latin typeface="Courier New"/>
              </a:rPr>
              <a:t>,</a:t>
            </a:r>
            <a:br>
              <a:rPr lang="en-US" sz="1200" b="1" dirty="0">
                <a:latin typeface="Courier New"/>
              </a:rPr>
            </a:br>
            <a:r>
              <a:rPr lang="en-US" sz="1200" b="1" dirty="0">
                <a:latin typeface="Courier New"/>
              </a:rPr>
              <a:t>       </a:t>
            </a:r>
            <a:r>
              <a:rPr lang="en-US" sz="1200" b="1">
                <a:latin typeface="Courier New"/>
              </a:rPr>
              <a:t>created_at</a:t>
            </a:r>
            <a:r>
              <a:rPr lang="en-US" sz="1200" b="1" dirty="0">
                <a:latin typeface="Courier New"/>
              </a:rPr>
              <a:t>,</a:t>
            </a:r>
            <a:br>
              <a:rPr lang="en-US" sz="1200" b="1" dirty="0">
                <a:latin typeface="Courier New"/>
              </a:rPr>
            </a:br>
            <a:r>
              <a:rPr lang="en-US" sz="1200" b="1" dirty="0">
                <a:latin typeface="Courier New"/>
              </a:rPr>
              <a:t>       CASE</a:t>
            </a:r>
            <a:br>
              <a:rPr lang="en-US" sz="1200" b="1" dirty="0">
                <a:latin typeface="Courier New"/>
              </a:rPr>
            </a:br>
            <a:r>
              <a:rPr lang="en-US" sz="1200" b="1" dirty="0">
                <a:latin typeface="Courier New"/>
              </a:rPr>
              <a:t>           WHEN </a:t>
            </a:r>
            <a:r>
              <a:rPr lang="en-US" sz="1200" b="1">
                <a:latin typeface="Courier New"/>
              </a:rPr>
              <a:t>created_at</a:t>
            </a:r>
            <a:r>
              <a:rPr lang="en-US" sz="1200" b="1" dirty="0">
                <a:latin typeface="Courier New"/>
              </a:rPr>
              <a:t> &lt; '2013-01-06' THEN 'A.Pre_product_2'</a:t>
            </a:r>
            <a:br>
              <a:rPr lang="en-US" sz="1200" b="1" dirty="0">
                <a:latin typeface="Courier New"/>
              </a:rPr>
            </a:br>
            <a:r>
              <a:rPr lang="en-US" sz="1200" b="1" dirty="0">
                <a:latin typeface="Courier New"/>
              </a:rPr>
              <a:t>           WHEN </a:t>
            </a:r>
            <a:r>
              <a:rPr lang="en-US" sz="1200" b="1">
                <a:latin typeface="Courier New"/>
              </a:rPr>
              <a:t>created_at</a:t>
            </a:r>
            <a:r>
              <a:rPr lang="en-US" sz="1200" b="1" dirty="0">
                <a:latin typeface="Courier New"/>
              </a:rPr>
              <a:t> &gt;= '2013-01-06' THEN 'B.Post_product_2'</a:t>
            </a:r>
            <a:br>
              <a:rPr lang="en-US" sz="1200" b="1" dirty="0">
                <a:latin typeface="Courier New"/>
              </a:rPr>
            </a:br>
            <a:r>
              <a:rPr lang="en-US" sz="1200" b="1" dirty="0">
                <a:latin typeface="Courier New"/>
              </a:rPr>
              <a:t>           ELSE 'uh oh.. check logic'</a:t>
            </a:r>
            <a:br>
              <a:rPr lang="en-US" sz="1200" b="1" dirty="0">
                <a:latin typeface="Courier New"/>
              </a:rPr>
            </a:br>
            <a:r>
              <a:rPr lang="en-US" sz="1200" b="1" dirty="0">
                <a:latin typeface="Courier New"/>
              </a:rPr>
              <a:t>       END AS </a:t>
            </a:r>
            <a:r>
              <a:rPr lang="en-US" sz="1200" b="1">
                <a:latin typeface="Courier New"/>
              </a:rPr>
              <a:t>time_period</a:t>
            </a:r>
            <a:br>
              <a:rPr lang="en-US" sz="1200" b="1" dirty="0">
                <a:latin typeface="Courier New"/>
              </a:rPr>
            </a:br>
            <a:r>
              <a:rPr lang="en-US" sz="1200" b="1" dirty="0">
                <a:latin typeface="Courier New"/>
              </a:rPr>
              <a:t>FROM </a:t>
            </a:r>
            <a:r>
              <a:rPr lang="en-US" sz="1200" b="1">
                <a:latin typeface="Courier New"/>
              </a:rPr>
              <a:t>website_pageviews</a:t>
            </a:r>
            <a:br>
              <a:rPr lang="en-US" sz="1200" b="1" dirty="0">
                <a:latin typeface="Courier New"/>
              </a:rPr>
            </a:br>
            <a:r>
              <a:rPr lang="en-US" sz="1200" b="1" dirty="0">
                <a:latin typeface="Courier New"/>
              </a:rPr>
              <a:t>WHERE </a:t>
            </a:r>
            <a:r>
              <a:rPr lang="en-US" sz="1200" b="1">
                <a:latin typeface="Courier New"/>
              </a:rPr>
              <a:t>created_at</a:t>
            </a:r>
            <a:r>
              <a:rPr lang="en-US" sz="1200" b="1" dirty="0">
                <a:latin typeface="Courier New"/>
              </a:rPr>
              <a:t> &lt; '2013-04-06'</a:t>
            </a:r>
            <a:br>
              <a:rPr lang="en-US" sz="1200" b="1" dirty="0">
                <a:latin typeface="Courier New"/>
              </a:rPr>
            </a:br>
            <a:r>
              <a:rPr lang="en-US" sz="1200" b="1" dirty="0">
                <a:latin typeface="Courier New"/>
              </a:rPr>
              <a:t>  AND </a:t>
            </a:r>
            <a:r>
              <a:rPr lang="en-US" sz="1200" b="1">
                <a:latin typeface="Courier New"/>
              </a:rPr>
              <a:t>created_at</a:t>
            </a:r>
            <a:r>
              <a:rPr lang="en-US" sz="1200" b="1" dirty="0">
                <a:latin typeface="Courier New"/>
              </a:rPr>
              <a:t> &gt; '2012-10-06'</a:t>
            </a:r>
            <a:br>
              <a:rPr lang="en-US" sz="1200" b="1" dirty="0">
                <a:latin typeface="Courier New"/>
              </a:rPr>
            </a:br>
            <a:r>
              <a:rPr lang="en-US" sz="1200" b="1" dirty="0">
                <a:latin typeface="Courier New"/>
              </a:rPr>
              <a:t>  AND </a:t>
            </a:r>
            <a:r>
              <a:rPr lang="en-US" sz="1200" b="1">
                <a:latin typeface="Courier New"/>
              </a:rPr>
              <a:t>pageview_url</a:t>
            </a:r>
            <a:r>
              <a:rPr lang="en-US" sz="1200" b="1" dirty="0">
                <a:latin typeface="Courier New"/>
              </a:rPr>
              <a:t> = '/products’;</a:t>
            </a:r>
            <a:endParaRPr lang="en-IN" sz="1200" b="1" dirty="0"/>
          </a:p>
          <a:p>
            <a:pPr marL="0" indent="0">
              <a:lnSpc>
                <a:spcPct val="90000"/>
              </a:lnSpc>
              <a:buNone/>
            </a:pPr>
            <a:endParaRPr lang="en-IN" sz="1200" b="1" dirty="0"/>
          </a:p>
          <a:p>
            <a:pPr marL="0" indent="0">
              <a:lnSpc>
                <a:spcPct val="90000"/>
              </a:lnSpc>
              <a:buNone/>
            </a:pPr>
            <a:r>
              <a:rPr lang="en-IN" sz="1200" b="1" dirty="0"/>
              <a:t>Step 2:</a:t>
            </a:r>
            <a:endParaRPr lang="en-IN" sz="1200" b="1" dirty="0">
              <a:latin typeface="Courier New"/>
            </a:endParaRPr>
          </a:p>
          <a:p>
            <a:pPr marL="0" indent="0">
              <a:lnSpc>
                <a:spcPct val="90000"/>
              </a:lnSpc>
              <a:buNone/>
            </a:pPr>
            <a:r>
              <a:rPr lang="en-IN" sz="1200" b="1" dirty="0">
                <a:latin typeface="Courier New"/>
              </a:rPr>
              <a:t>create temporary table </a:t>
            </a:r>
            <a:r>
              <a:rPr lang="en-IN" sz="1200" b="1">
                <a:latin typeface="Courier New"/>
              </a:rPr>
              <a:t>sessions_w_next_pageview_id</a:t>
            </a:r>
            <a:endParaRPr lang="en-IN" sz="1200" b="1" dirty="0">
              <a:latin typeface="Courier New"/>
            </a:endParaRPr>
          </a:p>
          <a:p>
            <a:pPr marL="0" indent="0">
              <a:lnSpc>
                <a:spcPct val="90000"/>
              </a:lnSpc>
              <a:buNone/>
            </a:pPr>
            <a:r>
              <a:rPr lang="en-IN" sz="1200" b="1" dirty="0">
                <a:latin typeface="Courier New"/>
              </a:rPr>
              <a:t>select 	</a:t>
            </a:r>
            <a:r>
              <a:rPr lang="en-IN" sz="1200" b="1">
                <a:latin typeface="Courier New"/>
              </a:rPr>
              <a:t>products_pageviews.time_period</a:t>
            </a:r>
            <a:r>
              <a:rPr lang="en-IN" sz="1200" b="1" dirty="0">
                <a:latin typeface="Courier New"/>
              </a:rPr>
              <a:t>,    </a:t>
            </a:r>
          </a:p>
          <a:p>
            <a:pPr marL="0" indent="0">
              <a:lnSpc>
                <a:spcPct val="90000"/>
              </a:lnSpc>
              <a:buNone/>
            </a:pPr>
            <a:r>
              <a:rPr lang="en-IN" sz="1200" b="1" dirty="0">
                <a:latin typeface="Courier New"/>
              </a:rPr>
              <a:t>	</a:t>
            </a:r>
            <a:r>
              <a:rPr lang="en-IN" sz="1200" b="1">
                <a:latin typeface="Courier New"/>
              </a:rPr>
              <a:t>products_pageviews.website_session_id</a:t>
            </a:r>
            <a:r>
              <a:rPr lang="en-IN" sz="1200" b="1" dirty="0">
                <a:latin typeface="Courier New"/>
              </a:rPr>
              <a:t>,    </a:t>
            </a:r>
          </a:p>
          <a:p>
            <a:pPr marL="0" indent="0">
              <a:lnSpc>
                <a:spcPct val="90000"/>
              </a:lnSpc>
              <a:buNone/>
            </a:pPr>
            <a:r>
              <a:rPr lang="en-IN" sz="1200" b="1" dirty="0">
                <a:latin typeface="Courier New"/>
              </a:rPr>
              <a:t>	min(</a:t>
            </a:r>
            <a:r>
              <a:rPr lang="en-IN" sz="1200" b="1">
                <a:latin typeface="Courier New"/>
              </a:rPr>
              <a:t>website_pageviews.website_pageview_id</a:t>
            </a:r>
            <a:r>
              <a:rPr lang="en-IN" sz="1200" b="1" dirty="0">
                <a:latin typeface="Courier New"/>
              </a:rPr>
              <a:t>) as </a:t>
            </a:r>
            <a:r>
              <a:rPr lang="en-IN" sz="1200" b="1">
                <a:latin typeface="Courier New"/>
              </a:rPr>
              <a:t>min_next_pageview_id</a:t>
            </a:r>
            <a:endParaRPr lang="en-IN" sz="1200" b="1" dirty="0">
              <a:latin typeface="Courier New"/>
            </a:endParaRPr>
          </a:p>
          <a:p>
            <a:pPr marL="0" indent="0">
              <a:lnSpc>
                <a:spcPct val="90000"/>
              </a:lnSpc>
              <a:buNone/>
            </a:pPr>
            <a:r>
              <a:rPr lang="en-IN" sz="1200" b="1" dirty="0">
                <a:latin typeface="Courier New"/>
              </a:rPr>
              <a:t>from </a:t>
            </a:r>
            <a:r>
              <a:rPr lang="en-IN" sz="1200" b="1">
                <a:latin typeface="Courier New"/>
              </a:rPr>
              <a:t>products_pageviews</a:t>
            </a:r>
            <a:r>
              <a:rPr lang="en-IN" sz="1200" b="1" dirty="0">
                <a:latin typeface="Courier New"/>
              </a:rPr>
              <a:t> </a:t>
            </a:r>
          </a:p>
          <a:p>
            <a:pPr marL="0" indent="0">
              <a:lnSpc>
                <a:spcPct val="90000"/>
              </a:lnSpc>
              <a:buNone/>
            </a:pPr>
            <a:r>
              <a:rPr lang="en-IN" sz="1200" b="1" dirty="0">
                <a:latin typeface="Courier New"/>
              </a:rPr>
              <a:t>left join  </a:t>
            </a:r>
            <a:r>
              <a:rPr lang="en-IN" sz="1200" b="1">
                <a:latin typeface="Courier New"/>
              </a:rPr>
              <a:t>website_pageviews</a:t>
            </a:r>
            <a:r>
              <a:rPr lang="en-IN" sz="1200" b="1" dirty="0">
                <a:latin typeface="Courier New"/>
              </a:rPr>
              <a:t> </a:t>
            </a:r>
          </a:p>
          <a:p>
            <a:pPr marL="0" indent="0">
              <a:lnSpc>
                <a:spcPct val="90000"/>
              </a:lnSpc>
              <a:buNone/>
            </a:pPr>
            <a:r>
              <a:rPr lang="en-IN" sz="1200" b="1" dirty="0">
                <a:latin typeface="Courier New"/>
              </a:rPr>
              <a:t>on </a:t>
            </a:r>
            <a:r>
              <a:rPr lang="en-IN" sz="1200" b="1">
                <a:latin typeface="Courier New"/>
              </a:rPr>
              <a:t>products_pageviews.website_session_id</a:t>
            </a:r>
            <a:r>
              <a:rPr lang="en-IN" sz="1200" b="1" dirty="0">
                <a:latin typeface="Courier New"/>
              </a:rPr>
              <a:t> = </a:t>
            </a:r>
            <a:r>
              <a:rPr lang="en-IN" sz="1200" b="1">
                <a:latin typeface="Courier New"/>
              </a:rPr>
              <a:t>website_pageviews.website_session_id</a:t>
            </a:r>
            <a:r>
              <a:rPr lang="en-IN" sz="1200" b="1" dirty="0">
                <a:latin typeface="Courier New"/>
              </a:rPr>
              <a:t> and </a:t>
            </a:r>
            <a:r>
              <a:rPr lang="en-IN" sz="1200" b="1">
                <a:latin typeface="Courier New"/>
              </a:rPr>
              <a:t>products_pageviews.website_pageview_id</a:t>
            </a:r>
            <a:r>
              <a:rPr lang="en-IN" sz="1200" b="1" dirty="0">
                <a:latin typeface="Courier New"/>
              </a:rPr>
              <a:t> &lt; </a:t>
            </a:r>
            <a:r>
              <a:rPr lang="en-IN" sz="1200" b="1">
                <a:latin typeface="Courier New"/>
              </a:rPr>
              <a:t>website_pageviews.website_pageview_id</a:t>
            </a:r>
            <a:r>
              <a:rPr lang="en-IN" sz="1200" b="1" dirty="0">
                <a:latin typeface="Courier New"/>
              </a:rPr>
              <a:t> </a:t>
            </a:r>
          </a:p>
          <a:p>
            <a:pPr marL="0" indent="0">
              <a:lnSpc>
                <a:spcPct val="90000"/>
              </a:lnSpc>
              <a:buNone/>
            </a:pPr>
            <a:r>
              <a:rPr lang="en-IN" sz="1200" b="1" dirty="0">
                <a:latin typeface="Courier New"/>
              </a:rPr>
              <a:t>group by 1,2;</a:t>
            </a:r>
            <a:endParaRPr lang="en-IN" sz="1200" b="1" dirty="0"/>
          </a:p>
          <a:p>
            <a:pPr marL="0" indent="0">
              <a:lnSpc>
                <a:spcPct val="90000"/>
              </a:lnSpc>
              <a:buNone/>
            </a:pPr>
            <a:endParaRPr lang="en-IN" sz="1200" b="1" dirty="0"/>
          </a:p>
          <a:p>
            <a:pPr marL="0" indent="0">
              <a:lnSpc>
                <a:spcPct val="90000"/>
              </a:lnSpc>
              <a:buNone/>
            </a:pPr>
            <a:endParaRPr lang="en-IN" sz="1200" b="1" dirty="0"/>
          </a:p>
          <a:p>
            <a:pPr marL="0" indent="0">
              <a:lnSpc>
                <a:spcPct val="90000"/>
              </a:lnSpc>
              <a:buNone/>
            </a:pPr>
            <a:endParaRPr lang="en-IN" sz="1200" b="1" dirty="0"/>
          </a:p>
          <a:p>
            <a:pPr>
              <a:lnSpc>
                <a:spcPct val="90000"/>
              </a:lnSpc>
            </a:pPr>
            <a:endParaRPr lang="en-IN" sz="1200" dirty="0"/>
          </a:p>
        </p:txBody>
      </p:sp>
    </p:spTree>
    <p:extLst>
      <p:ext uri="{BB962C8B-B14F-4D97-AF65-F5344CB8AC3E}">
        <p14:creationId xmlns:p14="http://schemas.microsoft.com/office/powerpoint/2010/main" val="83373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161</TotalTime>
  <Words>1946</Words>
  <Application>Microsoft Office PowerPoint</Application>
  <PresentationFormat>On-screen Show (4:3)</PresentationFormat>
  <Paragraphs>306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 Narrow</vt:lpstr>
      <vt:lpstr>Arial</vt:lpstr>
      <vt:lpstr>Calibri</vt:lpstr>
      <vt:lpstr>Courier New</vt:lpstr>
      <vt:lpstr>Office Theme</vt:lpstr>
      <vt:lpstr>Product and Website Analysis for Mavenfuzzy factory</vt:lpstr>
      <vt:lpstr>Monthly Sales Trends</vt:lpstr>
      <vt:lpstr>Query Output</vt:lpstr>
      <vt:lpstr>Post-Launch Sales and Conversion Analysis</vt:lpstr>
      <vt:lpstr>Query Output</vt:lpstr>
      <vt:lpstr>Product-Level Website Analysis</vt:lpstr>
      <vt:lpstr>Query Output</vt:lpstr>
      <vt:lpstr>Product Pathing Analysis</vt:lpstr>
      <vt:lpstr>PowerPoint Presentation</vt:lpstr>
      <vt:lpstr>PowerPoint Presentation</vt:lpstr>
      <vt:lpstr>Query Output</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Arbaj Momin</cp:lastModifiedBy>
  <cp:revision>4</cp:revision>
  <dcterms:created xsi:type="dcterms:W3CDTF">2013-01-27T09:14:16Z</dcterms:created>
  <dcterms:modified xsi:type="dcterms:W3CDTF">2024-08-23T18:43:44Z</dcterms:modified>
  <cp:category/>
</cp:coreProperties>
</file>