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3AD7C-9F80-42E8-9345-6BE0E30A0C8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2081C6-6340-4C1A-92CF-5EEB9AB84CD6}">
      <dgm:prSet/>
      <dgm:spPr/>
      <dgm:t>
        <a:bodyPr/>
        <a:lstStyle/>
        <a:p>
          <a:r>
            <a:rPr lang="en-IN" b="1" dirty="0"/>
            <a:t>Sales Distribution by Category</a:t>
          </a:r>
          <a:r>
            <a:rPr lang="en-US" b="1" dirty="0"/>
            <a:t>: </a:t>
          </a:r>
          <a:r>
            <a:rPr lang="en-US" b="0" i="0" dirty="0"/>
            <a:t>The highest number of orders were for domestic pipes and agricultural pipes, with both categories having the same number of orders. To further grow the agricultural pipe category, we need to strategize on increasing its demand and market share through targeted marketing and product development initiatives.</a:t>
          </a:r>
          <a:endParaRPr lang="en-US" dirty="0"/>
        </a:p>
      </dgm:t>
    </dgm:pt>
    <dgm:pt modelId="{61A4867D-81DD-4FB4-8E39-5A3859AC9F46}" type="parTrans" cxnId="{8255219D-332B-49D8-9492-702833738657}">
      <dgm:prSet/>
      <dgm:spPr/>
      <dgm:t>
        <a:bodyPr/>
        <a:lstStyle/>
        <a:p>
          <a:endParaRPr lang="en-US"/>
        </a:p>
      </dgm:t>
    </dgm:pt>
    <dgm:pt modelId="{19DB2D27-AFEC-4979-B1B4-FC7DB0E06EB1}" type="sibTrans" cxnId="{8255219D-332B-49D8-9492-702833738657}">
      <dgm:prSet/>
      <dgm:spPr/>
      <dgm:t>
        <a:bodyPr/>
        <a:lstStyle/>
        <a:p>
          <a:endParaRPr lang="en-US"/>
        </a:p>
      </dgm:t>
    </dgm:pt>
    <dgm:pt modelId="{38AF351A-195F-4E36-BC29-694882150E8E}">
      <dgm:prSet/>
      <dgm:spPr/>
      <dgm:t>
        <a:bodyPr/>
        <a:lstStyle/>
        <a:p>
          <a:r>
            <a:rPr lang="en-US" b="1" dirty="0"/>
            <a:t>Most Popular Payment Method: </a:t>
          </a:r>
          <a:r>
            <a:rPr lang="en-US" b="0" i="0" dirty="0"/>
            <a:t>Cryptocurrency and UPI emerge as the most popular payment methods among our customers, out of the six payment options available.</a:t>
          </a:r>
          <a:endParaRPr lang="en-US" dirty="0"/>
        </a:p>
      </dgm:t>
    </dgm:pt>
    <dgm:pt modelId="{CFD15ED4-E186-4A16-A562-591099F3B9C1}" type="parTrans" cxnId="{F34F3914-FB7F-4E41-B240-23C7E4E39EED}">
      <dgm:prSet/>
      <dgm:spPr/>
      <dgm:t>
        <a:bodyPr/>
        <a:lstStyle/>
        <a:p>
          <a:endParaRPr lang="en-US"/>
        </a:p>
      </dgm:t>
    </dgm:pt>
    <dgm:pt modelId="{8983BB4B-6A9B-4AC5-9374-684473BF9A6C}" type="sibTrans" cxnId="{F34F3914-FB7F-4E41-B240-23C7E4E39EED}">
      <dgm:prSet/>
      <dgm:spPr/>
      <dgm:t>
        <a:bodyPr/>
        <a:lstStyle/>
        <a:p>
          <a:endParaRPr lang="en-US"/>
        </a:p>
      </dgm:t>
    </dgm:pt>
    <dgm:pt modelId="{A70F2835-A017-41D9-8EC8-539E9C71C576}">
      <dgm:prSet/>
      <dgm:spPr/>
      <dgm:t>
        <a:bodyPr/>
        <a:lstStyle/>
        <a:p>
          <a:r>
            <a:rPr lang="en-US" b="1"/>
            <a:t>Supplier Analysis: </a:t>
          </a:r>
          <a:r>
            <a:rPr lang="en-US" b="0" i="0"/>
            <a:t>Hanson and Sons emerged as the primary supplier, providing the highest number of products among all our suppliers.</a:t>
          </a:r>
          <a:endParaRPr lang="en-US"/>
        </a:p>
      </dgm:t>
    </dgm:pt>
    <dgm:pt modelId="{0F43C2B9-3AD2-44B1-B65C-0BBFCEB9AE3B}" type="parTrans" cxnId="{E4CC0519-1FEC-422C-B8CA-EA92C32C3596}">
      <dgm:prSet/>
      <dgm:spPr/>
      <dgm:t>
        <a:bodyPr/>
        <a:lstStyle/>
        <a:p>
          <a:endParaRPr lang="en-US"/>
        </a:p>
      </dgm:t>
    </dgm:pt>
    <dgm:pt modelId="{1FF3D7A4-9572-4BB3-A72D-6DBAE7A8F6EF}" type="sibTrans" cxnId="{E4CC0519-1FEC-422C-B8CA-EA92C32C3596}">
      <dgm:prSet/>
      <dgm:spPr/>
      <dgm:t>
        <a:bodyPr/>
        <a:lstStyle/>
        <a:p>
          <a:endParaRPr lang="en-US"/>
        </a:p>
      </dgm:t>
    </dgm:pt>
    <dgm:pt modelId="{7103C916-FB03-44BE-9FA1-BBFE86B71CD6}" type="pres">
      <dgm:prSet presAssocID="{E4C3AD7C-9F80-42E8-9345-6BE0E30A0C8F}" presName="outerComposite" presStyleCnt="0">
        <dgm:presLayoutVars>
          <dgm:chMax val="5"/>
          <dgm:dir/>
          <dgm:resizeHandles val="exact"/>
        </dgm:presLayoutVars>
      </dgm:prSet>
      <dgm:spPr/>
    </dgm:pt>
    <dgm:pt modelId="{7FD895ED-8C02-4ACD-82D2-A9D78E11282A}" type="pres">
      <dgm:prSet presAssocID="{E4C3AD7C-9F80-42E8-9345-6BE0E30A0C8F}" presName="dummyMaxCanvas" presStyleCnt="0">
        <dgm:presLayoutVars/>
      </dgm:prSet>
      <dgm:spPr/>
    </dgm:pt>
    <dgm:pt modelId="{866527D5-9F5E-41C5-9A09-500A33C31FE2}" type="pres">
      <dgm:prSet presAssocID="{E4C3AD7C-9F80-42E8-9345-6BE0E30A0C8F}" presName="ThreeNodes_1" presStyleLbl="node1" presStyleIdx="0" presStyleCnt="3">
        <dgm:presLayoutVars>
          <dgm:bulletEnabled val="1"/>
        </dgm:presLayoutVars>
      </dgm:prSet>
      <dgm:spPr/>
    </dgm:pt>
    <dgm:pt modelId="{10C7FC90-EDA3-472E-BBA5-E689445C5E20}" type="pres">
      <dgm:prSet presAssocID="{E4C3AD7C-9F80-42E8-9345-6BE0E30A0C8F}" presName="ThreeNodes_2" presStyleLbl="node1" presStyleIdx="1" presStyleCnt="3">
        <dgm:presLayoutVars>
          <dgm:bulletEnabled val="1"/>
        </dgm:presLayoutVars>
      </dgm:prSet>
      <dgm:spPr/>
    </dgm:pt>
    <dgm:pt modelId="{298B106D-7DA6-488A-AE87-9D521882806D}" type="pres">
      <dgm:prSet presAssocID="{E4C3AD7C-9F80-42E8-9345-6BE0E30A0C8F}" presName="ThreeNodes_3" presStyleLbl="node1" presStyleIdx="2" presStyleCnt="3">
        <dgm:presLayoutVars>
          <dgm:bulletEnabled val="1"/>
        </dgm:presLayoutVars>
      </dgm:prSet>
      <dgm:spPr/>
    </dgm:pt>
    <dgm:pt modelId="{90C16BAF-0779-4038-B44F-60B30FDB88D4}" type="pres">
      <dgm:prSet presAssocID="{E4C3AD7C-9F80-42E8-9345-6BE0E30A0C8F}" presName="ThreeConn_1-2" presStyleLbl="fgAccFollowNode1" presStyleIdx="0" presStyleCnt="2">
        <dgm:presLayoutVars>
          <dgm:bulletEnabled val="1"/>
        </dgm:presLayoutVars>
      </dgm:prSet>
      <dgm:spPr/>
    </dgm:pt>
    <dgm:pt modelId="{5080E00F-4BA0-4D71-8A07-61A83697354F}" type="pres">
      <dgm:prSet presAssocID="{E4C3AD7C-9F80-42E8-9345-6BE0E30A0C8F}" presName="ThreeConn_2-3" presStyleLbl="fgAccFollowNode1" presStyleIdx="1" presStyleCnt="2">
        <dgm:presLayoutVars>
          <dgm:bulletEnabled val="1"/>
        </dgm:presLayoutVars>
      </dgm:prSet>
      <dgm:spPr/>
    </dgm:pt>
    <dgm:pt modelId="{B241BB2F-C5C5-47A9-8593-665A0B3BD65F}" type="pres">
      <dgm:prSet presAssocID="{E4C3AD7C-9F80-42E8-9345-6BE0E30A0C8F}" presName="ThreeNodes_1_text" presStyleLbl="node1" presStyleIdx="2" presStyleCnt="3">
        <dgm:presLayoutVars>
          <dgm:bulletEnabled val="1"/>
        </dgm:presLayoutVars>
      </dgm:prSet>
      <dgm:spPr/>
    </dgm:pt>
    <dgm:pt modelId="{BEF917DF-6649-4A45-A7FD-6C72F7106BEB}" type="pres">
      <dgm:prSet presAssocID="{E4C3AD7C-9F80-42E8-9345-6BE0E30A0C8F}" presName="ThreeNodes_2_text" presStyleLbl="node1" presStyleIdx="2" presStyleCnt="3">
        <dgm:presLayoutVars>
          <dgm:bulletEnabled val="1"/>
        </dgm:presLayoutVars>
      </dgm:prSet>
      <dgm:spPr/>
    </dgm:pt>
    <dgm:pt modelId="{BF586DBA-D646-4A18-A967-D4C2741C63C1}" type="pres">
      <dgm:prSet presAssocID="{E4C3AD7C-9F80-42E8-9345-6BE0E30A0C8F}" presName="ThreeNodes_3_text" presStyleLbl="node1" presStyleIdx="2" presStyleCnt="3">
        <dgm:presLayoutVars>
          <dgm:bulletEnabled val="1"/>
        </dgm:presLayoutVars>
      </dgm:prSet>
      <dgm:spPr/>
    </dgm:pt>
  </dgm:ptLst>
  <dgm:cxnLst>
    <dgm:cxn modelId="{28BC0205-C987-497A-B01F-5A4B07993BD0}" type="presOf" srcId="{8983BB4B-6A9B-4AC5-9374-684473BF9A6C}" destId="{5080E00F-4BA0-4D71-8A07-61A83697354F}" srcOrd="0" destOrd="0" presId="urn:microsoft.com/office/officeart/2005/8/layout/vProcess5"/>
    <dgm:cxn modelId="{F34F3914-FB7F-4E41-B240-23C7E4E39EED}" srcId="{E4C3AD7C-9F80-42E8-9345-6BE0E30A0C8F}" destId="{38AF351A-195F-4E36-BC29-694882150E8E}" srcOrd="1" destOrd="0" parTransId="{CFD15ED4-E186-4A16-A562-591099F3B9C1}" sibTransId="{8983BB4B-6A9B-4AC5-9374-684473BF9A6C}"/>
    <dgm:cxn modelId="{E4CC0519-1FEC-422C-B8CA-EA92C32C3596}" srcId="{E4C3AD7C-9F80-42E8-9345-6BE0E30A0C8F}" destId="{A70F2835-A017-41D9-8EC8-539E9C71C576}" srcOrd="2" destOrd="0" parTransId="{0F43C2B9-3AD2-44B1-B65C-0BBFCEB9AE3B}" sibTransId="{1FF3D7A4-9572-4BB3-A72D-6DBAE7A8F6EF}"/>
    <dgm:cxn modelId="{17628E2B-F2AC-4D5F-A968-69A544176BEA}" type="presOf" srcId="{38AF351A-195F-4E36-BC29-694882150E8E}" destId="{BEF917DF-6649-4A45-A7FD-6C72F7106BEB}" srcOrd="1" destOrd="0" presId="urn:microsoft.com/office/officeart/2005/8/layout/vProcess5"/>
    <dgm:cxn modelId="{64698E48-CCB4-4E33-9573-CF974B145D03}" type="presOf" srcId="{38AF351A-195F-4E36-BC29-694882150E8E}" destId="{10C7FC90-EDA3-472E-BBA5-E689445C5E20}" srcOrd="0" destOrd="0" presId="urn:microsoft.com/office/officeart/2005/8/layout/vProcess5"/>
    <dgm:cxn modelId="{A85CBE74-0D67-459D-AC49-95478269E96D}" type="presOf" srcId="{19DB2D27-AFEC-4979-B1B4-FC7DB0E06EB1}" destId="{90C16BAF-0779-4038-B44F-60B30FDB88D4}" srcOrd="0" destOrd="0" presId="urn:microsoft.com/office/officeart/2005/8/layout/vProcess5"/>
    <dgm:cxn modelId="{8255219D-332B-49D8-9492-702833738657}" srcId="{E4C3AD7C-9F80-42E8-9345-6BE0E30A0C8F}" destId="{E72081C6-6340-4C1A-92CF-5EEB9AB84CD6}" srcOrd="0" destOrd="0" parTransId="{61A4867D-81DD-4FB4-8E39-5A3859AC9F46}" sibTransId="{19DB2D27-AFEC-4979-B1B4-FC7DB0E06EB1}"/>
    <dgm:cxn modelId="{D91C5E9E-047B-4CC7-963C-E4ED2FE481BF}" type="presOf" srcId="{E72081C6-6340-4C1A-92CF-5EEB9AB84CD6}" destId="{866527D5-9F5E-41C5-9A09-500A33C31FE2}" srcOrd="0" destOrd="0" presId="urn:microsoft.com/office/officeart/2005/8/layout/vProcess5"/>
    <dgm:cxn modelId="{7405E4A2-1038-4AAA-AE23-825AEBE20BD4}" type="presOf" srcId="{A70F2835-A017-41D9-8EC8-539E9C71C576}" destId="{298B106D-7DA6-488A-AE87-9D521882806D}" srcOrd="0" destOrd="0" presId="urn:microsoft.com/office/officeart/2005/8/layout/vProcess5"/>
    <dgm:cxn modelId="{838164AF-19C3-4806-A7AC-57A684BA6622}" type="presOf" srcId="{E4C3AD7C-9F80-42E8-9345-6BE0E30A0C8F}" destId="{7103C916-FB03-44BE-9FA1-BBFE86B71CD6}" srcOrd="0" destOrd="0" presId="urn:microsoft.com/office/officeart/2005/8/layout/vProcess5"/>
    <dgm:cxn modelId="{CDBC29B9-7657-467D-8919-3864A4DF15F3}" type="presOf" srcId="{A70F2835-A017-41D9-8EC8-539E9C71C576}" destId="{BF586DBA-D646-4A18-A967-D4C2741C63C1}" srcOrd="1" destOrd="0" presId="urn:microsoft.com/office/officeart/2005/8/layout/vProcess5"/>
    <dgm:cxn modelId="{FBC1FEC4-FAD7-4ED2-B792-6B4C42F02B4F}" type="presOf" srcId="{E72081C6-6340-4C1A-92CF-5EEB9AB84CD6}" destId="{B241BB2F-C5C5-47A9-8593-665A0B3BD65F}" srcOrd="1" destOrd="0" presId="urn:microsoft.com/office/officeart/2005/8/layout/vProcess5"/>
    <dgm:cxn modelId="{65B9F616-FD45-47B9-A4F4-44B334758496}" type="presParOf" srcId="{7103C916-FB03-44BE-9FA1-BBFE86B71CD6}" destId="{7FD895ED-8C02-4ACD-82D2-A9D78E11282A}" srcOrd="0" destOrd="0" presId="urn:microsoft.com/office/officeart/2005/8/layout/vProcess5"/>
    <dgm:cxn modelId="{9B5F2759-52A8-473B-9BB5-DE22F24B7541}" type="presParOf" srcId="{7103C916-FB03-44BE-9FA1-BBFE86B71CD6}" destId="{866527D5-9F5E-41C5-9A09-500A33C31FE2}" srcOrd="1" destOrd="0" presId="urn:microsoft.com/office/officeart/2005/8/layout/vProcess5"/>
    <dgm:cxn modelId="{6E337BCF-78AB-49AE-B46F-3FB2FC96F4A5}" type="presParOf" srcId="{7103C916-FB03-44BE-9FA1-BBFE86B71CD6}" destId="{10C7FC90-EDA3-472E-BBA5-E689445C5E20}" srcOrd="2" destOrd="0" presId="urn:microsoft.com/office/officeart/2005/8/layout/vProcess5"/>
    <dgm:cxn modelId="{8DDE0E70-6C4F-4860-A513-1792081FE85C}" type="presParOf" srcId="{7103C916-FB03-44BE-9FA1-BBFE86B71CD6}" destId="{298B106D-7DA6-488A-AE87-9D521882806D}" srcOrd="3" destOrd="0" presId="urn:microsoft.com/office/officeart/2005/8/layout/vProcess5"/>
    <dgm:cxn modelId="{9B501396-CDA3-42E2-8B11-AC5CAFE78392}" type="presParOf" srcId="{7103C916-FB03-44BE-9FA1-BBFE86B71CD6}" destId="{90C16BAF-0779-4038-B44F-60B30FDB88D4}" srcOrd="4" destOrd="0" presId="urn:microsoft.com/office/officeart/2005/8/layout/vProcess5"/>
    <dgm:cxn modelId="{6E6760C3-4B0A-4CB3-8658-47233BF89E31}" type="presParOf" srcId="{7103C916-FB03-44BE-9FA1-BBFE86B71CD6}" destId="{5080E00F-4BA0-4D71-8A07-61A83697354F}" srcOrd="5" destOrd="0" presId="urn:microsoft.com/office/officeart/2005/8/layout/vProcess5"/>
    <dgm:cxn modelId="{4DFAFF41-AF26-47E8-BA55-6DCA699D3C4E}" type="presParOf" srcId="{7103C916-FB03-44BE-9FA1-BBFE86B71CD6}" destId="{B241BB2F-C5C5-47A9-8593-665A0B3BD65F}" srcOrd="6" destOrd="0" presId="urn:microsoft.com/office/officeart/2005/8/layout/vProcess5"/>
    <dgm:cxn modelId="{A3DBBE70-96F5-48CD-B9D0-B4396C7143DB}" type="presParOf" srcId="{7103C916-FB03-44BE-9FA1-BBFE86B71CD6}" destId="{BEF917DF-6649-4A45-A7FD-6C72F7106BEB}" srcOrd="7" destOrd="0" presId="urn:microsoft.com/office/officeart/2005/8/layout/vProcess5"/>
    <dgm:cxn modelId="{2A7FA750-1C13-4650-9344-F0A1EE9C0778}" type="presParOf" srcId="{7103C916-FB03-44BE-9FA1-BBFE86B71CD6}" destId="{BF586DBA-D646-4A18-A967-D4C2741C63C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527D5-9F5E-41C5-9A09-500A33C31FE2}">
      <dsp:nvSpPr>
        <dsp:cNvPr id="0" name=""/>
        <dsp:cNvSpPr/>
      </dsp:nvSpPr>
      <dsp:spPr>
        <a:xfrm>
          <a:off x="0" y="0"/>
          <a:ext cx="9067800" cy="15515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Sales Distribution by Category</a:t>
          </a:r>
          <a:r>
            <a:rPr lang="en-US" sz="1700" b="1" kern="1200" dirty="0"/>
            <a:t>: </a:t>
          </a:r>
          <a:r>
            <a:rPr lang="en-US" sz="1700" b="0" i="0" kern="1200" dirty="0"/>
            <a:t>The highest number of orders were for domestic pipes and agricultural pipes, with both categories having the same number of orders. To further grow the agricultural pipe category, we need to strategize on increasing its demand and market share through targeted marketing and product development initiatives.</a:t>
          </a:r>
          <a:endParaRPr lang="en-US" sz="1700" kern="1200" dirty="0"/>
        </a:p>
      </dsp:txBody>
      <dsp:txXfrm>
        <a:off x="45444" y="45444"/>
        <a:ext cx="7393543" cy="1460673"/>
      </dsp:txXfrm>
    </dsp:sp>
    <dsp:sp modelId="{10C7FC90-EDA3-472E-BBA5-E689445C5E20}">
      <dsp:nvSpPr>
        <dsp:cNvPr id="0" name=""/>
        <dsp:cNvSpPr/>
      </dsp:nvSpPr>
      <dsp:spPr>
        <a:xfrm>
          <a:off x="800099" y="1810154"/>
          <a:ext cx="9067800" cy="15515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Most Popular Payment Method: </a:t>
          </a:r>
          <a:r>
            <a:rPr lang="en-US" sz="1700" b="0" i="0" kern="1200" dirty="0"/>
            <a:t>Cryptocurrency and UPI emerge as the most popular payment methods among our customers, out of the six payment options available.</a:t>
          </a:r>
          <a:endParaRPr lang="en-US" sz="1700" kern="1200" dirty="0"/>
        </a:p>
      </dsp:txBody>
      <dsp:txXfrm>
        <a:off x="845543" y="1855598"/>
        <a:ext cx="7168297" cy="1460673"/>
      </dsp:txXfrm>
    </dsp:sp>
    <dsp:sp modelId="{298B106D-7DA6-488A-AE87-9D521882806D}">
      <dsp:nvSpPr>
        <dsp:cNvPr id="0" name=""/>
        <dsp:cNvSpPr/>
      </dsp:nvSpPr>
      <dsp:spPr>
        <a:xfrm>
          <a:off x="1600199" y="3620309"/>
          <a:ext cx="9067800" cy="15515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Supplier Analysis: </a:t>
          </a:r>
          <a:r>
            <a:rPr lang="en-US" sz="1700" b="0" i="0" kern="1200"/>
            <a:t>Hanson and Sons emerged as the primary supplier, providing the highest number of products among all our suppliers.</a:t>
          </a:r>
          <a:endParaRPr lang="en-US" sz="1700" kern="1200"/>
        </a:p>
      </dsp:txBody>
      <dsp:txXfrm>
        <a:off x="1645643" y="3665753"/>
        <a:ext cx="7168297" cy="1460673"/>
      </dsp:txXfrm>
    </dsp:sp>
    <dsp:sp modelId="{90C16BAF-0779-4038-B44F-60B30FDB88D4}">
      <dsp:nvSpPr>
        <dsp:cNvPr id="0" name=""/>
        <dsp:cNvSpPr/>
      </dsp:nvSpPr>
      <dsp:spPr>
        <a:xfrm>
          <a:off x="8059285" y="1176600"/>
          <a:ext cx="1008514" cy="10085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6201" y="1176600"/>
        <a:ext cx="554682" cy="758907"/>
      </dsp:txXfrm>
    </dsp:sp>
    <dsp:sp modelId="{5080E00F-4BA0-4D71-8A07-61A83697354F}">
      <dsp:nvSpPr>
        <dsp:cNvPr id="0" name=""/>
        <dsp:cNvSpPr/>
      </dsp:nvSpPr>
      <dsp:spPr>
        <a:xfrm>
          <a:off x="8859385" y="2976411"/>
          <a:ext cx="1008514" cy="100851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86301" y="2976411"/>
        <a:ext cx="554682" cy="7589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5/12/2024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5535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0785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519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243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8172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5/12/2024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22573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337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7087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102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65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5/12/2024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1680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5/12/2024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32762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17198-ADC8-DCB7-F965-20011FA2B730}"/>
              </a:ext>
            </a:extLst>
          </p:cNvPr>
          <p:cNvSpPr>
            <a:spLocks noGrp="1"/>
          </p:cNvSpPr>
          <p:nvPr>
            <p:ph type="ctrTitle"/>
          </p:nvPr>
        </p:nvSpPr>
        <p:spPr>
          <a:xfrm>
            <a:off x="762000" y="743804"/>
            <a:ext cx="4102609" cy="3793482"/>
          </a:xfrm>
        </p:spPr>
        <p:txBody>
          <a:bodyPr anchor="ctr">
            <a:normAutofit/>
          </a:bodyPr>
          <a:lstStyle/>
          <a:p>
            <a:pPr algn="l"/>
            <a:r>
              <a:rPr lang="en-IN" dirty="0"/>
              <a:t>Business Insights </a:t>
            </a:r>
          </a:p>
        </p:txBody>
      </p:sp>
      <p:sp>
        <p:nvSpPr>
          <p:cNvPr id="3" name="Subtitle 2">
            <a:extLst>
              <a:ext uri="{FF2B5EF4-FFF2-40B4-BE49-F238E27FC236}">
                <a16:creationId xmlns:a16="http://schemas.microsoft.com/office/drawing/2014/main" id="{3A536BE3-14F4-FBE0-7B65-451EDC0DB5FC}"/>
              </a:ext>
            </a:extLst>
          </p:cNvPr>
          <p:cNvSpPr>
            <a:spLocks noGrp="1"/>
          </p:cNvSpPr>
          <p:nvPr>
            <p:ph type="subTitle" idx="1"/>
          </p:nvPr>
        </p:nvSpPr>
        <p:spPr>
          <a:xfrm>
            <a:off x="762000" y="4691564"/>
            <a:ext cx="4102609" cy="1422631"/>
          </a:xfrm>
        </p:spPr>
        <p:txBody>
          <a:bodyPr>
            <a:normAutofit/>
          </a:bodyPr>
          <a:lstStyle/>
          <a:p>
            <a:pPr algn="l"/>
            <a:r>
              <a:rPr lang="en-IN"/>
              <a:t>Arbaj Momin</a:t>
            </a:r>
          </a:p>
        </p:txBody>
      </p:sp>
      <p:pic>
        <p:nvPicPr>
          <p:cNvPr id="4" name="Picture 3">
            <a:extLst>
              <a:ext uri="{FF2B5EF4-FFF2-40B4-BE49-F238E27FC236}">
                <a16:creationId xmlns:a16="http://schemas.microsoft.com/office/drawing/2014/main" id="{0422343E-D474-4DF2-1FA6-E716611F2690}"/>
              </a:ext>
            </a:extLst>
          </p:cNvPr>
          <p:cNvPicPr>
            <a:picLocks noChangeAspect="1"/>
          </p:cNvPicPr>
          <p:nvPr/>
        </p:nvPicPr>
        <p:blipFill rotWithShape="1">
          <a:blip r:embed="rId2"/>
          <a:srcRect l="14414" r="10753"/>
          <a:stretch/>
        </p:blipFill>
        <p:spPr>
          <a:xfrm>
            <a:off x="5349241" y="10"/>
            <a:ext cx="6842759" cy="6857990"/>
          </a:xfrm>
          <a:prstGeom prst="rect">
            <a:avLst/>
          </a:prstGeom>
        </p:spPr>
      </p:pic>
    </p:spTree>
    <p:extLst>
      <p:ext uri="{BB962C8B-B14F-4D97-AF65-F5344CB8AC3E}">
        <p14:creationId xmlns:p14="http://schemas.microsoft.com/office/powerpoint/2010/main" val="37657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3" name="Rectangle 72">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F76F632-D0D8-DAC4-A1ED-24C32C67E0AF}"/>
              </a:ext>
            </a:extLst>
          </p:cNvPr>
          <p:cNvPicPr>
            <a:picLocks noChangeAspect="1"/>
          </p:cNvPicPr>
          <p:nvPr/>
        </p:nvPicPr>
        <p:blipFill rotWithShape="1">
          <a:blip r:embed="rId2"/>
          <a:srcRect/>
          <a:stretch/>
        </p:blipFill>
        <p:spPr>
          <a:xfrm>
            <a:off x="20" y="10"/>
            <a:ext cx="12191977" cy="6857990"/>
          </a:xfrm>
          <a:prstGeom prst="rect">
            <a:avLst/>
          </a:prstGeom>
        </p:spPr>
      </p:pic>
      <p:sp>
        <p:nvSpPr>
          <p:cNvPr id="75" name="Rectangle 74">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C1BADF-2EA4-9B61-34E8-A784A140041E}"/>
              </a:ext>
            </a:extLst>
          </p:cNvPr>
          <p:cNvSpPr>
            <a:spLocks noGrp="1"/>
          </p:cNvSpPr>
          <p:nvPr>
            <p:ph type="title"/>
          </p:nvPr>
        </p:nvSpPr>
        <p:spPr>
          <a:xfrm>
            <a:off x="762000" y="3651624"/>
            <a:ext cx="10668000" cy="1775010"/>
          </a:xfrm>
        </p:spPr>
        <p:txBody>
          <a:bodyPr vert="horz" lIns="91440" tIns="45720" rIns="91440" bIns="45720" rtlCol="0" anchor="b">
            <a:noAutofit/>
          </a:bodyPr>
          <a:lstStyle/>
          <a:p>
            <a:r>
              <a:rPr lang="en-US" sz="2000" b="1" dirty="0">
                <a:solidFill>
                  <a:schemeClr val="bg1"/>
                </a:solidFill>
                <a:latin typeface="MV Boli" panose="02000500030200090000" pitchFamily="2" charset="0"/>
                <a:cs typeface="MV Boli" panose="02000500030200090000" pitchFamily="2" charset="0"/>
              </a:rPr>
              <a:t>To gain a comprehensive overview of our business, we will focus on key parameters including revenue, top 10 valuable customers, shipping analysis, sales distribution by category, distribution of customers by country and city, most popular payment method, and supplier analysis. These parameters provide crucial insights into our financial performance, customer behavior, logistics efficiency, market reach, and supply chain reliability, enabling us to make informed decisions and optimize our business strategy for sustainable growth</a:t>
            </a:r>
          </a:p>
        </p:txBody>
      </p:sp>
    </p:spTree>
    <p:extLst>
      <p:ext uri="{BB962C8B-B14F-4D97-AF65-F5344CB8AC3E}">
        <p14:creationId xmlns:p14="http://schemas.microsoft.com/office/powerpoint/2010/main" val="29525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 name="Rectangle 3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7B5C06-12CC-49EF-A907-08F1B132C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F37401D6-BDB1-48AE-A98F-2CD05E92E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ashboard Business overview">
            <a:extLst>
              <a:ext uri="{FF2B5EF4-FFF2-40B4-BE49-F238E27FC236}">
                <a16:creationId xmlns:a16="http://schemas.microsoft.com/office/drawing/2014/main" id="{262E3C1C-7567-9F88-9116-5A24877F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39"/>
            <a:ext cx="12192000" cy="6830122"/>
          </a:xfrm>
          <a:prstGeom prst="rect">
            <a:avLst/>
          </a:prstGeom>
          <a:ln>
            <a:solidFill>
              <a:schemeClr val="tx2"/>
            </a:solidFill>
          </a:ln>
          <a:effectLst>
            <a:innerShdw blurRad="63500" dist="50800" dir="8100000">
              <a:prstClr val="black">
                <a:alpha val="50000"/>
              </a:prstClr>
            </a:innerShdw>
          </a:effectLst>
        </p:spPr>
      </p:pic>
    </p:spTree>
    <p:extLst>
      <p:ext uri="{BB962C8B-B14F-4D97-AF65-F5344CB8AC3E}">
        <p14:creationId xmlns:p14="http://schemas.microsoft.com/office/powerpoint/2010/main" val="270669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8CCFB-E80B-8D4C-A114-55A5DE5969F1}"/>
              </a:ext>
            </a:extLst>
          </p:cNvPr>
          <p:cNvSpPr>
            <a:spLocks noGrp="1"/>
          </p:cNvSpPr>
          <p:nvPr>
            <p:ph type="title"/>
          </p:nvPr>
        </p:nvSpPr>
        <p:spPr>
          <a:xfrm>
            <a:off x="6163464" y="755650"/>
            <a:ext cx="5266535" cy="1345115"/>
          </a:xfrm>
        </p:spPr>
        <p:txBody>
          <a:bodyPr>
            <a:normAutofit/>
          </a:bodyPr>
          <a:lstStyle/>
          <a:p>
            <a:r>
              <a:rPr lang="en-IN">
                <a:latin typeface="Georgia Pro Cond Black" panose="02040A06050405020203" pitchFamily="18" charset="0"/>
              </a:rPr>
              <a:t>Business Overview</a:t>
            </a:r>
          </a:p>
        </p:txBody>
      </p:sp>
      <p:pic>
        <p:nvPicPr>
          <p:cNvPr id="14" name="Picture 13" descr="Magnifying glass showing decling performance">
            <a:extLst>
              <a:ext uri="{FF2B5EF4-FFF2-40B4-BE49-F238E27FC236}">
                <a16:creationId xmlns:a16="http://schemas.microsoft.com/office/drawing/2014/main" id="{C4597742-75A4-EA11-7006-A8C95C2A0F66}"/>
              </a:ext>
            </a:extLst>
          </p:cNvPr>
          <p:cNvPicPr>
            <a:picLocks noChangeAspect="1"/>
          </p:cNvPicPr>
          <p:nvPr/>
        </p:nvPicPr>
        <p:blipFill rotWithShape="1">
          <a:blip r:embed="rId2"/>
          <a:srcRect l="8417" r="38980"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480FB718-874D-5B11-CF62-21944B5CFBD9}"/>
              </a:ext>
            </a:extLst>
          </p:cNvPr>
          <p:cNvSpPr>
            <a:spLocks noGrp="1"/>
          </p:cNvSpPr>
          <p:nvPr>
            <p:ph idx="1"/>
          </p:nvPr>
        </p:nvSpPr>
        <p:spPr>
          <a:xfrm>
            <a:off x="6163464" y="2207969"/>
            <a:ext cx="5266535" cy="3884983"/>
          </a:xfrm>
        </p:spPr>
        <p:txBody>
          <a:bodyPr>
            <a:normAutofit/>
          </a:bodyPr>
          <a:lstStyle/>
          <a:p>
            <a:pPr>
              <a:lnSpc>
                <a:spcPct val="95000"/>
              </a:lnSpc>
            </a:pPr>
            <a:r>
              <a:rPr lang="en-IN" sz="1800" b="1">
                <a:latin typeface="Amasis MT Pro" panose="02040504050005020304" pitchFamily="18" charset="0"/>
              </a:rPr>
              <a:t>Revenue: </a:t>
            </a:r>
            <a:r>
              <a:rPr lang="en-US" sz="1800" b="0" i="0">
                <a:effectLst/>
                <a:highlight>
                  <a:srgbClr val="FFFFFF"/>
                </a:highlight>
                <a:latin typeface="Amasis MT Pro" panose="02040504050005020304" pitchFamily="18" charset="0"/>
              </a:rPr>
              <a:t>Our total revenue is $107.9k, calculated based on the total number of orders received. This figure provides a clear indication of our financial performance</a:t>
            </a:r>
            <a:endParaRPr lang="en-US" sz="1800">
              <a:highlight>
                <a:srgbClr val="FFFFFF"/>
              </a:highlight>
              <a:latin typeface="Amasis MT Pro" panose="02040504050005020304" pitchFamily="18" charset="0"/>
            </a:endParaRPr>
          </a:p>
          <a:p>
            <a:pPr>
              <a:lnSpc>
                <a:spcPct val="95000"/>
              </a:lnSpc>
            </a:pPr>
            <a:r>
              <a:rPr lang="en-US" sz="1800" b="1">
                <a:latin typeface="Amasis MT Pro" panose="02040504050005020304" pitchFamily="18" charset="0"/>
              </a:rPr>
              <a:t>Customer Distribution: </a:t>
            </a:r>
            <a:r>
              <a:rPr lang="en-US" sz="1800">
                <a:highlight>
                  <a:srgbClr val="FFFFFF"/>
                </a:highlight>
                <a:latin typeface="Amasis MT Pro" panose="02040504050005020304" pitchFamily="18" charset="0"/>
              </a:rPr>
              <a:t>Our analysis reveals that most of our orders were placed from Liechtenstein, followed by the Cayman Islands and French Polynesia</a:t>
            </a:r>
          </a:p>
          <a:p>
            <a:pPr>
              <a:lnSpc>
                <a:spcPct val="95000"/>
              </a:lnSpc>
            </a:pPr>
            <a:r>
              <a:rPr lang="en-US" sz="1800" b="1">
                <a:latin typeface="Amasis MT Pro" panose="02040504050005020304" pitchFamily="18" charset="0"/>
              </a:rPr>
              <a:t>Shipping Analysis: </a:t>
            </a:r>
            <a:r>
              <a:rPr lang="en-US" sz="1800">
                <a:highlight>
                  <a:srgbClr val="FFFFFF"/>
                </a:highlight>
                <a:latin typeface="Amasis MT Pro" panose="02040504050005020304" pitchFamily="18" charset="0"/>
              </a:rPr>
              <a:t>Our analysis indicates that Joseph PLC, Lindsey Nelson, and Farley Long Fisher were the top three shipping providers for our orders</a:t>
            </a:r>
            <a:endParaRPr lang="en-IN" sz="1800">
              <a:highlight>
                <a:srgbClr val="FFFFFF"/>
              </a:highlight>
              <a:latin typeface="Amasis MT Pro" panose="02040504050005020304" pitchFamily="18" charset="0"/>
            </a:endParaRPr>
          </a:p>
        </p:txBody>
      </p:sp>
    </p:spTree>
    <p:extLst>
      <p:ext uri="{BB962C8B-B14F-4D97-AF65-F5344CB8AC3E}">
        <p14:creationId xmlns:p14="http://schemas.microsoft.com/office/powerpoint/2010/main" val="137680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1E110758-962C-CCC8-EF0B-48F08179538C}"/>
              </a:ext>
            </a:extLst>
          </p:cNvPr>
          <p:cNvGraphicFramePr>
            <a:graphicFrameLocks noGrp="1"/>
          </p:cNvGraphicFramePr>
          <p:nvPr>
            <p:ph idx="1"/>
          </p:nvPr>
        </p:nvGraphicFramePr>
        <p:xfrm>
          <a:off x="762000" y="924128"/>
          <a:ext cx="10668000" cy="5171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04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BA6C2C-8513-7649-0CA1-5333B28F9BBC}"/>
              </a:ext>
            </a:extLst>
          </p:cNvPr>
          <p:cNvSpPr txBox="1"/>
          <p:nvPr/>
        </p:nvSpPr>
        <p:spPr>
          <a:xfrm>
            <a:off x="762000" y="758951"/>
            <a:ext cx="3880511" cy="1577849"/>
          </a:xfrm>
          <a:prstGeom prst="rect">
            <a:avLst/>
          </a:prstGeom>
        </p:spPr>
        <p:txBody>
          <a:bodyPr vert="horz" lIns="91440" tIns="45720" rIns="91440" bIns="45720" rtlCol="0" anchor="t">
            <a:normAutofit/>
          </a:bodyPr>
          <a:lstStyle/>
          <a:p>
            <a:pPr>
              <a:lnSpc>
                <a:spcPct val="95000"/>
              </a:lnSpc>
              <a:spcBef>
                <a:spcPct val="0"/>
              </a:spcBef>
              <a:spcAft>
                <a:spcPts val="600"/>
              </a:spcAft>
            </a:pPr>
            <a:r>
              <a:rPr lang="en-US" sz="3300" b="1" i="0" kern="1200" spc="-50" baseline="0">
                <a:solidFill>
                  <a:schemeClr val="tx1"/>
                </a:solidFill>
                <a:effectLst/>
                <a:highlight>
                  <a:srgbClr val="FFFFFF"/>
                </a:highlight>
                <a:latin typeface="+mj-lt"/>
                <a:ea typeface="+mj-ea"/>
                <a:cs typeface="+mj-cs"/>
              </a:rPr>
              <a:t>Highlights and Areas for Improvement</a:t>
            </a:r>
            <a:endParaRPr lang="en-US" sz="3300" b="1" kern="1200" spc="-50" baseline="0">
              <a:solidFill>
                <a:schemeClr val="tx1"/>
              </a:solidFill>
              <a:latin typeface="+mj-lt"/>
              <a:ea typeface="+mj-ea"/>
              <a:cs typeface="+mj-cs"/>
            </a:endParaRPr>
          </a:p>
        </p:txBody>
      </p:sp>
      <p:sp>
        <p:nvSpPr>
          <p:cNvPr id="5" name="TextBox 4">
            <a:extLst>
              <a:ext uri="{FF2B5EF4-FFF2-40B4-BE49-F238E27FC236}">
                <a16:creationId xmlns:a16="http://schemas.microsoft.com/office/drawing/2014/main" id="{91104AA6-0394-72EF-0D13-9DD66EDE06B6}"/>
              </a:ext>
            </a:extLst>
          </p:cNvPr>
          <p:cNvSpPr txBox="1"/>
          <p:nvPr/>
        </p:nvSpPr>
        <p:spPr>
          <a:xfrm>
            <a:off x="762000" y="2611718"/>
            <a:ext cx="3880511" cy="3514164"/>
          </a:xfrm>
          <a:prstGeom prst="rect">
            <a:avLst/>
          </a:prstGeom>
        </p:spPr>
        <p:txBody>
          <a:bodyPr vert="horz" lIns="91440" tIns="45720" rIns="91440" bIns="45720" rtlCol="0">
            <a:normAutofit/>
          </a:bodyPr>
          <a:lstStyle/>
          <a:p>
            <a:pPr>
              <a:lnSpc>
                <a:spcPct val="95000"/>
              </a:lnSpc>
              <a:spcAft>
                <a:spcPts val="600"/>
              </a:spcAft>
            </a:pPr>
            <a:r>
              <a:rPr lang="en-US" sz="1100" b="0" i="0">
                <a:effectLst/>
                <a:highlight>
                  <a:srgbClr val="FFFFFF"/>
                </a:highlight>
              </a:rPr>
              <a:t>Overall, our business has performed well in terms of revenue generation, with a total revenue of $107.9k. We have successfully identified our top customers, shipping providers, and popular payment methods, which has contributed to our operational efficiency and customer satisfaction. Additionally, our sales distribution by category highlights the popularity of domestic pipes and agricultural pipes. However, while domestic pipes have performed exceptionally well, there is room for improvement in growing the agricultural pipe category. Furthermore, while we have identified cryptocurrency and UPI as the most popular payment methods, we need to continue exploring strategies to enhance the popularity of other payment options. Finally, our supplier analysis shows that Hanson and Sons are our primary supplier, indicating a strong partnership; however, we should explore diversifying our supplier base to mitigate risks and ensure continuity in our supply chain. Overall, while we have several strengths, focusing on the areas of improvement will help us further optimize our business operations and drive future growth.</a:t>
            </a:r>
          </a:p>
        </p:txBody>
      </p:sp>
      <p:pic>
        <p:nvPicPr>
          <p:cNvPr id="45" name="Picture 44" descr="Magnifying glass showing decling performance">
            <a:extLst>
              <a:ext uri="{FF2B5EF4-FFF2-40B4-BE49-F238E27FC236}">
                <a16:creationId xmlns:a16="http://schemas.microsoft.com/office/drawing/2014/main" id="{AB85ABDD-7261-8ADB-FDBC-4DFF806640CD}"/>
              </a:ext>
            </a:extLst>
          </p:cNvPr>
          <p:cNvPicPr>
            <a:picLocks noChangeAspect="1"/>
          </p:cNvPicPr>
          <p:nvPr/>
        </p:nvPicPr>
        <p:blipFill rotWithShape="1">
          <a:blip r:embed="rId2"/>
          <a:srcRect l="484" r="33421" b="-1"/>
          <a:stretch/>
        </p:blipFill>
        <p:spPr>
          <a:xfrm>
            <a:off x="5401463" y="10"/>
            <a:ext cx="6790537" cy="6857990"/>
          </a:xfrm>
          <a:prstGeom prst="rect">
            <a:avLst/>
          </a:prstGeom>
        </p:spPr>
      </p:pic>
    </p:spTree>
    <p:extLst>
      <p:ext uri="{BB962C8B-B14F-4D97-AF65-F5344CB8AC3E}">
        <p14:creationId xmlns:p14="http://schemas.microsoft.com/office/powerpoint/2010/main" val="88002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Rectangle 23">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on clear background">
            <a:extLst>
              <a:ext uri="{FF2B5EF4-FFF2-40B4-BE49-F238E27FC236}">
                <a16:creationId xmlns:a16="http://schemas.microsoft.com/office/drawing/2014/main" id="{D916DC06-E203-8C5E-054E-AF2A2F592415}"/>
              </a:ext>
            </a:extLst>
          </p:cNvPr>
          <p:cNvPicPr>
            <a:picLocks noChangeAspect="1"/>
          </p:cNvPicPr>
          <p:nvPr/>
        </p:nvPicPr>
        <p:blipFill rotWithShape="1">
          <a:blip r:embed="rId2"/>
          <a:srcRect b="15730"/>
          <a:stretch/>
        </p:blipFill>
        <p:spPr>
          <a:xfrm>
            <a:off x="20" y="-1"/>
            <a:ext cx="12191977" cy="6858000"/>
          </a:xfrm>
          <a:prstGeom prst="rect">
            <a:avLst/>
          </a:prstGeom>
        </p:spPr>
      </p:pic>
      <p:sp>
        <p:nvSpPr>
          <p:cNvPr id="26" name="Rectangle 25">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6854AF-E46F-9D73-7696-E49F2DD824B8}"/>
              </a:ext>
            </a:extLst>
          </p:cNvPr>
          <p:cNvSpPr>
            <a:spLocks noGrp="1"/>
          </p:cNvSpPr>
          <p:nvPr>
            <p:ph type="title"/>
          </p:nvPr>
        </p:nvSpPr>
        <p:spPr>
          <a:xfrm>
            <a:off x="762000" y="3651624"/>
            <a:ext cx="10668000" cy="1775010"/>
          </a:xfrm>
        </p:spPr>
        <p:txBody>
          <a:bodyPr vert="horz" lIns="91440" tIns="45720" rIns="91440" bIns="45720" rtlCol="0" anchor="b">
            <a:normAutofit/>
          </a:bodyPr>
          <a:lstStyle/>
          <a:p>
            <a:br>
              <a:rPr lang="en-US" sz="3800">
                <a:solidFill>
                  <a:schemeClr val="bg1"/>
                </a:solidFill>
              </a:rPr>
            </a:br>
            <a:br>
              <a:rPr lang="en-US" sz="3800">
                <a:solidFill>
                  <a:schemeClr val="bg1"/>
                </a:solidFill>
              </a:rPr>
            </a:br>
            <a:r>
              <a:rPr lang="en-US" sz="3800">
                <a:solidFill>
                  <a:schemeClr val="bg1"/>
                </a:solidFill>
              </a:rPr>
              <a:t>Thank you…!</a:t>
            </a:r>
          </a:p>
        </p:txBody>
      </p:sp>
    </p:spTree>
    <p:extLst>
      <p:ext uri="{BB962C8B-B14F-4D97-AF65-F5344CB8AC3E}">
        <p14:creationId xmlns:p14="http://schemas.microsoft.com/office/powerpoint/2010/main" val="17917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90</TotalTime>
  <Words>471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Amasis MT Pro</vt:lpstr>
      <vt:lpstr>Arial</vt:lpstr>
      <vt:lpstr>Avenir Next LT Pro</vt:lpstr>
      <vt:lpstr>Georgia Pro Cond Black</vt:lpstr>
      <vt:lpstr>MV Boli</vt:lpstr>
      <vt:lpstr>PrismaticVTI</vt:lpstr>
      <vt:lpstr>Business Insights </vt:lpstr>
      <vt:lpstr>To gain a comprehensive overview of our business, we will focus on key parameters including revenue, top 10 valuable customers, shipping analysis, sales distribution by category, distribution of customers by country and city, most popular payment method, and supplier analysis. These parameters provide crucial insights into our financial performance, customer behavior, logistics efficiency, market reach, and supply chain reliability, enabling us to make informed decisions and optimize our business strategy for sustainable growth</vt:lpstr>
      <vt:lpstr>PowerPoint Presentation</vt:lpstr>
      <vt:lpstr>Business Overview</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dc:title>
  <dc:creator>Arbaj Momin</dc:creator>
  <cp:lastModifiedBy>Arbaj Momin</cp:lastModifiedBy>
  <cp:revision>2</cp:revision>
  <dcterms:created xsi:type="dcterms:W3CDTF">2024-05-12T14:16:35Z</dcterms:created>
  <dcterms:modified xsi:type="dcterms:W3CDTF">2024-05-12T15:46:50Z</dcterms:modified>
</cp:coreProperties>
</file>