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4" r:id="rId5"/>
    <p:sldId id="26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7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3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16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0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30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8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2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04A1-8265-4739-BC12-9D620842E07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DCCE-4567-4170-955E-9BD1B334B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55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robauhaus.ru/wp-content/uploads/2021/10/zdanie-tass_2-probauhaus.ru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476" y="-379815"/>
            <a:ext cx="10848975" cy="72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 rot="17969884">
            <a:off x="5510145" y="896777"/>
            <a:ext cx="10535058" cy="79433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030235" y="4439821"/>
            <a:ext cx="433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cs typeface="Gotham Pro" panose="02000503040000020004" pitchFamily="2" charset="0"/>
              </a:rPr>
              <a:t>СИСТЕМА ЭЛЕКТРОННОГО ДОКУМЕНТООБОРОТА ДЛЯ ИНФОРМАЦИОННОГО АГЕНСТВА «ТАСС»</a:t>
            </a:r>
            <a:endParaRPr lang="ru-RU" sz="1100" b="1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2" name="Сердце 1"/>
          <p:cNvSpPr/>
          <p:nvPr/>
        </p:nvSpPr>
        <p:spPr>
          <a:xfrm rot="18086593">
            <a:off x="5423270" y="3527377"/>
            <a:ext cx="8924463" cy="2200275"/>
          </a:xfrm>
          <a:prstGeom prst="hear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10094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0235" y="6002853"/>
            <a:ext cx="4333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+mj-lt"/>
                <a:cs typeface="Gotham Pro" panose="02000503040000020004" pitchFamily="2" charset="0"/>
              </a:rPr>
              <a:t>Выполнили студенты группы АСУБ-20-2:</a:t>
            </a:r>
          </a:p>
          <a:p>
            <a:r>
              <a:rPr lang="ru-RU" sz="1100" dirty="0">
                <a:solidFill>
                  <a:schemeClr val="bg1"/>
                </a:solidFill>
                <a:latin typeface="+mj-lt"/>
                <a:cs typeface="Gotham Pro" panose="02000503040000020004" pitchFamily="2" charset="0"/>
              </a:rPr>
              <a:t>Рубцов Илья, Костюнин Владислав, </a:t>
            </a:r>
            <a:r>
              <a:rPr lang="ru-RU" sz="1100" dirty="0" err="1">
                <a:solidFill>
                  <a:schemeClr val="bg1"/>
                </a:solidFill>
                <a:latin typeface="+mj-lt"/>
                <a:cs typeface="Gotham Pro" panose="02000503040000020004" pitchFamily="2" charset="0"/>
              </a:rPr>
              <a:t>Арбакова</a:t>
            </a:r>
            <a:r>
              <a:rPr lang="ru-RU" sz="1100" dirty="0">
                <a:solidFill>
                  <a:schemeClr val="bg1"/>
                </a:solidFill>
                <a:latin typeface="+mj-lt"/>
                <a:cs typeface="Gotham Pro" panose="02000503040000020004" pitchFamily="2" charset="0"/>
              </a:rPr>
              <a:t>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367740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 rot="17969884">
            <a:off x="4385353" y="5421416"/>
            <a:ext cx="3003189" cy="17773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3982" y="788489"/>
            <a:ext cx="2911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cs typeface="Gotham Pro Light" panose="02000503030000020004" pitchFamily="2" charset="0"/>
              </a:rPr>
              <a:t>АНАЛИЗ РЫНКА</a:t>
            </a:r>
          </a:p>
        </p:txBody>
      </p:sp>
      <p:pic>
        <p:nvPicPr>
          <p:cNvPr id="8" name="Picture 6" descr="https://avatars.mds.yandex.net/i?id=1d1b2a61d0a61e650e4b1f760a33cd63_l-5306229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1" y="0"/>
            <a:ext cx="85724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-323850" y="2125814"/>
            <a:ext cx="12573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-323850" y="3091873"/>
            <a:ext cx="12573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-323850" y="4094917"/>
            <a:ext cx="12573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219202" y="1848476"/>
            <a:ext cx="39147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  <a:cs typeface="Gotham Pro" panose="02000503040000020004" pitchFamily="2" charset="0"/>
              </a:rPr>
              <a:t>17</a:t>
            </a:r>
            <a:r>
              <a:rPr lang="ru-RU" dirty="0">
                <a:solidFill>
                  <a:srgbClr val="202122"/>
                </a:solidFill>
                <a:cs typeface="Gotham Pro" panose="02000503040000020004" pitchFamily="2" charset="0"/>
              </a:rPr>
              <a:t> 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  <a:cs typeface="Gotham Pro" panose="02000503040000020004" pitchFamily="2" charset="0"/>
              </a:rPr>
              <a:t>млн.</a:t>
            </a:r>
            <a:r>
              <a:rPr lang="ru-RU" sz="1600" dirty="0">
                <a:solidFill>
                  <a:srgbClr val="202122"/>
                </a:solidFill>
                <a:cs typeface="Gotham Pro" panose="02000503040000020004" pitchFamily="2" charset="0"/>
              </a:rPr>
              <a:t> уникальных посетителей каждый месяц</a:t>
            </a:r>
            <a:endParaRPr lang="ru-RU" sz="1600" dirty="0">
              <a:cs typeface="Gotham Pro" panose="02000503040000020004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219201" y="2831518"/>
            <a:ext cx="38390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  <a:cs typeface="Gotham Pro" panose="02000503040000020004" pitchFamily="2" charset="0"/>
              </a:rPr>
              <a:t>3</a:t>
            </a:r>
            <a:r>
              <a:rPr lang="ru-RU" sz="2800" dirty="0">
                <a:solidFill>
                  <a:srgbClr val="202122"/>
                </a:solidFill>
                <a:cs typeface="Gotham Pro" panose="02000503040000020004" pitchFamily="2" charset="0"/>
              </a:rPr>
              <a:t> 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  <a:cs typeface="Gotham Pro" panose="02000503040000020004" pitchFamily="2" charset="0"/>
              </a:rPr>
              <a:t>тыс. </a:t>
            </a:r>
            <a:r>
              <a:rPr lang="ru-RU" sz="1600" dirty="0">
                <a:solidFill>
                  <a:srgbClr val="202122"/>
                </a:solidFill>
                <a:cs typeface="Gotham Pro" panose="02000503040000020004" pitchFamily="2" charset="0"/>
              </a:rPr>
              <a:t>сообщений на 6 языках ежедневно</a:t>
            </a:r>
            <a:endParaRPr lang="ru-RU" sz="1600" dirty="0">
              <a:cs typeface="Gotham Pro" panose="02000503040000020004" pitchFamily="2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95391" y="3814560"/>
            <a:ext cx="3494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  <a:cs typeface="Gotham Pro" panose="02000503040000020004" pitchFamily="2" charset="0"/>
              </a:rPr>
              <a:t>700</a:t>
            </a:r>
            <a:r>
              <a:rPr lang="ru-RU" sz="2800" dirty="0">
                <a:solidFill>
                  <a:srgbClr val="202122"/>
                </a:solidFill>
                <a:cs typeface="Gotham Pro" panose="02000503040000020004" pitchFamily="2" charset="0"/>
              </a:rPr>
              <a:t> </a:t>
            </a:r>
            <a:r>
              <a:rPr lang="ru-RU" sz="1600" dirty="0">
                <a:solidFill>
                  <a:srgbClr val="202122"/>
                </a:solidFill>
                <a:cs typeface="Gotham Pro" panose="02000503040000020004" pitchFamily="2" charset="0"/>
              </a:rPr>
              <a:t>фото- и видеоматериалов от собственных корреспондентов каждый день</a:t>
            </a:r>
            <a:endParaRPr lang="ru-RU" sz="1600" dirty="0">
              <a:cs typeface="Gotham Pro" panose="02000503040000020004" pitchFamily="2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219200" y="5043824"/>
            <a:ext cx="32956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  <a:cs typeface="Gotham Pro" panose="02000503040000020004" pitchFamily="2" charset="0"/>
              </a:rPr>
              <a:t>2,5</a:t>
            </a:r>
            <a:r>
              <a:rPr lang="ru-RU" sz="2800" dirty="0">
                <a:solidFill>
                  <a:srgbClr val="202122"/>
                </a:solidFill>
                <a:cs typeface="Gotham Pro" panose="02000503040000020004" pitchFamily="2" charset="0"/>
              </a:rPr>
              <a:t> 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  <a:cs typeface="Gotham Pro" panose="02000503040000020004" pitchFamily="2" charset="0"/>
              </a:rPr>
              <a:t>млрд. </a:t>
            </a:r>
            <a:r>
              <a:rPr lang="ru-RU" sz="1600" dirty="0">
                <a:solidFill>
                  <a:srgbClr val="202122"/>
                </a:solidFill>
                <a:cs typeface="Gotham Pro" panose="02000503040000020004" pitchFamily="2" charset="0"/>
              </a:rPr>
              <a:t>просмотров на постах и видео</a:t>
            </a:r>
            <a:endParaRPr lang="ru-RU" sz="1600" dirty="0">
              <a:cs typeface="Gotham Pro" panose="02000503040000020004" pitchFamily="2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-323850" y="5333167"/>
            <a:ext cx="12573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 rot="17969884">
            <a:off x="-1875175" y="-666762"/>
            <a:ext cx="3003189" cy="17773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17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16200000">
            <a:off x="6823759" y="1489755"/>
            <a:ext cx="6858001" cy="387848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533120" y="940461"/>
            <a:ext cx="3439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КОНКУРЕНТЫ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672669" y="1697189"/>
            <a:ext cx="45307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002816" y="2695388"/>
            <a:ext cx="3878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cs typeface="Gotham Pro Light" panose="02000503030000020004" pitchFamily="2" charset="0"/>
              </a:rPr>
              <a:t>тексттекст</a:t>
            </a:r>
            <a:endParaRPr lang="ru-RU" sz="2400" dirty="0">
              <a:solidFill>
                <a:schemeClr val="bg1"/>
              </a:solidFill>
              <a:cs typeface="Gotham Pro Light" panose="02000503030000020004" pitchFamily="2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52732301-B75A-4C04-AB3E-2D12F4E8A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85601"/>
              </p:ext>
            </p:extLst>
          </p:nvPr>
        </p:nvGraphicFramePr>
        <p:xfrm>
          <a:off x="455117" y="1732128"/>
          <a:ext cx="74460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003">
                  <a:extLst>
                    <a:ext uri="{9D8B030D-6E8A-4147-A177-3AD203B41FA5}">
                      <a16:colId xmlns:a16="http://schemas.microsoft.com/office/drawing/2014/main" val="614632887"/>
                    </a:ext>
                  </a:extLst>
                </a:gridCol>
                <a:gridCol w="2482003">
                  <a:extLst>
                    <a:ext uri="{9D8B030D-6E8A-4147-A177-3AD203B41FA5}">
                      <a16:colId xmlns:a16="http://schemas.microsoft.com/office/drawing/2014/main" val="1783682518"/>
                    </a:ext>
                  </a:extLst>
                </a:gridCol>
                <a:gridCol w="2482003">
                  <a:extLst>
                    <a:ext uri="{9D8B030D-6E8A-4147-A177-3AD203B41FA5}">
                      <a16:colId xmlns:a16="http://schemas.microsoft.com/office/drawing/2014/main" val="350381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9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51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16200000">
            <a:off x="5272088" y="-5289847"/>
            <a:ext cx="1647827" cy="1219200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96361" y="485084"/>
            <a:ext cx="8399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cs typeface="Gotham Pro Light" panose="02000503030000020004" pitchFamily="2" charset="0"/>
              </a:rPr>
              <a:t>ПОТРЕБИТЕЛИ</a:t>
            </a:r>
          </a:p>
        </p:txBody>
      </p:sp>
      <p:graphicFrame>
        <p:nvGraphicFramePr>
          <p:cNvPr id="2" name="Таблица 7">
            <a:extLst>
              <a:ext uri="{FF2B5EF4-FFF2-40B4-BE49-F238E27FC236}">
                <a16:creationId xmlns:a16="http://schemas.microsoft.com/office/drawing/2014/main" id="{D8FFE4E6-0563-4D07-87DA-AAF8720E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48381"/>
              </p:ext>
            </p:extLst>
          </p:nvPr>
        </p:nvGraphicFramePr>
        <p:xfrm>
          <a:off x="2032000" y="213291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860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3509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5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3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29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0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87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 rot="5400000">
            <a:off x="3348040" y="-1931399"/>
            <a:ext cx="5495923" cy="1219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14307" y="343851"/>
            <a:ext cx="4561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Gotham Pro Light" panose="02000503030000020004" pitchFamily="2" charset="0"/>
              </a:rPr>
              <a:t>АНАЛИЗ КОНКУРЕНТА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C3841C31-5B2B-4135-9517-9074C36E3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01630"/>
              </p:ext>
            </p:extLst>
          </p:nvPr>
        </p:nvGraphicFramePr>
        <p:xfrm>
          <a:off x="1889957" y="200692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300017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193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941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62486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65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конкурента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Плюсы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Минусы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Ресурсы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8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7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541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67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Nastya</cp:lastModifiedBy>
  <cp:revision>27</cp:revision>
  <dcterms:created xsi:type="dcterms:W3CDTF">2023-11-20T15:11:39Z</dcterms:created>
  <dcterms:modified xsi:type="dcterms:W3CDTF">2024-02-27T07:43:18Z</dcterms:modified>
</cp:coreProperties>
</file>