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60" r:id="rId3"/>
    <p:sldId id="261" r:id="rId4"/>
    <p:sldId id="257" r:id="rId5"/>
    <p:sldId id="258" r:id="rId6"/>
    <p:sldId id="259" r:id="rId7"/>
    <p:sldId id="265" r:id="rId8"/>
    <p:sldId id="266" r:id="rId9"/>
    <p:sldId id="267" r:id="rId10"/>
    <p:sldId id="272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A71"/>
    <a:srgbClr val="AA6FF1"/>
    <a:srgbClr val="EEE5F7"/>
    <a:srgbClr val="B38ADD"/>
    <a:srgbClr val="CB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74222612042624"/>
          <c:y val="7.2939688745411249E-2"/>
          <c:w val="0.65174924564062775"/>
          <c:h val="0.92706031125458876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rgbClr val="B38ADD"/>
              </a:solidFill>
              <a:ln w="3810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7030A0"/>
              </a:solidFill>
              <a:ln w="3810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574A71"/>
              </a:solidFill>
              <a:ln w="3810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3810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Руководители</c:v>
                </c:pt>
                <c:pt idx="1">
                  <c:v>Студенты</c:v>
                </c:pt>
                <c:pt idx="2">
                  <c:v> Бизнесмены</c:v>
                </c:pt>
                <c:pt idx="3">
                  <c:v>Продуктивный человек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</c:v>
                </c:pt>
                <c:pt idx="1">
                  <c:v>1.2</c:v>
                </c:pt>
                <c:pt idx="2">
                  <c:v>1.8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D549-942E-4068-B1A8-A443AABCDA17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0C087-163B-4620-92B1-F8AC47EE2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3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5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5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40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0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8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7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76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0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6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D793-DB2C-45CA-9516-4A984A3C1D78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32C4-C704-4AD6-BA08-43964D7885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37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slide" Target="slide7.xml"/><Relationship Id="rId7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microsoft.com/office/2007/relationships/hdphoto" Target="../media/hdphoto6.wdp"/><Relationship Id="rId4" Type="http://schemas.openxmlformats.org/officeDocument/2006/relationships/image" Target="../media/image20.png"/><Relationship Id="rId9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microsoft.com/office/2007/relationships/hdphoto" Target="../media/hdphoto7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microsoft.com/office/2007/relationships/hdphoto" Target="../media/hdphoto8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microsoft.com/office/2007/relationships/hdphoto" Target="../media/hdphoto9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microsoft.com/office/2007/relationships/hdphoto" Target="../media/hdphoto3.wdp"/><Relationship Id="rId18" Type="http://schemas.openxmlformats.org/officeDocument/2006/relationships/image" Target="../media/image17.png"/><Relationship Id="rId3" Type="http://schemas.openxmlformats.org/officeDocument/2006/relationships/slide" Target="slide8.xml"/><Relationship Id="rId21" Type="http://schemas.openxmlformats.org/officeDocument/2006/relationships/slide" Target="slide16.xml"/><Relationship Id="rId7" Type="http://schemas.openxmlformats.org/officeDocument/2006/relationships/slide" Target="slide13.xml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11" Type="http://schemas.openxmlformats.org/officeDocument/2006/relationships/image" Target="../media/image11.png"/><Relationship Id="rId5" Type="http://schemas.openxmlformats.org/officeDocument/2006/relationships/slide" Target="slide15.xml"/><Relationship Id="rId15" Type="http://schemas.openxmlformats.org/officeDocument/2006/relationships/image" Target="../media/image14.png"/><Relationship Id="rId23" Type="http://schemas.microsoft.com/office/2007/relationships/hdphoto" Target="../media/hdphoto5.wdp"/><Relationship Id="rId10" Type="http://schemas.openxmlformats.org/officeDocument/2006/relationships/slide" Target="slide11.xml"/><Relationship Id="rId19" Type="http://schemas.openxmlformats.org/officeDocument/2006/relationships/image" Target="../media/image18.png"/><Relationship Id="rId4" Type="http://schemas.openxmlformats.org/officeDocument/2006/relationships/slide" Target="slide9.xml"/><Relationship Id="rId9" Type="http://schemas.openxmlformats.org/officeDocument/2006/relationships/slide" Target="slide12.xml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hdphoto" Target="../media/hdphoto6.wdp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8"/>
          <p:cNvSpPr/>
          <p:nvPr/>
        </p:nvSpPr>
        <p:spPr>
          <a:xfrm rot="10392685">
            <a:off x="5095834" y="3755006"/>
            <a:ext cx="3928554" cy="308360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 rot="4313580">
            <a:off x="7257777" y="439786"/>
            <a:ext cx="4827110" cy="605128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8"/>
          <p:cNvSpPr/>
          <p:nvPr/>
        </p:nvSpPr>
        <p:spPr>
          <a:xfrm rot="10392685">
            <a:off x="-699721" y="-164061"/>
            <a:ext cx="3928554" cy="308360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155591" y="2503664"/>
            <a:ext cx="4893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АВТОМАТИЗИРОВАННАЯ СИСТЕМА ПО УЧЁТУ КОММУНИКАЦИЙ</a:t>
            </a:r>
            <a:endParaRPr lang="ru-RU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40191" y="6345935"/>
            <a:ext cx="3009188" cy="284206"/>
          </a:xfrm>
        </p:spPr>
        <p:txBody>
          <a:bodyPr>
            <a:noAutofit/>
          </a:bodyPr>
          <a:lstStyle/>
          <a:p>
            <a:r>
              <a:rPr lang="ru-RU" sz="1400" dirty="0" err="1" smtClean="0">
                <a:solidFill>
                  <a:srgbClr val="574A71"/>
                </a:solidFill>
                <a:latin typeface="Bahnschrift" panose="020B0502040204020203" pitchFamily="34" charset="0"/>
              </a:rPr>
              <a:t>Арбакова</a:t>
            </a:r>
            <a:r>
              <a:rPr lang="ru-RU" sz="1400" dirty="0" smtClean="0">
                <a:solidFill>
                  <a:srgbClr val="574A71"/>
                </a:solidFill>
                <a:latin typeface="Bahnschrift" panose="020B0502040204020203" pitchFamily="34" charset="0"/>
              </a:rPr>
              <a:t> Анастасия, АСУб-20-2</a:t>
            </a:r>
            <a:endParaRPr lang="ru-RU" sz="1400" dirty="0">
              <a:solidFill>
                <a:srgbClr val="574A7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6" descr="https://www.pkware.com/wp-content/uploads/2021/03/laptop-frame-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99" b="93103" l="7167" r="95917">
                        <a14:foregroundMark x1="17750" y1="17752" x2="18583" y2="39464"/>
                        <a14:foregroundMark x1="42083" y1="2810" x2="13750" y2="1788"/>
                        <a14:foregroundMark x1="42333" y1="3065" x2="90083" y2="2810"/>
                        <a14:foregroundMark x1="90917" y1="3448" x2="91000" y2="84674"/>
                        <a14:foregroundMark x1="89250" y1="82759" x2="93917" y2="90677"/>
                        <a14:foregroundMark x1="91667" y1="90166" x2="7167" y2="90805"/>
                        <a14:foregroundMark x1="9250" y1="91954" x2="93167" y2="91954"/>
                        <a14:foregroundMark x1="14667" y1="80460" x2="35500" y2="2427"/>
                        <a14:foregroundMark x1="11000" y1="82248" x2="11250" y2="2554"/>
                        <a14:foregroundMark x1="11750" y1="3193" x2="31250" y2="10600"/>
                        <a14:foregroundMark x1="12000" y1="3831" x2="18167" y2="15709"/>
                        <a14:foregroundMark x1="13417" y1="93103" x2="89333" y2="93103"/>
                        <a14:foregroundMark x1="13250" y1="65262" x2="13750" y2="166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09" b="5233"/>
          <a:stretch/>
        </p:blipFill>
        <p:spPr bwMode="auto">
          <a:xfrm>
            <a:off x="747056" y="1567129"/>
            <a:ext cx="6574012" cy="41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1521711" y="1763113"/>
            <a:ext cx="5208953" cy="32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Овал 18"/>
          <p:cNvSpPr/>
          <p:nvPr/>
        </p:nvSpPr>
        <p:spPr>
          <a:xfrm rot="2915032">
            <a:off x="-1020171" y="828991"/>
            <a:ext cx="3285132" cy="309267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21288273">
            <a:off x="-701854" y="4014887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2974234">
            <a:off x="-469567" y="387944"/>
            <a:ext cx="1656883" cy="94593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11" name="Овал 18"/>
          <p:cNvSpPr/>
          <p:nvPr/>
        </p:nvSpPr>
        <p:spPr>
          <a:xfrm rot="12886045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9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pic>
        <p:nvPicPr>
          <p:cNvPr id="24" name="Рисунок 23" descr="woman carrying white and green textbook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24" t="24" r="18902" b="39616"/>
          <a:stretch/>
        </p:blipFill>
        <p:spPr bwMode="auto">
          <a:xfrm>
            <a:off x="8844314" y="1117771"/>
            <a:ext cx="1885423" cy="2145823"/>
          </a:xfrm>
          <a:custGeom>
            <a:avLst/>
            <a:gdLst>
              <a:gd name="connsiteX0" fmla="*/ 180887 w 1885423"/>
              <a:gd name="connsiteY0" fmla="*/ 0 h 2145823"/>
              <a:gd name="connsiteX1" fmla="*/ 1704536 w 1885423"/>
              <a:gd name="connsiteY1" fmla="*/ 0 h 2145823"/>
              <a:gd name="connsiteX2" fmla="*/ 1885423 w 1885423"/>
              <a:gd name="connsiteY2" fmla="*/ 180887 h 2145823"/>
              <a:gd name="connsiteX3" fmla="*/ 1885423 w 1885423"/>
              <a:gd name="connsiteY3" fmla="*/ 1964936 h 2145823"/>
              <a:gd name="connsiteX4" fmla="*/ 1704536 w 1885423"/>
              <a:gd name="connsiteY4" fmla="*/ 2145823 h 2145823"/>
              <a:gd name="connsiteX5" fmla="*/ 180887 w 1885423"/>
              <a:gd name="connsiteY5" fmla="*/ 2145823 h 2145823"/>
              <a:gd name="connsiteX6" fmla="*/ 0 w 1885423"/>
              <a:gd name="connsiteY6" fmla="*/ 1964936 h 2145823"/>
              <a:gd name="connsiteX7" fmla="*/ 0 w 1885423"/>
              <a:gd name="connsiteY7" fmla="*/ 180887 h 2145823"/>
              <a:gd name="connsiteX8" fmla="*/ 180887 w 1885423"/>
              <a:gd name="connsiteY8" fmla="*/ 0 h 2145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5423" h="2145823">
                <a:moveTo>
                  <a:pt x="180887" y="0"/>
                </a:moveTo>
                <a:lnTo>
                  <a:pt x="1704536" y="0"/>
                </a:lnTo>
                <a:cubicBezTo>
                  <a:pt x="1804437" y="0"/>
                  <a:pt x="1885423" y="80986"/>
                  <a:pt x="1885423" y="180887"/>
                </a:cubicBezTo>
                <a:lnTo>
                  <a:pt x="1885423" y="1964936"/>
                </a:lnTo>
                <a:cubicBezTo>
                  <a:pt x="1885423" y="2064837"/>
                  <a:pt x="1804437" y="2145823"/>
                  <a:pt x="1704536" y="2145823"/>
                </a:cubicBezTo>
                <a:lnTo>
                  <a:pt x="180887" y="2145823"/>
                </a:lnTo>
                <a:cubicBezTo>
                  <a:pt x="80986" y="2145823"/>
                  <a:pt x="0" y="2064837"/>
                  <a:pt x="0" y="1964936"/>
                </a:cubicBezTo>
                <a:lnTo>
                  <a:pt x="0" y="180887"/>
                </a:lnTo>
                <a:cubicBezTo>
                  <a:pt x="0" y="80986"/>
                  <a:pt x="80986" y="0"/>
                  <a:pt x="18088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 descr="man and woman sitting in front of silver macboo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3" t="23000" r="40500" b="25125"/>
          <a:stretch/>
        </p:blipFill>
        <p:spPr bwMode="auto">
          <a:xfrm>
            <a:off x="1477659" y="1117774"/>
            <a:ext cx="1874649" cy="2145821"/>
          </a:xfrm>
          <a:custGeom>
            <a:avLst/>
            <a:gdLst>
              <a:gd name="connsiteX0" fmla="*/ 170103 w 1874649"/>
              <a:gd name="connsiteY0" fmla="*/ 0 h 2145821"/>
              <a:gd name="connsiteX1" fmla="*/ 1693772 w 1874649"/>
              <a:gd name="connsiteY1" fmla="*/ 0 h 2145821"/>
              <a:gd name="connsiteX2" fmla="*/ 1764171 w 1874649"/>
              <a:gd name="connsiteY2" fmla="*/ 14213 h 2145821"/>
              <a:gd name="connsiteX3" fmla="*/ 1874649 w 1874649"/>
              <a:gd name="connsiteY3" fmla="*/ 180885 h 2145821"/>
              <a:gd name="connsiteX4" fmla="*/ 1874649 w 1874649"/>
              <a:gd name="connsiteY4" fmla="*/ 1964934 h 2145821"/>
              <a:gd name="connsiteX5" fmla="*/ 1693762 w 1874649"/>
              <a:gd name="connsiteY5" fmla="*/ 2145821 h 2145821"/>
              <a:gd name="connsiteX6" fmla="*/ 170113 w 1874649"/>
              <a:gd name="connsiteY6" fmla="*/ 2145821 h 2145821"/>
              <a:gd name="connsiteX7" fmla="*/ 3441 w 1874649"/>
              <a:gd name="connsiteY7" fmla="*/ 2035343 h 2145821"/>
              <a:gd name="connsiteX8" fmla="*/ 0 w 1874649"/>
              <a:gd name="connsiteY8" fmla="*/ 2024258 h 2145821"/>
              <a:gd name="connsiteX9" fmla="*/ 0 w 1874649"/>
              <a:gd name="connsiteY9" fmla="*/ 121561 h 2145821"/>
              <a:gd name="connsiteX10" fmla="*/ 3441 w 1874649"/>
              <a:gd name="connsiteY10" fmla="*/ 110476 h 2145821"/>
              <a:gd name="connsiteX11" fmla="*/ 99704 w 1874649"/>
              <a:gd name="connsiteY11" fmla="*/ 14213 h 214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4649" h="2145821">
                <a:moveTo>
                  <a:pt x="170103" y="0"/>
                </a:moveTo>
                <a:lnTo>
                  <a:pt x="1693772" y="0"/>
                </a:lnTo>
                <a:lnTo>
                  <a:pt x="1764171" y="14213"/>
                </a:lnTo>
                <a:cubicBezTo>
                  <a:pt x="1829095" y="41673"/>
                  <a:pt x="1874649" y="105959"/>
                  <a:pt x="1874649" y="180885"/>
                </a:cubicBezTo>
                <a:lnTo>
                  <a:pt x="1874649" y="1964934"/>
                </a:lnTo>
                <a:cubicBezTo>
                  <a:pt x="1874649" y="2064835"/>
                  <a:pt x="1793663" y="2145821"/>
                  <a:pt x="1693762" y="2145821"/>
                </a:cubicBezTo>
                <a:lnTo>
                  <a:pt x="170113" y="2145821"/>
                </a:lnTo>
                <a:cubicBezTo>
                  <a:pt x="95187" y="2145821"/>
                  <a:pt x="30901" y="2100267"/>
                  <a:pt x="3441" y="2035343"/>
                </a:cubicBezTo>
                <a:lnTo>
                  <a:pt x="0" y="2024258"/>
                </a:lnTo>
                <a:lnTo>
                  <a:pt x="0" y="121561"/>
                </a:lnTo>
                <a:lnTo>
                  <a:pt x="3441" y="110476"/>
                </a:lnTo>
                <a:cubicBezTo>
                  <a:pt x="21748" y="67194"/>
                  <a:pt x="56422" y="32520"/>
                  <a:pt x="99704" y="1421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25" descr="shallow focus photo of woman in gray jacket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4" t="6523" r="8460" b="37867"/>
          <a:stretch/>
        </p:blipFill>
        <p:spPr bwMode="auto">
          <a:xfrm>
            <a:off x="6385171" y="1117773"/>
            <a:ext cx="1885423" cy="2145821"/>
          </a:xfrm>
          <a:custGeom>
            <a:avLst/>
            <a:gdLst>
              <a:gd name="connsiteX0" fmla="*/ 180877 w 1885423"/>
              <a:gd name="connsiteY0" fmla="*/ 0 h 2145821"/>
              <a:gd name="connsiteX1" fmla="*/ 1704546 w 1885423"/>
              <a:gd name="connsiteY1" fmla="*/ 0 h 2145821"/>
              <a:gd name="connsiteX2" fmla="*/ 1774946 w 1885423"/>
              <a:gd name="connsiteY2" fmla="*/ 14213 h 2145821"/>
              <a:gd name="connsiteX3" fmla="*/ 1885423 w 1885423"/>
              <a:gd name="connsiteY3" fmla="*/ 180885 h 2145821"/>
              <a:gd name="connsiteX4" fmla="*/ 1885423 w 1885423"/>
              <a:gd name="connsiteY4" fmla="*/ 1964934 h 2145821"/>
              <a:gd name="connsiteX5" fmla="*/ 1704536 w 1885423"/>
              <a:gd name="connsiteY5" fmla="*/ 2145821 h 2145821"/>
              <a:gd name="connsiteX6" fmla="*/ 180887 w 1885423"/>
              <a:gd name="connsiteY6" fmla="*/ 2145821 h 2145821"/>
              <a:gd name="connsiteX7" fmla="*/ 0 w 1885423"/>
              <a:gd name="connsiteY7" fmla="*/ 1964934 h 2145821"/>
              <a:gd name="connsiteX8" fmla="*/ 0 w 1885423"/>
              <a:gd name="connsiteY8" fmla="*/ 180885 h 2145821"/>
              <a:gd name="connsiteX9" fmla="*/ 110478 w 1885423"/>
              <a:gd name="connsiteY9" fmla="*/ 14213 h 2145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5423" h="2145821">
                <a:moveTo>
                  <a:pt x="180877" y="0"/>
                </a:moveTo>
                <a:lnTo>
                  <a:pt x="1704546" y="0"/>
                </a:lnTo>
                <a:lnTo>
                  <a:pt x="1774946" y="14213"/>
                </a:lnTo>
                <a:cubicBezTo>
                  <a:pt x="1839869" y="41673"/>
                  <a:pt x="1885423" y="105959"/>
                  <a:pt x="1885423" y="180885"/>
                </a:cubicBezTo>
                <a:lnTo>
                  <a:pt x="1885423" y="1964934"/>
                </a:lnTo>
                <a:cubicBezTo>
                  <a:pt x="1885423" y="2064835"/>
                  <a:pt x="1804437" y="2145821"/>
                  <a:pt x="1704536" y="2145821"/>
                </a:cubicBezTo>
                <a:lnTo>
                  <a:pt x="180887" y="2145821"/>
                </a:lnTo>
                <a:cubicBezTo>
                  <a:pt x="80986" y="2145821"/>
                  <a:pt x="0" y="2064835"/>
                  <a:pt x="0" y="1964934"/>
                </a:cubicBezTo>
                <a:lnTo>
                  <a:pt x="0" y="180885"/>
                </a:lnTo>
                <a:cubicBezTo>
                  <a:pt x="0" y="105959"/>
                  <a:pt x="45555" y="41673"/>
                  <a:pt x="110478" y="1421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Рисунок 26" descr="woman wearing blue coat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0" t="4552" r="25679" b="14112"/>
          <a:stretch/>
        </p:blipFill>
        <p:spPr bwMode="auto">
          <a:xfrm>
            <a:off x="3926028" y="1126429"/>
            <a:ext cx="1885423" cy="2137168"/>
          </a:xfrm>
          <a:custGeom>
            <a:avLst/>
            <a:gdLst>
              <a:gd name="connsiteX0" fmla="*/ 138018 w 1885423"/>
              <a:gd name="connsiteY0" fmla="*/ 0 h 2137168"/>
              <a:gd name="connsiteX1" fmla="*/ 1747406 w 1885423"/>
              <a:gd name="connsiteY1" fmla="*/ 0 h 2137168"/>
              <a:gd name="connsiteX2" fmla="*/ 1774946 w 1885423"/>
              <a:gd name="connsiteY2" fmla="*/ 5560 h 2137168"/>
              <a:gd name="connsiteX3" fmla="*/ 1885423 w 1885423"/>
              <a:gd name="connsiteY3" fmla="*/ 172232 h 2137168"/>
              <a:gd name="connsiteX4" fmla="*/ 1885423 w 1885423"/>
              <a:gd name="connsiteY4" fmla="*/ 1956281 h 2137168"/>
              <a:gd name="connsiteX5" fmla="*/ 1704536 w 1885423"/>
              <a:gd name="connsiteY5" fmla="*/ 2137168 h 2137168"/>
              <a:gd name="connsiteX6" fmla="*/ 180887 w 1885423"/>
              <a:gd name="connsiteY6" fmla="*/ 2137168 h 2137168"/>
              <a:gd name="connsiteX7" fmla="*/ 0 w 1885423"/>
              <a:gd name="connsiteY7" fmla="*/ 1956281 h 2137168"/>
              <a:gd name="connsiteX8" fmla="*/ 0 w 1885423"/>
              <a:gd name="connsiteY8" fmla="*/ 172232 h 2137168"/>
              <a:gd name="connsiteX9" fmla="*/ 110478 w 1885423"/>
              <a:gd name="connsiteY9" fmla="*/ 5560 h 213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85423" h="2137168">
                <a:moveTo>
                  <a:pt x="138018" y="0"/>
                </a:moveTo>
                <a:lnTo>
                  <a:pt x="1747406" y="0"/>
                </a:lnTo>
                <a:lnTo>
                  <a:pt x="1774946" y="5560"/>
                </a:lnTo>
                <a:cubicBezTo>
                  <a:pt x="1839869" y="33020"/>
                  <a:pt x="1885423" y="97306"/>
                  <a:pt x="1885423" y="172232"/>
                </a:cubicBezTo>
                <a:lnTo>
                  <a:pt x="1885423" y="1956281"/>
                </a:lnTo>
                <a:cubicBezTo>
                  <a:pt x="1885423" y="2056182"/>
                  <a:pt x="1804437" y="2137168"/>
                  <a:pt x="1704536" y="2137168"/>
                </a:cubicBezTo>
                <a:lnTo>
                  <a:pt x="180887" y="2137168"/>
                </a:lnTo>
                <a:cubicBezTo>
                  <a:pt x="80986" y="2137168"/>
                  <a:pt x="0" y="2056182"/>
                  <a:pt x="0" y="1956281"/>
                </a:cubicBezTo>
                <a:lnTo>
                  <a:pt x="0" y="172232"/>
                </a:lnTo>
                <a:cubicBezTo>
                  <a:pt x="0" y="97306"/>
                  <a:pt x="45555" y="33020"/>
                  <a:pt x="110478" y="55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рямоугольник 27"/>
          <p:cNvSpPr/>
          <p:nvPr/>
        </p:nvSpPr>
        <p:spPr>
          <a:xfrm>
            <a:off x="6132402" y="3416840"/>
            <a:ext cx="23909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Екатерина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 </a:t>
            </a:r>
            <a:r>
              <a:rPr lang="ru-RU" sz="1200" dirty="0" smtClean="0"/>
              <a:t>24</a:t>
            </a:r>
            <a:endParaRPr lang="ru-RU" sz="1200" dirty="0" smtClean="0">
              <a:solidFill>
                <a:srgbClr val="B38ADD"/>
              </a:solidFill>
            </a:endParaRP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err="1" smtClean="0"/>
              <a:t>Фриланс</a:t>
            </a:r>
            <a:endParaRPr lang="ru-RU" sz="1200" dirty="0" smtClean="0"/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Средний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оптимизировать свое расписание для работы с заказами и заказчиками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Нужна система, где она могла бы отмечать коммуникации с заказчиками и видеть количество дней до </a:t>
            </a:r>
            <a:r>
              <a:rPr lang="ru-RU" sz="1200" dirty="0" err="1" smtClean="0"/>
              <a:t>дедлайна</a:t>
            </a:r>
            <a:r>
              <a:rPr lang="ru-RU" sz="1200" dirty="0" smtClean="0"/>
              <a:t> заказа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725446" y="3420442"/>
            <a:ext cx="23909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Максим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 </a:t>
            </a:r>
            <a:r>
              <a:rPr lang="ru-RU" sz="1200" dirty="0" smtClean="0"/>
              <a:t>26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smtClean="0"/>
              <a:t>Бизнесмен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Средний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знать с каким количеством клиентов он общается и как часто, видеть количество встреч за месяц и год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Нет приложения, которое бы вело статистику о встречах и событиях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296399" y="3420442"/>
            <a:ext cx="23909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Елена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</a:t>
            </a:r>
            <a:r>
              <a:rPr lang="ru-RU" sz="1200" dirty="0" smtClean="0"/>
              <a:t> 32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smtClean="0"/>
              <a:t>Руководитель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Высокий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записывать предстоящие встречи, знать сколько дней до встречи или мероприятия (для подготовки)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Нет календаря, который бы напоминал о событии и ввел отсчет дней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8591545" y="3416840"/>
            <a:ext cx="239095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rgbClr val="B38ADD"/>
                </a:solidFill>
              </a:rPr>
              <a:t>Имя: </a:t>
            </a:r>
            <a:r>
              <a:rPr lang="ru-RU" sz="1200" dirty="0" smtClean="0"/>
              <a:t>Мария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Возраст: </a:t>
            </a:r>
            <a:r>
              <a:rPr lang="ru-RU" sz="1200" dirty="0" smtClean="0"/>
              <a:t>19</a:t>
            </a:r>
            <a:endParaRPr lang="ru-RU" sz="1200" dirty="0" smtClean="0">
              <a:solidFill>
                <a:srgbClr val="B38ADD"/>
              </a:solidFill>
            </a:endParaRPr>
          </a:p>
          <a:p>
            <a:r>
              <a:rPr lang="ru-RU" sz="1200" dirty="0" smtClean="0">
                <a:solidFill>
                  <a:srgbClr val="B38ADD"/>
                </a:solidFill>
              </a:rPr>
              <a:t>Род деятельности: </a:t>
            </a:r>
            <a:r>
              <a:rPr lang="ru-RU" sz="1200" dirty="0" smtClean="0"/>
              <a:t>Студент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Доход: </a:t>
            </a:r>
            <a:r>
              <a:rPr lang="ru-RU" sz="1200" dirty="0" smtClean="0"/>
              <a:t>Низкий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Мотив: </a:t>
            </a:r>
            <a:r>
              <a:rPr lang="ru-RU" sz="1200" dirty="0" smtClean="0"/>
              <a:t>Хочет планировать личные встречи с друзьями и семьей в свободное от учёбы время, видеть как давно она не виделась с ними</a:t>
            </a:r>
          </a:p>
          <a:p>
            <a:r>
              <a:rPr lang="ru-RU" sz="1200" dirty="0" smtClean="0">
                <a:solidFill>
                  <a:srgbClr val="B38ADD"/>
                </a:solidFill>
              </a:rPr>
              <a:t>Боль: </a:t>
            </a:r>
            <a:r>
              <a:rPr lang="ru-RU" sz="1200" dirty="0" smtClean="0"/>
              <a:t>Нет календаря, который бы напоминал о встречах</a:t>
            </a:r>
          </a:p>
        </p:txBody>
      </p:sp>
      <p:sp>
        <p:nvSpPr>
          <p:cNvPr id="32" name="Овал 18"/>
          <p:cNvSpPr/>
          <p:nvPr/>
        </p:nvSpPr>
        <p:spPr>
          <a:xfrm rot="19395517">
            <a:off x="11370323" y="1090627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18"/>
          <p:cNvSpPr/>
          <p:nvPr/>
        </p:nvSpPr>
        <p:spPr>
          <a:xfrm rot="13780073">
            <a:off x="11536090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8767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вал 18"/>
          <p:cNvSpPr/>
          <p:nvPr/>
        </p:nvSpPr>
        <p:spPr>
          <a:xfrm rot="18754198">
            <a:off x="10303054" y="560528"/>
            <a:ext cx="2958409" cy="352307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7" name="Овал 18"/>
          <p:cNvSpPr/>
          <p:nvPr/>
        </p:nvSpPr>
        <p:spPr>
          <a:xfrm rot="18635251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10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9" name="Овал 18"/>
          <p:cNvSpPr/>
          <p:nvPr/>
        </p:nvSpPr>
        <p:spPr>
          <a:xfrm rot="2352400">
            <a:off x="5874254" y="3213357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18"/>
          <p:cNvSpPr/>
          <p:nvPr/>
        </p:nvSpPr>
        <p:spPr>
          <a:xfrm rot="7663389">
            <a:off x="7609586" y="3956755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 rot="7663389">
            <a:off x="4560929" y="2123856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8"/>
          <p:cNvSpPr/>
          <p:nvPr/>
        </p:nvSpPr>
        <p:spPr>
          <a:xfrm rot="13780073">
            <a:off x="4276372" y="3801242"/>
            <a:ext cx="2030944" cy="188439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8"/>
          <p:cNvSpPr/>
          <p:nvPr/>
        </p:nvSpPr>
        <p:spPr>
          <a:xfrm rot="13780073">
            <a:off x="7376649" y="3507443"/>
            <a:ext cx="2233093" cy="21571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13780073">
            <a:off x="5771247" y="1679868"/>
            <a:ext cx="2052009" cy="232722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8"/>
          <p:cNvSpPr/>
          <p:nvPr/>
        </p:nvSpPr>
        <p:spPr>
          <a:xfrm rot="13780073">
            <a:off x="2833337" y="1846255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8"/>
          <p:cNvSpPr/>
          <p:nvPr/>
        </p:nvSpPr>
        <p:spPr>
          <a:xfrm rot="7663389">
            <a:off x="2998898" y="3434431"/>
            <a:ext cx="324025" cy="33638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8"/>
          <p:cNvSpPr/>
          <p:nvPr/>
        </p:nvSpPr>
        <p:spPr>
          <a:xfrm rot="20457125">
            <a:off x="4384833" y="4885115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177920" y="2571873"/>
            <a:ext cx="16233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574A71"/>
                </a:solidFill>
              </a:rPr>
              <a:t>Социальные сети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5887079" y="2643424"/>
            <a:ext cx="2120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574A71"/>
                </a:solidFill>
              </a:rPr>
              <a:t>SEO-</a:t>
            </a:r>
            <a:r>
              <a:rPr lang="ru-RU" sz="2000" dirty="0" smtClean="0">
                <a:solidFill>
                  <a:srgbClr val="574A71"/>
                </a:solidFill>
              </a:rPr>
              <a:t>оптимизация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815503" y="4615244"/>
            <a:ext cx="1112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Реклама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618253" y="4298953"/>
            <a:ext cx="1877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574A71"/>
                </a:solidFill>
              </a:rPr>
              <a:t>Отзывы и рекомендации</a:t>
            </a:r>
          </a:p>
        </p:txBody>
      </p:sp>
      <p:sp>
        <p:nvSpPr>
          <p:cNvPr id="22" name="Овал 18"/>
          <p:cNvSpPr/>
          <p:nvPr/>
        </p:nvSpPr>
        <p:spPr>
          <a:xfrm rot="20457125">
            <a:off x="7894148" y="2346583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271820" y="443928"/>
            <a:ext cx="5769059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3939013" y="651602"/>
            <a:ext cx="467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Каналы связи, распространения и продаж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Овал 18"/>
          <p:cNvSpPr/>
          <p:nvPr/>
        </p:nvSpPr>
        <p:spPr>
          <a:xfrm rot="13780073">
            <a:off x="11286359" y="720135"/>
            <a:ext cx="2081084" cy="254565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18"/>
          <p:cNvSpPr/>
          <p:nvPr/>
        </p:nvSpPr>
        <p:spPr>
          <a:xfrm rot="7663389">
            <a:off x="10849841" y="397993"/>
            <a:ext cx="1022477" cy="67649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18"/>
          <p:cNvSpPr/>
          <p:nvPr/>
        </p:nvSpPr>
        <p:spPr>
          <a:xfrm rot="18754198">
            <a:off x="-1704197" y="-66088"/>
            <a:ext cx="2958409" cy="352307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18"/>
          <p:cNvSpPr/>
          <p:nvPr/>
        </p:nvSpPr>
        <p:spPr>
          <a:xfrm rot="15342365">
            <a:off x="429059" y="98754"/>
            <a:ext cx="859327" cy="111817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" r="3072" b="2977"/>
          <a:stretch>
            <a:fillRect/>
          </a:stretch>
        </p:blipFill>
        <p:spPr>
          <a:xfrm>
            <a:off x="-1251262" y="1717678"/>
            <a:ext cx="3629025" cy="5162550"/>
          </a:xfrm>
          <a:custGeom>
            <a:avLst/>
            <a:gdLst>
              <a:gd name="connsiteX0" fmla="*/ 1451777 w 3629025"/>
              <a:gd name="connsiteY0" fmla="*/ 0 h 5162550"/>
              <a:gd name="connsiteX1" fmla="*/ 3629025 w 3629025"/>
              <a:gd name="connsiteY1" fmla="*/ 2317384 h 5162550"/>
              <a:gd name="connsiteX2" fmla="*/ 3629024 w 3629025"/>
              <a:gd name="connsiteY2" fmla="*/ 5162550 h 5162550"/>
              <a:gd name="connsiteX3" fmla="*/ 0 w 3629025"/>
              <a:gd name="connsiteY3" fmla="*/ 5162550 h 5162550"/>
              <a:gd name="connsiteX4" fmla="*/ 0 w 3629025"/>
              <a:gd name="connsiteY4" fmla="*/ 582501 h 5162550"/>
              <a:gd name="connsiteX5" fmla="*/ 10909 w 3629025"/>
              <a:gd name="connsiteY5" fmla="*/ 569439 h 5162550"/>
              <a:gd name="connsiteX6" fmla="*/ 1451777 w 3629025"/>
              <a:gd name="connsiteY6" fmla="*/ 0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9025" h="5162550">
                <a:moveTo>
                  <a:pt x="1451777" y="0"/>
                </a:moveTo>
                <a:cubicBezTo>
                  <a:pt x="2609089" y="0"/>
                  <a:pt x="3629025" y="746042"/>
                  <a:pt x="3629025" y="2317384"/>
                </a:cubicBezTo>
                <a:lnTo>
                  <a:pt x="3629024" y="5162550"/>
                </a:lnTo>
                <a:lnTo>
                  <a:pt x="0" y="5162550"/>
                </a:lnTo>
                <a:lnTo>
                  <a:pt x="0" y="582501"/>
                </a:lnTo>
                <a:lnTo>
                  <a:pt x="10909" y="569439"/>
                </a:lnTo>
                <a:cubicBezTo>
                  <a:pt x="369683" y="186511"/>
                  <a:pt x="873120" y="0"/>
                  <a:pt x="145177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5811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Овал 18"/>
          <p:cNvSpPr/>
          <p:nvPr/>
        </p:nvSpPr>
        <p:spPr>
          <a:xfrm rot="2915032">
            <a:off x="-1441832" y="861188"/>
            <a:ext cx="4146395" cy="403665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2915032">
            <a:off x="59218" y="2854536"/>
            <a:ext cx="4146395" cy="403665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18"/>
          <p:cNvSpPr/>
          <p:nvPr/>
        </p:nvSpPr>
        <p:spPr>
          <a:xfrm rot="21288273">
            <a:off x="-564518" y="1644149"/>
            <a:ext cx="4572404" cy="399994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199468" y="443928"/>
            <a:ext cx="3843868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98122" y="676245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Отношения с клиентами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165615" y="3495349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Взаимоотношения </a:t>
            </a:r>
            <a:r>
              <a:rPr lang="ru-RU" sz="2000" dirty="0">
                <a:solidFill>
                  <a:srgbClr val="574A71"/>
                </a:solidFill>
              </a:rPr>
              <a:t>с пользователем в данном случае основаны на сотрудничестве и взаимной выгоде: </a:t>
            </a:r>
            <a:r>
              <a:rPr lang="ru-RU" sz="2000" dirty="0">
                <a:solidFill>
                  <a:srgbClr val="B38ADD"/>
                </a:solidFill>
              </a:rPr>
              <a:t>пользователь получает инструмент для оптимизации своего времени и повышения эффективности, а система помогает </a:t>
            </a:r>
            <a:r>
              <a:rPr lang="ru-RU" dirty="0">
                <a:solidFill>
                  <a:srgbClr val="FFFFFF"/>
                </a:solidFill>
                <a:latin typeface="YS Text"/>
              </a:rPr>
              <a:t>ему в этом, предоставляя необходимые функции и возможности.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2" y="2027924"/>
            <a:ext cx="2099428" cy="209942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55" y="3121181"/>
            <a:ext cx="2099428" cy="209942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80" y="2027924"/>
            <a:ext cx="2099428" cy="2099428"/>
          </a:xfrm>
          <a:prstGeom prst="rect">
            <a:avLst/>
          </a:prstGeom>
        </p:spPr>
      </p:pic>
      <p:sp>
        <p:nvSpPr>
          <p:cNvPr id="19" name="Овал 18"/>
          <p:cNvSpPr/>
          <p:nvPr/>
        </p:nvSpPr>
        <p:spPr>
          <a:xfrm rot="2915032">
            <a:off x="11145739" y="828991"/>
            <a:ext cx="3285132" cy="309267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8"/>
          <p:cNvSpPr/>
          <p:nvPr/>
        </p:nvSpPr>
        <p:spPr>
          <a:xfrm rot="21288273">
            <a:off x="11464056" y="4014887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12974234">
            <a:off x="11696343" y="387944"/>
            <a:ext cx="1656883" cy="94593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166543" y="1934865"/>
            <a:ext cx="55321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574A71"/>
                </a:solidFill>
              </a:rPr>
              <a:t>Так как система относится к типу </a:t>
            </a:r>
            <a:r>
              <a:rPr lang="ru-RU" sz="2000" dirty="0">
                <a:solidFill>
                  <a:srgbClr val="B38ADD"/>
                </a:solidFill>
              </a:rPr>
              <a:t>вспомогательных </a:t>
            </a:r>
            <a:r>
              <a:rPr lang="ru-RU" sz="2000" dirty="0" smtClean="0">
                <a:solidFill>
                  <a:srgbClr val="B38ADD"/>
                </a:solidFill>
              </a:rPr>
              <a:t>инструментов</a:t>
            </a:r>
            <a:r>
              <a:rPr lang="ru-RU" sz="2000" dirty="0" smtClean="0">
                <a:solidFill>
                  <a:srgbClr val="574A71"/>
                </a:solidFill>
              </a:rPr>
              <a:t>, </a:t>
            </a:r>
            <a:r>
              <a:rPr lang="ru-RU" sz="2000" dirty="0">
                <a:solidFill>
                  <a:srgbClr val="574A71"/>
                </a:solidFill>
              </a:rPr>
              <a:t>которые помогают пользователям организовывать свое время и планировать события. </a:t>
            </a:r>
          </a:p>
        </p:txBody>
      </p:sp>
      <p:sp>
        <p:nvSpPr>
          <p:cNvPr id="25" name="Овал 18"/>
          <p:cNvSpPr/>
          <p:nvPr/>
        </p:nvSpPr>
        <p:spPr>
          <a:xfrm rot="800952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11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44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вал 18"/>
          <p:cNvSpPr/>
          <p:nvPr/>
        </p:nvSpPr>
        <p:spPr>
          <a:xfrm rot="17564536">
            <a:off x="7120189" y="4990589"/>
            <a:ext cx="1366775" cy="112986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18"/>
          <p:cNvSpPr/>
          <p:nvPr/>
        </p:nvSpPr>
        <p:spPr>
          <a:xfrm rot="2915032">
            <a:off x="1885223" y="2802223"/>
            <a:ext cx="3090138" cy="412541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18"/>
          <p:cNvSpPr/>
          <p:nvPr/>
        </p:nvSpPr>
        <p:spPr>
          <a:xfrm rot="2915032">
            <a:off x="-1441832" y="861188"/>
            <a:ext cx="4146395" cy="403665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18"/>
          <p:cNvSpPr/>
          <p:nvPr/>
        </p:nvSpPr>
        <p:spPr>
          <a:xfrm rot="10983839">
            <a:off x="-581721" y="1640266"/>
            <a:ext cx="5109882" cy="358025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308669" y="470659"/>
            <a:ext cx="4047066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834597" y="673399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Потоки поступления доходов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4877290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12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84" y="2220921"/>
            <a:ext cx="2485949" cy="2485949"/>
          </a:xfrm>
          <a:prstGeom prst="rect">
            <a:avLst/>
          </a:prstGeom>
        </p:spPr>
      </p:pic>
      <p:sp>
        <p:nvSpPr>
          <p:cNvPr id="32" name="Овал 18"/>
          <p:cNvSpPr/>
          <p:nvPr/>
        </p:nvSpPr>
        <p:spPr>
          <a:xfrm rot="21288273">
            <a:off x="-538043" y="5368810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5537502" y="2494794"/>
            <a:ext cx="55321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Регулярный доход от периодических платежей, в виде </a:t>
            </a:r>
            <a:r>
              <a:rPr lang="ru-RU" sz="2400" dirty="0" smtClean="0">
                <a:solidFill>
                  <a:srgbClr val="B38ADD"/>
                </a:solidFill>
              </a:rPr>
              <a:t>ежемесячной</a:t>
            </a:r>
            <a:r>
              <a:rPr lang="ru-RU" sz="2400" dirty="0">
                <a:solidFill>
                  <a:srgbClr val="B38ADD"/>
                </a:solidFill>
              </a:rPr>
              <a:t> </a:t>
            </a:r>
            <a:r>
              <a:rPr lang="ru-RU" sz="2400" dirty="0" smtClean="0">
                <a:solidFill>
                  <a:srgbClr val="B38ADD"/>
                </a:solidFill>
              </a:rPr>
              <a:t>или годовой подписки </a:t>
            </a:r>
            <a:endParaRPr lang="ru-RU" sz="2000" dirty="0">
              <a:solidFill>
                <a:srgbClr val="B38ADD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37502" y="3385030"/>
            <a:ext cx="4838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574A71"/>
                </a:solidFill>
              </a:rPr>
              <a:t>Представляет собой продажи продолжительности доступа к системе</a:t>
            </a:r>
            <a:endParaRPr lang="ru-RU" sz="1600" dirty="0"/>
          </a:p>
        </p:txBody>
      </p:sp>
      <p:sp>
        <p:nvSpPr>
          <p:cNvPr id="34" name="Овал 18"/>
          <p:cNvSpPr/>
          <p:nvPr/>
        </p:nvSpPr>
        <p:spPr>
          <a:xfrm rot="19395517">
            <a:off x="11370323" y="1090627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13780073">
            <a:off x="11536090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3780073">
            <a:off x="8395838" y="5289343"/>
            <a:ext cx="853008" cy="77926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317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8"/>
          <p:cNvSpPr/>
          <p:nvPr/>
        </p:nvSpPr>
        <p:spPr>
          <a:xfrm rot="2859368">
            <a:off x="-39073" y="4533249"/>
            <a:ext cx="2177746" cy="238818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8"/>
          <p:cNvSpPr/>
          <p:nvPr/>
        </p:nvSpPr>
        <p:spPr>
          <a:xfrm rot="20484978">
            <a:off x="-1751014" y="32915"/>
            <a:ext cx="3265590" cy="417327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 rot="15342365">
            <a:off x="429059" y="98754"/>
            <a:ext cx="859327" cy="111817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19395517">
            <a:off x="10027022" y="2442705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8"/>
          <p:cNvSpPr/>
          <p:nvPr/>
        </p:nvSpPr>
        <p:spPr>
          <a:xfrm rot="13780073">
            <a:off x="7100317" y="740317"/>
            <a:ext cx="3657124" cy="496335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355275" y="415028"/>
            <a:ext cx="3335866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91680" y="620999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Ключевые ресурсы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4877290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12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50" y="1758774"/>
            <a:ext cx="3171322" cy="317132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996162" y="2111089"/>
            <a:ext cx="57231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В качестве первоначальных ресурсов могут быть:</a:t>
            </a:r>
            <a:endParaRPr lang="ru-RU" sz="2000" dirty="0">
              <a:solidFill>
                <a:srgbClr val="B38ADD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15846" y="2872475"/>
            <a:ext cx="2706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Человеческие </a:t>
            </a:r>
            <a:r>
              <a:rPr lang="ru-RU" sz="2000" dirty="0">
                <a:solidFill>
                  <a:srgbClr val="B38ADD"/>
                </a:solidFill>
              </a:rPr>
              <a:t>ресурсы 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15846" y="3399111"/>
            <a:ext cx="42469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Вещественно-материальные ресурсы</a:t>
            </a:r>
          </a:p>
          <a:p>
            <a:r>
              <a:rPr lang="ru-RU" dirty="0" smtClean="0">
                <a:solidFill>
                  <a:srgbClr val="574A71"/>
                </a:solidFill>
              </a:rPr>
              <a:t>(компьютерное </a:t>
            </a:r>
            <a:r>
              <a:rPr lang="ru-RU" dirty="0">
                <a:solidFill>
                  <a:srgbClr val="574A71"/>
                </a:solidFill>
              </a:rPr>
              <a:t>оборудование)</a:t>
            </a:r>
            <a:endParaRPr lang="ru-RU" dirty="0">
              <a:solidFill>
                <a:srgbClr val="B38ADD"/>
              </a:solidFill>
            </a:endParaRPr>
          </a:p>
        </p:txBody>
      </p:sp>
      <p:sp>
        <p:nvSpPr>
          <p:cNvPr id="16" name="Овал 18"/>
          <p:cNvSpPr/>
          <p:nvPr/>
        </p:nvSpPr>
        <p:spPr>
          <a:xfrm rot="13780073">
            <a:off x="1561624" y="2956984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8"/>
          <p:cNvSpPr/>
          <p:nvPr/>
        </p:nvSpPr>
        <p:spPr>
          <a:xfrm rot="13780073">
            <a:off x="1561623" y="3487453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5400000">
            <a:off x="-218803" y="4292254"/>
            <a:ext cx="859327" cy="111817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6637287">
            <a:off x="11539641" y="938164"/>
            <a:ext cx="859327" cy="111817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03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hlinkClick r:id="rId2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258490" y="443928"/>
            <a:ext cx="3807615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40773" y="656683"/>
            <a:ext cx="372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Ключевые виды деятельности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9789947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13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0" name="Овал 18"/>
          <p:cNvSpPr/>
          <p:nvPr/>
        </p:nvSpPr>
        <p:spPr>
          <a:xfrm rot="11855734">
            <a:off x="-1317803" y="146038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5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 rot="13819062">
            <a:off x="2397235" y="94935"/>
            <a:ext cx="1537918" cy="676788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8"/>
          <p:cNvSpPr/>
          <p:nvPr/>
        </p:nvSpPr>
        <p:spPr>
          <a:xfrm rot="3189434">
            <a:off x="3192702" y="518893"/>
            <a:ext cx="3167538" cy="739708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560555" y="4167133"/>
            <a:ext cx="334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существления </a:t>
            </a:r>
            <a:r>
              <a:rPr lang="ru-RU" sz="2000" dirty="0" smtClean="0">
                <a:solidFill>
                  <a:srgbClr val="B38ADD"/>
                </a:solidFill>
              </a:rPr>
              <a:t>напоминаний</a:t>
            </a:r>
            <a:endParaRPr lang="ru-RU" dirty="0">
              <a:solidFill>
                <a:srgbClr val="B38ADD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60" y="1719533"/>
            <a:ext cx="6899799" cy="3881137"/>
          </a:xfrm>
          <a:prstGeom prst="rect">
            <a:avLst/>
          </a:prstGeom>
        </p:spPr>
      </p:pic>
      <p:cxnSp>
        <p:nvCxnSpPr>
          <p:cNvPr id="15" name="Прямая соединительная линия 14"/>
          <p:cNvCxnSpPr/>
          <p:nvPr/>
        </p:nvCxnSpPr>
        <p:spPr>
          <a:xfrm>
            <a:off x="8180300" y="3009653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180300" y="3493391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188700" y="3934999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192733" y="4369000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8081400" y="2263962"/>
            <a:ext cx="296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предназначена для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560996" y="2808649"/>
            <a:ext cx="299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Ведения</a:t>
            </a:r>
            <a:r>
              <a:rPr lang="ru-RU" dirty="0" smtClean="0">
                <a:solidFill>
                  <a:srgbClr val="B38ADD"/>
                </a:solidFill>
              </a:rPr>
              <a:t> </a:t>
            </a:r>
            <a:r>
              <a:rPr lang="ru-RU" sz="2000" dirty="0" smtClean="0">
                <a:solidFill>
                  <a:srgbClr val="B38ADD"/>
                </a:solidFill>
              </a:rPr>
              <a:t>учёта</a:t>
            </a:r>
            <a:r>
              <a:rPr lang="ru-RU" sz="2000" dirty="0" smtClean="0"/>
              <a:t> </a:t>
            </a:r>
            <a:r>
              <a:rPr lang="ru-RU" dirty="0" smtClean="0"/>
              <a:t>информации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560996" y="3733792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Анализа </a:t>
            </a:r>
            <a:r>
              <a:rPr lang="ru-RU" dirty="0" smtClean="0"/>
              <a:t>коммуникаций  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560996" y="3283251"/>
            <a:ext cx="2682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Планирования 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23" name="Овал 18"/>
          <p:cNvSpPr/>
          <p:nvPr/>
        </p:nvSpPr>
        <p:spPr>
          <a:xfrm rot="2431266">
            <a:off x="10273197" y="721467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5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65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Овал 18"/>
          <p:cNvSpPr/>
          <p:nvPr/>
        </p:nvSpPr>
        <p:spPr>
          <a:xfrm rot="2934628">
            <a:off x="-522188" y="286736"/>
            <a:ext cx="1673645" cy="18792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18"/>
          <p:cNvSpPr/>
          <p:nvPr/>
        </p:nvSpPr>
        <p:spPr>
          <a:xfrm rot="19383336">
            <a:off x="10406183" y="106115"/>
            <a:ext cx="4655279" cy="390971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18"/>
          <p:cNvSpPr/>
          <p:nvPr/>
        </p:nvSpPr>
        <p:spPr>
          <a:xfrm rot="2934628">
            <a:off x="-1259931" y="4532861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402667" y="443928"/>
            <a:ext cx="3242734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92506" y="641591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Ключевые партнеры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12207184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14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26649" y="1784225"/>
            <a:ext cx="1092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Система может </a:t>
            </a:r>
            <a:r>
              <a:rPr lang="ru-RU" dirty="0"/>
              <a:t>работать </a:t>
            </a:r>
            <a:r>
              <a:rPr lang="ru-RU" dirty="0">
                <a:solidFill>
                  <a:srgbClr val="B38ADD"/>
                </a:solidFill>
              </a:rPr>
              <a:t>сама по себе</a:t>
            </a:r>
            <a:r>
              <a:rPr lang="ru-RU" dirty="0"/>
              <a:t>, </a:t>
            </a:r>
            <a:r>
              <a:rPr lang="ru-RU" dirty="0">
                <a:solidFill>
                  <a:srgbClr val="B38ADD"/>
                </a:solidFill>
              </a:rPr>
              <a:t>без партнеров</a:t>
            </a:r>
            <a:r>
              <a:rPr lang="ru-RU" dirty="0"/>
              <a:t>. Однако, наличие интеграции с другими сервисами и партнерами</a:t>
            </a:r>
            <a:r>
              <a:rPr lang="ru-RU" dirty="0">
                <a:solidFill>
                  <a:srgbClr val="B38ADD"/>
                </a:solidFill>
              </a:rPr>
              <a:t> </a:t>
            </a:r>
            <a:r>
              <a:rPr lang="ru-RU" dirty="0"/>
              <a:t>может значительно расширить ее функциональность и удобство использования.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61376" y="26109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Ключевыми партнерами могут </a:t>
            </a:r>
            <a:r>
              <a:rPr lang="ru-RU" dirty="0"/>
              <a:t>быть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02504" y="3075349"/>
            <a:ext cx="1044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B38ADD"/>
                </a:solidFill>
              </a:rPr>
              <a:t>Пользователи</a:t>
            </a:r>
            <a:r>
              <a:rPr lang="ru-RU" dirty="0"/>
              <a:t>: люди, которые используют систему </a:t>
            </a:r>
            <a:r>
              <a:rPr lang="ru-RU" dirty="0" smtClean="0"/>
              <a:t>для </a:t>
            </a:r>
            <a:r>
              <a:rPr lang="ru-RU" dirty="0"/>
              <a:t>планирования своего времени и организации </a:t>
            </a:r>
            <a:r>
              <a:rPr lang="ru-RU" dirty="0" smtClean="0"/>
              <a:t>мероприятий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02504" y="3895890"/>
            <a:ext cx="104461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B38ADD"/>
                </a:solidFill>
              </a:rPr>
              <a:t>Коллеги</a:t>
            </a:r>
            <a:r>
              <a:rPr lang="ru-RU" dirty="0"/>
              <a:t>: другие пользователи </a:t>
            </a:r>
            <a:r>
              <a:rPr lang="ru-RU" dirty="0" smtClean="0"/>
              <a:t>системы, </a:t>
            </a:r>
            <a:r>
              <a:rPr lang="ru-RU" dirty="0"/>
              <a:t>с которыми можно синхронизировать </a:t>
            </a:r>
            <a:r>
              <a:rPr lang="ru-RU" dirty="0" smtClean="0"/>
              <a:t>расписание </a:t>
            </a:r>
            <a:r>
              <a:rPr lang="ru-RU" dirty="0"/>
              <a:t>и планировать общие </a:t>
            </a:r>
            <a:r>
              <a:rPr lang="ru-RU" dirty="0" smtClean="0"/>
              <a:t>мероприятия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197445" y="4716431"/>
            <a:ext cx="10451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B38ADD"/>
                </a:solidFill>
              </a:rPr>
              <a:t>Внешние сервисы</a:t>
            </a:r>
            <a:r>
              <a:rPr lang="ru-RU" dirty="0"/>
              <a:t>: другие приложения или платформы, с которыми система </a:t>
            </a:r>
            <a:r>
              <a:rPr lang="ru-RU" dirty="0" smtClean="0"/>
              <a:t>может </a:t>
            </a:r>
            <a:r>
              <a:rPr lang="ru-RU" dirty="0"/>
              <a:t>интегрироваться для расширения своих возможностей (например, синхронизация с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Calendar</a:t>
            </a:r>
            <a:r>
              <a:rPr lang="ru-RU" dirty="0"/>
              <a:t> или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Outlook</a:t>
            </a:r>
            <a:r>
              <a:rPr lang="ru-RU" dirty="0"/>
              <a:t>).</a:t>
            </a:r>
          </a:p>
        </p:txBody>
      </p:sp>
      <p:sp>
        <p:nvSpPr>
          <p:cNvPr id="16" name="Овал 18"/>
          <p:cNvSpPr/>
          <p:nvPr/>
        </p:nvSpPr>
        <p:spPr>
          <a:xfrm rot="13780073">
            <a:off x="860309" y="3227608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8"/>
          <p:cNvSpPr/>
          <p:nvPr/>
        </p:nvSpPr>
        <p:spPr>
          <a:xfrm rot="13780073">
            <a:off x="860309" y="4092917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8"/>
          <p:cNvSpPr/>
          <p:nvPr/>
        </p:nvSpPr>
        <p:spPr>
          <a:xfrm rot="13780073">
            <a:off x="860310" y="4929271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 rot="12509404">
            <a:off x="-205609" y="30927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8"/>
          <p:cNvSpPr/>
          <p:nvPr/>
        </p:nvSpPr>
        <p:spPr>
          <a:xfrm rot="12509404">
            <a:off x="-1119583" y="1173560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12509404">
            <a:off x="10423406" y="138735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16882665">
            <a:off x="11593575" y="3895457"/>
            <a:ext cx="561919" cy="7598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2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Овал 18"/>
          <p:cNvSpPr/>
          <p:nvPr/>
        </p:nvSpPr>
        <p:spPr>
          <a:xfrm rot="11855734">
            <a:off x="-1317803" y="146038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18"/>
          <p:cNvSpPr/>
          <p:nvPr/>
        </p:nvSpPr>
        <p:spPr>
          <a:xfrm rot="2431266">
            <a:off x="10273197" y="721467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sp>
        <p:nvSpPr>
          <p:cNvPr id="13" name="Овал 18"/>
          <p:cNvSpPr/>
          <p:nvPr/>
        </p:nvSpPr>
        <p:spPr>
          <a:xfrm rot="15901841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15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402667" y="443928"/>
            <a:ext cx="3242734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492506" y="641591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Структура издержек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275148"/>
              </p:ext>
            </p:extLst>
          </p:nvPr>
        </p:nvGraphicFramePr>
        <p:xfrm>
          <a:off x="6626156" y="2108413"/>
          <a:ext cx="4960409" cy="256022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352449"/>
                <a:gridCol w="1607960"/>
              </a:tblGrid>
              <a:tr h="3574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Статья затрат</a:t>
                      </a: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Сумма, </a:t>
                      </a:r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руб</a:t>
                      </a:r>
                      <a:r>
                        <a:rPr lang="ru-RU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</a:rPr>
                        <a:t>  Основная </a:t>
                      </a:r>
                      <a:r>
                        <a:rPr lang="ru-RU" sz="1600" u="none" strike="noStrike" dirty="0">
                          <a:effectLst/>
                        </a:rPr>
                        <a:t>заработная плата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50000,00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</a:rPr>
                        <a:t>  Дополнительная заработная </a:t>
                      </a:r>
                      <a:r>
                        <a:rPr lang="ru-RU" sz="1600" u="none" strike="noStrike" dirty="0">
                          <a:effectLst/>
                        </a:rPr>
                        <a:t>плата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20000,00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</a:rPr>
                        <a:t>  Отчисления </a:t>
                      </a:r>
                      <a:r>
                        <a:rPr lang="ru-RU" sz="1600" u="none" strike="noStrike" dirty="0">
                          <a:effectLst/>
                        </a:rPr>
                        <a:t>на социальные службы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21140,00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</a:rPr>
                        <a:t>  Затраты </a:t>
                      </a:r>
                      <a:r>
                        <a:rPr lang="ru-RU" sz="1600" u="none" strike="noStrike" dirty="0">
                          <a:effectLst/>
                        </a:rPr>
                        <a:t>на машинное время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2000,00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</a:rPr>
                        <a:t>  Накладные </a:t>
                      </a:r>
                      <a:r>
                        <a:rPr lang="ru-RU" sz="1600" u="none" strike="noStrike" dirty="0">
                          <a:effectLst/>
                        </a:rPr>
                        <a:t>расходы организации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u="none" strike="noStrike" dirty="0">
                          <a:effectLst/>
                        </a:rPr>
                        <a:t>30000,00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  <a:tr h="367136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Общая </a:t>
                      </a:r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сумма затрат </a:t>
                      </a:r>
                      <a:r>
                        <a:rPr lang="ru-RU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 разработку</a:t>
                      </a:r>
                      <a:endParaRPr lang="ru-RU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123140,00</a:t>
                      </a:r>
                    </a:p>
                  </a:txBody>
                  <a:tcPr marL="9525" marR="9525" marT="9525" marB="0" anchor="ctr">
                    <a:solidFill>
                      <a:srgbClr val="D2CCDE"/>
                    </a:solidFill>
                  </a:tcPr>
                </a:tc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021172" y="2282217"/>
            <a:ext cx="362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Разработка и внедрение </a:t>
            </a:r>
            <a:r>
              <a:rPr lang="ru-RU" dirty="0" smtClean="0"/>
              <a:t>системы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021172" y="27864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Техническое обслуживание и обновление системы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021172" y="32907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Расходы на оборудование и </a:t>
            </a:r>
            <a:r>
              <a:rPr lang="ru-RU" dirty="0" smtClean="0"/>
              <a:t>инфраструктуру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021172" y="37950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Расходы на обучение и сертификацию персонала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21172" y="42993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Маркетинг и </a:t>
            </a:r>
            <a:r>
              <a:rPr lang="ru-RU" dirty="0" smtClean="0"/>
              <a:t>реклама</a:t>
            </a:r>
            <a:endParaRPr lang="ru-RU" dirty="0"/>
          </a:p>
        </p:txBody>
      </p:sp>
      <p:sp>
        <p:nvSpPr>
          <p:cNvPr id="25" name="Овал 18"/>
          <p:cNvSpPr/>
          <p:nvPr/>
        </p:nvSpPr>
        <p:spPr>
          <a:xfrm rot="13780073">
            <a:off x="789905" y="2373816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18"/>
          <p:cNvSpPr/>
          <p:nvPr/>
        </p:nvSpPr>
        <p:spPr>
          <a:xfrm rot="13780073">
            <a:off x="789905" y="2878085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18"/>
          <p:cNvSpPr/>
          <p:nvPr/>
        </p:nvSpPr>
        <p:spPr>
          <a:xfrm rot="13780073">
            <a:off x="789904" y="3382356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18"/>
          <p:cNvSpPr/>
          <p:nvPr/>
        </p:nvSpPr>
        <p:spPr>
          <a:xfrm rot="13780073">
            <a:off x="789903" y="3888834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18"/>
          <p:cNvSpPr/>
          <p:nvPr/>
        </p:nvSpPr>
        <p:spPr>
          <a:xfrm rot="13780073">
            <a:off x="789903" y="4390896"/>
            <a:ext cx="194657" cy="18613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18"/>
          <p:cNvSpPr/>
          <p:nvPr/>
        </p:nvSpPr>
        <p:spPr>
          <a:xfrm rot="12509404">
            <a:off x="-1119583" y="1173560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18"/>
          <p:cNvSpPr/>
          <p:nvPr/>
        </p:nvSpPr>
        <p:spPr>
          <a:xfrm rot="12509404">
            <a:off x="10423406" y="138735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18"/>
          <p:cNvSpPr/>
          <p:nvPr/>
        </p:nvSpPr>
        <p:spPr>
          <a:xfrm rot="16882665">
            <a:off x="11823373" y="5183289"/>
            <a:ext cx="561919" cy="7598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2431266">
            <a:off x="-1192618" y="5349073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2509404">
            <a:off x="171842" y="5834393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2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Овал 18"/>
          <p:cNvSpPr/>
          <p:nvPr/>
        </p:nvSpPr>
        <p:spPr>
          <a:xfrm rot="3219989">
            <a:off x="11454527" y="2994738"/>
            <a:ext cx="3826818" cy="334049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18"/>
          <p:cNvSpPr/>
          <p:nvPr/>
        </p:nvSpPr>
        <p:spPr>
          <a:xfrm rot="11855734">
            <a:off x="-1329656" y="271154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308277" y="216917"/>
            <a:ext cx="1749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ЗАТРАТЫ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22741" y="1581448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22741" y="2892502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29421" y="4480318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22741" y="5202918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918065" y="1101831"/>
            <a:ext cx="3114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B38ADD"/>
                </a:solidFill>
              </a:rPr>
              <a:t>Единовременные</a:t>
            </a:r>
            <a:r>
              <a:rPr lang="ru-RU" dirty="0" smtClean="0"/>
              <a:t>:</a:t>
            </a:r>
          </a:p>
          <a:p>
            <a:r>
              <a:rPr lang="ru-RU" dirty="0" smtClean="0"/>
              <a:t>Компьютерное оборудование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7996955" y="134805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250 000</a:t>
            </a:r>
            <a:r>
              <a:rPr lang="ru-RU" sz="2000" dirty="0">
                <a:solidFill>
                  <a:srgbClr val="B38ADD"/>
                </a:solidFill>
              </a:rPr>
              <a:t>р</a:t>
            </a:r>
            <a:endParaRPr lang="ru-RU" dirty="0"/>
          </a:p>
        </p:txBody>
      </p:sp>
      <p:sp>
        <p:nvSpPr>
          <p:cNvPr id="53" name="Овал 18"/>
          <p:cNvSpPr/>
          <p:nvPr/>
        </p:nvSpPr>
        <p:spPr>
          <a:xfrm>
            <a:off x="11720045" y="6286289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1676458" y="6324895"/>
            <a:ext cx="399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16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55" name="Овал 18"/>
          <p:cNvSpPr/>
          <p:nvPr/>
        </p:nvSpPr>
        <p:spPr>
          <a:xfrm rot="21236836">
            <a:off x="4845016" y="428020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18"/>
          <p:cNvSpPr/>
          <p:nvPr/>
        </p:nvSpPr>
        <p:spPr>
          <a:xfrm rot="11396430">
            <a:off x="7234280" y="397361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18"/>
          <p:cNvSpPr/>
          <p:nvPr/>
        </p:nvSpPr>
        <p:spPr>
          <a:xfrm rot="2431266">
            <a:off x="10813052" y="721467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918064" y="2421027"/>
            <a:ext cx="1976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B38ADD"/>
                </a:solidFill>
              </a:rPr>
              <a:t>Текущие</a:t>
            </a:r>
            <a:r>
              <a:rPr lang="ru-RU" dirty="0" smtClean="0"/>
              <a:t>:</a:t>
            </a:r>
          </a:p>
          <a:p>
            <a:r>
              <a:rPr lang="ru-RU" dirty="0" smtClean="0"/>
              <a:t>Заработная плата: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77197" y="3018451"/>
            <a:ext cx="261993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574A71"/>
                </a:solidFill>
              </a:rPr>
              <a:t>Руководитель проекта</a:t>
            </a:r>
          </a:p>
          <a:p>
            <a:r>
              <a:rPr lang="ru-RU" sz="1600" dirty="0">
                <a:solidFill>
                  <a:srgbClr val="574A71"/>
                </a:solidFill>
              </a:rPr>
              <a:t>Программист</a:t>
            </a:r>
          </a:p>
          <a:p>
            <a:r>
              <a:rPr lang="ru-RU" sz="1600" dirty="0">
                <a:solidFill>
                  <a:srgbClr val="574A71"/>
                </a:solidFill>
              </a:rPr>
              <a:t>Дизайнер</a:t>
            </a:r>
          </a:p>
          <a:p>
            <a:r>
              <a:rPr lang="ru-RU" sz="1600" dirty="0">
                <a:solidFill>
                  <a:srgbClr val="574A71"/>
                </a:solidFill>
              </a:rPr>
              <a:t>Маркетолог</a:t>
            </a:r>
          </a:p>
          <a:p>
            <a:r>
              <a:rPr lang="en-US" sz="1600" dirty="0">
                <a:solidFill>
                  <a:srgbClr val="574A71"/>
                </a:solidFill>
              </a:rPr>
              <a:t>SEO</a:t>
            </a:r>
            <a:r>
              <a:rPr lang="ru-RU" sz="1600" dirty="0">
                <a:solidFill>
                  <a:srgbClr val="574A71"/>
                </a:solidFill>
              </a:rPr>
              <a:t>-специалист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18064" y="4295652"/>
            <a:ext cx="7442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Расходы на инфраструктуру и </a:t>
            </a:r>
            <a:r>
              <a:rPr lang="ru-RU" dirty="0" smtClean="0"/>
              <a:t>хостинг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18064" y="5003538"/>
            <a:ext cx="2676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Рекламное продвижение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276504" y="4664984"/>
            <a:ext cx="7991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574A71"/>
                </a:solidFill>
              </a:rPr>
              <a:t>(оплата помещения, хостинга, интернета и их амортизирующие расходы)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8145232" y="2976001"/>
            <a:ext cx="8595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rgbClr val="B38ADD"/>
                </a:solidFill>
              </a:rPr>
              <a:t>70 000р</a:t>
            </a:r>
          </a:p>
          <a:p>
            <a:r>
              <a:rPr lang="ru-RU" sz="1600" dirty="0" smtClean="0">
                <a:solidFill>
                  <a:srgbClr val="B38ADD"/>
                </a:solidFill>
              </a:rPr>
              <a:t>60 000р</a:t>
            </a:r>
          </a:p>
          <a:p>
            <a:r>
              <a:rPr lang="ru-RU" sz="1600" dirty="0" smtClean="0">
                <a:solidFill>
                  <a:srgbClr val="B38ADD"/>
                </a:solidFill>
              </a:rPr>
              <a:t>50 000р</a:t>
            </a:r>
          </a:p>
          <a:p>
            <a:r>
              <a:rPr lang="ru-RU" sz="1600" dirty="0" smtClean="0">
                <a:solidFill>
                  <a:srgbClr val="B38ADD"/>
                </a:solidFill>
              </a:rPr>
              <a:t>50 000р</a:t>
            </a:r>
          </a:p>
          <a:p>
            <a:r>
              <a:rPr lang="ru-RU" sz="1600" dirty="0" smtClean="0">
                <a:solidFill>
                  <a:srgbClr val="B38ADD"/>
                </a:solidFill>
              </a:rPr>
              <a:t>50 000р</a:t>
            </a:r>
            <a:endParaRPr lang="ru-RU" sz="14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22741" y="2056107"/>
            <a:ext cx="864537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7996955" y="262501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280 000р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9195794" y="2937091"/>
            <a:ext cx="19463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574A71"/>
                </a:solidFill>
              </a:rPr>
              <a:t>+ ~30 % </a:t>
            </a:r>
            <a:r>
              <a:rPr lang="ru-RU" sz="1100" dirty="0" smtClean="0">
                <a:solidFill>
                  <a:srgbClr val="574A71"/>
                </a:solidFill>
              </a:rPr>
              <a:t>налоги и отчисления</a:t>
            </a:r>
            <a:r>
              <a:rPr lang="en-US" sz="1100" dirty="0" smtClean="0">
                <a:solidFill>
                  <a:srgbClr val="574A71"/>
                </a:solidFill>
              </a:rPr>
              <a:t> </a:t>
            </a:r>
            <a:endParaRPr lang="ru-RU" sz="1050" dirty="0">
              <a:solidFill>
                <a:srgbClr val="574A7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9476291" y="2618341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364 000р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9476291" y="4264874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100 000р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9541212" y="4972760"/>
            <a:ext cx="10262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50 000р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9476291" y="553110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AA6FF1"/>
                </a:solidFill>
              </a:rPr>
              <a:t>514 000р</a:t>
            </a:r>
            <a:endParaRPr lang="ru-RU" dirty="0">
              <a:solidFill>
                <a:srgbClr val="AA6FF1"/>
              </a:solidFill>
            </a:endParaRPr>
          </a:p>
        </p:txBody>
      </p:sp>
      <p:sp>
        <p:nvSpPr>
          <p:cNvPr id="41" name="Овал 18"/>
          <p:cNvSpPr/>
          <p:nvPr/>
        </p:nvSpPr>
        <p:spPr>
          <a:xfrm rot="21288273">
            <a:off x="11772466" y="2799903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18"/>
          <p:cNvSpPr/>
          <p:nvPr/>
        </p:nvSpPr>
        <p:spPr>
          <a:xfrm rot="7245944">
            <a:off x="-1149184" y="4627626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18"/>
          <p:cNvSpPr/>
          <p:nvPr/>
        </p:nvSpPr>
        <p:spPr>
          <a:xfrm rot="21288273">
            <a:off x="-1014382" y="4095753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18"/>
          <p:cNvSpPr/>
          <p:nvPr/>
        </p:nvSpPr>
        <p:spPr>
          <a:xfrm rot="21288273">
            <a:off x="135071" y="198580"/>
            <a:ext cx="524634" cy="49627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889959" y="5893278"/>
            <a:ext cx="1552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574A71"/>
                </a:solidFill>
              </a:rPr>
              <a:t>764 </a:t>
            </a:r>
            <a:r>
              <a:rPr lang="ru-RU" sz="2800" dirty="0" smtClean="0">
                <a:solidFill>
                  <a:srgbClr val="574A71"/>
                </a:solidFill>
              </a:rPr>
              <a:t>000р</a:t>
            </a:r>
            <a:endParaRPr lang="ru-RU" sz="2400" dirty="0">
              <a:solidFill>
                <a:srgbClr val="574A71"/>
              </a:solidFill>
            </a:endParaRP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7794171" y="5476078"/>
            <a:ext cx="3254058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3330218" y="5973510"/>
            <a:ext cx="37871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ВРЕМЕННОЙ ДИАПАЗОН: МЕСЯЦ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657169" y="6262609"/>
            <a:ext cx="2982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574A71"/>
                </a:solidFill>
              </a:rPr>
              <a:t>ГОТОВЫЙ ПРОДУКТ НА СТАДИИ </a:t>
            </a:r>
            <a:r>
              <a:rPr lang="en-US" sz="1400" dirty="0" smtClean="0">
                <a:solidFill>
                  <a:srgbClr val="574A71"/>
                </a:solidFill>
              </a:rPr>
              <a:t>MV</a:t>
            </a:r>
            <a:r>
              <a:rPr lang="en-US" sz="1400" dirty="0">
                <a:solidFill>
                  <a:srgbClr val="574A71"/>
                </a:solidFill>
              </a:rPr>
              <a:t>P</a:t>
            </a:r>
            <a:endParaRPr lang="ru-RU" sz="1200" dirty="0">
              <a:solidFill>
                <a:srgbClr val="574A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0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Скругленный прямоугольник 39"/>
          <p:cNvSpPr/>
          <p:nvPr/>
        </p:nvSpPr>
        <p:spPr>
          <a:xfrm>
            <a:off x="1423416" y="1383770"/>
            <a:ext cx="2197156" cy="3004540"/>
          </a:xfrm>
          <a:prstGeom prst="roundRect">
            <a:avLst/>
          </a:prstGeom>
          <a:gradFill flip="none" rotWithShape="1">
            <a:gsLst>
              <a:gs pos="0">
                <a:srgbClr val="574A71"/>
              </a:gs>
              <a:gs pos="76000">
                <a:srgbClr val="B38ADD">
                  <a:tint val="44500"/>
                  <a:satMod val="160000"/>
                </a:srgbClr>
              </a:gs>
              <a:gs pos="100000">
                <a:srgbClr val="B38ADD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18"/>
          <p:cNvSpPr/>
          <p:nvPr/>
        </p:nvSpPr>
        <p:spPr>
          <a:xfrm rot="2915032">
            <a:off x="-2500628" y="522613"/>
            <a:ext cx="3285132" cy="309267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21288273">
            <a:off x="-989237" y="5518782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2974234">
            <a:off x="-1314298" y="39601"/>
            <a:ext cx="1656883" cy="94593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 rot="6075956">
            <a:off x="11668453" y="6310661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17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32" name="Овал 18"/>
          <p:cNvSpPr/>
          <p:nvPr/>
        </p:nvSpPr>
        <p:spPr>
          <a:xfrm rot="19395517">
            <a:off x="11370323" y="1090627"/>
            <a:ext cx="3298872" cy="329174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18"/>
          <p:cNvSpPr/>
          <p:nvPr/>
        </p:nvSpPr>
        <p:spPr>
          <a:xfrm rot="13780073">
            <a:off x="11536090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539714" y="431977"/>
            <a:ext cx="1128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ЦЕНА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20" name="Овал 18"/>
          <p:cNvSpPr/>
          <p:nvPr/>
        </p:nvSpPr>
        <p:spPr>
          <a:xfrm rot="21236836">
            <a:off x="5086117" y="611550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11396430">
            <a:off x="6835693" y="639186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1461665" y="1911369"/>
            <a:ext cx="21349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Бесплатный</a:t>
            </a:r>
            <a:r>
              <a:rPr lang="ru-RU" sz="2400" b="1" dirty="0" smtClean="0">
                <a:solidFill>
                  <a:srgbClr val="B38ADD"/>
                </a:solidFill>
              </a:rPr>
              <a:t> </a:t>
            </a:r>
            <a:r>
              <a:rPr lang="ru-RU" sz="2000" b="1" dirty="0" smtClean="0">
                <a:solidFill>
                  <a:schemeClr val="bg1"/>
                </a:solidFill>
              </a:rPr>
              <a:t>тариф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1413778" y="3758164"/>
            <a:ext cx="2182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574A71"/>
                </a:solidFill>
              </a:rPr>
              <a:t>бесплатно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1630405" y="2699405"/>
            <a:ext cx="17974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dirty="0" smtClean="0">
                <a:solidFill>
                  <a:srgbClr val="574A71"/>
                </a:solidFill>
              </a:rPr>
              <a:t>Нет статистики</a:t>
            </a:r>
          </a:p>
          <a:p>
            <a:pPr algn="ctr"/>
            <a:r>
              <a:rPr lang="ru-RU" sz="1100" dirty="0" smtClean="0">
                <a:solidFill>
                  <a:srgbClr val="574A71"/>
                </a:solidFill>
              </a:rPr>
              <a:t>Нет </a:t>
            </a:r>
            <a:r>
              <a:rPr lang="ru-RU" sz="1100" dirty="0" smtClean="0">
                <a:solidFill>
                  <a:srgbClr val="574A71"/>
                </a:solidFill>
              </a:rPr>
              <a:t>напоминаний</a:t>
            </a:r>
          </a:p>
          <a:p>
            <a:pPr algn="ctr"/>
            <a:r>
              <a:rPr lang="ru-RU" sz="1100" dirty="0" smtClean="0">
                <a:solidFill>
                  <a:srgbClr val="574A71"/>
                </a:solidFill>
              </a:rPr>
              <a:t>Нет интеграций</a:t>
            </a:r>
          </a:p>
          <a:p>
            <a:pPr algn="ctr"/>
            <a:r>
              <a:rPr lang="ru-RU" sz="1100" dirty="0" smtClean="0">
                <a:solidFill>
                  <a:srgbClr val="574A71"/>
                </a:solidFill>
              </a:rPr>
              <a:t>Нет </a:t>
            </a:r>
            <a:r>
              <a:rPr lang="ru-RU" sz="1100" dirty="0" err="1" smtClean="0">
                <a:solidFill>
                  <a:srgbClr val="574A71"/>
                </a:solidFill>
              </a:rPr>
              <a:t>кастомизации</a:t>
            </a:r>
            <a:endParaRPr lang="ru-RU" sz="1100" dirty="0" smtClean="0">
              <a:solidFill>
                <a:srgbClr val="574A71"/>
              </a:solidFill>
            </a:endParaRPr>
          </a:p>
          <a:p>
            <a:pPr algn="ctr"/>
            <a:r>
              <a:rPr lang="ru-RU" sz="1100" dirty="0" smtClean="0">
                <a:solidFill>
                  <a:srgbClr val="574A71"/>
                </a:solidFill>
              </a:rPr>
              <a:t>Ограничения</a:t>
            </a:r>
          </a:p>
          <a:p>
            <a:pPr algn="ctr"/>
            <a:r>
              <a:rPr lang="ru-RU" sz="1100" dirty="0" smtClean="0">
                <a:solidFill>
                  <a:srgbClr val="574A71"/>
                </a:solidFill>
              </a:rPr>
              <a:t>Реклама</a:t>
            </a:r>
            <a:endParaRPr lang="ru-RU" sz="1000" dirty="0" smtClean="0">
              <a:solidFill>
                <a:srgbClr val="574A7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4122466" y="2402672"/>
            <a:ext cx="1858971" cy="1985638"/>
          </a:xfrm>
          <a:prstGeom prst="roundRect">
            <a:avLst/>
          </a:prstGeom>
          <a:gradFill flip="none" rotWithShape="1">
            <a:gsLst>
              <a:gs pos="0">
                <a:srgbClr val="574A71"/>
              </a:gs>
              <a:gs pos="76000">
                <a:srgbClr val="B38ADD">
                  <a:tint val="44500"/>
                  <a:satMod val="160000"/>
                </a:srgbClr>
              </a:gs>
              <a:gs pos="100000">
                <a:srgbClr val="B38ADD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/>
          <p:cNvSpPr/>
          <p:nvPr/>
        </p:nvSpPr>
        <p:spPr>
          <a:xfrm>
            <a:off x="3999414" y="2772245"/>
            <a:ext cx="2134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1 месяц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968318" y="3502112"/>
            <a:ext cx="2182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574A71"/>
                </a:solidFill>
              </a:rPr>
              <a:t>199р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3887286" y="1699174"/>
            <a:ext cx="6694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B38ADD"/>
                </a:solidFill>
              </a:rPr>
              <a:t>Есть функции ведения статистики и напоминаний</a:t>
            </a:r>
            <a:endParaRPr lang="ru-RU" sz="2000" dirty="0"/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6304840" y="2402672"/>
            <a:ext cx="1858971" cy="1985638"/>
          </a:xfrm>
          <a:prstGeom prst="roundRect">
            <a:avLst/>
          </a:prstGeom>
          <a:gradFill flip="none" rotWithShape="1">
            <a:gsLst>
              <a:gs pos="0">
                <a:srgbClr val="574A71"/>
              </a:gs>
              <a:gs pos="76000">
                <a:srgbClr val="B38ADD">
                  <a:tint val="44500"/>
                  <a:satMod val="160000"/>
                </a:srgbClr>
              </a:gs>
              <a:gs pos="100000">
                <a:srgbClr val="B38ADD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/>
          <p:cNvSpPr/>
          <p:nvPr/>
        </p:nvSpPr>
        <p:spPr>
          <a:xfrm>
            <a:off x="6181788" y="2772245"/>
            <a:ext cx="2134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3</a:t>
            </a:r>
            <a:r>
              <a:rPr lang="ru-RU" sz="2800" b="1" dirty="0" smtClean="0">
                <a:solidFill>
                  <a:schemeClr val="bg1"/>
                </a:solidFill>
              </a:rPr>
              <a:t> месяца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150692" y="3502112"/>
            <a:ext cx="2182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574A71"/>
                </a:solidFill>
              </a:rPr>
              <a:t>499р</a:t>
            </a:r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8487690" y="2402672"/>
            <a:ext cx="1858971" cy="1985638"/>
          </a:xfrm>
          <a:prstGeom prst="roundRect">
            <a:avLst/>
          </a:prstGeom>
          <a:gradFill flip="none" rotWithShape="1">
            <a:gsLst>
              <a:gs pos="0">
                <a:srgbClr val="574A71"/>
              </a:gs>
              <a:gs pos="76000">
                <a:srgbClr val="B38ADD">
                  <a:tint val="44500"/>
                  <a:satMod val="160000"/>
                </a:srgbClr>
              </a:gs>
              <a:gs pos="100000">
                <a:srgbClr val="B38ADD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8293827" y="2772245"/>
            <a:ext cx="21349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1 год</a:t>
            </a:r>
            <a:endParaRPr lang="ru-RU" sz="2400" b="1" dirty="0" smtClean="0">
              <a:solidFill>
                <a:schemeClr val="bg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333542" y="3502112"/>
            <a:ext cx="2182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574A71"/>
                </a:solidFill>
              </a:rPr>
              <a:t>1999р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3870450" y="5129695"/>
            <a:ext cx="5197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574A71"/>
                </a:solidFill>
              </a:rPr>
              <a:t>2000 </a:t>
            </a:r>
            <a:r>
              <a:rPr lang="ru-RU" sz="2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2400" dirty="0" smtClean="0">
                <a:solidFill>
                  <a:srgbClr val="B38ADD"/>
                </a:solidFill>
              </a:rPr>
              <a:t>* 199р = </a:t>
            </a:r>
            <a:r>
              <a:rPr lang="ru-RU" sz="2400" dirty="0" smtClean="0">
                <a:solidFill>
                  <a:srgbClr val="B38ADD"/>
                </a:solidFill>
              </a:rPr>
              <a:t>398 </a:t>
            </a:r>
            <a:r>
              <a:rPr lang="ru-RU" sz="2400" dirty="0" smtClean="0">
                <a:solidFill>
                  <a:srgbClr val="B38ADD"/>
                </a:solidFill>
              </a:rPr>
              <a:t>000р</a:t>
            </a:r>
            <a:endParaRPr lang="ru-RU" sz="20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420249" y="4619142"/>
            <a:ext cx="7502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B38ADD"/>
                </a:solidFill>
              </a:rPr>
              <a:t>Через рекламу </a:t>
            </a:r>
            <a:r>
              <a:rPr lang="ru-RU" sz="2400" dirty="0" smtClean="0">
                <a:solidFill>
                  <a:srgbClr val="B38ADD"/>
                </a:solidFill>
              </a:rPr>
              <a:t>и продвижение </a:t>
            </a:r>
            <a:r>
              <a:rPr lang="ru-RU" sz="2400" dirty="0" smtClean="0">
                <a:solidFill>
                  <a:srgbClr val="B38ADD"/>
                </a:solidFill>
              </a:rPr>
              <a:t>может быть привлечено</a:t>
            </a:r>
            <a:endParaRPr lang="ru-RU" sz="20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025942" y="5498750"/>
            <a:ext cx="5041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574A71"/>
                </a:solidFill>
              </a:rPr>
              <a:t>500 </a:t>
            </a:r>
            <a:r>
              <a:rPr lang="ru-RU" sz="2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2400" dirty="0" smtClean="0">
                <a:solidFill>
                  <a:srgbClr val="B38ADD"/>
                </a:solidFill>
              </a:rPr>
              <a:t>* </a:t>
            </a:r>
            <a:r>
              <a:rPr lang="ru-RU" sz="2400" dirty="0" smtClean="0">
                <a:solidFill>
                  <a:srgbClr val="B38ADD"/>
                </a:solidFill>
              </a:rPr>
              <a:t>499р </a:t>
            </a:r>
            <a:r>
              <a:rPr lang="ru-RU" sz="2400" dirty="0" smtClean="0">
                <a:solidFill>
                  <a:srgbClr val="B38ADD"/>
                </a:solidFill>
              </a:rPr>
              <a:t>= </a:t>
            </a:r>
            <a:r>
              <a:rPr lang="ru-RU" sz="2400" dirty="0" smtClean="0">
                <a:solidFill>
                  <a:srgbClr val="B38ADD"/>
                </a:solidFill>
              </a:rPr>
              <a:t>249 500р</a:t>
            </a:r>
            <a:endParaRPr lang="ru-RU" sz="20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3894990" y="5871080"/>
            <a:ext cx="5197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574A71"/>
                </a:solidFill>
              </a:rPr>
              <a:t>100 </a:t>
            </a:r>
            <a:r>
              <a:rPr lang="ru-RU" sz="2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2400" dirty="0" smtClean="0">
                <a:solidFill>
                  <a:srgbClr val="B38ADD"/>
                </a:solidFill>
              </a:rPr>
              <a:t>* </a:t>
            </a:r>
            <a:r>
              <a:rPr lang="ru-RU" sz="2400" dirty="0" smtClean="0">
                <a:solidFill>
                  <a:srgbClr val="B38ADD"/>
                </a:solidFill>
              </a:rPr>
              <a:t>1999р </a:t>
            </a:r>
            <a:r>
              <a:rPr lang="ru-RU" sz="2400" dirty="0" smtClean="0">
                <a:solidFill>
                  <a:srgbClr val="B38ADD"/>
                </a:solidFill>
              </a:rPr>
              <a:t>= </a:t>
            </a:r>
            <a:r>
              <a:rPr lang="ru-RU" sz="2400" dirty="0" smtClean="0">
                <a:solidFill>
                  <a:srgbClr val="B38ADD"/>
                </a:solidFill>
              </a:rPr>
              <a:t>199 900р</a:t>
            </a:r>
            <a:endParaRPr lang="ru-RU" sz="20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9313188" y="5480515"/>
            <a:ext cx="1552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574A71"/>
                </a:solidFill>
              </a:rPr>
              <a:t>847 400р</a:t>
            </a:r>
            <a:endParaRPr lang="ru-RU" sz="2400" dirty="0">
              <a:solidFill>
                <a:srgbClr val="574A7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74640" y="5012905"/>
            <a:ext cx="50687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574A71"/>
                </a:solidFill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021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Овал 18"/>
          <p:cNvSpPr/>
          <p:nvPr/>
        </p:nvSpPr>
        <p:spPr>
          <a:xfrm rot="3219989">
            <a:off x="9376459" y="6111042"/>
            <a:ext cx="3826818" cy="334049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18"/>
          <p:cNvSpPr/>
          <p:nvPr/>
        </p:nvSpPr>
        <p:spPr>
          <a:xfrm rot="11855734">
            <a:off x="-1317803" y="146038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13819062">
            <a:off x="2397235" y="94935"/>
            <a:ext cx="1537918" cy="676788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3189434">
            <a:off x="3192702" y="518893"/>
            <a:ext cx="3167538" cy="7397086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560555" y="4167133"/>
            <a:ext cx="3343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существления </a:t>
            </a:r>
            <a:r>
              <a:rPr lang="ru-RU" sz="2000" dirty="0" smtClean="0">
                <a:solidFill>
                  <a:srgbClr val="B38ADD"/>
                </a:solidFill>
              </a:rPr>
              <a:t>напоминаний</a:t>
            </a:r>
            <a:endParaRPr lang="ru-RU" dirty="0">
              <a:solidFill>
                <a:srgbClr val="B38ADD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60" y="1719533"/>
            <a:ext cx="6899799" cy="388113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90762" y="509306"/>
            <a:ext cx="55242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ЦЕЛЕСООБРАЗНОСТЬ ПРОЕКТА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8180300" y="3009653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180300" y="3493391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8188700" y="3934999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192733" y="4369000"/>
            <a:ext cx="239344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8081400" y="2263962"/>
            <a:ext cx="296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Система предназначена для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8560996" y="2808649"/>
            <a:ext cx="299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Ведения</a:t>
            </a:r>
            <a:r>
              <a:rPr lang="ru-RU" dirty="0" smtClean="0">
                <a:solidFill>
                  <a:srgbClr val="B38ADD"/>
                </a:solidFill>
              </a:rPr>
              <a:t> </a:t>
            </a:r>
            <a:r>
              <a:rPr lang="ru-RU" sz="2000" dirty="0" smtClean="0">
                <a:solidFill>
                  <a:srgbClr val="B38ADD"/>
                </a:solidFill>
              </a:rPr>
              <a:t>учёта</a:t>
            </a:r>
            <a:r>
              <a:rPr lang="ru-RU" sz="2000" dirty="0" smtClean="0"/>
              <a:t> </a:t>
            </a:r>
            <a:r>
              <a:rPr lang="ru-RU" dirty="0" smtClean="0"/>
              <a:t>информации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560996" y="3733792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Анализа </a:t>
            </a:r>
            <a:r>
              <a:rPr lang="ru-RU" dirty="0" smtClean="0"/>
              <a:t>коммуникаций  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8560996" y="3283251"/>
            <a:ext cx="2682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</a:rPr>
              <a:t>Планирования </a:t>
            </a:r>
            <a:r>
              <a:rPr lang="ru-RU" dirty="0" smtClean="0"/>
              <a:t>событий</a:t>
            </a:r>
            <a:endParaRPr lang="ru-RU" dirty="0"/>
          </a:p>
        </p:txBody>
      </p:sp>
      <p:sp>
        <p:nvSpPr>
          <p:cNvPr id="53" name="Овал 18"/>
          <p:cNvSpPr/>
          <p:nvPr/>
        </p:nvSpPr>
        <p:spPr>
          <a:xfrm rot="3189434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55" name="Овал 18"/>
          <p:cNvSpPr/>
          <p:nvPr/>
        </p:nvSpPr>
        <p:spPr>
          <a:xfrm rot="21236836">
            <a:off x="3116599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18"/>
          <p:cNvSpPr/>
          <p:nvPr/>
        </p:nvSpPr>
        <p:spPr>
          <a:xfrm rot="11396430">
            <a:off x="9022727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18"/>
          <p:cNvSpPr/>
          <p:nvPr/>
        </p:nvSpPr>
        <p:spPr>
          <a:xfrm rot="2431266">
            <a:off x="10273197" y="721467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49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Овал 18"/>
          <p:cNvSpPr/>
          <p:nvPr/>
        </p:nvSpPr>
        <p:spPr>
          <a:xfrm rot="11855734">
            <a:off x="-1317803" y="146038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18"/>
          <p:cNvSpPr/>
          <p:nvPr/>
        </p:nvSpPr>
        <p:spPr>
          <a:xfrm rot="2431266">
            <a:off x="10273197" y="721467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8"/>
          <p:cNvSpPr/>
          <p:nvPr/>
        </p:nvSpPr>
        <p:spPr>
          <a:xfrm rot="15901841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18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32" name="Овал 18"/>
          <p:cNvSpPr/>
          <p:nvPr/>
        </p:nvSpPr>
        <p:spPr>
          <a:xfrm rot="12509404">
            <a:off x="-1119583" y="1173560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18"/>
          <p:cNvSpPr/>
          <p:nvPr/>
        </p:nvSpPr>
        <p:spPr>
          <a:xfrm rot="12509404">
            <a:off x="10423406" y="138735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18"/>
          <p:cNvSpPr/>
          <p:nvPr/>
        </p:nvSpPr>
        <p:spPr>
          <a:xfrm rot="16882665">
            <a:off x="11823373" y="5183289"/>
            <a:ext cx="561919" cy="7598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2431266">
            <a:off x="-1680298" y="5653873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2509404">
            <a:off x="-315838" y="6139193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5389480" y="431975"/>
            <a:ext cx="1353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РИСКИ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38" name="Овал 18"/>
          <p:cNvSpPr/>
          <p:nvPr/>
        </p:nvSpPr>
        <p:spPr>
          <a:xfrm rot="21236836">
            <a:off x="4953151" y="630120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18"/>
          <p:cNvSpPr/>
          <p:nvPr/>
        </p:nvSpPr>
        <p:spPr>
          <a:xfrm rot="11396430">
            <a:off x="6878918" y="632133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470901"/>
              </p:ext>
            </p:extLst>
          </p:nvPr>
        </p:nvGraphicFramePr>
        <p:xfrm>
          <a:off x="1556572" y="1222936"/>
          <a:ext cx="8699864" cy="4964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702"/>
                <a:gridCol w="1236677"/>
                <a:gridCol w="1533514"/>
                <a:gridCol w="1533514"/>
                <a:gridCol w="1411375"/>
                <a:gridCol w="1661082"/>
              </a:tblGrid>
              <a:tr h="27814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574A71"/>
                          </a:solidFill>
                          <a:effectLst/>
                        </a:rPr>
                        <a:t>Вероятности</a:t>
                      </a:r>
                      <a:endParaRPr lang="ru-RU" sz="12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574A71"/>
                          </a:solidFill>
                          <a:effectLst/>
                        </a:rPr>
                        <a:t>Угрозы</a:t>
                      </a:r>
                      <a:endParaRPr lang="ru-RU" sz="12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738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574A71"/>
                          </a:solidFill>
                          <a:effectLst/>
                        </a:rPr>
                        <a:t>0.9</a:t>
                      </a:r>
                      <a:endParaRPr lang="ru-RU" sz="12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574A71"/>
                          </a:solidFill>
                          <a:effectLst/>
                        </a:rPr>
                        <a:t>0.05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rgbClr val="EEE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0.09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smtClean="0">
                          <a:solidFill>
                            <a:srgbClr val="574A71"/>
                          </a:solidFill>
                          <a:effectLst/>
                        </a:rPr>
                        <a:t>Человеческий фактор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</a:endParaRPr>
                    </a:p>
                  </a:txBody>
                  <a:tcPr marL="39980" marR="39980" marT="0" marB="0" anchor="ctr">
                    <a:solidFill>
                      <a:srgbClr val="CBA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0.18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Экономические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риски</a:t>
                      </a:r>
                      <a:endParaRPr lang="ru-RU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rgbClr val="AA6F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0.36</a:t>
                      </a:r>
                      <a:endParaRPr lang="ru-RU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rgbClr val="AA6F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0.72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Технические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риски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(сбои ПО, ошибки в коде и др.)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rgbClr val="AA6FF1"/>
                    </a:solidFill>
                  </a:tcPr>
                </a:tc>
              </a:tr>
              <a:tr h="72817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574A71"/>
                          </a:solidFill>
                          <a:effectLst/>
                        </a:rPr>
                        <a:t>0.7</a:t>
                      </a:r>
                      <a:endParaRPr lang="ru-RU" sz="12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0.04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</a:endParaRPr>
                    </a:p>
                  </a:txBody>
                  <a:tcPr marL="39980" marR="39980" marT="0" marB="0" anchor="ctr">
                    <a:solidFill>
                      <a:srgbClr val="EE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0.07</a:t>
                      </a:r>
                    </a:p>
                  </a:txBody>
                  <a:tcPr marL="39980" marR="39980" marT="0" marB="0" anchor="ctr">
                    <a:solidFill>
                      <a:srgbClr val="CBA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574A71"/>
                          </a:solidFill>
                          <a:effectLst/>
                        </a:rPr>
                        <a:t>0.14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574A7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Разлад к команде</a:t>
                      </a:r>
                    </a:p>
                  </a:txBody>
                  <a:tcPr marL="39980" marR="39980" marT="0" marB="0" anchor="ctr">
                    <a:solidFill>
                      <a:srgbClr val="CBA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0.28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Увольнение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сотрудника</a:t>
                      </a:r>
                      <a:endParaRPr lang="ru-RU" sz="105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rgbClr val="AA6F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конкуренция на рынке</a:t>
                      </a:r>
                    </a:p>
                  </a:txBody>
                  <a:tcPr marL="39980" marR="39980" marT="0" marB="0" anchor="ctr">
                    <a:solidFill>
                      <a:srgbClr val="AA6FF1"/>
                    </a:solidFill>
                  </a:tcPr>
                </a:tc>
              </a:tr>
              <a:tr h="8738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574A71"/>
                          </a:solidFill>
                          <a:effectLst/>
                        </a:rPr>
                        <a:t>0.5</a:t>
                      </a:r>
                      <a:endParaRPr lang="ru-RU" sz="12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0.03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</a:endParaRPr>
                    </a:p>
                  </a:txBody>
                  <a:tcPr marL="39980" marR="39980" marT="0" marB="0" anchor="ctr">
                    <a:solidFill>
                      <a:srgbClr val="EEE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0.05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</a:endParaRPr>
                    </a:p>
                  </a:txBody>
                  <a:tcPr marL="39980" marR="39980" marT="0" marB="0" anchor="ctr">
                    <a:solidFill>
                      <a:srgbClr val="EEE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0.1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</a:endParaRPr>
                    </a:p>
                  </a:txBody>
                  <a:tcPr marL="39980" marR="39980" marT="0" marB="0" anchor="ctr">
                    <a:solidFill>
                      <a:srgbClr val="CBA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0.2</a:t>
                      </a:r>
                    </a:p>
                  </a:txBody>
                  <a:tcPr marL="39980" marR="39980" marT="0" marB="0" anchor="ctr">
                    <a:solidFill>
                      <a:srgbClr val="CBA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0.4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Утечка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 персональных данных </a:t>
                      </a:r>
                      <a:endParaRPr lang="ru-RU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980" marR="39980" marT="0" marB="0" anchor="ctr">
                    <a:solidFill>
                      <a:srgbClr val="AA6FF1"/>
                    </a:solidFill>
                  </a:tcPr>
                </a:tc>
              </a:tr>
              <a:tr h="1165074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574A71"/>
                          </a:solidFill>
                          <a:effectLst/>
                        </a:rPr>
                        <a:t>0.3</a:t>
                      </a:r>
                      <a:endParaRPr lang="ru-RU" sz="12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574A71"/>
                          </a:solidFill>
                          <a:effectLst/>
                        </a:rPr>
                        <a:t>0.02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rgbClr val="EEE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0.03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</a:endParaRPr>
                    </a:p>
                  </a:txBody>
                  <a:tcPr marL="39980" marR="39980" marT="0" marB="0" anchor="ctr">
                    <a:solidFill>
                      <a:srgbClr val="EEE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0.06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Пожар,</a:t>
                      </a:r>
                      <a:r>
                        <a:rPr lang="ru-RU" sz="1000" baseline="0" dirty="0" smtClean="0">
                          <a:solidFill>
                            <a:srgbClr val="574A7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потоп и др. стихийные угрозы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rgbClr val="CBA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0.12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rgbClr val="CBA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0.24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Зависимость от технологий</a:t>
                      </a:r>
                      <a:endParaRPr lang="ru-RU" sz="1200" baseline="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  <a:effectLst/>
                        </a:rPr>
                        <a:t>(устарели технологии)</a:t>
                      </a:r>
                      <a:endParaRPr lang="ru-RU" sz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980" marR="39980" marT="0" marB="0" anchor="ctr">
                    <a:solidFill>
                      <a:srgbClr val="AA6FF1"/>
                    </a:solidFill>
                  </a:tcPr>
                </a:tc>
              </a:tr>
              <a:tr h="72817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574A71"/>
                          </a:solidFill>
                          <a:effectLst/>
                        </a:rPr>
                        <a:t>0.1</a:t>
                      </a:r>
                      <a:endParaRPr lang="ru-RU" sz="12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0.01</a:t>
                      </a: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Начало ядерной войны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rgbClr val="EEE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0.01</a:t>
                      </a:r>
                      <a:endParaRPr lang="ru-RU" sz="800" dirty="0">
                        <a:solidFill>
                          <a:srgbClr val="574A71"/>
                        </a:solidFill>
                        <a:effectLst/>
                      </a:endParaRPr>
                    </a:p>
                  </a:txBody>
                  <a:tcPr marL="39980" marR="39980" marT="0" marB="0" anchor="ctr">
                    <a:solidFill>
                      <a:srgbClr val="EEE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0.02</a:t>
                      </a:r>
                    </a:p>
                  </a:txBody>
                  <a:tcPr marL="39980" marR="39980" marT="0" marB="0" anchor="ctr">
                    <a:solidFill>
                      <a:srgbClr val="EEE5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0.04</a:t>
                      </a:r>
                    </a:p>
                  </a:txBody>
                  <a:tcPr marL="39980" marR="39980" marT="0" marB="0" anchor="ctr">
                    <a:solidFill>
                      <a:srgbClr val="EEE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574A71"/>
                          </a:solidFill>
                          <a:effectLst/>
                        </a:rPr>
                        <a:t>0.08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574A7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Отключение интернета в стране</a:t>
                      </a:r>
                      <a:endParaRPr kumimoji="0" lang="ru-RU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574A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rgbClr val="CBAEE8"/>
                    </a:solidFill>
                  </a:tcPr>
                </a:tc>
              </a:tr>
              <a:tr h="317758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574A71"/>
                          </a:solidFill>
                          <a:effectLst/>
                        </a:rPr>
                        <a:t>Влияние</a:t>
                      </a:r>
                      <a:endParaRPr lang="ru-RU" sz="1200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574A71"/>
                          </a:solidFill>
                          <a:effectLst/>
                        </a:rPr>
                        <a:t>0.05</a:t>
                      </a:r>
                      <a:endParaRPr lang="ru-RU" sz="1200" b="1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rgbClr val="574A71"/>
                          </a:solidFill>
                          <a:effectLst/>
                        </a:rPr>
                        <a:t>0.1</a:t>
                      </a:r>
                      <a:endParaRPr lang="ru-RU" sz="1200" b="1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rgbClr val="574A71"/>
                          </a:solidFill>
                          <a:effectLst/>
                        </a:rPr>
                        <a:t>0.2</a:t>
                      </a:r>
                      <a:endParaRPr lang="ru-RU" sz="1200" b="1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rgbClr val="574A71"/>
                          </a:solidFill>
                          <a:effectLst/>
                        </a:rPr>
                        <a:t>0.4</a:t>
                      </a:r>
                      <a:endParaRPr lang="ru-RU" sz="1200" b="1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574A71"/>
                          </a:solidFill>
                          <a:effectLst/>
                        </a:rPr>
                        <a:t>0.8</a:t>
                      </a:r>
                      <a:endParaRPr lang="ru-RU" sz="1200" b="1" dirty="0">
                        <a:solidFill>
                          <a:srgbClr val="574A7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80" marR="399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498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 вправо 3"/>
          <p:cNvSpPr/>
          <p:nvPr/>
        </p:nvSpPr>
        <p:spPr>
          <a:xfrm>
            <a:off x="2116696" y="2328078"/>
            <a:ext cx="7632922" cy="2655568"/>
          </a:xfrm>
          <a:prstGeom prst="rightArrow">
            <a:avLst/>
          </a:prstGeom>
          <a:solidFill>
            <a:srgbClr val="EEE5F7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18"/>
          <p:cNvSpPr/>
          <p:nvPr/>
        </p:nvSpPr>
        <p:spPr>
          <a:xfrm rot="11855734">
            <a:off x="-1317803" y="146038"/>
            <a:ext cx="1898763" cy="2153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18"/>
          <p:cNvSpPr/>
          <p:nvPr/>
        </p:nvSpPr>
        <p:spPr>
          <a:xfrm rot="2431266">
            <a:off x="10273197" y="721467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8"/>
          <p:cNvSpPr/>
          <p:nvPr/>
        </p:nvSpPr>
        <p:spPr>
          <a:xfrm rot="15901841">
            <a:off x="11718495" y="6286290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676458" y="6324895"/>
            <a:ext cx="515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19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32" name="Овал 18"/>
          <p:cNvSpPr/>
          <p:nvPr/>
        </p:nvSpPr>
        <p:spPr>
          <a:xfrm rot="12509404">
            <a:off x="-1119583" y="1173560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18"/>
          <p:cNvSpPr/>
          <p:nvPr/>
        </p:nvSpPr>
        <p:spPr>
          <a:xfrm rot="12509404">
            <a:off x="10423406" y="138735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18"/>
          <p:cNvSpPr/>
          <p:nvPr/>
        </p:nvSpPr>
        <p:spPr>
          <a:xfrm rot="16882665">
            <a:off x="11823373" y="5183289"/>
            <a:ext cx="561919" cy="7598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2431266">
            <a:off x="-2577338" y="3855328"/>
            <a:ext cx="3568661" cy="187344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2509404">
            <a:off x="-368091" y="5455902"/>
            <a:ext cx="1329285" cy="122132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2987620" y="655377"/>
            <a:ext cx="5936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СРОК ОКУПАЕМОСТИ И ВЫРУЧКА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38" name="Овал 18"/>
          <p:cNvSpPr/>
          <p:nvPr/>
        </p:nvSpPr>
        <p:spPr>
          <a:xfrm rot="21236836">
            <a:off x="2556715" y="834953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18"/>
          <p:cNvSpPr/>
          <p:nvPr/>
        </p:nvSpPr>
        <p:spPr>
          <a:xfrm rot="11396430">
            <a:off x="9048926" y="82991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4395808" y="1233626"/>
            <a:ext cx="2947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srgbClr val="AA6FF1"/>
                </a:solidFill>
              </a:rPr>
              <a:t>Затраты: </a:t>
            </a:r>
            <a:r>
              <a:rPr lang="ru-RU" sz="2800" dirty="0" smtClean="0">
                <a:solidFill>
                  <a:srgbClr val="AA6FF1"/>
                </a:solidFill>
              </a:rPr>
              <a:t>764 </a:t>
            </a:r>
            <a:r>
              <a:rPr lang="ru-RU" sz="2800" dirty="0" smtClean="0">
                <a:solidFill>
                  <a:srgbClr val="AA6FF1"/>
                </a:solidFill>
              </a:rPr>
              <a:t>000р</a:t>
            </a:r>
            <a:endParaRPr lang="ru-RU" sz="2400" dirty="0">
              <a:solidFill>
                <a:srgbClr val="AA6FF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6409226" y="3920345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</a:rPr>
              <a:t>847 400р</a:t>
            </a:r>
            <a:endParaRPr lang="ru-RU" sz="1600" dirty="0">
              <a:solidFill>
                <a:srgbClr val="574A7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140470" y="2193529"/>
            <a:ext cx="2366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Наихудший вариант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502722" y="2193529"/>
            <a:ext cx="2658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Оптимальный вариант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396331" y="2199486"/>
            <a:ext cx="23743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Наилучший вариант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095038" y="2522962"/>
            <a:ext cx="2976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AA6FF1"/>
                </a:solidFill>
              </a:rPr>
              <a:t>Реклама и продвижение сработало, людям нравится программа </a:t>
            </a:r>
            <a:endParaRPr lang="ru-RU" sz="1200" dirty="0">
              <a:solidFill>
                <a:srgbClr val="AA6FF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4346404" y="2517005"/>
            <a:ext cx="2976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AA6FF1"/>
                </a:solidFill>
              </a:rPr>
              <a:t>Реклама и продвижение привлекли минимальную аудиторию</a:t>
            </a:r>
            <a:endParaRPr lang="ru-RU" sz="1200" dirty="0">
              <a:solidFill>
                <a:srgbClr val="AA6FF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80941" y="2517005"/>
            <a:ext cx="2976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AA6FF1"/>
                </a:solidFill>
              </a:rPr>
              <a:t>Реклама и продвижение не смогли привлечь внимание людей</a:t>
            </a:r>
            <a:endParaRPr lang="ru-RU" sz="1200" dirty="0">
              <a:solidFill>
                <a:srgbClr val="AA6FF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4225826" y="3212681"/>
            <a:ext cx="311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574A71"/>
                </a:solidFill>
              </a:rPr>
              <a:t>2000 </a:t>
            </a:r>
            <a:r>
              <a:rPr lang="ru-RU" sz="1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1400" dirty="0" smtClean="0">
                <a:solidFill>
                  <a:srgbClr val="B38ADD"/>
                </a:solidFill>
              </a:rPr>
              <a:t>* 199р = </a:t>
            </a:r>
            <a:r>
              <a:rPr lang="ru-RU" sz="1400" dirty="0" smtClean="0">
                <a:solidFill>
                  <a:srgbClr val="B38ADD"/>
                </a:solidFill>
              </a:rPr>
              <a:t>398 </a:t>
            </a:r>
            <a:r>
              <a:rPr lang="ru-RU" sz="1400" dirty="0" smtClean="0">
                <a:solidFill>
                  <a:srgbClr val="B38ADD"/>
                </a:solidFill>
              </a:rPr>
              <a:t>000р</a:t>
            </a:r>
            <a:endParaRPr lang="ru-RU" sz="12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4334212" y="3448569"/>
            <a:ext cx="302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574A71"/>
                </a:solidFill>
              </a:rPr>
              <a:t>500 </a:t>
            </a:r>
            <a:r>
              <a:rPr lang="ru-RU" sz="1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1400" dirty="0" smtClean="0">
                <a:solidFill>
                  <a:srgbClr val="B38ADD"/>
                </a:solidFill>
              </a:rPr>
              <a:t>* </a:t>
            </a:r>
            <a:r>
              <a:rPr lang="ru-RU" sz="1400" dirty="0" smtClean="0">
                <a:solidFill>
                  <a:srgbClr val="B38ADD"/>
                </a:solidFill>
              </a:rPr>
              <a:t>499р </a:t>
            </a:r>
            <a:r>
              <a:rPr lang="ru-RU" sz="1400" dirty="0" smtClean="0">
                <a:solidFill>
                  <a:srgbClr val="B38ADD"/>
                </a:solidFill>
              </a:rPr>
              <a:t>= </a:t>
            </a:r>
            <a:r>
              <a:rPr lang="ru-RU" sz="1400" dirty="0" smtClean="0">
                <a:solidFill>
                  <a:srgbClr val="B38ADD"/>
                </a:solidFill>
              </a:rPr>
              <a:t>249 500р</a:t>
            </a:r>
            <a:endParaRPr lang="ru-RU" sz="12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244181" y="3684457"/>
            <a:ext cx="311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574A71"/>
                </a:solidFill>
              </a:rPr>
              <a:t>100 </a:t>
            </a:r>
            <a:r>
              <a:rPr lang="ru-RU" sz="1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1400" dirty="0" smtClean="0">
                <a:solidFill>
                  <a:srgbClr val="B38ADD"/>
                </a:solidFill>
              </a:rPr>
              <a:t>* </a:t>
            </a:r>
            <a:r>
              <a:rPr lang="ru-RU" sz="1400" dirty="0" smtClean="0">
                <a:solidFill>
                  <a:srgbClr val="B38ADD"/>
                </a:solidFill>
              </a:rPr>
              <a:t>1999р </a:t>
            </a:r>
            <a:r>
              <a:rPr lang="ru-RU" sz="1400" dirty="0" smtClean="0">
                <a:solidFill>
                  <a:srgbClr val="B38ADD"/>
                </a:solidFill>
              </a:rPr>
              <a:t>= </a:t>
            </a:r>
            <a:r>
              <a:rPr lang="ru-RU" sz="1400" dirty="0" smtClean="0">
                <a:solidFill>
                  <a:srgbClr val="B38ADD"/>
                </a:solidFill>
              </a:rPr>
              <a:t>199 900р</a:t>
            </a:r>
            <a:endParaRPr lang="ru-RU" sz="12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4625125" y="4280338"/>
            <a:ext cx="244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AA6FF1"/>
                </a:solidFill>
              </a:rPr>
              <a:t>Выручка: 83 400р</a:t>
            </a:r>
            <a:endParaRPr lang="ru-RU" sz="2000" dirty="0">
              <a:solidFill>
                <a:srgbClr val="AA6FF1"/>
              </a:solidFill>
            </a:endParaRPr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4024299" y="2350286"/>
            <a:ext cx="0" cy="2912034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7557856" y="2350286"/>
            <a:ext cx="25352" cy="2912034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714918" y="3900993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</a:rPr>
              <a:t>144 440р</a:t>
            </a:r>
            <a:endParaRPr lang="ru-RU" sz="1600" dirty="0">
              <a:solidFill>
                <a:srgbClr val="574A7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705289" y="3204044"/>
            <a:ext cx="2935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574A71"/>
                </a:solidFill>
              </a:rPr>
              <a:t>500 </a:t>
            </a:r>
            <a:r>
              <a:rPr lang="ru-RU" sz="1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1400" dirty="0" smtClean="0">
                <a:solidFill>
                  <a:srgbClr val="B38ADD"/>
                </a:solidFill>
              </a:rPr>
              <a:t>* 199р = </a:t>
            </a:r>
            <a:r>
              <a:rPr lang="ru-RU" sz="1400" dirty="0" smtClean="0">
                <a:solidFill>
                  <a:srgbClr val="B38ADD"/>
                </a:solidFill>
              </a:rPr>
              <a:t>99 5</a:t>
            </a:r>
            <a:r>
              <a:rPr lang="ru-RU" sz="1400" dirty="0" smtClean="0">
                <a:solidFill>
                  <a:srgbClr val="B38ADD"/>
                </a:solidFill>
              </a:rPr>
              <a:t>00р</a:t>
            </a:r>
            <a:endParaRPr lang="ru-RU" sz="12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796659" y="3429217"/>
            <a:ext cx="284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574A71"/>
                </a:solidFill>
              </a:rPr>
              <a:t>50 </a:t>
            </a:r>
            <a:r>
              <a:rPr lang="ru-RU" sz="1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1400" dirty="0" smtClean="0">
                <a:solidFill>
                  <a:srgbClr val="B38ADD"/>
                </a:solidFill>
              </a:rPr>
              <a:t>* </a:t>
            </a:r>
            <a:r>
              <a:rPr lang="ru-RU" sz="1400" dirty="0" smtClean="0">
                <a:solidFill>
                  <a:srgbClr val="B38ADD"/>
                </a:solidFill>
              </a:rPr>
              <a:t>499р </a:t>
            </a:r>
            <a:r>
              <a:rPr lang="ru-RU" sz="1400" dirty="0" smtClean="0">
                <a:solidFill>
                  <a:srgbClr val="B38ADD"/>
                </a:solidFill>
              </a:rPr>
              <a:t>= </a:t>
            </a:r>
            <a:r>
              <a:rPr lang="ru-RU" sz="1400" dirty="0" smtClean="0">
                <a:solidFill>
                  <a:srgbClr val="B38ADD"/>
                </a:solidFill>
              </a:rPr>
              <a:t>24 950р</a:t>
            </a:r>
            <a:endParaRPr lang="ru-RU" sz="1200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706628" y="3665105"/>
            <a:ext cx="29350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574A71"/>
                </a:solidFill>
              </a:rPr>
              <a:t>10 </a:t>
            </a:r>
            <a:r>
              <a:rPr lang="ru-RU" sz="1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1400" dirty="0" smtClean="0">
                <a:solidFill>
                  <a:srgbClr val="B38ADD"/>
                </a:solidFill>
              </a:rPr>
              <a:t>* </a:t>
            </a:r>
            <a:r>
              <a:rPr lang="ru-RU" sz="1400" dirty="0" smtClean="0">
                <a:solidFill>
                  <a:srgbClr val="B38ADD"/>
                </a:solidFill>
              </a:rPr>
              <a:t>1999р </a:t>
            </a:r>
            <a:r>
              <a:rPr lang="ru-RU" sz="1400" dirty="0" smtClean="0">
                <a:solidFill>
                  <a:srgbClr val="B38ADD"/>
                </a:solidFill>
              </a:rPr>
              <a:t>= </a:t>
            </a:r>
            <a:r>
              <a:rPr lang="ru-RU" sz="1400" dirty="0" smtClean="0">
                <a:solidFill>
                  <a:srgbClr val="B38ADD"/>
                </a:solidFill>
              </a:rPr>
              <a:t>19 990р</a:t>
            </a:r>
            <a:endParaRPr lang="ru-RU" sz="12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009194" y="4260986"/>
            <a:ext cx="2694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AA6FF1"/>
                </a:solidFill>
              </a:rPr>
              <a:t>Выручка: -619 560р</a:t>
            </a:r>
            <a:endParaRPr lang="ru-RU" sz="2000" dirty="0">
              <a:solidFill>
                <a:srgbClr val="AA6FF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4313918" y="1649124"/>
            <a:ext cx="30669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rgbClr val="B38ADD"/>
                </a:solidFill>
              </a:rPr>
              <a:t>ВРЕМЕННОЙ ДИАПАЗОН: МЕСЯЦ</a:t>
            </a:r>
            <a:endParaRPr lang="ru-RU" sz="1400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10051169" y="3916427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</a:rPr>
              <a:t>2 743 000р</a:t>
            </a:r>
            <a:endParaRPr lang="ru-RU" sz="1600" dirty="0">
              <a:solidFill>
                <a:srgbClr val="574A71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8005693" y="3208763"/>
            <a:ext cx="311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574A71"/>
                </a:solidFill>
              </a:rPr>
              <a:t>5</a:t>
            </a:r>
            <a:r>
              <a:rPr lang="ru-RU" sz="1400" dirty="0" smtClean="0">
                <a:solidFill>
                  <a:srgbClr val="574A71"/>
                </a:solidFill>
              </a:rPr>
              <a:t>000 </a:t>
            </a:r>
            <a:r>
              <a:rPr lang="ru-RU" sz="1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1400" dirty="0" smtClean="0">
                <a:solidFill>
                  <a:srgbClr val="B38ADD"/>
                </a:solidFill>
              </a:rPr>
              <a:t>* 199р = </a:t>
            </a:r>
            <a:r>
              <a:rPr lang="ru-RU" sz="1400" dirty="0" smtClean="0">
                <a:solidFill>
                  <a:srgbClr val="B38ADD"/>
                </a:solidFill>
              </a:rPr>
              <a:t>995 000р</a:t>
            </a:r>
            <a:endParaRPr lang="ru-RU" sz="1200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8015216" y="3450666"/>
            <a:ext cx="311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574A71"/>
                </a:solidFill>
              </a:rPr>
              <a:t>1500 </a:t>
            </a:r>
            <a:r>
              <a:rPr lang="ru-RU" sz="1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1400" dirty="0" smtClean="0">
                <a:solidFill>
                  <a:srgbClr val="B38ADD"/>
                </a:solidFill>
              </a:rPr>
              <a:t>* </a:t>
            </a:r>
            <a:r>
              <a:rPr lang="ru-RU" sz="1400" dirty="0" smtClean="0">
                <a:solidFill>
                  <a:srgbClr val="B38ADD"/>
                </a:solidFill>
              </a:rPr>
              <a:t>499р </a:t>
            </a:r>
            <a:r>
              <a:rPr lang="ru-RU" sz="1400" dirty="0" smtClean="0">
                <a:solidFill>
                  <a:srgbClr val="B38ADD"/>
                </a:solidFill>
              </a:rPr>
              <a:t>= </a:t>
            </a:r>
            <a:r>
              <a:rPr lang="ru-RU" sz="1400" dirty="0" smtClean="0">
                <a:solidFill>
                  <a:srgbClr val="B38ADD"/>
                </a:solidFill>
              </a:rPr>
              <a:t>748</a:t>
            </a:r>
            <a:r>
              <a:rPr lang="ru-RU" sz="1400" dirty="0" smtClean="0">
                <a:solidFill>
                  <a:srgbClr val="B38ADD"/>
                </a:solidFill>
              </a:rPr>
              <a:t> 500р</a:t>
            </a:r>
            <a:endParaRPr lang="ru-RU" sz="1200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8028543" y="3683547"/>
            <a:ext cx="311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rgbClr val="574A71"/>
                </a:solidFill>
              </a:rPr>
              <a:t>500 </a:t>
            </a:r>
            <a:r>
              <a:rPr lang="ru-RU" sz="1400" dirty="0" smtClean="0">
                <a:solidFill>
                  <a:srgbClr val="574A71"/>
                </a:solidFill>
              </a:rPr>
              <a:t>пользователей </a:t>
            </a:r>
            <a:r>
              <a:rPr lang="ru-RU" sz="1400" dirty="0" smtClean="0">
                <a:solidFill>
                  <a:srgbClr val="B38ADD"/>
                </a:solidFill>
              </a:rPr>
              <a:t>* </a:t>
            </a:r>
            <a:r>
              <a:rPr lang="ru-RU" sz="1400" dirty="0" smtClean="0">
                <a:solidFill>
                  <a:srgbClr val="B38ADD"/>
                </a:solidFill>
              </a:rPr>
              <a:t>1999р </a:t>
            </a:r>
            <a:r>
              <a:rPr lang="ru-RU" sz="1400" dirty="0" smtClean="0">
                <a:solidFill>
                  <a:srgbClr val="B38ADD"/>
                </a:solidFill>
              </a:rPr>
              <a:t>= </a:t>
            </a:r>
            <a:r>
              <a:rPr lang="ru-RU" sz="1400" dirty="0" smtClean="0">
                <a:solidFill>
                  <a:srgbClr val="B38ADD"/>
                </a:solidFill>
              </a:rPr>
              <a:t>999 500р</a:t>
            </a:r>
            <a:endParaRPr lang="ru-RU" sz="12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8232234" y="4276420"/>
            <a:ext cx="2824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solidFill>
                  <a:srgbClr val="AA6FF1"/>
                </a:solidFill>
              </a:rPr>
              <a:t>Выручка: 1 979 000р</a:t>
            </a:r>
            <a:endParaRPr lang="ru-RU" sz="2000" dirty="0">
              <a:solidFill>
                <a:srgbClr val="AA6FF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846344" y="4774198"/>
            <a:ext cx="2933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rgbClr val="574A71"/>
                </a:solidFill>
              </a:rPr>
              <a:t>Срок окупаемости: 4-5 месяцев</a:t>
            </a:r>
            <a:endParaRPr lang="ru-RU" sz="1400" dirty="0">
              <a:solidFill>
                <a:srgbClr val="574A7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4477309" y="4772943"/>
            <a:ext cx="2568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rgbClr val="574A71"/>
                </a:solidFill>
              </a:rPr>
              <a:t>Срок окупаемости: 1 месяц</a:t>
            </a:r>
            <a:endParaRPr lang="ru-RU" sz="1400" dirty="0">
              <a:solidFill>
                <a:srgbClr val="574A7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8168530" y="4768689"/>
            <a:ext cx="3118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smtClean="0">
                <a:solidFill>
                  <a:srgbClr val="574A71"/>
                </a:solidFill>
              </a:rPr>
              <a:t>Срок окупаемости: менее месяца</a:t>
            </a:r>
            <a:endParaRPr lang="ru-RU" sz="1400" dirty="0">
              <a:solidFill>
                <a:srgbClr val="574A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0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8"/>
          <p:cNvSpPr/>
          <p:nvPr/>
        </p:nvSpPr>
        <p:spPr>
          <a:xfrm rot="12216206">
            <a:off x="3591470" y="1625616"/>
            <a:ext cx="4470749" cy="33417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423546" y="2861981"/>
            <a:ext cx="311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СПАСИБО ЗА ВНИМАНИЕ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5" name="Овал 18"/>
          <p:cNvSpPr/>
          <p:nvPr/>
        </p:nvSpPr>
        <p:spPr>
          <a:xfrm rot="6587345">
            <a:off x="746989" y="188331"/>
            <a:ext cx="672178" cy="81449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21288273">
            <a:off x="174672" y="1193793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18"/>
          <p:cNvSpPr/>
          <p:nvPr/>
        </p:nvSpPr>
        <p:spPr>
          <a:xfrm rot="593147">
            <a:off x="10403238" y="5308319"/>
            <a:ext cx="1537918" cy="218113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18"/>
          <p:cNvSpPr/>
          <p:nvPr/>
        </p:nvSpPr>
        <p:spPr>
          <a:xfrm rot="16882665">
            <a:off x="11142212" y="3980497"/>
            <a:ext cx="561919" cy="7598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420817" y="3390653"/>
            <a:ext cx="2332783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943071" y="3390653"/>
            <a:ext cx="2332783" cy="0"/>
          </a:xfrm>
          <a:prstGeom prst="line">
            <a:avLst/>
          </a:prstGeom>
          <a:ln w="28575">
            <a:solidFill>
              <a:srgbClr val="574A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126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вал 18"/>
          <p:cNvSpPr/>
          <p:nvPr/>
        </p:nvSpPr>
        <p:spPr>
          <a:xfrm rot="3219989">
            <a:off x="9398923" y="-726067"/>
            <a:ext cx="3928554" cy="308360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18"/>
          <p:cNvSpPr/>
          <p:nvPr/>
        </p:nvSpPr>
        <p:spPr>
          <a:xfrm rot="19395517">
            <a:off x="-1072355" y="236708"/>
            <a:ext cx="2597261" cy="242090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8"/>
          <p:cNvSpPr/>
          <p:nvPr/>
        </p:nvSpPr>
        <p:spPr>
          <a:xfrm rot="5866248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2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18996" y="1553260"/>
            <a:ext cx="9230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— это модель бизнеса, в которой компания продаёт товар конечному потребителю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26" name="Picture 2" descr="https://russia-dropshipping.ru/800/600/https/avivi.pro/upload/medialibrary/ca4/ca473d4c6bd1400e671f1df673e60bd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49" y="3094198"/>
            <a:ext cx="3812442" cy="231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026317" y="1076214"/>
            <a:ext cx="2163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B38ADD"/>
                </a:solidFill>
              </a:rPr>
              <a:t>(</a:t>
            </a:r>
            <a:r>
              <a:rPr lang="ru-RU" sz="1600" dirty="0" err="1" smtClean="0">
                <a:solidFill>
                  <a:srgbClr val="B38ADD"/>
                </a:solidFill>
              </a:rPr>
              <a:t>business</a:t>
            </a:r>
            <a:r>
              <a:rPr lang="en-US" sz="1600" dirty="0" smtClean="0">
                <a:solidFill>
                  <a:srgbClr val="B38ADD"/>
                </a:solidFill>
              </a:rPr>
              <a:t> </a:t>
            </a:r>
            <a:r>
              <a:rPr lang="ru-RU" sz="1600" dirty="0" err="1" smtClean="0">
                <a:solidFill>
                  <a:srgbClr val="B38ADD"/>
                </a:solidFill>
              </a:rPr>
              <a:t>to</a:t>
            </a:r>
            <a:r>
              <a:rPr lang="en-US" sz="1600" dirty="0" smtClean="0">
                <a:solidFill>
                  <a:srgbClr val="B38ADD"/>
                </a:solidFill>
              </a:rPr>
              <a:t> </a:t>
            </a:r>
            <a:r>
              <a:rPr lang="ru-RU" sz="1600" dirty="0" err="1" smtClean="0">
                <a:solidFill>
                  <a:srgbClr val="B38ADD"/>
                </a:solidFill>
              </a:rPr>
              <a:t>consumer</a:t>
            </a:r>
            <a:r>
              <a:rPr lang="en-US" sz="1600" dirty="0" smtClean="0">
                <a:solidFill>
                  <a:srgbClr val="B38ADD"/>
                </a:solidFill>
              </a:rPr>
              <a:t>)</a:t>
            </a:r>
            <a:endParaRPr lang="ru-RU" sz="1600" dirty="0">
              <a:solidFill>
                <a:srgbClr val="B38ADD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20071" y="2310297"/>
            <a:ext cx="6380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Массовый рынок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B2C ориентирована на массовый рынок, где товары или услуги предлагаются большому количеству потребителей.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20068" y="3269828"/>
            <a:ext cx="6856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Низкие затраты на распространение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подобные системы обычно распространяются через интернет, поэтому затраты на распространение значительно ниже.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820068" y="4279363"/>
            <a:ext cx="68563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Удобство и доступность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можно легко получить и использовать с помощью различных устройств, таких как компьютеры, смартфоны и планшеты.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820066" y="5291502"/>
            <a:ext cx="68563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Персонализация и </a:t>
            </a:r>
            <a:r>
              <a:rPr lang="ru-RU" sz="2000" dirty="0" err="1" smtClean="0">
                <a:solidFill>
                  <a:srgbClr val="B38AD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кастомизация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система может быть персонализируемой или </a:t>
            </a:r>
            <a:r>
              <a:rPr lang="ru-RU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кастомизируемой</a:t>
            </a:r>
            <a:r>
              <a:rPr lang="ru-RU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под нужды конкретного пользователя.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5692109" y="509306"/>
            <a:ext cx="832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+mj-lt"/>
                <a:cs typeface="Gotham Pro Light" panose="02000503030000020004" pitchFamily="2" charset="0"/>
              </a:rPr>
              <a:t>B2C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19" name="Овал 18"/>
          <p:cNvSpPr/>
          <p:nvPr/>
        </p:nvSpPr>
        <p:spPr>
          <a:xfrm rot="21236836">
            <a:off x="5309474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8"/>
          <p:cNvSpPr/>
          <p:nvPr/>
        </p:nvSpPr>
        <p:spPr>
          <a:xfrm rot="11396430">
            <a:off x="6626650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6403015">
            <a:off x="-1425404" y="449104"/>
            <a:ext cx="2148156" cy="214464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18"/>
          <p:cNvSpPr/>
          <p:nvPr/>
        </p:nvSpPr>
        <p:spPr>
          <a:xfrm rot="4313580">
            <a:off x="10867345" y="54718"/>
            <a:ext cx="2148156" cy="253349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 rot="1704239">
            <a:off x="-1519839" y="5349878"/>
            <a:ext cx="3480186" cy="3892084"/>
          </a:xfrm>
          <a:custGeom>
            <a:avLst/>
            <a:gdLst>
              <a:gd name="connsiteX0" fmla="*/ 1872 w 2399878"/>
              <a:gd name="connsiteY0" fmla="*/ 640046 h 2453771"/>
              <a:gd name="connsiteX1" fmla="*/ 60595 w 2399878"/>
              <a:gd name="connsiteY1" fmla="*/ 161874 h 2453771"/>
              <a:gd name="connsiteX2" fmla="*/ 480044 w 2399878"/>
              <a:gd name="connsiteY2" fmla="*/ 2483 h 2453771"/>
              <a:gd name="connsiteX3" fmla="*/ 907883 w 2399878"/>
              <a:gd name="connsiteY3" fmla="*/ 262542 h 2453771"/>
              <a:gd name="connsiteX4" fmla="*/ 1318944 w 2399878"/>
              <a:gd name="connsiteY4" fmla="*/ 338043 h 2453771"/>
              <a:gd name="connsiteX5" fmla="*/ 1780338 w 2399878"/>
              <a:gd name="connsiteY5" fmla="*/ 195430 h 2453771"/>
              <a:gd name="connsiteX6" fmla="*/ 2183010 w 2399878"/>
              <a:gd name="connsiteY6" fmla="*/ 212208 h 2453771"/>
              <a:gd name="connsiteX7" fmla="*/ 2392734 w 2399878"/>
              <a:gd name="connsiteY7" fmla="*/ 514211 h 2453771"/>
              <a:gd name="connsiteX8" fmla="*/ 2283677 w 2399878"/>
              <a:gd name="connsiteY8" fmla="*/ 1000773 h 2453771"/>
              <a:gd name="connsiteX9" fmla="*/ 1662892 w 2399878"/>
              <a:gd name="connsiteY9" fmla="*/ 1369889 h 2453771"/>
              <a:gd name="connsiteX10" fmla="*/ 1604169 w 2399878"/>
              <a:gd name="connsiteY10" fmla="*/ 1739004 h 2453771"/>
              <a:gd name="connsiteX11" fmla="*/ 1805505 w 2399878"/>
              <a:gd name="connsiteY11" fmla="*/ 2057786 h 2453771"/>
              <a:gd name="connsiteX12" fmla="*/ 1822283 w 2399878"/>
              <a:gd name="connsiteY12" fmla="*/ 2250733 h 2453771"/>
              <a:gd name="connsiteX13" fmla="*/ 1738393 w 2399878"/>
              <a:gd name="connsiteY13" fmla="*/ 2368178 h 2453771"/>
              <a:gd name="connsiteX14" fmla="*/ 1553835 w 2399878"/>
              <a:gd name="connsiteY14" fmla="*/ 2443679 h 2453771"/>
              <a:gd name="connsiteX15" fmla="*/ 1260221 w 2399878"/>
              <a:gd name="connsiteY15" fmla="*/ 2410123 h 2453771"/>
              <a:gd name="connsiteX16" fmla="*/ 782048 w 2399878"/>
              <a:gd name="connsiteY16" fmla="*/ 2057786 h 2453771"/>
              <a:gd name="connsiteX17" fmla="*/ 681380 w 2399878"/>
              <a:gd name="connsiteY17" fmla="*/ 1185331 h 2453771"/>
              <a:gd name="connsiteX18" fmla="*/ 261931 w 2399878"/>
              <a:gd name="connsiteY18" fmla="*/ 950439 h 2453771"/>
              <a:gd name="connsiteX19" fmla="*/ 52206 w 2399878"/>
              <a:gd name="connsiteY19" fmla="*/ 732325 h 2453771"/>
              <a:gd name="connsiteX20" fmla="*/ 1872 w 2399878"/>
              <a:gd name="connsiteY20" fmla="*/ 640046 h 24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9878" h="2453771">
                <a:moveTo>
                  <a:pt x="1872" y="640046"/>
                </a:moveTo>
                <a:cubicBezTo>
                  <a:pt x="3270" y="544971"/>
                  <a:pt x="-19100" y="268134"/>
                  <a:pt x="60595" y="161874"/>
                </a:cubicBezTo>
                <a:cubicBezTo>
                  <a:pt x="140290" y="55613"/>
                  <a:pt x="338829" y="-14295"/>
                  <a:pt x="480044" y="2483"/>
                </a:cubicBezTo>
                <a:cubicBezTo>
                  <a:pt x="621259" y="19261"/>
                  <a:pt x="768066" y="206615"/>
                  <a:pt x="907883" y="262542"/>
                </a:cubicBezTo>
                <a:cubicBezTo>
                  <a:pt x="1047700" y="318469"/>
                  <a:pt x="1173535" y="349228"/>
                  <a:pt x="1318944" y="338043"/>
                </a:cubicBezTo>
                <a:cubicBezTo>
                  <a:pt x="1464353" y="326858"/>
                  <a:pt x="1636327" y="216402"/>
                  <a:pt x="1780338" y="195430"/>
                </a:cubicBezTo>
                <a:cubicBezTo>
                  <a:pt x="1924349" y="174458"/>
                  <a:pt x="2080944" y="159078"/>
                  <a:pt x="2183010" y="212208"/>
                </a:cubicBezTo>
                <a:cubicBezTo>
                  <a:pt x="2285076" y="265338"/>
                  <a:pt x="2375956" y="382784"/>
                  <a:pt x="2392734" y="514211"/>
                </a:cubicBezTo>
                <a:cubicBezTo>
                  <a:pt x="2409512" y="645638"/>
                  <a:pt x="2405317" y="858160"/>
                  <a:pt x="2283677" y="1000773"/>
                </a:cubicBezTo>
                <a:cubicBezTo>
                  <a:pt x="2162037" y="1143386"/>
                  <a:pt x="1776143" y="1246851"/>
                  <a:pt x="1662892" y="1369889"/>
                </a:cubicBezTo>
                <a:cubicBezTo>
                  <a:pt x="1549641" y="1492928"/>
                  <a:pt x="1580400" y="1624355"/>
                  <a:pt x="1604169" y="1739004"/>
                </a:cubicBezTo>
                <a:cubicBezTo>
                  <a:pt x="1627938" y="1853653"/>
                  <a:pt x="1769153" y="1972498"/>
                  <a:pt x="1805505" y="2057786"/>
                </a:cubicBezTo>
                <a:cubicBezTo>
                  <a:pt x="1841857" y="2143074"/>
                  <a:pt x="1833468" y="2199001"/>
                  <a:pt x="1822283" y="2250733"/>
                </a:cubicBezTo>
                <a:cubicBezTo>
                  <a:pt x="1811098" y="2302465"/>
                  <a:pt x="1783134" y="2336020"/>
                  <a:pt x="1738393" y="2368178"/>
                </a:cubicBezTo>
                <a:cubicBezTo>
                  <a:pt x="1693652" y="2400336"/>
                  <a:pt x="1633530" y="2436688"/>
                  <a:pt x="1553835" y="2443679"/>
                </a:cubicBezTo>
                <a:cubicBezTo>
                  <a:pt x="1474140" y="2450670"/>
                  <a:pt x="1388852" y="2474438"/>
                  <a:pt x="1260221" y="2410123"/>
                </a:cubicBezTo>
                <a:cubicBezTo>
                  <a:pt x="1131590" y="2345808"/>
                  <a:pt x="878521" y="2261918"/>
                  <a:pt x="782048" y="2057786"/>
                </a:cubicBezTo>
                <a:cubicBezTo>
                  <a:pt x="685575" y="1853654"/>
                  <a:pt x="768066" y="1369889"/>
                  <a:pt x="681380" y="1185331"/>
                </a:cubicBezTo>
                <a:cubicBezTo>
                  <a:pt x="594694" y="1000773"/>
                  <a:pt x="366793" y="1025940"/>
                  <a:pt x="261931" y="950439"/>
                </a:cubicBezTo>
                <a:cubicBezTo>
                  <a:pt x="157069" y="874938"/>
                  <a:pt x="96947" y="778465"/>
                  <a:pt x="52206" y="732325"/>
                </a:cubicBezTo>
                <a:cubicBezTo>
                  <a:pt x="7465" y="686186"/>
                  <a:pt x="474" y="735121"/>
                  <a:pt x="1872" y="640046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584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Овал 18"/>
          <p:cNvSpPr/>
          <p:nvPr/>
        </p:nvSpPr>
        <p:spPr>
          <a:xfrm rot="13780073">
            <a:off x="8681777" y="1328665"/>
            <a:ext cx="1952955" cy="165985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18"/>
          <p:cNvSpPr/>
          <p:nvPr/>
        </p:nvSpPr>
        <p:spPr>
          <a:xfrm rot="2003006">
            <a:off x="5328177" y="1466551"/>
            <a:ext cx="1576506" cy="1856859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18"/>
          <p:cNvSpPr/>
          <p:nvPr/>
        </p:nvSpPr>
        <p:spPr>
          <a:xfrm rot="13780073">
            <a:off x="1662030" y="1109091"/>
            <a:ext cx="1690180" cy="199250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18"/>
          <p:cNvSpPr/>
          <p:nvPr/>
        </p:nvSpPr>
        <p:spPr>
          <a:xfrm>
            <a:off x="233912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243526" y="3766036"/>
            <a:ext cx="287500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Сложный в использовании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98563" y="3755843"/>
            <a:ext cx="234905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системы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898940" y="3774893"/>
            <a:ext cx="1595018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Только </a:t>
            </a:r>
            <a:r>
              <a:rPr lang="en-US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380050" y="3093061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947374" y="3093061"/>
            <a:ext cx="265143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Microsoft’s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Outlook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830867" y="3093061"/>
            <a:ext cx="177003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err="1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Apple</a:t>
            </a:r>
            <a:r>
              <a:rPr lang="ru-RU" sz="2400" dirty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B38AD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iCloud</a:t>
            </a:r>
            <a:endParaRPr lang="ru-RU" sz="2400" dirty="0">
              <a:solidFill>
                <a:srgbClr val="B38ADD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Полилиния 17"/>
          <p:cNvSpPr/>
          <p:nvPr/>
        </p:nvSpPr>
        <p:spPr>
          <a:xfrm rot="1704239">
            <a:off x="-1515382" y="-1430542"/>
            <a:ext cx="3480186" cy="3892084"/>
          </a:xfrm>
          <a:custGeom>
            <a:avLst/>
            <a:gdLst>
              <a:gd name="connsiteX0" fmla="*/ 1872 w 2399878"/>
              <a:gd name="connsiteY0" fmla="*/ 640046 h 2453771"/>
              <a:gd name="connsiteX1" fmla="*/ 60595 w 2399878"/>
              <a:gd name="connsiteY1" fmla="*/ 161874 h 2453771"/>
              <a:gd name="connsiteX2" fmla="*/ 480044 w 2399878"/>
              <a:gd name="connsiteY2" fmla="*/ 2483 h 2453771"/>
              <a:gd name="connsiteX3" fmla="*/ 907883 w 2399878"/>
              <a:gd name="connsiteY3" fmla="*/ 262542 h 2453771"/>
              <a:gd name="connsiteX4" fmla="*/ 1318944 w 2399878"/>
              <a:gd name="connsiteY4" fmla="*/ 338043 h 2453771"/>
              <a:gd name="connsiteX5" fmla="*/ 1780338 w 2399878"/>
              <a:gd name="connsiteY5" fmla="*/ 195430 h 2453771"/>
              <a:gd name="connsiteX6" fmla="*/ 2183010 w 2399878"/>
              <a:gd name="connsiteY6" fmla="*/ 212208 h 2453771"/>
              <a:gd name="connsiteX7" fmla="*/ 2392734 w 2399878"/>
              <a:gd name="connsiteY7" fmla="*/ 514211 h 2453771"/>
              <a:gd name="connsiteX8" fmla="*/ 2283677 w 2399878"/>
              <a:gd name="connsiteY8" fmla="*/ 1000773 h 2453771"/>
              <a:gd name="connsiteX9" fmla="*/ 1662892 w 2399878"/>
              <a:gd name="connsiteY9" fmla="*/ 1369889 h 2453771"/>
              <a:gd name="connsiteX10" fmla="*/ 1604169 w 2399878"/>
              <a:gd name="connsiteY10" fmla="*/ 1739004 h 2453771"/>
              <a:gd name="connsiteX11" fmla="*/ 1805505 w 2399878"/>
              <a:gd name="connsiteY11" fmla="*/ 2057786 h 2453771"/>
              <a:gd name="connsiteX12" fmla="*/ 1822283 w 2399878"/>
              <a:gd name="connsiteY12" fmla="*/ 2250733 h 2453771"/>
              <a:gd name="connsiteX13" fmla="*/ 1738393 w 2399878"/>
              <a:gd name="connsiteY13" fmla="*/ 2368178 h 2453771"/>
              <a:gd name="connsiteX14" fmla="*/ 1553835 w 2399878"/>
              <a:gd name="connsiteY14" fmla="*/ 2443679 h 2453771"/>
              <a:gd name="connsiteX15" fmla="*/ 1260221 w 2399878"/>
              <a:gd name="connsiteY15" fmla="*/ 2410123 h 2453771"/>
              <a:gd name="connsiteX16" fmla="*/ 782048 w 2399878"/>
              <a:gd name="connsiteY16" fmla="*/ 2057786 h 2453771"/>
              <a:gd name="connsiteX17" fmla="*/ 681380 w 2399878"/>
              <a:gd name="connsiteY17" fmla="*/ 1185331 h 2453771"/>
              <a:gd name="connsiteX18" fmla="*/ 261931 w 2399878"/>
              <a:gd name="connsiteY18" fmla="*/ 950439 h 2453771"/>
              <a:gd name="connsiteX19" fmla="*/ 52206 w 2399878"/>
              <a:gd name="connsiteY19" fmla="*/ 732325 h 2453771"/>
              <a:gd name="connsiteX20" fmla="*/ 1872 w 2399878"/>
              <a:gd name="connsiteY20" fmla="*/ 640046 h 24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99878" h="2453771">
                <a:moveTo>
                  <a:pt x="1872" y="640046"/>
                </a:moveTo>
                <a:cubicBezTo>
                  <a:pt x="3270" y="544971"/>
                  <a:pt x="-19100" y="268134"/>
                  <a:pt x="60595" y="161874"/>
                </a:cubicBezTo>
                <a:cubicBezTo>
                  <a:pt x="140290" y="55613"/>
                  <a:pt x="338829" y="-14295"/>
                  <a:pt x="480044" y="2483"/>
                </a:cubicBezTo>
                <a:cubicBezTo>
                  <a:pt x="621259" y="19261"/>
                  <a:pt x="768066" y="206615"/>
                  <a:pt x="907883" y="262542"/>
                </a:cubicBezTo>
                <a:cubicBezTo>
                  <a:pt x="1047700" y="318469"/>
                  <a:pt x="1173535" y="349228"/>
                  <a:pt x="1318944" y="338043"/>
                </a:cubicBezTo>
                <a:cubicBezTo>
                  <a:pt x="1464353" y="326858"/>
                  <a:pt x="1636327" y="216402"/>
                  <a:pt x="1780338" y="195430"/>
                </a:cubicBezTo>
                <a:cubicBezTo>
                  <a:pt x="1924349" y="174458"/>
                  <a:pt x="2080944" y="159078"/>
                  <a:pt x="2183010" y="212208"/>
                </a:cubicBezTo>
                <a:cubicBezTo>
                  <a:pt x="2285076" y="265338"/>
                  <a:pt x="2375956" y="382784"/>
                  <a:pt x="2392734" y="514211"/>
                </a:cubicBezTo>
                <a:cubicBezTo>
                  <a:pt x="2409512" y="645638"/>
                  <a:pt x="2405317" y="858160"/>
                  <a:pt x="2283677" y="1000773"/>
                </a:cubicBezTo>
                <a:cubicBezTo>
                  <a:pt x="2162037" y="1143386"/>
                  <a:pt x="1776143" y="1246851"/>
                  <a:pt x="1662892" y="1369889"/>
                </a:cubicBezTo>
                <a:cubicBezTo>
                  <a:pt x="1549641" y="1492928"/>
                  <a:pt x="1580400" y="1624355"/>
                  <a:pt x="1604169" y="1739004"/>
                </a:cubicBezTo>
                <a:cubicBezTo>
                  <a:pt x="1627938" y="1853653"/>
                  <a:pt x="1769153" y="1972498"/>
                  <a:pt x="1805505" y="2057786"/>
                </a:cubicBezTo>
                <a:cubicBezTo>
                  <a:pt x="1841857" y="2143074"/>
                  <a:pt x="1833468" y="2199001"/>
                  <a:pt x="1822283" y="2250733"/>
                </a:cubicBezTo>
                <a:cubicBezTo>
                  <a:pt x="1811098" y="2302465"/>
                  <a:pt x="1783134" y="2336020"/>
                  <a:pt x="1738393" y="2368178"/>
                </a:cubicBezTo>
                <a:cubicBezTo>
                  <a:pt x="1693652" y="2400336"/>
                  <a:pt x="1633530" y="2436688"/>
                  <a:pt x="1553835" y="2443679"/>
                </a:cubicBezTo>
                <a:cubicBezTo>
                  <a:pt x="1474140" y="2450670"/>
                  <a:pt x="1388852" y="2474438"/>
                  <a:pt x="1260221" y="2410123"/>
                </a:cubicBezTo>
                <a:cubicBezTo>
                  <a:pt x="1131590" y="2345808"/>
                  <a:pt x="878521" y="2261918"/>
                  <a:pt x="782048" y="2057786"/>
                </a:cubicBezTo>
                <a:cubicBezTo>
                  <a:pt x="685575" y="1853654"/>
                  <a:pt x="768066" y="1369889"/>
                  <a:pt x="681380" y="1185331"/>
                </a:cubicBezTo>
                <a:cubicBezTo>
                  <a:pt x="594694" y="1000773"/>
                  <a:pt x="366793" y="1025940"/>
                  <a:pt x="261931" y="950439"/>
                </a:cubicBezTo>
                <a:cubicBezTo>
                  <a:pt x="157069" y="874938"/>
                  <a:pt x="96947" y="778465"/>
                  <a:pt x="52206" y="732325"/>
                </a:cubicBezTo>
                <a:cubicBezTo>
                  <a:pt x="7465" y="686186"/>
                  <a:pt x="474" y="735121"/>
                  <a:pt x="1872" y="640046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18"/>
          <p:cNvSpPr/>
          <p:nvPr/>
        </p:nvSpPr>
        <p:spPr>
          <a:xfrm rot="9071215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3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770916" y="509306"/>
            <a:ext cx="3004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АНАЛИЗ РЫНКА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24" name="Овал 18"/>
          <p:cNvSpPr/>
          <p:nvPr/>
        </p:nvSpPr>
        <p:spPr>
          <a:xfrm rot="21236836">
            <a:off x="4266134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18"/>
          <p:cNvSpPr/>
          <p:nvPr/>
        </p:nvSpPr>
        <p:spPr>
          <a:xfrm rot="11396430">
            <a:off x="7864478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https://upload.wikimedia.org/wikipedia/commons/thumb/9/94/Microsoft_Office_Outlook_%282013%E2%80%932019%29.svg/1200px-Microsoft_Office_Outlook_%282013%E2%80%932019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435" y="1727737"/>
            <a:ext cx="1072413" cy="107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avatars.mds.yandex.net/i?id=2a00000179f356e7a37481ea043232f46b31-4087837-images-thumbs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724" y="1715783"/>
            <a:ext cx="1096323" cy="109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filearchive.cnews.ru/img/book/2022/06/08/1200px-google_calendar_icon_2020.svg_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61" y="1769575"/>
            <a:ext cx="966923" cy="96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рямоугольник 32"/>
          <p:cNvSpPr/>
          <p:nvPr/>
        </p:nvSpPr>
        <p:spPr>
          <a:xfrm>
            <a:off x="2530729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Бесплатно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Овал 18"/>
          <p:cNvSpPr/>
          <p:nvPr/>
        </p:nvSpPr>
        <p:spPr>
          <a:xfrm>
            <a:off x="584817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6059538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Лицензия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Овал 18"/>
          <p:cNvSpPr/>
          <p:nvPr/>
        </p:nvSpPr>
        <p:spPr>
          <a:xfrm>
            <a:off x="9357227" y="4887662"/>
            <a:ext cx="1813639" cy="87122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9568588" y="5123218"/>
            <a:ext cx="1390916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Лицензия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243526" y="4186258"/>
            <a:ext cx="3223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Зависимый от других сервисов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Овал 18"/>
          <p:cNvSpPr/>
          <p:nvPr/>
        </p:nvSpPr>
        <p:spPr>
          <a:xfrm>
            <a:off x="931619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18"/>
          <p:cNvSpPr/>
          <p:nvPr/>
        </p:nvSpPr>
        <p:spPr>
          <a:xfrm>
            <a:off x="931619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18"/>
          <p:cNvSpPr/>
          <p:nvPr/>
        </p:nvSpPr>
        <p:spPr>
          <a:xfrm>
            <a:off x="4769736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18"/>
          <p:cNvSpPr/>
          <p:nvPr/>
        </p:nvSpPr>
        <p:spPr>
          <a:xfrm>
            <a:off x="4769736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5098563" y="4186258"/>
            <a:ext cx="303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Сложность для пользователя</a:t>
            </a:r>
            <a:endParaRPr lang="ru-RU" dirty="0">
              <a:solidFill>
                <a:srgbClr val="574A7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Овал 18"/>
          <p:cNvSpPr/>
          <p:nvPr/>
        </p:nvSpPr>
        <p:spPr>
          <a:xfrm>
            <a:off x="8586744" y="3885774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18"/>
          <p:cNvSpPr/>
          <p:nvPr/>
        </p:nvSpPr>
        <p:spPr>
          <a:xfrm>
            <a:off x="8586744" y="4315710"/>
            <a:ext cx="177638" cy="11733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8911309" y="4186258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Ограниченность</a:t>
            </a:r>
            <a:endParaRPr lang="ru-RU" dirty="0"/>
          </a:p>
        </p:txBody>
      </p:sp>
      <p:sp>
        <p:nvSpPr>
          <p:cNvPr id="52" name="Овал 18"/>
          <p:cNvSpPr/>
          <p:nvPr/>
        </p:nvSpPr>
        <p:spPr>
          <a:xfrm rot="13780073">
            <a:off x="11536090" y="28284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18"/>
          <p:cNvSpPr/>
          <p:nvPr/>
        </p:nvSpPr>
        <p:spPr>
          <a:xfrm rot="13780073">
            <a:off x="-1282306" y="5769412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18"/>
          <p:cNvSpPr/>
          <p:nvPr/>
        </p:nvSpPr>
        <p:spPr>
          <a:xfrm rot="17498887">
            <a:off x="1175864" y="6175122"/>
            <a:ext cx="408372" cy="61848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8470610" y="6313549"/>
            <a:ext cx="26089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rgbClr val="FF0000"/>
                </a:solidFill>
              </a:rPr>
              <a:t>+ сделать сводную итоговую таблицу</a:t>
            </a:r>
            <a:endParaRPr lang="ru-RU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5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Овал 18"/>
          <p:cNvSpPr/>
          <p:nvPr/>
        </p:nvSpPr>
        <p:spPr>
          <a:xfrm rot="2352400">
            <a:off x="7339840" y="3443185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18"/>
          <p:cNvSpPr/>
          <p:nvPr/>
        </p:nvSpPr>
        <p:spPr>
          <a:xfrm rot="7663389">
            <a:off x="9075172" y="4186583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18"/>
          <p:cNvSpPr/>
          <p:nvPr/>
        </p:nvSpPr>
        <p:spPr>
          <a:xfrm rot="7663389">
            <a:off x="6026515" y="2353684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3780073">
            <a:off x="5741958" y="4031070"/>
            <a:ext cx="2030944" cy="188439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18"/>
          <p:cNvSpPr/>
          <p:nvPr/>
        </p:nvSpPr>
        <p:spPr>
          <a:xfrm rot="13780073">
            <a:off x="8842235" y="3737271"/>
            <a:ext cx="2233093" cy="21571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18"/>
          <p:cNvSpPr/>
          <p:nvPr/>
        </p:nvSpPr>
        <p:spPr>
          <a:xfrm rot="13780073">
            <a:off x="7236833" y="1909696"/>
            <a:ext cx="2052009" cy="232722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18"/>
          <p:cNvSpPr/>
          <p:nvPr/>
        </p:nvSpPr>
        <p:spPr>
          <a:xfrm rot="13780073">
            <a:off x="4298923" y="2076083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18"/>
          <p:cNvSpPr/>
          <p:nvPr/>
        </p:nvSpPr>
        <p:spPr>
          <a:xfrm rot="13272474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4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433737" y="509306"/>
            <a:ext cx="3610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МЕТОДЫ РЕКЛАМЫ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13" name="Овал 18"/>
          <p:cNvSpPr/>
          <p:nvPr/>
        </p:nvSpPr>
        <p:spPr>
          <a:xfrm rot="21236836">
            <a:off x="3954799" y="688879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11396430">
            <a:off x="8270252" y="69227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8"/>
          <p:cNvSpPr/>
          <p:nvPr/>
        </p:nvSpPr>
        <p:spPr>
          <a:xfrm rot="13780073">
            <a:off x="-1282306" y="-993338"/>
            <a:ext cx="2148156" cy="198501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" r="3072" b="2977"/>
          <a:stretch>
            <a:fillRect/>
          </a:stretch>
        </p:blipFill>
        <p:spPr>
          <a:xfrm>
            <a:off x="1" y="1741823"/>
            <a:ext cx="3629025" cy="5162550"/>
          </a:xfrm>
          <a:custGeom>
            <a:avLst/>
            <a:gdLst>
              <a:gd name="connsiteX0" fmla="*/ 1451777 w 3629025"/>
              <a:gd name="connsiteY0" fmla="*/ 0 h 5162550"/>
              <a:gd name="connsiteX1" fmla="*/ 3629025 w 3629025"/>
              <a:gd name="connsiteY1" fmla="*/ 2317384 h 5162550"/>
              <a:gd name="connsiteX2" fmla="*/ 3629024 w 3629025"/>
              <a:gd name="connsiteY2" fmla="*/ 5162550 h 5162550"/>
              <a:gd name="connsiteX3" fmla="*/ 0 w 3629025"/>
              <a:gd name="connsiteY3" fmla="*/ 5162550 h 5162550"/>
              <a:gd name="connsiteX4" fmla="*/ 0 w 3629025"/>
              <a:gd name="connsiteY4" fmla="*/ 582501 h 5162550"/>
              <a:gd name="connsiteX5" fmla="*/ 10909 w 3629025"/>
              <a:gd name="connsiteY5" fmla="*/ 569439 h 5162550"/>
              <a:gd name="connsiteX6" fmla="*/ 1451777 w 3629025"/>
              <a:gd name="connsiteY6" fmla="*/ 0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29025" h="5162550">
                <a:moveTo>
                  <a:pt x="1451777" y="0"/>
                </a:moveTo>
                <a:cubicBezTo>
                  <a:pt x="2609089" y="0"/>
                  <a:pt x="3629025" y="746042"/>
                  <a:pt x="3629025" y="2317384"/>
                </a:cubicBezTo>
                <a:lnTo>
                  <a:pt x="3629024" y="5162550"/>
                </a:lnTo>
                <a:lnTo>
                  <a:pt x="0" y="5162550"/>
                </a:lnTo>
                <a:lnTo>
                  <a:pt x="0" y="582501"/>
                </a:lnTo>
                <a:lnTo>
                  <a:pt x="10909" y="569439"/>
                </a:lnTo>
                <a:cubicBezTo>
                  <a:pt x="369683" y="186511"/>
                  <a:pt x="873120" y="0"/>
                  <a:pt x="1451777" y="0"/>
                </a:cubicBezTo>
                <a:close/>
              </a:path>
            </a:pathLst>
          </a:custGeom>
        </p:spPr>
      </p:pic>
      <p:sp>
        <p:nvSpPr>
          <p:cNvPr id="40" name="Овал 18"/>
          <p:cNvSpPr/>
          <p:nvPr/>
        </p:nvSpPr>
        <p:spPr>
          <a:xfrm rot="13780073">
            <a:off x="11286359" y="720135"/>
            <a:ext cx="2081084" cy="254565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18"/>
          <p:cNvSpPr/>
          <p:nvPr/>
        </p:nvSpPr>
        <p:spPr>
          <a:xfrm rot="7663389">
            <a:off x="10849841" y="397993"/>
            <a:ext cx="1022477" cy="67649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18"/>
          <p:cNvSpPr/>
          <p:nvPr/>
        </p:nvSpPr>
        <p:spPr>
          <a:xfrm rot="7663389">
            <a:off x="4464484" y="3664259"/>
            <a:ext cx="324025" cy="33638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18"/>
          <p:cNvSpPr/>
          <p:nvPr/>
        </p:nvSpPr>
        <p:spPr>
          <a:xfrm rot="20457125">
            <a:off x="5850419" y="5114943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4643506" y="2801701"/>
            <a:ext cx="16233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574A71"/>
                </a:solidFill>
              </a:rPr>
              <a:t>Социальные сети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7352665" y="2873252"/>
            <a:ext cx="2120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574A71"/>
                </a:solidFill>
              </a:rPr>
              <a:t>SEO-</a:t>
            </a:r>
            <a:r>
              <a:rPr lang="ru-RU" sz="2000" dirty="0" smtClean="0">
                <a:solidFill>
                  <a:srgbClr val="574A71"/>
                </a:solidFill>
              </a:rPr>
              <a:t>оптимизация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6281089" y="4845072"/>
            <a:ext cx="1112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solidFill>
                  <a:srgbClr val="574A71"/>
                </a:solidFill>
              </a:rPr>
              <a:t>Реклама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083839" y="4528781"/>
            <a:ext cx="1877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574A71"/>
                </a:solidFill>
              </a:rPr>
              <a:t>Отзывы и рекомендации</a:t>
            </a:r>
          </a:p>
        </p:txBody>
      </p:sp>
      <p:sp>
        <p:nvSpPr>
          <p:cNvPr id="48" name="Овал 18"/>
          <p:cNvSpPr/>
          <p:nvPr/>
        </p:nvSpPr>
        <p:spPr>
          <a:xfrm rot="20457125">
            <a:off x="9359734" y="2576411"/>
            <a:ext cx="338046" cy="29103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431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18"/>
          <p:cNvSpPr/>
          <p:nvPr/>
        </p:nvSpPr>
        <p:spPr>
          <a:xfrm rot="7585550">
            <a:off x="6864589" y="3009967"/>
            <a:ext cx="3306670" cy="424536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18"/>
          <p:cNvSpPr/>
          <p:nvPr/>
        </p:nvSpPr>
        <p:spPr>
          <a:xfrm rot="13780073">
            <a:off x="5458410" y="1146356"/>
            <a:ext cx="3306670" cy="424536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18"/>
          <p:cNvSpPr/>
          <p:nvPr/>
        </p:nvSpPr>
        <p:spPr>
          <a:xfrm rot="18707490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5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6" name="Овал 18"/>
          <p:cNvSpPr/>
          <p:nvPr/>
        </p:nvSpPr>
        <p:spPr>
          <a:xfrm rot="4145774">
            <a:off x="-53834" y="2662684"/>
            <a:ext cx="2833779" cy="492102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014887" y="509306"/>
            <a:ext cx="311694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ОСОБЕННОСТИ ПРОДВИЖЕНИЯ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8" name="Овал 18"/>
          <p:cNvSpPr/>
          <p:nvPr/>
        </p:nvSpPr>
        <p:spPr>
          <a:xfrm rot="21236836">
            <a:off x="5682099" y="942154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18"/>
          <p:cNvSpPr/>
          <p:nvPr/>
        </p:nvSpPr>
        <p:spPr>
          <a:xfrm rot="11396430">
            <a:off x="9178164" y="93711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8"/>
          <p:cNvSpPr/>
          <p:nvPr/>
        </p:nvSpPr>
        <p:spPr>
          <a:xfrm rot="6587345">
            <a:off x="762410" y="5452118"/>
            <a:ext cx="1002094" cy="1543701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9" t="1526" r="38187"/>
          <a:stretch>
            <a:fillRect/>
          </a:stretch>
        </p:blipFill>
        <p:spPr>
          <a:xfrm>
            <a:off x="-571500" y="-39352"/>
            <a:ext cx="4191000" cy="5162550"/>
          </a:xfrm>
          <a:custGeom>
            <a:avLst/>
            <a:gdLst>
              <a:gd name="connsiteX0" fmla="*/ 1 w 4191000"/>
              <a:gd name="connsiteY0" fmla="*/ 0 h 5162550"/>
              <a:gd name="connsiteX1" fmla="*/ 4191000 w 4191000"/>
              <a:gd name="connsiteY1" fmla="*/ 0 h 5162550"/>
              <a:gd name="connsiteX2" fmla="*/ 4191000 w 4191000"/>
              <a:gd name="connsiteY2" fmla="*/ 2845167 h 5162550"/>
              <a:gd name="connsiteX3" fmla="*/ 2177249 w 4191000"/>
              <a:gd name="connsiteY3" fmla="*/ 5162550 h 5162550"/>
              <a:gd name="connsiteX4" fmla="*/ 0 w 4191000"/>
              <a:gd name="connsiteY4" fmla="*/ 2845167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5162550">
                <a:moveTo>
                  <a:pt x="1" y="0"/>
                </a:moveTo>
                <a:lnTo>
                  <a:pt x="4191000" y="0"/>
                </a:lnTo>
                <a:lnTo>
                  <a:pt x="4191000" y="2845167"/>
                </a:lnTo>
                <a:cubicBezTo>
                  <a:pt x="4191000" y="4416509"/>
                  <a:pt x="3334561" y="5162550"/>
                  <a:pt x="2177249" y="5162550"/>
                </a:cubicBezTo>
                <a:cubicBezTo>
                  <a:pt x="1019937" y="5162550"/>
                  <a:pt x="0" y="4416509"/>
                  <a:pt x="0" y="2845167"/>
                </a:cubicBezTo>
                <a:close/>
              </a:path>
            </a:pathLst>
          </a:custGeom>
        </p:spPr>
      </p:pic>
      <p:sp>
        <p:nvSpPr>
          <p:cNvPr id="18" name="Прямоугольник 17"/>
          <p:cNvSpPr/>
          <p:nvPr/>
        </p:nvSpPr>
        <p:spPr>
          <a:xfrm>
            <a:off x="6004756" y="2721601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Сегментация аудитории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004756" y="3502651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Удобство использования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004756" y="4251164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Наглядность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004756" y="4999676"/>
            <a:ext cx="3052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574A71"/>
                </a:solidFill>
              </a:rPr>
              <a:t>Обратная связь</a:t>
            </a:r>
            <a:endParaRPr lang="ru-RU" sz="2000" dirty="0">
              <a:solidFill>
                <a:srgbClr val="574A71"/>
              </a:solidFill>
            </a:endParaRPr>
          </a:p>
        </p:txBody>
      </p:sp>
      <p:sp>
        <p:nvSpPr>
          <p:cNvPr id="25" name="Овал 18"/>
          <p:cNvSpPr/>
          <p:nvPr/>
        </p:nvSpPr>
        <p:spPr>
          <a:xfrm rot="15342365">
            <a:off x="10517616" y="458548"/>
            <a:ext cx="2771116" cy="224341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18"/>
          <p:cNvSpPr/>
          <p:nvPr/>
        </p:nvSpPr>
        <p:spPr>
          <a:xfrm rot="21288273">
            <a:off x="11852322" y="3489318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433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 18"/>
          <p:cNvSpPr/>
          <p:nvPr/>
        </p:nvSpPr>
        <p:spPr>
          <a:xfrm rot="18754198">
            <a:off x="-2064049" y="741841"/>
            <a:ext cx="2958409" cy="352307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18"/>
          <p:cNvSpPr/>
          <p:nvPr/>
        </p:nvSpPr>
        <p:spPr>
          <a:xfrm rot="7585550">
            <a:off x="6296405" y="1562591"/>
            <a:ext cx="3306670" cy="424536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18"/>
          <p:cNvSpPr/>
          <p:nvPr/>
        </p:nvSpPr>
        <p:spPr>
          <a:xfrm rot="13780073">
            <a:off x="1963527" y="1694063"/>
            <a:ext cx="3306670" cy="4245363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18"/>
          <p:cNvSpPr/>
          <p:nvPr/>
        </p:nvSpPr>
        <p:spPr>
          <a:xfrm rot="729317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6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35952" y="387849"/>
            <a:ext cx="592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+mj-lt"/>
                <a:cs typeface="Gotham Pro Light" panose="02000503030000020004" pitchFamily="2" charset="0"/>
              </a:rPr>
              <a:t>МОДЕЛЬ ОСТЕРВАЛЬДЕРА</a:t>
            </a:r>
            <a:endParaRPr lang="ru-RU" sz="3200" dirty="0">
              <a:latin typeface="+mj-lt"/>
              <a:cs typeface="Gotham Pro Light" panose="02000503030000020004" pitchFamily="2" charset="0"/>
            </a:endParaRPr>
          </a:p>
        </p:txBody>
      </p:sp>
      <p:sp>
        <p:nvSpPr>
          <p:cNvPr id="8" name="Овал 18"/>
          <p:cNvSpPr/>
          <p:nvPr/>
        </p:nvSpPr>
        <p:spPr>
          <a:xfrm rot="21236836">
            <a:off x="2967387" y="589643"/>
            <a:ext cx="292282" cy="22562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18"/>
          <p:cNvSpPr/>
          <p:nvPr/>
        </p:nvSpPr>
        <p:spPr>
          <a:xfrm rot="11396430">
            <a:off x="8644379" y="569435"/>
            <a:ext cx="295549" cy="22160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B38ADD"/>
          </a:solidFill>
          <a:ln>
            <a:solidFill>
              <a:srgbClr val="B38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18"/>
          <p:cNvSpPr/>
          <p:nvPr/>
        </p:nvSpPr>
        <p:spPr>
          <a:xfrm rot="15342365">
            <a:off x="-2182675" y="3181389"/>
            <a:ext cx="2771116" cy="224341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18"/>
          <p:cNvSpPr/>
          <p:nvPr/>
        </p:nvSpPr>
        <p:spPr>
          <a:xfrm rot="21288273">
            <a:off x="11791253" y="427438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18"/>
          <p:cNvSpPr/>
          <p:nvPr/>
        </p:nvSpPr>
        <p:spPr>
          <a:xfrm rot="3998403">
            <a:off x="11738232" y="1636255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>
            <a:hlinkClick r:id="rId3" action="ppaction://hlinksldjump"/>
          </p:cNvPr>
          <p:cNvSpPr/>
          <p:nvPr/>
        </p:nvSpPr>
        <p:spPr>
          <a:xfrm>
            <a:off x="4888350" y="1466896"/>
            <a:ext cx="1750423" cy="2965768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Скругленный прямоугольник 21">
            <a:hlinkClick r:id="rId4" action="ppaction://hlinksldjump"/>
          </p:cNvPr>
          <p:cNvSpPr/>
          <p:nvPr/>
        </p:nvSpPr>
        <p:spPr>
          <a:xfrm>
            <a:off x="8643078" y="1466891"/>
            <a:ext cx="1750423" cy="2965773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кругленный прямоугольник 23">
            <a:hlinkClick r:id="rId5" action="ppaction://hlinksldjump"/>
          </p:cNvPr>
          <p:cNvSpPr/>
          <p:nvPr/>
        </p:nvSpPr>
        <p:spPr>
          <a:xfrm>
            <a:off x="3029883" y="1466891"/>
            <a:ext cx="1750423" cy="16769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>
            <a:hlinkClick r:id="rId4" action="ppaction://hlinksldjump"/>
          </p:cNvPr>
          <p:cNvSpPr/>
          <p:nvPr/>
        </p:nvSpPr>
        <p:spPr>
          <a:xfrm>
            <a:off x="1171416" y="1466891"/>
            <a:ext cx="1750423" cy="2965773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кругленный прямоугольник 30">
            <a:hlinkClick r:id="rId6" action="ppaction://hlinksldjump"/>
          </p:cNvPr>
          <p:cNvSpPr/>
          <p:nvPr/>
        </p:nvSpPr>
        <p:spPr>
          <a:xfrm>
            <a:off x="1169394" y="4523759"/>
            <a:ext cx="4569555" cy="10459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>
            <a:hlinkClick r:id="rId7" action="ppaction://hlinksldjump"/>
          </p:cNvPr>
          <p:cNvSpPr/>
          <p:nvPr/>
        </p:nvSpPr>
        <p:spPr>
          <a:xfrm>
            <a:off x="5831457" y="4520679"/>
            <a:ext cx="4567464" cy="10490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>
            <a:hlinkClick r:id="rId8" action="ppaction://hlinksldjump"/>
          </p:cNvPr>
          <p:cNvSpPr/>
          <p:nvPr/>
        </p:nvSpPr>
        <p:spPr>
          <a:xfrm>
            <a:off x="3029883" y="3231809"/>
            <a:ext cx="1750423" cy="1200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>
            <a:hlinkClick r:id="rId9" action="ppaction://hlinksldjump"/>
          </p:cNvPr>
          <p:cNvSpPr/>
          <p:nvPr/>
        </p:nvSpPr>
        <p:spPr>
          <a:xfrm>
            <a:off x="6765714" y="1466891"/>
            <a:ext cx="1750423" cy="167690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кругленный прямоугольник 34">
            <a:hlinkClick r:id="rId10" action="ppaction://hlinksldjump"/>
          </p:cNvPr>
          <p:cNvSpPr/>
          <p:nvPr/>
        </p:nvSpPr>
        <p:spPr>
          <a:xfrm>
            <a:off x="6765714" y="3231809"/>
            <a:ext cx="1750423" cy="1200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963346" y="2977812"/>
            <a:ext cx="1652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Ценностное предложение</a:t>
            </a:r>
          </a:p>
        </p:txBody>
      </p:sp>
      <p:pic>
        <p:nvPicPr>
          <p:cNvPr id="16" name="Рисунок 15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2" y="1544344"/>
            <a:ext cx="822495" cy="822495"/>
          </a:xfrm>
          <a:prstGeom prst="rect">
            <a:avLst/>
          </a:prstGeom>
        </p:spPr>
      </p:pic>
      <p:pic>
        <p:nvPicPr>
          <p:cNvPr id="18" name="Рисунок 1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87841" y="1955145"/>
            <a:ext cx="1137009" cy="1068837"/>
          </a:xfrm>
          <a:prstGeom prst="rect">
            <a:avLst/>
          </a:prstGeom>
        </p:spPr>
      </p:pic>
      <p:pic>
        <p:nvPicPr>
          <p:cNvPr id="19" name="Рисунок 1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244" y="3214344"/>
            <a:ext cx="755363" cy="755363"/>
          </a:xfrm>
          <a:prstGeom prst="rect">
            <a:avLst/>
          </a:prstGeom>
        </p:spPr>
      </p:pic>
      <p:pic>
        <p:nvPicPr>
          <p:cNvPr id="38" name="Рисунок 3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05" y="4629802"/>
            <a:ext cx="771727" cy="771727"/>
          </a:xfrm>
          <a:prstGeom prst="rect">
            <a:avLst/>
          </a:prstGeom>
        </p:spPr>
      </p:pic>
      <p:pic>
        <p:nvPicPr>
          <p:cNvPr id="39" name="Рисунок 38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144" y="4622804"/>
            <a:ext cx="806209" cy="806209"/>
          </a:xfrm>
          <a:prstGeom prst="rect">
            <a:avLst/>
          </a:prstGeom>
        </p:spPr>
      </p:pic>
      <p:pic>
        <p:nvPicPr>
          <p:cNvPr id="40" name="Рисунок 39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40" y="1671644"/>
            <a:ext cx="526909" cy="526909"/>
          </a:xfrm>
          <a:prstGeom prst="rect">
            <a:avLst/>
          </a:prstGeom>
        </p:spPr>
      </p:pic>
      <p:pic>
        <p:nvPicPr>
          <p:cNvPr id="41" name="Рисунок 40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8" y="3338858"/>
            <a:ext cx="527216" cy="527216"/>
          </a:xfrm>
          <a:prstGeom prst="rect">
            <a:avLst/>
          </a:prstGeom>
        </p:spPr>
      </p:pic>
      <p:sp>
        <p:nvSpPr>
          <p:cNvPr id="44" name="Прямоугольник 43"/>
          <p:cNvSpPr/>
          <p:nvPr/>
        </p:nvSpPr>
        <p:spPr>
          <a:xfrm>
            <a:off x="8715326" y="2977811"/>
            <a:ext cx="1652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Сегментация потребителей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250727" y="2977810"/>
            <a:ext cx="1652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Ключевые партнеры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2989535" y="2235265"/>
            <a:ext cx="1831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574A71"/>
                </a:solidFill>
              </a:rPr>
              <a:t>В</a:t>
            </a:r>
            <a:r>
              <a:rPr lang="ru-RU" dirty="0" smtClean="0">
                <a:solidFill>
                  <a:srgbClr val="574A71"/>
                </a:solidFill>
              </a:rPr>
              <a:t>иды деятельности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47818" y="2231632"/>
            <a:ext cx="1831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574A71"/>
                </a:solidFill>
              </a:rPr>
              <a:t>Отношения с клиентами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974593" y="3860718"/>
            <a:ext cx="1831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574A71"/>
                </a:solidFill>
              </a:rPr>
              <a:t>Ресурсы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6721734" y="3855591"/>
            <a:ext cx="1831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574A71"/>
                </a:solidFill>
              </a:rPr>
              <a:t>Каналы связи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923635" y="4782289"/>
            <a:ext cx="1030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574A71"/>
                </a:solidFill>
              </a:rPr>
              <a:t>Затраты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7199294" y="4782289"/>
            <a:ext cx="1831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574A71"/>
                </a:solidFill>
              </a:rPr>
              <a:t>Доходы</a:t>
            </a:r>
            <a:endParaRPr lang="ru-RU" dirty="0">
              <a:solidFill>
                <a:srgbClr val="574A71"/>
              </a:solidFill>
            </a:endParaRPr>
          </a:p>
        </p:txBody>
      </p:sp>
      <p:pic>
        <p:nvPicPr>
          <p:cNvPr id="2" name="Рисунок 1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318" y="2017882"/>
            <a:ext cx="931895" cy="931895"/>
          </a:xfrm>
          <a:prstGeom prst="rect">
            <a:avLst/>
          </a:prstGeom>
        </p:spPr>
      </p:pic>
      <p:pic>
        <p:nvPicPr>
          <p:cNvPr id="3" name="Рисунок 2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70" y="2003843"/>
            <a:ext cx="661862" cy="92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03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18"/>
          <p:cNvSpPr/>
          <p:nvPr/>
        </p:nvSpPr>
        <p:spPr>
          <a:xfrm rot="18754198">
            <a:off x="-755245" y="1538076"/>
            <a:ext cx="3285132" cy="423531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78751" y="443928"/>
            <a:ext cx="3696850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16804" y="644155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Ценностное предложение</a:t>
            </a:r>
          </a:p>
        </p:txBody>
      </p:sp>
      <p:sp>
        <p:nvSpPr>
          <p:cNvPr id="3" name="Скругленный прямоугольник 2">
            <a:hlinkClick r:id="rId3" action="ppaction://hlinksldjump"/>
          </p:cNvPr>
          <p:cNvSpPr/>
          <p:nvPr/>
        </p:nvSpPr>
        <p:spPr>
          <a:xfrm>
            <a:off x="10099345" y="5791200"/>
            <a:ext cx="695655" cy="775064"/>
          </a:xfrm>
          <a:prstGeom prst="roundRect">
            <a:avLst/>
          </a:prstGeom>
          <a:solidFill>
            <a:srgbClr val="574A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656" y="5892216"/>
            <a:ext cx="573032" cy="5730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6"/>
          <a:srcRect l="50510" b="50288"/>
          <a:stretch/>
        </p:blipFill>
        <p:spPr>
          <a:xfrm>
            <a:off x="1101325" y="3420166"/>
            <a:ext cx="8389114" cy="2707918"/>
          </a:xfrm>
          <a:prstGeom prst="rect">
            <a:avLst/>
          </a:prstGeom>
          <a:ln w="19050">
            <a:solidFill>
              <a:srgbClr val="574A71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1731942" y="1473017"/>
            <a:ext cx="9001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574A71"/>
                </a:solidFill>
              </a:rPr>
              <a:t>Ценностное </a:t>
            </a:r>
            <a:r>
              <a:rPr lang="ru-RU" dirty="0" smtClean="0">
                <a:solidFill>
                  <a:srgbClr val="574A71"/>
                </a:solidFill>
              </a:rPr>
              <a:t>предложение описывает преимущества приложения от конкурентов</a:t>
            </a:r>
            <a:endParaRPr lang="ru-RU" dirty="0">
              <a:solidFill>
                <a:srgbClr val="574A71"/>
              </a:solidFill>
            </a:endParaRPr>
          </a:p>
        </p:txBody>
      </p:sp>
      <p:sp>
        <p:nvSpPr>
          <p:cNvPr id="10" name="Овал 18"/>
          <p:cNvSpPr/>
          <p:nvPr/>
        </p:nvSpPr>
        <p:spPr>
          <a:xfrm rot="18754198">
            <a:off x="11475336" y="-241151"/>
            <a:ext cx="3285132" cy="423531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8"/>
          <p:cNvSpPr/>
          <p:nvPr/>
        </p:nvSpPr>
        <p:spPr>
          <a:xfrm rot="21288273">
            <a:off x="11791386" y="2743920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8"/>
          <p:cNvSpPr/>
          <p:nvPr/>
        </p:nvSpPr>
        <p:spPr>
          <a:xfrm rot="21288273">
            <a:off x="-485601" y="599309"/>
            <a:ext cx="919734" cy="99986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8"/>
          <p:cNvSpPr/>
          <p:nvPr/>
        </p:nvSpPr>
        <p:spPr>
          <a:xfrm rot="5616851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7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994044" y="2364800"/>
            <a:ext cx="900174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574A71"/>
                </a:solidFill>
              </a:rPr>
              <a:t>В данном проекте ценностным предложением для пользователя является наличие </a:t>
            </a:r>
            <a:r>
              <a:rPr lang="ru-RU" sz="2000" dirty="0" smtClean="0">
                <a:solidFill>
                  <a:srgbClr val="B38ADD"/>
                </a:solidFill>
              </a:rPr>
              <a:t>статистики и напоминаний</a:t>
            </a:r>
            <a:r>
              <a:rPr lang="ru-RU" dirty="0">
                <a:solidFill>
                  <a:srgbClr val="574A71"/>
                </a:solidFill>
              </a:rPr>
              <a:t>, основанных на </a:t>
            </a:r>
            <a:r>
              <a:rPr lang="ru-RU" dirty="0" smtClean="0">
                <a:solidFill>
                  <a:srgbClr val="574A71"/>
                </a:solidFill>
              </a:rPr>
              <a:t>его проблемах</a:t>
            </a:r>
            <a:endParaRPr lang="ru-RU" dirty="0">
              <a:solidFill>
                <a:srgbClr val="574A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36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18"/>
          <p:cNvSpPr/>
          <p:nvPr/>
        </p:nvSpPr>
        <p:spPr>
          <a:xfrm rot="16548029">
            <a:off x="-1862825" y="3166986"/>
            <a:ext cx="3181555" cy="249482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78751" y="443928"/>
            <a:ext cx="3696850" cy="838200"/>
          </a:xfrm>
          <a:prstGeom prst="roundRect">
            <a:avLst/>
          </a:prstGeom>
          <a:solidFill>
            <a:srgbClr val="574A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18804" y="659612"/>
            <a:ext cx="30630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Сегментация потребителей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Овал 18"/>
          <p:cNvSpPr/>
          <p:nvPr/>
        </p:nvSpPr>
        <p:spPr>
          <a:xfrm rot="9553128">
            <a:off x="11659744" y="6322996"/>
            <a:ext cx="312082" cy="41576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76459" y="6324895"/>
            <a:ext cx="2649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cs typeface="Gotham Pro" panose="02000503040000020004" pitchFamily="2" charset="0"/>
              </a:rPr>
              <a:t>8</a:t>
            </a:r>
            <a:endParaRPr lang="ru-RU" sz="1600" dirty="0">
              <a:solidFill>
                <a:schemeClr val="bg1"/>
              </a:solidFill>
              <a:cs typeface="Gotham Pro" panose="02000503040000020004" pitchFamily="2" charset="0"/>
            </a:endParaRPr>
          </a:p>
        </p:txBody>
      </p:sp>
      <p:sp>
        <p:nvSpPr>
          <p:cNvPr id="14" name="Овал 18"/>
          <p:cNvSpPr/>
          <p:nvPr/>
        </p:nvSpPr>
        <p:spPr>
          <a:xfrm rot="13780073">
            <a:off x="3263861" y="1424175"/>
            <a:ext cx="5088399" cy="4739460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972717474"/>
              </p:ext>
            </p:extLst>
          </p:nvPr>
        </p:nvGraphicFramePr>
        <p:xfrm>
          <a:off x="3049467" y="2052962"/>
          <a:ext cx="5448663" cy="383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" name="Прямая соединительная линия 15"/>
          <p:cNvCxnSpPr/>
          <p:nvPr/>
        </p:nvCxnSpPr>
        <p:spPr>
          <a:xfrm flipV="1">
            <a:off x="6924214" y="2875222"/>
            <a:ext cx="1515291" cy="853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022984" y="2733154"/>
            <a:ext cx="1038827" cy="585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3157444" y="4414397"/>
            <a:ext cx="1731944" cy="4171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1074047" y="2367133"/>
            <a:ext cx="2983623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Остальные продуктивные люди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440850" y="2527364"/>
            <a:ext cx="181738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Руководители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858661" y="5978827"/>
            <a:ext cx="1203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Студенты</a:t>
            </a:r>
            <a:endParaRPr lang="ru-RU" sz="20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577335" y="4622956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Бизнесмены</a:t>
            </a:r>
            <a:endParaRPr lang="ru-RU" sz="2000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4723131" y="5059880"/>
            <a:ext cx="747780" cy="834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18"/>
          <p:cNvSpPr/>
          <p:nvPr/>
        </p:nvSpPr>
        <p:spPr>
          <a:xfrm rot="2915032">
            <a:off x="11145739" y="828991"/>
            <a:ext cx="3285132" cy="3092672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18"/>
          <p:cNvSpPr/>
          <p:nvPr/>
        </p:nvSpPr>
        <p:spPr>
          <a:xfrm rot="21288273">
            <a:off x="11464056" y="4014887"/>
            <a:ext cx="1285628" cy="1216138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18"/>
          <p:cNvSpPr/>
          <p:nvPr/>
        </p:nvSpPr>
        <p:spPr>
          <a:xfrm rot="12974234">
            <a:off x="11696343" y="387944"/>
            <a:ext cx="1656883" cy="945935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18"/>
          <p:cNvSpPr/>
          <p:nvPr/>
        </p:nvSpPr>
        <p:spPr>
          <a:xfrm rot="20583680">
            <a:off x="-441394" y="5982313"/>
            <a:ext cx="1980977" cy="1809797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18"/>
          <p:cNvSpPr/>
          <p:nvPr/>
        </p:nvSpPr>
        <p:spPr>
          <a:xfrm rot="3746006">
            <a:off x="-603887" y="308907"/>
            <a:ext cx="1247741" cy="1104004"/>
          </a:xfrm>
          <a:custGeom>
            <a:avLst/>
            <a:gdLst>
              <a:gd name="connsiteX0" fmla="*/ 0 w 1535185"/>
              <a:gd name="connsiteY0" fmla="*/ 767593 h 1535185"/>
              <a:gd name="connsiteX1" fmla="*/ 767593 w 1535185"/>
              <a:gd name="connsiteY1" fmla="*/ 0 h 1535185"/>
              <a:gd name="connsiteX2" fmla="*/ 1535186 w 1535185"/>
              <a:gd name="connsiteY2" fmla="*/ 767593 h 1535185"/>
              <a:gd name="connsiteX3" fmla="*/ 767593 w 1535185"/>
              <a:gd name="connsiteY3" fmla="*/ 1535186 h 1535185"/>
              <a:gd name="connsiteX4" fmla="*/ 0 w 1535185"/>
              <a:gd name="connsiteY4" fmla="*/ 767593 h 1535185"/>
              <a:gd name="connsiteX0" fmla="*/ 2532 w 1537718"/>
              <a:gd name="connsiteY0" fmla="*/ 926984 h 1694577"/>
              <a:gd name="connsiteX1" fmla="*/ 602345 w 1537718"/>
              <a:gd name="connsiteY1" fmla="*/ 0 h 1694577"/>
              <a:gd name="connsiteX2" fmla="*/ 1537718 w 1537718"/>
              <a:gd name="connsiteY2" fmla="*/ 926984 h 1694577"/>
              <a:gd name="connsiteX3" fmla="*/ 770125 w 1537718"/>
              <a:gd name="connsiteY3" fmla="*/ 1694577 h 1694577"/>
              <a:gd name="connsiteX4" fmla="*/ 2532 w 1537718"/>
              <a:gd name="connsiteY4" fmla="*/ 926984 h 1694577"/>
              <a:gd name="connsiteX0" fmla="*/ 2732 w 1537918"/>
              <a:gd name="connsiteY0" fmla="*/ 926984 h 2181139"/>
              <a:gd name="connsiteX1" fmla="*/ 602545 w 1537918"/>
              <a:gd name="connsiteY1" fmla="*/ 0 h 2181139"/>
              <a:gd name="connsiteX2" fmla="*/ 1537918 w 1537918"/>
              <a:gd name="connsiteY2" fmla="*/ 926984 h 2181139"/>
              <a:gd name="connsiteX3" fmla="*/ 485099 w 1537918"/>
              <a:gd name="connsiteY3" fmla="*/ 2181139 h 2181139"/>
              <a:gd name="connsiteX4" fmla="*/ 2732 w 1537918"/>
              <a:gd name="connsiteY4" fmla="*/ 926984 h 2181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918" h="2181139">
                <a:moveTo>
                  <a:pt x="2732" y="926984"/>
                </a:moveTo>
                <a:cubicBezTo>
                  <a:pt x="22306" y="563461"/>
                  <a:pt x="178615" y="0"/>
                  <a:pt x="602545" y="0"/>
                </a:cubicBezTo>
                <a:cubicBezTo>
                  <a:pt x="1026475" y="0"/>
                  <a:pt x="1537918" y="503054"/>
                  <a:pt x="1537918" y="926984"/>
                </a:cubicBezTo>
                <a:cubicBezTo>
                  <a:pt x="1537918" y="1350914"/>
                  <a:pt x="909029" y="2181139"/>
                  <a:pt x="485099" y="2181139"/>
                </a:cubicBezTo>
                <a:cubicBezTo>
                  <a:pt x="61169" y="2181139"/>
                  <a:pt x="-16842" y="1290507"/>
                  <a:pt x="2732" y="926984"/>
                </a:cubicBezTo>
                <a:close/>
              </a:path>
            </a:pathLst>
          </a:custGeom>
          <a:solidFill>
            <a:srgbClr val="574A71"/>
          </a:solidFill>
          <a:ln>
            <a:solidFill>
              <a:srgbClr val="574A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38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1061</Words>
  <Application>Microsoft Office PowerPoint</Application>
  <PresentationFormat>Широкоэкранный</PresentationFormat>
  <Paragraphs>280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Bahnschrift</vt:lpstr>
      <vt:lpstr>Calibri</vt:lpstr>
      <vt:lpstr>Calibri Light</vt:lpstr>
      <vt:lpstr>Gotham Pro</vt:lpstr>
      <vt:lpstr>Gotham Pro Light</vt:lpstr>
      <vt:lpstr>Times New Roman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66</cp:revision>
  <dcterms:created xsi:type="dcterms:W3CDTF">2024-03-11T14:02:03Z</dcterms:created>
  <dcterms:modified xsi:type="dcterms:W3CDTF">2024-04-01T16:43:44Z</dcterms:modified>
</cp:coreProperties>
</file>