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0" r:id="rId3"/>
    <p:sldId id="261" r:id="rId4"/>
    <p:sldId id="257" r:id="rId5"/>
    <p:sldId id="258" r:id="rId6"/>
    <p:sldId id="259" r:id="rId7"/>
    <p:sldId id="265" r:id="rId8"/>
    <p:sldId id="266" r:id="rId9"/>
    <p:sldId id="267" r:id="rId10"/>
    <p:sldId id="272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ADD"/>
    <a:srgbClr val="574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74222612042624"/>
          <c:y val="7.2939688745411249E-2"/>
          <c:w val="0.65174924564062775"/>
          <c:h val="0.9270603112545887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B38ADD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030A0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74A71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Руководители</c:v>
                </c:pt>
                <c:pt idx="1">
                  <c:v>Студенты</c:v>
                </c:pt>
                <c:pt idx="2">
                  <c:v> Бизнесмены</c:v>
                </c:pt>
                <c:pt idx="3">
                  <c:v>Продуктивный человек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1.2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D549-942E-4068-B1A8-A443AABCDA17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C087-163B-4620-92B1-F8AC47EE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3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0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6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D793-DB2C-45CA-9516-4A984A3C1D78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7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" Target="slide7.xml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microsoft.com/office/2007/relationships/hdphoto" Target="../media/hdphoto6.wdp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7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8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microsoft.com/office/2007/relationships/hdphoto" Target="../media/hdphoto3.wdp"/><Relationship Id="rId18" Type="http://schemas.openxmlformats.org/officeDocument/2006/relationships/image" Target="../media/image17.png"/><Relationship Id="rId3" Type="http://schemas.openxmlformats.org/officeDocument/2006/relationships/slide" Target="slide8.xml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1.png"/><Relationship Id="rId5" Type="http://schemas.openxmlformats.org/officeDocument/2006/relationships/slide" Target="slide15.xml"/><Relationship Id="rId15" Type="http://schemas.openxmlformats.org/officeDocument/2006/relationships/image" Target="../media/image14.png"/><Relationship Id="rId23" Type="http://schemas.microsoft.com/office/2007/relationships/hdphoto" Target="../media/hdphoto5.wdp"/><Relationship Id="rId10" Type="http://schemas.openxmlformats.org/officeDocument/2006/relationships/slide" Target="slide11.xml"/><Relationship Id="rId19" Type="http://schemas.openxmlformats.org/officeDocument/2006/relationships/image" Target="../media/image18.png"/><Relationship Id="rId4" Type="http://schemas.openxmlformats.org/officeDocument/2006/relationships/slide" Target="slide9.xml"/><Relationship Id="rId9" Type="http://schemas.openxmlformats.org/officeDocument/2006/relationships/slide" Target="slide12.xml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8"/>
          <p:cNvSpPr/>
          <p:nvPr/>
        </p:nvSpPr>
        <p:spPr>
          <a:xfrm rot="10392685">
            <a:off x="5095834" y="3755006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4313580">
            <a:off x="7257777" y="439786"/>
            <a:ext cx="4827110" cy="605128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10392685">
            <a:off x="-699721" y="-164061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155591" y="2503664"/>
            <a:ext cx="489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АВТОМАТИЗИРОВАННАЯ СИСТЕМА ПО УЧЁТУ КОММУНИКАЦИЙ</a:t>
            </a:r>
            <a:endParaRPr lang="ru-RU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0191" y="6345935"/>
            <a:ext cx="3009188" cy="284206"/>
          </a:xfrm>
        </p:spPr>
        <p:txBody>
          <a:bodyPr>
            <a:noAutofit/>
          </a:bodyPr>
          <a:lstStyle/>
          <a:p>
            <a:r>
              <a:rPr lang="ru-RU" sz="1400" dirty="0" err="1" smtClean="0">
                <a:solidFill>
                  <a:srgbClr val="574A71"/>
                </a:solidFill>
                <a:latin typeface="Bahnschrift" panose="020B0502040204020203" pitchFamily="34" charset="0"/>
              </a:rPr>
              <a:t>Арбакова</a:t>
            </a:r>
            <a:r>
              <a:rPr lang="ru-RU" sz="1400" dirty="0" smtClean="0">
                <a:solidFill>
                  <a:srgbClr val="574A71"/>
                </a:solidFill>
                <a:latin typeface="Bahnschrift" panose="020B0502040204020203" pitchFamily="34" charset="0"/>
              </a:rPr>
              <a:t> Анастасия, АСУб-20-2</a:t>
            </a:r>
            <a:endParaRPr lang="ru-RU" sz="1400" dirty="0">
              <a:solidFill>
                <a:srgbClr val="574A7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 descr="https://www.pkware.com/wp-content/uploads/2021/03/laptop-frame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9" b="93103" l="7167" r="95917">
                        <a14:foregroundMark x1="17750" y1="17752" x2="18583" y2="39464"/>
                        <a14:foregroundMark x1="42083" y1="2810" x2="13750" y2="1788"/>
                        <a14:foregroundMark x1="42333" y1="3065" x2="90083" y2="2810"/>
                        <a14:foregroundMark x1="90917" y1="3448" x2="91000" y2="84674"/>
                        <a14:foregroundMark x1="89250" y1="82759" x2="93917" y2="90677"/>
                        <a14:foregroundMark x1="91667" y1="90166" x2="7167" y2="90805"/>
                        <a14:foregroundMark x1="9250" y1="91954" x2="93167" y2="91954"/>
                        <a14:foregroundMark x1="14667" y1="80460" x2="35500" y2="2427"/>
                        <a14:foregroundMark x1="11000" y1="82248" x2="11250" y2="2554"/>
                        <a14:foregroundMark x1="11750" y1="3193" x2="31250" y2="10600"/>
                        <a14:foregroundMark x1="12000" y1="3831" x2="18167" y2="15709"/>
                        <a14:foregroundMark x1="13417" y1="93103" x2="89333" y2="93103"/>
                        <a14:foregroundMark x1="13250" y1="65262" x2="13750" y2="16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9" b="5233"/>
          <a:stretch/>
        </p:blipFill>
        <p:spPr bwMode="auto">
          <a:xfrm>
            <a:off x="747056" y="1567129"/>
            <a:ext cx="6574012" cy="41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1521711" y="1763113"/>
            <a:ext cx="5208953" cy="3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18"/>
          <p:cNvSpPr/>
          <p:nvPr/>
        </p:nvSpPr>
        <p:spPr>
          <a:xfrm rot="2915032">
            <a:off x="-1020171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1288273">
            <a:off x="-701854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974234">
            <a:off x="-469567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11" name="Овал 18"/>
          <p:cNvSpPr/>
          <p:nvPr/>
        </p:nvSpPr>
        <p:spPr>
          <a:xfrm rot="1288604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9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4" name="Рисунок 23" descr="woman carrying white and green textboo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4" t="24" r="18902" b="39616"/>
          <a:stretch/>
        </p:blipFill>
        <p:spPr bwMode="auto">
          <a:xfrm>
            <a:off x="8844314" y="1117771"/>
            <a:ext cx="1885423" cy="2145823"/>
          </a:xfrm>
          <a:custGeom>
            <a:avLst/>
            <a:gdLst>
              <a:gd name="connsiteX0" fmla="*/ 180887 w 1885423"/>
              <a:gd name="connsiteY0" fmla="*/ 0 h 2145823"/>
              <a:gd name="connsiteX1" fmla="*/ 1704536 w 1885423"/>
              <a:gd name="connsiteY1" fmla="*/ 0 h 2145823"/>
              <a:gd name="connsiteX2" fmla="*/ 1885423 w 1885423"/>
              <a:gd name="connsiteY2" fmla="*/ 180887 h 2145823"/>
              <a:gd name="connsiteX3" fmla="*/ 1885423 w 1885423"/>
              <a:gd name="connsiteY3" fmla="*/ 1964936 h 2145823"/>
              <a:gd name="connsiteX4" fmla="*/ 1704536 w 1885423"/>
              <a:gd name="connsiteY4" fmla="*/ 2145823 h 2145823"/>
              <a:gd name="connsiteX5" fmla="*/ 180887 w 1885423"/>
              <a:gd name="connsiteY5" fmla="*/ 2145823 h 2145823"/>
              <a:gd name="connsiteX6" fmla="*/ 0 w 1885423"/>
              <a:gd name="connsiteY6" fmla="*/ 1964936 h 2145823"/>
              <a:gd name="connsiteX7" fmla="*/ 0 w 1885423"/>
              <a:gd name="connsiteY7" fmla="*/ 180887 h 2145823"/>
              <a:gd name="connsiteX8" fmla="*/ 180887 w 1885423"/>
              <a:gd name="connsiteY8" fmla="*/ 0 h 21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5423" h="2145823">
                <a:moveTo>
                  <a:pt x="180887" y="0"/>
                </a:moveTo>
                <a:lnTo>
                  <a:pt x="1704536" y="0"/>
                </a:lnTo>
                <a:cubicBezTo>
                  <a:pt x="1804437" y="0"/>
                  <a:pt x="1885423" y="80986"/>
                  <a:pt x="1885423" y="180887"/>
                </a:cubicBezTo>
                <a:lnTo>
                  <a:pt x="1885423" y="1964936"/>
                </a:lnTo>
                <a:cubicBezTo>
                  <a:pt x="1885423" y="2064837"/>
                  <a:pt x="1804437" y="2145823"/>
                  <a:pt x="1704536" y="2145823"/>
                </a:cubicBezTo>
                <a:lnTo>
                  <a:pt x="180887" y="2145823"/>
                </a:lnTo>
                <a:cubicBezTo>
                  <a:pt x="80986" y="2145823"/>
                  <a:pt x="0" y="2064837"/>
                  <a:pt x="0" y="1964936"/>
                </a:cubicBezTo>
                <a:lnTo>
                  <a:pt x="0" y="180887"/>
                </a:lnTo>
                <a:cubicBezTo>
                  <a:pt x="0" y="80986"/>
                  <a:pt x="80986" y="0"/>
                  <a:pt x="1808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 descr="man and woman sitting in front of silver macboo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23000" r="40500" b="25125"/>
          <a:stretch/>
        </p:blipFill>
        <p:spPr bwMode="auto">
          <a:xfrm>
            <a:off x="1477659" y="1117774"/>
            <a:ext cx="1874649" cy="2145821"/>
          </a:xfrm>
          <a:custGeom>
            <a:avLst/>
            <a:gdLst>
              <a:gd name="connsiteX0" fmla="*/ 170103 w 1874649"/>
              <a:gd name="connsiteY0" fmla="*/ 0 h 2145821"/>
              <a:gd name="connsiteX1" fmla="*/ 1693772 w 1874649"/>
              <a:gd name="connsiteY1" fmla="*/ 0 h 2145821"/>
              <a:gd name="connsiteX2" fmla="*/ 1764171 w 1874649"/>
              <a:gd name="connsiteY2" fmla="*/ 14213 h 2145821"/>
              <a:gd name="connsiteX3" fmla="*/ 1874649 w 1874649"/>
              <a:gd name="connsiteY3" fmla="*/ 180885 h 2145821"/>
              <a:gd name="connsiteX4" fmla="*/ 1874649 w 1874649"/>
              <a:gd name="connsiteY4" fmla="*/ 1964934 h 2145821"/>
              <a:gd name="connsiteX5" fmla="*/ 1693762 w 1874649"/>
              <a:gd name="connsiteY5" fmla="*/ 2145821 h 2145821"/>
              <a:gd name="connsiteX6" fmla="*/ 170113 w 1874649"/>
              <a:gd name="connsiteY6" fmla="*/ 2145821 h 2145821"/>
              <a:gd name="connsiteX7" fmla="*/ 3441 w 1874649"/>
              <a:gd name="connsiteY7" fmla="*/ 2035343 h 2145821"/>
              <a:gd name="connsiteX8" fmla="*/ 0 w 1874649"/>
              <a:gd name="connsiteY8" fmla="*/ 2024258 h 2145821"/>
              <a:gd name="connsiteX9" fmla="*/ 0 w 1874649"/>
              <a:gd name="connsiteY9" fmla="*/ 121561 h 2145821"/>
              <a:gd name="connsiteX10" fmla="*/ 3441 w 1874649"/>
              <a:gd name="connsiteY10" fmla="*/ 110476 h 2145821"/>
              <a:gd name="connsiteX11" fmla="*/ 99704 w 1874649"/>
              <a:gd name="connsiteY11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4649" h="2145821">
                <a:moveTo>
                  <a:pt x="170103" y="0"/>
                </a:moveTo>
                <a:lnTo>
                  <a:pt x="1693772" y="0"/>
                </a:lnTo>
                <a:lnTo>
                  <a:pt x="1764171" y="14213"/>
                </a:lnTo>
                <a:cubicBezTo>
                  <a:pt x="1829095" y="41673"/>
                  <a:pt x="1874649" y="105959"/>
                  <a:pt x="1874649" y="180885"/>
                </a:cubicBezTo>
                <a:lnTo>
                  <a:pt x="1874649" y="1964934"/>
                </a:lnTo>
                <a:cubicBezTo>
                  <a:pt x="1874649" y="2064835"/>
                  <a:pt x="1793663" y="2145821"/>
                  <a:pt x="1693762" y="2145821"/>
                </a:cubicBezTo>
                <a:lnTo>
                  <a:pt x="170113" y="2145821"/>
                </a:lnTo>
                <a:cubicBezTo>
                  <a:pt x="95187" y="2145821"/>
                  <a:pt x="30901" y="2100267"/>
                  <a:pt x="3441" y="2035343"/>
                </a:cubicBezTo>
                <a:lnTo>
                  <a:pt x="0" y="2024258"/>
                </a:lnTo>
                <a:lnTo>
                  <a:pt x="0" y="121561"/>
                </a:lnTo>
                <a:lnTo>
                  <a:pt x="3441" y="110476"/>
                </a:lnTo>
                <a:cubicBezTo>
                  <a:pt x="21748" y="67194"/>
                  <a:pt x="56422" y="32520"/>
                  <a:pt x="99704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 descr="shallow focus photo of woman in gray jacke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4" t="6523" r="8460" b="37867"/>
          <a:stretch/>
        </p:blipFill>
        <p:spPr bwMode="auto">
          <a:xfrm>
            <a:off x="6385171" y="1117773"/>
            <a:ext cx="1885423" cy="2145821"/>
          </a:xfrm>
          <a:custGeom>
            <a:avLst/>
            <a:gdLst>
              <a:gd name="connsiteX0" fmla="*/ 180877 w 1885423"/>
              <a:gd name="connsiteY0" fmla="*/ 0 h 2145821"/>
              <a:gd name="connsiteX1" fmla="*/ 1704546 w 1885423"/>
              <a:gd name="connsiteY1" fmla="*/ 0 h 2145821"/>
              <a:gd name="connsiteX2" fmla="*/ 1774946 w 1885423"/>
              <a:gd name="connsiteY2" fmla="*/ 14213 h 2145821"/>
              <a:gd name="connsiteX3" fmla="*/ 1885423 w 1885423"/>
              <a:gd name="connsiteY3" fmla="*/ 180885 h 2145821"/>
              <a:gd name="connsiteX4" fmla="*/ 1885423 w 1885423"/>
              <a:gd name="connsiteY4" fmla="*/ 1964934 h 2145821"/>
              <a:gd name="connsiteX5" fmla="*/ 1704536 w 1885423"/>
              <a:gd name="connsiteY5" fmla="*/ 2145821 h 2145821"/>
              <a:gd name="connsiteX6" fmla="*/ 180887 w 1885423"/>
              <a:gd name="connsiteY6" fmla="*/ 2145821 h 2145821"/>
              <a:gd name="connsiteX7" fmla="*/ 0 w 1885423"/>
              <a:gd name="connsiteY7" fmla="*/ 1964934 h 2145821"/>
              <a:gd name="connsiteX8" fmla="*/ 0 w 1885423"/>
              <a:gd name="connsiteY8" fmla="*/ 180885 h 2145821"/>
              <a:gd name="connsiteX9" fmla="*/ 110478 w 1885423"/>
              <a:gd name="connsiteY9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45821">
                <a:moveTo>
                  <a:pt x="180877" y="0"/>
                </a:moveTo>
                <a:lnTo>
                  <a:pt x="1704546" y="0"/>
                </a:lnTo>
                <a:lnTo>
                  <a:pt x="1774946" y="14213"/>
                </a:lnTo>
                <a:cubicBezTo>
                  <a:pt x="1839869" y="41673"/>
                  <a:pt x="1885423" y="105959"/>
                  <a:pt x="1885423" y="180885"/>
                </a:cubicBezTo>
                <a:lnTo>
                  <a:pt x="1885423" y="1964934"/>
                </a:lnTo>
                <a:cubicBezTo>
                  <a:pt x="1885423" y="2064835"/>
                  <a:pt x="1804437" y="2145821"/>
                  <a:pt x="1704536" y="2145821"/>
                </a:cubicBezTo>
                <a:lnTo>
                  <a:pt x="180887" y="2145821"/>
                </a:lnTo>
                <a:cubicBezTo>
                  <a:pt x="80986" y="2145821"/>
                  <a:pt x="0" y="2064835"/>
                  <a:pt x="0" y="1964934"/>
                </a:cubicBezTo>
                <a:lnTo>
                  <a:pt x="0" y="180885"/>
                </a:lnTo>
                <a:cubicBezTo>
                  <a:pt x="0" y="105959"/>
                  <a:pt x="45555" y="41673"/>
                  <a:pt x="110478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 descr="woman wearing blue coa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552" r="25679" b="14112"/>
          <a:stretch/>
        </p:blipFill>
        <p:spPr bwMode="auto">
          <a:xfrm>
            <a:off x="3926028" y="1126429"/>
            <a:ext cx="1885423" cy="2137168"/>
          </a:xfrm>
          <a:custGeom>
            <a:avLst/>
            <a:gdLst>
              <a:gd name="connsiteX0" fmla="*/ 138018 w 1885423"/>
              <a:gd name="connsiteY0" fmla="*/ 0 h 2137168"/>
              <a:gd name="connsiteX1" fmla="*/ 1747406 w 1885423"/>
              <a:gd name="connsiteY1" fmla="*/ 0 h 2137168"/>
              <a:gd name="connsiteX2" fmla="*/ 1774946 w 1885423"/>
              <a:gd name="connsiteY2" fmla="*/ 5560 h 2137168"/>
              <a:gd name="connsiteX3" fmla="*/ 1885423 w 1885423"/>
              <a:gd name="connsiteY3" fmla="*/ 172232 h 2137168"/>
              <a:gd name="connsiteX4" fmla="*/ 1885423 w 1885423"/>
              <a:gd name="connsiteY4" fmla="*/ 1956281 h 2137168"/>
              <a:gd name="connsiteX5" fmla="*/ 1704536 w 1885423"/>
              <a:gd name="connsiteY5" fmla="*/ 2137168 h 2137168"/>
              <a:gd name="connsiteX6" fmla="*/ 180887 w 1885423"/>
              <a:gd name="connsiteY6" fmla="*/ 2137168 h 2137168"/>
              <a:gd name="connsiteX7" fmla="*/ 0 w 1885423"/>
              <a:gd name="connsiteY7" fmla="*/ 1956281 h 2137168"/>
              <a:gd name="connsiteX8" fmla="*/ 0 w 1885423"/>
              <a:gd name="connsiteY8" fmla="*/ 172232 h 2137168"/>
              <a:gd name="connsiteX9" fmla="*/ 110478 w 1885423"/>
              <a:gd name="connsiteY9" fmla="*/ 5560 h 21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37168">
                <a:moveTo>
                  <a:pt x="138018" y="0"/>
                </a:moveTo>
                <a:lnTo>
                  <a:pt x="1747406" y="0"/>
                </a:lnTo>
                <a:lnTo>
                  <a:pt x="1774946" y="5560"/>
                </a:lnTo>
                <a:cubicBezTo>
                  <a:pt x="1839869" y="33020"/>
                  <a:pt x="1885423" y="97306"/>
                  <a:pt x="1885423" y="172232"/>
                </a:cubicBezTo>
                <a:lnTo>
                  <a:pt x="1885423" y="1956281"/>
                </a:lnTo>
                <a:cubicBezTo>
                  <a:pt x="1885423" y="2056182"/>
                  <a:pt x="1804437" y="2137168"/>
                  <a:pt x="1704536" y="2137168"/>
                </a:cubicBezTo>
                <a:lnTo>
                  <a:pt x="180887" y="2137168"/>
                </a:lnTo>
                <a:cubicBezTo>
                  <a:pt x="80986" y="2137168"/>
                  <a:pt x="0" y="2056182"/>
                  <a:pt x="0" y="1956281"/>
                </a:cubicBezTo>
                <a:lnTo>
                  <a:pt x="0" y="172232"/>
                </a:lnTo>
                <a:cubicBezTo>
                  <a:pt x="0" y="97306"/>
                  <a:pt x="45555" y="33020"/>
                  <a:pt x="110478" y="55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6132402" y="3416840"/>
            <a:ext cx="23909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Екатерина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24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err="1" smtClean="0"/>
              <a:t>Фриланс</a:t>
            </a:r>
            <a:endParaRPr lang="ru-RU" sz="1200" dirty="0" smtClean="0"/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оптимизировать свое расписание для работы с заказами и заказчиками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Нужна система, где она могла бы отмечать коммуникации с заказчиками и видеть количество дней до </a:t>
            </a:r>
            <a:r>
              <a:rPr lang="ru-RU" sz="1200" dirty="0" err="1" smtClean="0"/>
              <a:t>дедлайна</a:t>
            </a:r>
            <a:r>
              <a:rPr lang="ru-RU" sz="1200" dirty="0" smtClean="0"/>
              <a:t> заказа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725446" y="3420442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Максим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26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Бизнесмен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знать с каким количеством клиентов он общается и как часто, видеть количество встреч за месяц и год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приложения, которое бы вело статистику о встречах и событиях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296399" y="3420442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Елена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</a:t>
            </a:r>
            <a:r>
              <a:rPr lang="ru-RU" sz="1200" dirty="0" smtClean="0"/>
              <a:t> 32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Руководитель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Высокий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записывать предстоящие встречи, знать сколько дней до встречи или мероприятия (для подготовки)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событии и ввел отсчет дней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591545" y="3416840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Мария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19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Студент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Низкий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планировать личные встречи с друзьями и семьей в свободное от учёбы время, видеть как давно она не виделась с ними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встречах</a:t>
            </a:r>
          </a:p>
        </p:txBody>
      </p:sp>
      <p:sp>
        <p:nvSpPr>
          <p:cNvPr id="32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76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18"/>
          <p:cNvSpPr/>
          <p:nvPr/>
        </p:nvSpPr>
        <p:spPr>
          <a:xfrm rot="18754198">
            <a:off x="10303054" y="560528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7" name="Овал 18"/>
          <p:cNvSpPr/>
          <p:nvPr/>
        </p:nvSpPr>
        <p:spPr>
          <a:xfrm rot="1863525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10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9" name="Овал 18"/>
          <p:cNvSpPr/>
          <p:nvPr/>
        </p:nvSpPr>
        <p:spPr>
          <a:xfrm rot="2352400">
            <a:off x="5874254" y="3213357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7663389">
            <a:off x="7609586" y="395675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7663389">
            <a:off x="4560929" y="2123856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13780073">
            <a:off x="4276372" y="3801242"/>
            <a:ext cx="2030944" cy="188439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13780073">
            <a:off x="7376649" y="3507443"/>
            <a:ext cx="2233093" cy="21571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3780073">
            <a:off x="5771247" y="1679868"/>
            <a:ext cx="2052009" cy="23272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2833337" y="1846255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8"/>
          <p:cNvSpPr/>
          <p:nvPr/>
        </p:nvSpPr>
        <p:spPr>
          <a:xfrm rot="7663389">
            <a:off x="2998898" y="3434431"/>
            <a:ext cx="324025" cy="33638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20457125">
            <a:off x="4384833" y="488511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177920" y="2571873"/>
            <a:ext cx="162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Социальные сети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87079" y="2643424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74A71"/>
                </a:solidFill>
              </a:rPr>
              <a:t>SEO-</a:t>
            </a:r>
            <a:r>
              <a:rPr lang="ru-RU" sz="2000" dirty="0" smtClean="0">
                <a:solidFill>
                  <a:srgbClr val="574A71"/>
                </a:solidFill>
              </a:rPr>
              <a:t>оптимизация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15503" y="4615244"/>
            <a:ext cx="1112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Реклама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618253" y="4298953"/>
            <a:ext cx="1877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Отзывы и рекомендации</a:t>
            </a:r>
          </a:p>
        </p:txBody>
      </p:sp>
      <p:sp>
        <p:nvSpPr>
          <p:cNvPr id="22" name="Овал 18"/>
          <p:cNvSpPr/>
          <p:nvPr/>
        </p:nvSpPr>
        <p:spPr>
          <a:xfrm rot="20457125">
            <a:off x="7894148" y="234658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271820" y="443928"/>
            <a:ext cx="5769059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939013" y="651602"/>
            <a:ext cx="467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Каналы связи, распространения и продаж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Овал 18"/>
          <p:cNvSpPr/>
          <p:nvPr/>
        </p:nvSpPr>
        <p:spPr>
          <a:xfrm rot="13780073">
            <a:off x="11286359" y="720135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7663389">
            <a:off x="10849841" y="397993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8754198">
            <a:off x="-1704197" y="-66088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18"/>
          <p:cNvSpPr/>
          <p:nvPr/>
        </p:nvSpPr>
        <p:spPr>
          <a:xfrm rot="15342365">
            <a:off x="429059" y="987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072" b="2977"/>
          <a:stretch>
            <a:fillRect/>
          </a:stretch>
        </p:blipFill>
        <p:spPr>
          <a:xfrm>
            <a:off x="-1251262" y="1717678"/>
            <a:ext cx="3629025" cy="5162550"/>
          </a:xfrm>
          <a:custGeom>
            <a:avLst/>
            <a:gdLst>
              <a:gd name="connsiteX0" fmla="*/ 1451777 w 3629025"/>
              <a:gd name="connsiteY0" fmla="*/ 0 h 5162550"/>
              <a:gd name="connsiteX1" fmla="*/ 3629025 w 3629025"/>
              <a:gd name="connsiteY1" fmla="*/ 2317384 h 5162550"/>
              <a:gd name="connsiteX2" fmla="*/ 3629024 w 3629025"/>
              <a:gd name="connsiteY2" fmla="*/ 5162550 h 5162550"/>
              <a:gd name="connsiteX3" fmla="*/ 0 w 3629025"/>
              <a:gd name="connsiteY3" fmla="*/ 5162550 h 5162550"/>
              <a:gd name="connsiteX4" fmla="*/ 0 w 3629025"/>
              <a:gd name="connsiteY4" fmla="*/ 582501 h 5162550"/>
              <a:gd name="connsiteX5" fmla="*/ 10909 w 3629025"/>
              <a:gd name="connsiteY5" fmla="*/ 569439 h 5162550"/>
              <a:gd name="connsiteX6" fmla="*/ 1451777 w 3629025"/>
              <a:gd name="connsiteY6" fmla="*/ 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9025" h="5162550">
                <a:moveTo>
                  <a:pt x="1451777" y="0"/>
                </a:moveTo>
                <a:cubicBezTo>
                  <a:pt x="2609089" y="0"/>
                  <a:pt x="3629025" y="746042"/>
                  <a:pt x="3629025" y="2317384"/>
                </a:cubicBezTo>
                <a:lnTo>
                  <a:pt x="3629024" y="5162550"/>
                </a:lnTo>
                <a:lnTo>
                  <a:pt x="0" y="5162550"/>
                </a:lnTo>
                <a:lnTo>
                  <a:pt x="0" y="582501"/>
                </a:lnTo>
                <a:lnTo>
                  <a:pt x="10909" y="569439"/>
                </a:lnTo>
                <a:cubicBezTo>
                  <a:pt x="369683" y="186511"/>
                  <a:pt x="873120" y="0"/>
                  <a:pt x="14517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5811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Овал 18"/>
          <p:cNvSpPr/>
          <p:nvPr/>
        </p:nvSpPr>
        <p:spPr>
          <a:xfrm rot="2915032">
            <a:off x="-1441832" y="861188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2915032">
            <a:off x="59218" y="2854536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21288273">
            <a:off x="-564518" y="1644149"/>
            <a:ext cx="4572404" cy="399994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199468" y="443928"/>
            <a:ext cx="3843868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98122" y="676245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Отношения с клиентами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65615" y="3495349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Взаимоотношения </a:t>
            </a:r>
            <a:r>
              <a:rPr lang="ru-RU" sz="2000" dirty="0">
                <a:solidFill>
                  <a:srgbClr val="574A71"/>
                </a:solidFill>
              </a:rPr>
              <a:t>с пользователем в данном случае основаны на сотрудничестве и взаимной выгоде: </a:t>
            </a:r>
            <a:r>
              <a:rPr lang="ru-RU" sz="2000" dirty="0">
                <a:solidFill>
                  <a:srgbClr val="B38ADD"/>
                </a:solidFill>
              </a:rPr>
              <a:t>пользователь получает инструмент для оптимизации своего времени и повышения эффективности, а система помогает </a:t>
            </a:r>
            <a:r>
              <a:rPr lang="ru-RU" dirty="0">
                <a:solidFill>
                  <a:srgbClr val="FFFFFF"/>
                </a:solidFill>
                <a:latin typeface="YS Text"/>
              </a:rPr>
              <a:t>ему в этом, предоставляя необходимые функции и возможности.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2" y="2027924"/>
            <a:ext cx="2099428" cy="209942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5" y="3121181"/>
            <a:ext cx="2099428" cy="209942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80" y="2027924"/>
            <a:ext cx="2099428" cy="2099428"/>
          </a:xfrm>
          <a:prstGeom prst="rect">
            <a:avLst/>
          </a:prstGeom>
        </p:spPr>
      </p:pic>
      <p:sp>
        <p:nvSpPr>
          <p:cNvPr id="19" name="Овал 18"/>
          <p:cNvSpPr/>
          <p:nvPr/>
        </p:nvSpPr>
        <p:spPr>
          <a:xfrm rot="2915032">
            <a:off x="11145739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21288273">
            <a:off x="11464056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12974234">
            <a:off x="11696343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66543" y="1934865"/>
            <a:ext cx="5532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574A71"/>
                </a:solidFill>
              </a:rPr>
              <a:t>Так как система относится к типу </a:t>
            </a:r>
            <a:r>
              <a:rPr lang="ru-RU" sz="2000" dirty="0">
                <a:solidFill>
                  <a:srgbClr val="B38ADD"/>
                </a:solidFill>
              </a:rPr>
              <a:t>вспомогательных </a:t>
            </a:r>
            <a:r>
              <a:rPr lang="ru-RU" sz="2000" dirty="0" smtClean="0">
                <a:solidFill>
                  <a:srgbClr val="B38ADD"/>
                </a:solidFill>
              </a:rPr>
              <a:t>инструментов</a:t>
            </a:r>
            <a:r>
              <a:rPr lang="ru-RU" sz="2000" dirty="0" smtClean="0">
                <a:solidFill>
                  <a:srgbClr val="574A71"/>
                </a:solidFill>
              </a:rPr>
              <a:t>, </a:t>
            </a:r>
            <a:r>
              <a:rPr lang="ru-RU" sz="2000" dirty="0">
                <a:solidFill>
                  <a:srgbClr val="574A71"/>
                </a:solidFill>
              </a:rPr>
              <a:t>которые помогают пользователям организовывать свое время и планировать события. </a:t>
            </a:r>
          </a:p>
        </p:txBody>
      </p:sp>
      <p:sp>
        <p:nvSpPr>
          <p:cNvPr id="25" name="Овал 18"/>
          <p:cNvSpPr/>
          <p:nvPr/>
        </p:nvSpPr>
        <p:spPr>
          <a:xfrm rot="800952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18"/>
          <p:cNvSpPr/>
          <p:nvPr/>
        </p:nvSpPr>
        <p:spPr>
          <a:xfrm rot="17564536">
            <a:off x="7120189" y="4990589"/>
            <a:ext cx="1366775" cy="112986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915032">
            <a:off x="1885223" y="2802223"/>
            <a:ext cx="3090138" cy="412541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18"/>
          <p:cNvSpPr/>
          <p:nvPr/>
        </p:nvSpPr>
        <p:spPr>
          <a:xfrm rot="2915032">
            <a:off x="-1441832" y="861188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0983839">
            <a:off x="-581721" y="1640266"/>
            <a:ext cx="5109882" cy="35802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308669" y="470659"/>
            <a:ext cx="4047066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34597" y="673399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Потоки поступления доходов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4877290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4" y="2220921"/>
            <a:ext cx="2485949" cy="2485949"/>
          </a:xfrm>
          <a:prstGeom prst="rect">
            <a:avLst/>
          </a:prstGeom>
        </p:spPr>
      </p:pic>
      <p:sp>
        <p:nvSpPr>
          <p:cNvPr id="32" name="Овал 18"/>
          <p:cNvSpPr/>
          <p:nvPr/>
        </p:nvSpPr>
        <p:spPr>
          <a:xfrm rot="21288273">
            <a:off x="-538043" y="5368810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5537502" y="2494794"/>
            <a:ext cx="5532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Регулярный доход от периодических платежей, в виде </a:t>
            </a:r>
            <a:r>
              <a:rPr lang="ru-RU" sz="2400" dirty="0" smtClean="0">
                <a:solidFill>
                  <a:srgbClr val="B38ADD"/>
                </a:solidFill>
              </a:rPr>
              <a:t>ежемесячной</a:t>
            </a:r>
            <a:r>
              <a:rPr lang="ru-RU" sz="2400" dirty="0">
                <a:solidFill>
                  <a:srgbClr val="B38ADD"/>
                </a:solidFill>
              </a:rPr>
              <a:t> </a:t>
            </a:r>
            <a:r>
              <a:rPr lang="ru-RU" sz="2400" dirty="0" smtClean="0">
                <a:solidFill>
                  <a:srgbClr val="B38ADD"/>
                </a:solidFill>
              </a:rPr>
              <a:t>или годовой подписки </a:t>
            </a:r>
            <a:endParaRPr lang="ru-RU" sz="2000" dirty="0">
              <a:solidFill>
                <a:srgbClr val="B38AD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37502" y="3385030"/>
            <a:ext cx="4838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574A71"/>
                </a:solidFill>
              </a:rPr>
              <a:t>Представляет собой продажи продолжительности доступа к системе</a:t>
            </a:r>
            <a:endParaRPr lang="ru-RU" sz="1600" dirty="0"/>
          </a:p>
        </p:txBody>
      </p:sp>
      <p:sp>
        <p:nvSpPr>
          <p:cNvPr id="34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3780073">
            <a:off x="8395838" y="5289343"/>
            <a:ext cx="853008" cy="77926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1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8"/>
          <p:cNvSpPr/>
          <p:nvPr/>
        </p:nvSpPr>
        <p:spPr>
          <a:xfrm rot="2859368">
            <a:off x="-39073" y="4533249"/>
            <a:ext cx="2177746" cy="23881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8"/>
          <p:cNvSpPr/>
          <p:nvPr/>
        </p:nvSpPr>
        <p:spPr>
          <a:xfrm rot="20484978">
            <a:off x="-1751014" y="32915"/>
            <a:ext cx="3265590" cy="417327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5342365">
            <a:off x="429059" y="987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9395517">
            <a:off x="10027022" y="2442705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7100317" y="740317"/>
            <a:ext cx="3657124" cy="49633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355275" y="415028"/>
            <a:ext cx="3335866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1680" y="620999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ресурсы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4877290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50" y="1758774"/>
            <a:ext cx="3171322" cy="317132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96162" y="2111089"/>
            <a:ext cx="5723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В качестве первоначальных ресурсов могут быть:</a:t>
            </a:r>
            <a:endParaRPr lang="ru-RU" sz="2000" dirty="0">
              <a:solidFill>
                <a:srgbClr val="B38AD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5846" y="2872475"/>
            <a:ext cx="2706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Человеческие </a:t>
            </a:r>
            <a:r>
              <a:rPr lang="ru-RU" sz="2000" dirty="0">
                <a:solidFill>
                  <a:srgbClr val="B38ADD"/>
                </a:solidFill>
              </a:rPr>
              <a:t>ресурсы 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15846" y="3399111"/>
            <a:ext cx="4246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Вещественно-материальные ресурсы</a:t>
            </a:r>
          </a:p>
          <a:p>
            <a:r>
              <a:rPr lang="ru-RU" dirty="0" smtClean="0">
                <a:solidFill>
                  <a:srgbClr val="574A71"/>
                </a:solidFill>
              </a:rPr>
              <a:t>(компьютерное </a:t>
            </a:r>
            <a:r>
              <a:rPr lang="ru-RU" dirty="0">
                <a:solidFill>
                  <a:srgbClr val="574A71"/>
                </a:solidFill>
              </a:rPr>
              <a:t>оборудование)</a:t>
            </a:r>
            <a:endParaRPr lang="ru-RU" dirty="0">
              <a:solidFill>
                <a:srgbClr val="B38ADD"/>
              </a:solidFill>
            </a:endParaRPr>
          </a:p>
        </p:txBody>
      </p:sp>
      <p:sp>
        <p:nvSpPr>
          <p:cNvPr id="16" name="Овал 18"/>
          <p:cNvSpPr/>
          <p:nvPr/>
        </p:nvSpPr>
        <p:spPr>
          <a:xfrm rot="13780073">
            <a:off x="1561624" y="2956984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13780073">
            <a:off x="1561623" y="3487453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5400000">
            <a:off x="-218803" y="42922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6637287">
            <a:off x="11539641" y="93816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3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258490" y="443928"/>
            <a:ext cx="3807615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0773" y="656683"/>
            <a:ext cx="37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виды деятельности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9789947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5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13819062">
            <a:off x="2397235" y="94935"/>
            <a:ext cx="1537918" cy="676788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3189434">
            <a:off x="3192702" y="518893"/>
            <a:ext cx="3167538" cy="739708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560555" y="4167133"/>
            <a:ext cx="334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существления </a:t>
            </a:r>
            <a:r>
              <a:rPr lang="ru-RU" sz="2000" dirty="0" smtClean="0">
                <a:solidFill>
                  <a:srgbClr val="B38ADD"/>
                </a:solidFill>
              </a:rPr>
              <a:t>напоминаний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60" y="1719533"/>
            <a:ext cx="6899799" cy="3881137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8180300" y="3009653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180300" y="3493391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188700" y="3934999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192733" y="4369000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081400" y="2263962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предназначена для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560996" y="2808649"/>
            <a:ext cx="299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Ведения</a:t>
            </a:r>
            <a:r>
              <a:rPr lang="ru-RU" dirty="0" smtClean="0">
                <a:solidFill>
                  <a:srgbClr val="B38ADD"/>
                </a:solidFill>
              </a:rPr>
              <a:t> </a:t>
            </a:r>
            <a:r>
              <a:rPr lang="ru-RU" sz="2000" dirty="0" smtClean="0">
                <a:solidFill>
                  <a:srgbClr val="B38ADD"/>
                </a:solidFill>
              </a:rPr>
              <a:t>учёта</a:t>
            </a:r>
            <a:r>
              <a:rPr lang="ru-RU" sz="2000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560996" y="3733792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Анализа </a:t>
            </a:r>
            <a:r>
              <a:rPr lang="ru-RU" dirty="0" smtClean="0"/>
              <a:t>коммуникаций 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560996" y="328325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Планирования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23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5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6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Овал 18"/>
          <p:cNvSpPr/>
          <p:nvPr/>
        </p:nvSpPr>
        <p:spPr>
          <a:xfrm rot="2934628">
            <a:off x="-522188" y="286736"/>
            <a:ext cx="1673645" cy="18792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18"/>
          <p:cNvSpPr/>
          <p:nvPr/>
        </p:nvSpPr>
        <p:spPr>
          <a:xfrm rot="19383336">
            <a:off x="10406183" y="106115"/>
            <a:ext cx="4655279" cy="390971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2934628">
            <a:off x="-1259931" y="4532861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02667" y="443928"/>
            <a:ext cx="3242734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2506" y="641591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партнеры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12207184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14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6649" y="1784225"/>
            <a:ext cx="1092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Система может </a:t>
            </a:r>
            <a:r>
              <a:rPr lang="ru-RU" dirty="0"/>
              <a:t>работать </a:t>
            </a:r>
            <a:r>
              <a:rPr lang="ru-RU" dirty="0">
                <a:solidFill>
                  <a:srgbClr val="B38ADD"/>
                </a:solidFill>
              </a:rPr>
              <a:t>сама по себе</a:t>
            </a:r>
            <a:r>
              <a:rPr lang="ru-RU" dirty="0"/>
              <a:t>, </a:t>
            </a:r>
            <a:r>
              <a:rPr lang="ru-RU" dirty="0">
                <a:solidFill>
                  <a:srgbClr val="B38ADD"/>
                </a:solidFill>
              </a:rPr>
              <a:t>без партнеров</a:t>
            </a:r>
            <a:r>
              <a:rPr lang="ru-RU" dirty="0"/>
              <a:t>. Однако, наличие интеграции с другими сервисами и партнерами</a:t>
            </a:r>
            <a:r>
              <a:rPr lang="ru-RU" dirty="0">
                <a:solidFill>
                  <a:srgbClr val="B38ADD"/>
                </a:solidFill>
              </a:rPr>
              <a:t> </a:t>
            </a:r>
            <a:r>
              <a:rPr lang="ru-RU" dirty="0"/>
              <a:t>может значительно расширить ее функциональность и удобство использования.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1376" y="2610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Ключевыми партнерами могут </a:t>
            </a:r>
            <a:r>
              <a:rPr lang="ru-RU" dirty="0"/>
              <a:t>быть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02504" y="3075349"/>
            <a:ext cx="1044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Пользователи</a:t>
            </a:r>
            <a:r>
              <a:rPr lang="ru-RU" dirty="0"/>
              <a:t>: люди, которые используют систему </a:t>
            </a:r>
            <a:r>
              <a:rPr lang="ru-RU" dirty="0" smtClean="0"/>
              <a:t>для </a:t>
            </a:r>
            <a:r>
              <a:rPr lang="ru-RU" dirty="0"/>
              <a:t>планирования своего времени и организации </a:t>
            </a:r>
            <a:r>
              <a:rPr lang="ru-RU" dirty="0" smtClean="0"/>
              <a:t>мероприятий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02504" y="3895890"/>
            <a:ext cx="1044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Коллеги</a:t>
            </a:r>
            <a:r>
              <a:rPr lang="ru-RU" dirty="0"/>
              <a:t>: другие пользователи </a:t>
            </a:r>
            <a:r>
              <a:rPr lang="ru-RU" dirty="0" smtClean="0"/>
              <a:t>системы, </a:t>
            </a:r>
            <a:r>
              <a:rPr lang="ru-RU" dirty="0"/>
              <a:t>с которыми можно синхронизировать </a:t>
            </a:r>
            <a:r>
              <a:rPr lang="ru-RU" dirty="0" smtClean="0"/>
              <a:t>расписание </a:t>
            </a:r>
            <a:r>
              <a:rPr lang="ru-RU" dirty="0"/>
              <a:t>и планировать общие </a:t>
            </a:r>
            <a:r>
              <a:rPr lang="ru-RU" dirty="0" smtClean="0"/>
              <a:t>мероприятия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97445" y="4716431"/>
            <a:ext cx="10451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Внешние сервисы</a:t>
            </a:r>
            <a:r>
              <a:rPr lang="ru-RU" dirty="0"/>
              <a:t>: другие приложения или платформы, с которыми система </a:t>
            </a:r>
            <a:r>
              <a:rPr lang="ru-RU" dirty="0" smtClean="0"/>
              <a:t>может </a:t>
            </a:r>
            <a:r>
              <a:rPr lang="ru-RU" dirty="0"/>
              <a:t>интегрироваться для расширения своих возможностей (например, синхронизация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Calendar</a:t>
            </a:r>
            <a:r>
              <a:rPr lang="ru-RU" dirty="0"/>
              <a:t> или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Outlook</a:t>
            </a:r>
            <a:r>
              <a:rPr lang="ru-RU" dirty="0"/>
              <a:t>).</a:t>
            </a:r>
          </a:p>
        </p:txBody>
      </p:sp>
      <p:sp>
        <p:nvSpPr>
          <p:cNvPr id="16" name="Овал 18"/>
          <p:cNvSpPr/>
          <p:nvPr/>
        </p:nvSpPr>
        <p:spPr>
          <a:xfrm rot="13780073">
            <a:off x="860309" y="3227608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13780073">
            <a:off x="860309" y="4092917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8"/>
          <p:cNvSpPr/>
          <p:nvPr/>
        </p:nvSpPr>
        <p:spPr>
          <a:xfrm rot="13780073">
            <a:off x="860310" y="4929271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2509404">
            <a:off x="-205609" y="30927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6882665">
            <a:off x="11593575" y="389545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13" name="Овал 18"/>
          <p:cNvSpPr/>
          <p:nvPr/>
        </p:nvSpPr>
        <p:spPr>
          <a:xfrm rot="1590184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402667" y="443928"/>
            <a:ext cx="3242734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492506" y="641591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издержек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75148"/>
              </p:ext>
            </p:extLst>
          </p:nvPr>
        </p:nvGraphicFramePr>
        <p:xfrm>
          <a:off x="6626156" y="2108413"/>
          <a:ext cx="4960409" cy="256022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52449"/>
                <a:gridCol w="1607960"/>
              </a:tblGrid>
              <a:tr h="3574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Статья затрат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Сумма, </a:t>
                      </a:r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Основная </a:t>
                      </a:r>
                      <a:r>
                        <a:rPr lang="ru-RU" sz="1600" u="none" strike="noStrike" dirty="0">
                          <a:effectLst/>
                        </a:rPr>
                        <a:t>заработная плата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Дополнительная заработная </a:t>
                      </a:r>
                      <a:r>
                        <a:rPr lang="ru-RU" sz="1600" u="none" strike="noStrike" dirty="0">
                          <a:effectLst/>
                        </a:rPr>
                        <a:t>плата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Отчисления </a:t>
                      </a:r>
                      <a:r>
                        <a:rPr lang="ru-RU" sz="1600" u="none" strike="noStrike" dirty="0">
                          <a:effectLst/>
                        </a:rPr>
                        <a:t>на социальные службы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21140,00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Затраты </a:t>
                      </a:r>
                      <a:r>
                        <a:rPr lang="ru-RU" sz="1600" u="none" strike="noStrike" dirty="0">
                          <a:effectLst/>
                        </a:rPr>
                        <a:t>на машинное время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Накладные </a:t>
                      </a:r>
                      <a:r>
                        <a:rPr lang="ru-RU" sz="1600" u="none" strike="noStrike" dirty="0">
                          <a:effectLst/>
                        </a:rPr>
                        <a:t>расходы организации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Общая </a:t>
                      </a:r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 затрат </a:t>
                      </a:r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разработку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123140,00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021172" y="2282217"/>
            <a:ext cx="362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Разработка и внедрение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21172" y="27864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Техническое обслуживание и обновление системы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1172" y="32907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Расходы на оборудование и </a:t>
            </a:r>
            <a:r>
              <a:rPr lang="ru-RU" dirty="0" smtClean="0"/>
              <a:t>инфраструктуру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21172" y="37950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Расходы на обучение и сертификацию персонала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21172" y="42993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Маркетинг и </a:t>
            </a:r>
            <a:r>
              <a:rPr lang="ru-RU" dirty="0" smtClean="0"/>
              <a:t>реклама</a:t>
            </a:r>
            <a:endParaRPr lang="ru-RU" dirty="0"/>
          </a:p>
        </p:txBody>
      </p:sp>
      <p:sp>
        <p:nvSpPr>
          <p:cNvPr id="25" name="Овал 18"/>
          <p:cNvSpPr/>
          <p:nvPr/>
        </p:nvSpPr>
        <p:spPr>
          <a:xfrm rot="13780073">
            <a:off x="789905" y="237381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13780073">
            <a:off x="789905" y="2878085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789904" y="338235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13780073">
            <a:off x="789903" y="3888834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3780073">
            <a:off x="789903" y="439089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6882665">
            <a:off x="11823373" y="5183289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431266">
            <a:off x="-1192618" y="5349073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509404">
            <a:off x="171842" y="5834393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2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2216206">
            <a:off x="3591470" y="1625616"/>
            <a:ext cx="4470749" cy="33417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23546" y="2861981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СПАСИБО ЗА ВНИМАНИЕ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5" name="Овал 18"/>
          <p:cNvSpPr/>
          <p:nvPr/>
        </p:nvSpPr>
        <p:spPr>
          <a:xfrm rot="6587345">
            <a:off x="746989" y="188331"/>
            <a:ext cx="672178" cy="81449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21288273">
            <a:off x="174672" y="1193793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593147">
            <a:off x="10403238" y="5308319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6882665">
            <a:off x="11142212" y="398049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420817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43071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2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3219989">
            <a:off x="9376459" y="6111042"/>
            <a:ext cx="3826818" cy="334049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3819062">
            <a:off x="2397235" y="94935"/>
            <a:ext cx="1537918" cy="676788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3189434">
            <a:off x="3192702" y="518893"/>
            <a:ext cx="3167538" cy="739708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60555" y="4167133"/>
            <a:ext cx="334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существления </a:t>
            </a:r>
            <a:r>
              <a:rPr lang="ru-RU" sz="2000" dirty="0" smtClean="0">
                <a:solidFill>
                  <a:srgbClr val="B38ADD"/>
                </a:solidFill>
              </a:rPr>
              <a:t>напоминаний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0" y="1719533"/>
            <a:ext cx="6899799" cy="38811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90762" y="509306"/>
            <a:ext cx="5524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ЦЕЛЕСООБРАЗНОСТЬ ПРОЕКТА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180300" y="3009653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180300" y="3493391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188700" y="3934999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192733" y="4369000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8081400" y="2263962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предназначена для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8560996" y="2808649"/>
            <a:ext cx="299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Ведения</a:t>
            </a:r>
            <a:r>
              <a:rPr lang="ru-RU" dirty="0" smtClean="0">
                <a:solidFill>
                  <a:srgbClr val="B38ADD"/>
                </a:solidFill>
              </a:rPr>
              <a:t> </a:t>
            </a:r>
            <a:r>
              <a:rPr lang="ru-RU" sz="2000" dirty="0" smtClean="0">
                <a:solidFill>
                  <a:srgbClr val="B38ADD"/>
                </a:solidFill>
              </a:rPr>
              <a:t>учёта</a:t>
            </a:r>
            <a:r>
              <a:rPr lang="ru-RU" sz="2000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560996" y="3733792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Анализа </a:t>
            </a:r>
            <a:r>
              <a:rPr lang="ru-RU" dirty="0" smtClean="0"/>
              <a:t>коммуникаций  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8560996" y="328325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Планирования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53" name="Овал 18"/>
          <p:cNvSpPr/>
          <p:nvPr/>
        </p:nvSpPr>
        <p:spPr>
          <a:xfrm rot="318943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55" name="Овал 18"/>
          <p:cNvSpPr/>
          <p:nvPr/>
        </p:nvSpPr>
        <p:spPr>
          <a:xfrm rot="21236836">
            <a:off x="31165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1396430">
            <a:off x="9022727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4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18"/>
          <p:cNvSpPr/>
          <p:nvPr/>
        </p:nvSpPr>
        <p:spPr>
          <a:xfrm rot="3219989">
            <a:off x="9398923" y="-726067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9395517">
            <a:off x="-1072355" y="236708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586624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18996" y="1553260"/>
            <a:ext cx="923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— это модель бизнеса, в которой компания продаёт товар конечному потребителю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https://russia-dropshipping.ru/800/600/https/avivi.pro/upload/medialibrary/ca4/ca473d4c6bd1400e671f1df673e60b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9" y="3094198"/>
            <a:ext cx="3812442" cy="23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026317" y="1076214"/>
            <a:ext cx="21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B38ADD"/>
                </a:solidFill>
              </a:rPr>
              <a:t>(</a:t>
            </a:r>
            <a:r>
              <a:rPr lang="ru-RU" sz="1600" dirty="0" err="1" smtClean="0">
                <a:solidFill>
                  <a:srgbClr val="B38ADD"/>
                </a:solidFill>
              </a:rPr>
              <a:t>business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to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consumer</a:t>
            </a:r>
            <a:r>
              <a:rPr lang="en-US" sz="1600" dirty="0" smtClean="0">
                <a:solidFill>
                  <a:srgbClr val="B38ADD"/>
                </a:solidFill>
              </a:rPr>
              <a:t>)</a:t>
            </a:r>
            <a:endParaRPr lang="ru-RU" sz="1600" dirty="0">
              <a:solidFill>
                <a:srgbClr val="B38ADD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20071" y="2310297"/>
            <a:ext cx="6380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Массовый рынок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B2C ориентирована на массовый рынок, где товары или услуги предлагаются большому количеству потребителей.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0068" y="3269828"/>
            <a:ext cx="6856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Низкие затраты на распространение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подобные системы обычно распространяются через интернет, поэтому затраты на распространение значительно ниже.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20068" y="4279363"/>
            <a:ext cx="6856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доступность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можно легко получить и использовать с помощью различных устройств, таких как компьютеры, смартфоны и планшеты.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20066" y="5291502"/>
            <a:ext cx="6856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Персонализация и </a:t>
            </a:r>
            <a:r>
              <a:rPr lang="ru-RU" sz="2000" dirty="0" err="1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кастомизация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система может быть персонализируемой или 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кастомизируемой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 нужды конкретного пользователя.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692109" y="509306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Gotham Pro Light" panose="02000503030000020004" pitchFamily="2" charset="0"/>
              </a:rPr>
              <a:t>B2C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9" name="Овал 18"/>
          <p:cNvSpPr/>
          <p:nvPr/>
        </p:nvSpPr>
        <p:spPr>
          <a:xfrm rot="21236836">
            <a:off x="530947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1396430">
            <a:off x="6626650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6403015">
            <a:off x="-1425404" y="449104"/>
            <a:ext cx="2148156" cy="214464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4313580">
            <a:off x="10867345" y="54718"/>
            <a:ext cx="2148156" cy="2533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 rot="1704239">
            <a:off x="-1519839" y="5349878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8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13780073">
            <a:off x="8681777" y="1328665"/>
            <a:ext cx="1952955" cy="165985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18"/>
          <p:cNvSpPr/>
          <p:nvPr/>
        </p:nvSpPr>
        <p:spPr>
          <a:xfrm rot="2003006">
            <a:off x="5328177" y="1466551"/>
            <a:ext cx="1576506" cy="185685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3780073">
            <a:off x="1662030" y="1109091"/>
            <a:ext cx="1690180" cy="199250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18"/>
          <p:cNvSpPr/>
          <p:nvPr/>
        </p:nvSpPr>
        <p:spPr>
          <a:xfrm>
            <a:off x="23391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43526" y="3766036"/>
            <a:ext cx="287500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Сложный в использовании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98563" y="3755843"/>
            <a:ext cx="234905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системы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898940" y="3774893"/>
            <a:ext cx="15950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</a:t>
            </a:r>
            <a:r>
              <a:rPr lang="en-US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80050" y="3093061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47374" y="3093061"/>
            <a:ext cx="26514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Microsoft’s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830867" y="3093061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iCloud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олилиния 17"/>
          <p:cNvSpPr/>
          <p:nvPr/>
        </p:nvSpPr>
        <p:spPr>
          <a:xfrm rot="1704239">
            <a:off x="-1515382" y="-1430542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907121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70916" y="509306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АНАЛИЗ РЫНКА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24" name="Овал 18"/>
          <p:cNvSpPr/>
          <p:nvPr/>
        </p:nvSpPr>
        <p:spPr>
          <a:xfrm rot="21236836">
            <a:off x="426613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1396430">
            <a:off x="7864478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upload.wikimedia.org/wikipedia/commons/thumb/9/94/Microsoft_Office_Outlook_%282013%E2%80%932019%29.svg/1200px-Microsoft_Office_Outlook_%282013%E2%80%932019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5" y="1727737"/>
            <a:ext cx="1072413" cy="10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vatars.mds.yandex.net/i?id=2a00000179f356e7a37481ea043232f46b31-4087837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24" y="1715783"/>
            <a:ext cx="1096323" cy="10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ilearchive.cnews.ru/img/book/2022/06/08/1200px-google_calendar_icon_2020.svg_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1" y="1769575"/>
            <a:ext cx="966923" cy="9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530729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Овал 18"/>
          <p:cNvSpPr/>
          <p:nvPr/>
        </p:nvSpPr>
        <p:spPr>
          <a:xfrm>
            <a:off x="584817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05953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Овал 18"/>
          <p:cNvSpPr/>
          <p:nvPr/>
        </p:nvSpPr>
        <p:spPr>
          <a:xfrm>
            <a:off x="93572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56858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43526" y="4186258"/>
            <a:ext cx="322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Зависимый от других сервисов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Овал 18"/>
          <p:cNvSpPr/>
          <p:nvPr/>
        </p:nvSpPr>
        <p:spPr>
          <a:xfrm>
            <a:off x="931619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18"/>
          <p:cNvSpPr/>
          <p:nvPr/>
        </p:nvSpPr>
        <p:spPr>
          <a:xfrm>
            <a:off x="931619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>
            <a:off x="4769736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>
            <a:off x="4769736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98563" y="4186258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для пользователя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Овал 18"/>
          <p:cNvSpPr/>
          <p:nvPr/>
        </p:nvSpPr>
        <p:spPr>
          <a:xfrm>
            <a:off x="8586744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18"/>
          <p:cNvSpPr/>
          <p:nvPr/>
        </p:nvSpPr>
        <p:spPr>
          <a:xfrm>
            <a:off x="8586744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911309" y="418625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Ограниченность</a:t>
            </a:r>
            <a:endParaRPr lang="ru-RU" dirty="0"/>
          </a:p>
        </p:txBody>
      </p:sp>
      <p:sp>
        <p:nvSpPr>
          <p:cNvPr id="52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18"/>
          <p:cNvSpPr/>
          <p:nvPr/>
        </p:nvSpPr>
        <p:spPr>
          <a:xfrm rot="13780073">
            <a:off x="-1282306" y="5769412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18"/>
          <p:cNvSpPr/>
          <p:nvPr/>
        </p:nvSpPr>
        <p:spPr>
          <a:xfrm rot="17498887">
            <a:off x="1175864" y="6175122"/>
            <a:ext cx="408372" cy="6184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8470610" y="6313549"/>
            <a:ext cx="2608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FF0000"/>
                </a:solidFill>
              </a:rPr>
              <a:t>+ сделать сводную итоговую таблицу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5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18"/>
          <p:cNvSpPr/>
          <p:nvPr/>
        </p:nvSpPr>
        <p:spPr>
          <a:xfrm rot="2352400">
            <a:off x="7339840" y="344318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 rot="7663389">
            <a:off x="9075172" y="418658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18"/>
          <p:cNvSpPr/>
          <p:nvPr/>
        </p:nvSpPr>
        <p:spPr>
          <a:xfrm rot="7663389">
            <a:off x="6026515" y="2353684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3780073">
            <a:off x="5741958" y="4031070"/>
            <a:ext cx="2030944" cy="188439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18"/>
          <p:cNvSpPr/>
          <p:nvPr/>
        </p:nvSpPr>
        <p:spPr>
          <a:xfrm rot="13780073">
            <a:off x="8842235" y="3737271"/>
            <a:ext cx="2233093" cy="21571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18"/>
          <p:cNvSpPr/>
          <p:nvPr/>
        </p:nvSpPr>
        <p:spPr>
          <a:xfrm rot="13780073">
            <a:off x="7236833" y="1909696"/>
            <a:ext cx="2052009" cy="23272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3780073">
            <a:off x="4298923" y="2076083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1327247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4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33737" y="509306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МЕТОДЫ РЕКЛАМЫ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3" name="Овал 18"/>
          <p:cNvSpPr/>
          <p:nvPr/>
        </p:nvSpPr>
        <p:spPr>
          <a:xfrm rot="21236836">
            <a:off x="39547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1396430">
            <a:off x="8270252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-1282306" y="-99333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072" b="2977"/>
          <a:stretch>
            <a:fillRect/>
          </a:stretch>
        </p:blipFill>
        <p:spPr>
          <a:xfrm>
            <a:off x="1" y="1741823"/>
            <a:ext cx="3629025" cy="5162550"/>
          </a:xfrm>
          <a:custGeom>
            <a:avLst/>
            <a:gdLst>
              <a:gd name="connsiteX0" fmla="*/ 1451777 w 3629025"/>
              <a:gd name="connsiteY0" fmla="*/ 0 h 5162550"/>
              <a:gd name="connsiteX1" fmla="*/ 3629025 w 3629025"/>
              <a:gd name="connsiteY1" fmla="*/ 2317384 h 5162550"/>
              <a:gd name="connsiteX2" fmla="*/ 3629024 w 3629025"/>
              <a:gd name="connsiteY2" fmla="*/ 5162550 h 5162550"/>
              <a:gd name="connsiteX3" fmla="*/ 0 w 3629025"/>
              <a:gd name="connsiteY3" fmla="*/ 5162550 h 5162550"/>
              <a:gd name="connsiteX4" fmla="*/ 0 w 3629025"/>
              <a:gd name="connsiteY4" fmla="*/ 582501 h 5162550"/>
              <a:gd name="connsiteX5" fmla="*/ 10909 w 3629025"/>
              <a:gd name="connsiteY5" fmla="*/ 569439 h 5162550"/>
              <a:gd name="connsiteX6" fmla="*/ 1451777 w 3629025"/>
              <a:gd name="connsiteY6" fmla="*/ 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9025" h="5162550">
                <a:moveTo>
                  <a:pt x="1451777" y="0"/>
                </a:moveTo>
                <a:cubicBezTo>
                  <a:pt x="2609089" y="0"/>
                  <a:pt x="3629025" y="746042"/>
                  <a:pt x="3629025" y="2317384"/>
                </a:cubicBezTo>
                <a:lnTo>
                  <a:pt x="3629024" y="5162550"/>
                </a:lnTo>
                <a:lnTo>
                  <a:pt x="0" y="5162550"/>
                </a:lnTo>
                <a:lnTo>
                  <a:pt x="0" y="582501"/>
                </a:lnTo>
                <a:lnTo>
                  <a:pt x="10909" y="569439"/>
                </a:lnTo>
                <a:cubicBezTo>
                  <a:pt x="369683" y="186511"/>
                  <a:pt x="873120" y="0"/>
                  <a:pt x="1451777" y="0"/>
                </a:cubicBezTo>
                <a:close/>
              </a:path>
            </a:pathLst>
          </a:custGeom>
        </p:spPr>
      </p:pic>
      <p:sp>
        <p:nvSpPr>
          <p:cNvPr id="40" name="Овал 18"/>
          <p:cNvSpPr/>
          <p:nvPr/>
        </p:nvSpPr>
        <p:spPr>
          <a:xfrm rot="13780073">
            <a:off x="11286359" y="720135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18"/>
          <p:cNvSpPr/>
          <p:nvPr/>
        </p:nvSpPr>
        <p:spPr>
          <a:xfrm rot="7663389">
            <a:off x="10849841" y="397993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18"/>
          <p:cNvSpPr/>
          <p:nvPr/>
        </p:nvSpPr>
        <p:spPr>
          <a:xfrm rot="7663389">
            <a:off x="4464484" y="3664259"/>
            <a:ext cx="324025" cy="33638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 rot="20457125">
            <a:off x="5850419" y="511494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643506" y="2801701"/>
            <a:ext cx="162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Социальные сети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352665" y="2873252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74A71"/>
                </a:solidFill>
              </a:rPr>
              <a:t>SEO-</a:t>
            </a:r>
            <a:r>
              <a:rPr lang="ru-RU" sz="2000" dirty="0" smtClean="0">
                <a:solidFill>
                  <a:srgbClr val="574A71"/>
                </a:solidFill>
              </a:rPr>
              <a:t>оптимизация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81089" y="4845072"/>
            <a:ext cx="1112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Реклама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83839" y="4528781"/>
            <a:ext cx="1877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Отзывы и рекомендации</a:t>
            </a:r>
          </a:p>
        </p:txBody>
      </p:sp>
      <p:sp>
        <p:nvSpPr>
          <p:cNvPr id="48" name="Овал 18"/>
          <p:cNvSpPr/>
          <p:nvPr/>
        </p:nvSpPr>
        <p:spPr>
          <a:xfrm rot="20457125">
            <a:off x="9359734" y="2576411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3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18"/>
          <p:cNvSpPr/>
          <p:nvPr/>
        </p:nvSpPr>
        <p:spPr>
          <a:xfrm rot="7585550">
            <a:off x="6864589" y="3009967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5458410" y="1146356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707490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6" name="Овал 18"/>
          <p:cNvSpPr/>
          <p:nvPr/>
        </p:nvSpPr>
        <p:spPr>
          <a:xfrm rot="4145774">
            <a:off x="-53834" y="2662684"/>
            <a:ext cx="2833779" cy="49210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14887" y="509306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ОСОБЕННОСТИ ПРОДВИЖЕНИЯ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8" name="Овал 18"/>
          <p:cNvSpPr/>
          <p:nvPr/>
        </p:nvSpPr>
        <p:spPr>
          <a:xfrm rot="21236836">
            <a:off x="5682099" y="942154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 rot="11396430">
            <a:off x="9178164" y="93711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6587345">
            <a:off x="762410" y="5452118"/>
            <a:ext cx="1002094" cy="154370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526" r="38187"/>
          <a:stretch>
            <a:fillRect/>
          </a:stretch>
        </p:blipFill>
        <p:spPr>
          <a:xfrm>
            <a:off x="-571500" y="-39352"/>
            <a:ext cx="4191000" cy="5162550"/>
          </a:xfrm>
          <a:custGeom>
            <a:avLst/>
            <a:gdLst>
              <a:gd name="connsiteX0" fmla="*/ 1 w 4191000"/>
              <a:gd name="connsiteY0" fmla="*/ 0 h 5162550"/>
              <a:gd name="connsiteX1" fmla="*/ 4191000 w 4191000"/>
              <a:gd name="connsiteY1" fmla="*/ 0 h 5162550"/>
              <a:gd name="connsiteX2" fmla="*/ 4191000 w 4191000"/>
              <a:gd name="connsiteY2" fmla="*/ 2845167 h 5162550"/>
              <a:gd name="connsiteX3" fmla="*/ 2177249 w 4191000"/>
              <a:gd name="connsiteY3" fmla="*/ 5162550 h 5162550"/>
              <a:gd name="connsiteX4" fmla="*/ 0 w 4191000"/>
              <a:gd name="connsiteY4" fmla="*/ 2845167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5162550">
                <a:moveTo>
                  <a:pt x="1" y="0"/>
                </a:moveTo>
                <a:lnTo>
                  <a:pt x="4191000" y="0"/>
                </a:lnTo>
                <a:lnTo>
                  <a:pt x="4191000" y="2845167"/>
                </a:lnTo>
                <a:cubicBezTo>
                  <a:pt x="4191000" y="4416509"/>
                  <a:pt x="3334561" y="5162550"/>
                  <a:pt x="2177249" y="5162550"/>
                </a:cubicBezTo>
                <a:cubicBezTo>
                  <a:pt x="1019937" y="5162550"/>
                  <a:pt x="0" y="4416509"/>
                  <a:pt x="0" y="2845167"/>
                </a:cubicBezTo>
                <a:close/>
              </a:path>
            </a:pathLst>
          </a:custGeom>
        </p:spPr>
      </p:pic>
      <p:sp>
        <p:nvSpPr>
          <p:cNvPr id="18" name="Прямоугольник 17"/>
          <p:cNvSpPr/>
          <p:nvPr/>
        </p:nvSpPr>
        <p:spPr>
          <a:xfrm>
            <a:off x="6004756" y="272160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Сегментация аудитории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04756" y="350265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Удобство использования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04756" y="4251164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Наглядность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004756" y="4999676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Обратная связь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15342365">
            <a:off x="10517616" y="458548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21288273">
            <a:off x="11852322" y="348931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33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18"/>
          <p:cNvSpPr/>
          <p:nvPr/>
        </p:nvSpPr>
        <p:spPr>
          <a:xfrm rot="18754198">
            <a:off x="-2064049" y="741841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7585550">
            <a:off x="6296405" y="1562591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1963527" y="1694063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729317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6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35952" y="387849"/>
            <a:ext cx="592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МОДЕЛЬ ОСТЕРВАЛЬДЕРА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8" name="Овал 18"/>
          <p:cNvSpPr/>
          <p:nvPr/>
        </p:nvSpPr>
        <p:spPr>
          <a:xfrm rot="21236836">
            <a:off x="2967387" y="589643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 rot="11396430">
            <a:off x="8644379" y="56943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5342365">
            <a:off x="-2182675" y="3181389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21288273">
            <a:off x="11791253" y="42743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3998403">
            <a:off x="11738232" y="1636255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>
            <a:hlinkClick r:id="rId3" action="ppaction://hlinksldjump"/>
          </p:cNvPr>
          <p:cNvSpPr/>
          <p:nvPr/>
        </p:nvSpPr>
        <p:spPr>
          <a:xfrm>
            <a:off x="4888350" y="1466896"/>
            <a:ext cx="1750423" cy="2965768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>
            <a:hlinkClick r:id="rId4" action="ppaction://hlinksldjump"/>
          </p:cNvPr>
          <p:cNvSpPr/>
          <p:nvPr/>
        </p:nvSpPr>
        <p:spPr>
          <a:xfrm>
            <a:off x="8643078" y="1466891"/>
            <a:ext cx="1750423" cy="2965773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>
            <a:hlinkClick r:id="rId5" action="ppaction://hlinksldjump"/>
          </p:cNvPr>
          <p:cNvSpPr/>
          <p:nvPr/>
        </p:nvSpPr>
        <p:spPr>
          <a:xfrm>
            <a:off x="3029883" y="1466891"/>
            <a:ext cx="1750423" cy="16769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>
            <a:hlinkClick r:id="rId4" action="ppaction://hlinksldjump"/>
          </p:cNvPr>
          <p:cNvSpPr/>
          <p:nvPr/>
        </p:nvSpPr>
        <p:spPr>
          <a:xfrm>
            <a:off x="1171416" y="1466891"/>
            <a:ext cx="1750423" cy="2965773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>
            <a:hlinkClick r:id="rId6" action="ppaction://hlinksldjump"/>
          </p:cNvPr>
          <p:cNvSpPr/>
          <p:nvPr/>
        </p:nvSpPr>
        <p:spPr>
          <a:xfrm>
            <a:off x="1169394" y="4523759"/>
            <a:ext cx="4569555" cy="10459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hlinkClick r:id="rId7" action="ppaction://hlinksldjump"/>
          </p:cNvPr>
          <p:cNvSpPr/>
          <p:nvPr/>
        </p:nvSpPr>
        <p:spPr>
          <a:xfrm>
            <a:off x="5831457" y="4520679"/>
            <a:ext cx="4567464" cy="10490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>
            <a:hlinkClick r:id="rId8" action="ppaction://hlinksldjump"/>
          </p:cNvPr>
          <p:cNvSpPr/>
          <p:nvPr/>
        </p:nvSpPr>
        <p:spPr>
          <a:xfrm>
            <a:off x="3029883" y="3231809"/>
            <a:ext cx="1750423" cy="120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>
            <a:hlinkClick r:id="rId9" action="ppaction://hlinksldjump"/>
          </p:cNvPr>
          <p:cNvSpPr/>
          <p:nvPr/>
        </p:nvSpPr>
        <p:spPr>
          <a:xfrm>
            <a:off x="6765714" y="1466891"/>
            <a:ext cx="1750423" cy="16769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>
            <a:hlinkClick r:id="rId10" action="ppaction://hlinksldjump"/>
          </p:cNvPr>
          <p:cNvSpPr/>
          <p:nvPr/>
        </p:nvSpPr>
        <p:spPr>
          <a:xfrm>
            <a:off x="6765714" y="3231809"/>
            <a:ext cx="1750423" cy="120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963346" y="2977812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Ценностное предложение</a:t>
            </a:r>
          </a:p>
        </p:txBody>
      </p:sp>
      <p:pic>
        <p:nvPicPr>
          <p:cNvPr id="16" name="Рисунок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2" y="1544344"/>
            <a:ext cx="822495" cy="822495"/>
          </a:xfrm>
          <a:prstGeom prst="rect">
            <a:avLst/>
          </a:prstGeom>
        </p:spPr>
      </p:pic>
      <p:pic>
        <p:nvPicPr>
          <p:cNvPr id="18" name="Рисунок 1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7841" y="1955145"/>
            <a:ext cx="1137009" cy="1068837"/>
          </a:xfrm>
          <a:prstGeom prst="rect">
            <a:avLst/>
          </a:prstGeom>
        </p:spPr>
      </p:pic>
      <p:pic>
        <p:nvPicPr>
          <p:cNvPr id="19" name="Рисунок 1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4" y="3214344"/>
            <a:ext cx="755363" cy="755363"/>
          </a:xfrm>
          <a:prstGeom prst="rect">
            <a:avLst/>
          </a:prstGeom>
        </p:spPr>
      </p:pic>
      <p:pic>
        <p:nvPicPr>
          <p:cNvPr id="38" name="Рисунок 3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05" y="4629802"/>
            <a:ext cx="771727" cy="771727"/>
          </a:xfrm>
          <a:prstGeom prst="rect">
            <a:avLst/>
          </a:prstGeom>
        </p:spPr>
      </p:pic>
      <p:pic>
        <p:nvPicPr>
          <p:cNvPr id="39" name="Рисунок 3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44" y="4622804"/>
            <a:ext cx="806209" cy="806209"/>
          </a:xfrm>
          <a:prstGeom prst="rect">
            <a:avLst/>
          </a:prstGeom>
        </p:spPr>
      </p:pic>
      <p:pic>
        <p:nvPicPr>
          <p:cNvPr id="40" name="Рисунок 3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0" y="1671644"/>
            <a:ext cx="526909" cy="526909"/>
          </a:xfrm>
          <a:prstGeom prst="rect">
            <a:avLst/>
          </a:prstGeom>
        </p:spPr>
      </p:pic>
      <p:pic>
        <p:nvPicPr>
          <p:cNvPr id="41" name="Рисунок 4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8" y="3338858"/>
            <a:ext cx="527216" cy="527216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8715326" y="2977811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Сегментация потребителей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50727" y="2977810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партнеры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989535" y="2235265"/>
            <a:ext cx="1831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574A71"/>
                </a:solidFill>
              </a:rPr>
              <a:t>В</a:t>
            </a:r>
            <a:r>
              <a:rPr lang="ru-RU" dirty="0" smtClean="0">
                <a:solidFill>
                  <a:srgbClr val="574A71"/>
                </a:solidFill>
              </a:rPr>
              <a:t>иды деятельности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47818" y="2231632"/>
            <a:ext cx="1831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Отношения с клиентами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974593" y="3860718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Ресурсы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721734" y="3855591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Каналы связи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923635" y="4782289"/>
            <a:ext cx="1030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Затраты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199294" y="4782289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Доходы</a:t>
            </a:r>
            <a:endParaRPr lang="ru-RU" dirty="0">
              <a:solidFill>
                <a:srgbClr val="574A71"/>
              </a:solidFill>
            </a:endParaRPr>
          </a:p>
        </p:txBody>
      </p:sp>
      <p:pic>
        <p:nvPicPr>
          <p:cNvPr id="2" name="Рисунок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18" y="2017882"/>
            <a:ext cx="931895" cy="931895"/>
          </a:xfrm>
          <a:prstGeom prst="rect">
            <a:avLst/>
          </a:prstGeom>
        </p:spPr>
      </p:pic>
      <p:pic>
        <p:nvPicPr>
          <p:cNvPr id="3" name="Рисунок 2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70" y="2003843"/>
            <a:ext cx="661862" cy="9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18"/>
          <p:cNvSpPr/>
          <p:nvPr/>
        </p:nvSpPr>
        <p:spPr>
          <a:xfrm rot="18754198">
            <a:off x="-755245" y="1538076"/>
            <a:ext cx="3285132" cy="423531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78751" y="443928"/>
            <a:ext cx="3696850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16804" y="644155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Ценностное предложение</a:t>
            </a:r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l="50510" b="50288"/>
          <a:stretch/>
        </p:blipFill>
        <p:spPr>
          <a:xfrm>
            <a:off x="1101325" y="3420166"/>
            <a:ext cx="8389114" cy="2707918"/>
          </a:xfrm>
          <a:prstGeom prst="rect">
            <a:avLst/>
          </a:prstGeom>
          <a:ln w="19050">
            <a:solidFill>
              <a:srgbClr val="574A7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1731942" y="1473017"/>
            <a:ext cx="9001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574A71"/>
                </a:solidFill>
              </a:rPr>
              <a:t>Ценностное </a:t>
            </a:r>
            <a:r>
              <a:rPr lang="ru-RU" dirty="0" smtClean="0">
                <a:solidFill>
                  <a:srgbClr val="574A71"/>
                </a:solidFill>
              </a:rPr>
              <a:t>предложение описывает преимущества приложения от конкурентов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10" name="Овал 18"/>
          <p:cNvSpPr/>
          <p:nvPr/>
        </p:nvSpPr>
        <p:spPr>
          <a:xfrm rot="18754198">
            <a:off x="11475336" y="-241151"/>
            <a:ext cx="3285132" cy="423531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21288273">
            <a:off x="11791386" y="2743920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21288273">
            <a:off x="-485601" y="599309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5616851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7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94044" y="2364800"/>
            <a:ext cx="90017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</a:rPr>
              <a:t>В данном проекте ценностным предложением для пользователя является наличие </a:t>
            </a:r>
            <a:r>
              <a:rPr lang="ru-RU" sz="2000" dirty="0" smtClean="0">
                <a:solidFill>
                  <a:srgbClr val="B38ADD"/>
                </a:solidFill>
              </a:rPr>
              <a:t>статистики и напоминаний</a:t>
            </a:r>
            <a:r>
              <a:rPr lang="ru-RU" dirty="0">
                <a:solidFill>
                  <a:srgbClr val="574A71"/>
                </a:solidFill>
              </a:rPr>
              <a:t>, основанных на </a:t>
            </a:r>
            <a:r>
              <a:rPr lang="ru-RU" dirty="0" smtClean="0">
                <a:solidFill>
                  <a:srgbClr val="574A71"/>
                </a:solidFill>
              </a:rPr>
              <a:t>его проблемах</a:t>
            </a:r>
            <a:endParaRPr lang="ru-RU" dirty="0">
              <a:solidFill>
                <a:srgbClr val="574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3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18"/>
          <p:cNvSpPr/>
          <p:nvPr/>
        </p:nvSpPr>
        <p:spPr>
          <a:xfrm rot="16548029">
            <a:off x="-1862825" y="3166986"/>
            <a:ext cx="3181555" cy="24948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78751" y="443928"/>
            <a:ext cx="3696850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18804" y="659612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Сегментация потребителей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8"/>
          <p:cNvSpPr/>
          <p:nvPr/>
        </p:nvSpPr>
        <p:spPr>
          <a:xfrm rot="955312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8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4" name="Овал 18"/>
          <p:cNvSpPr/>
          <p:nvPr/>
        </p:nvSpPr>
        <p:spPr>
          <a:xfrm rot="13780073">
            <a:off x="3263861" y="1424175"/>
            <a:ext cx="5088399" cy="473946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972717474"/>
              </p:ext>
            </p:extLst>
          </p:nvPr>
        </p:nvGraphicFramePr>
        <p:xfrm>
          <a:off x="3049467" y="2052962"/>
          <a:ext cx="5448663" cy="3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 flipV="1">
            <a:off x="6924214" y="2875222"/>
            <a:ext cx="1515291" cy="853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22984" y="2733154"/>
            <a:ext cx="1038827" cy="585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157444" y="4414397"/>
            <a:ext cx="1731944" cy="417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074047" y="2367133"/>
            <a:ext cx="298362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продуктивные люди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440850" y="2527364"/>
            <a:ext cx="181738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8661" y="5978827"/>
            <a:ext cx="120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Студенты</a:t>
            </a:r>
            <a:endParaRPr lang="ru-RU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77335" y="4622956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Бизнесмены</a:t>
            </a:r>
            <a:endParaRPr lang="ru-RU" sz="20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4723131" y="5059880"/>
            <a:ext cx="747780" cy="834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18"/>
          <p:cNvSpPr/>
          <p:nvPr/>
        </p:nvSpPr>
        <p:spPr>
          <a:xfrm rot="2915032">
            <a:off x="11145739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1288273">
            <a:off x="11464056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974234">
            <a:off x="11696343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18"/>
          <p:cNvSpPr/>
          <p:nvPr/>
        </p:nvSpPr>
        <p:spPr>
          <a:xfrm rot="20583680">
            <a:off x="-441394" y="5982313"/>
            <a:ext cx="1980977" cy="1809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18"/>
          <p:cNvSpPr/>
          <p:nvPr/>
        </p:nvSpPr>
        <p:spPr>
          <a:xfrm rot="3746006">
            <a:off x="-603887" y="308907"/>
            <a:ext cx="1247741" cy="110400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38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705</Words>
  <Application>Microsoft Office PowerPoint</Application>
  <PresentationFormat>Широкоэкранный</PresentationFormat>
  <Paragraphs>146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Bahnschrift</vt:lpstr>
      <vt:lpstr>Calibri</vt:lpstr>
      <vt:lpstr>Calibri Light</vt:lpstr>
      <vt:lpstr>Gotham Pro</vt:lpstr>
      <vt:lpstr>Gotham Pro Light</vt:lpstr>
      <vt:lpstr>Times New Roman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51</cp:revision>
  <dcterms:created xsi:type="dcterms:W3CDTF">2024-03-11T14:02:03Z</dcterms:created>
  <dcterms:modified xsi:type="dcterms:W3CDTF">2024-03-19T17:21:28Z</dcterms:modified>
</cp:coreProperties>
</file>