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A71"/>
    <a:srgbClr val="B38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D549-942E-4068-B1A8-A443AABCDA17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C087-163B-4620-92B1-F8AC47EE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3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5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0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6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D793-DB2C-45CA-9516-4A984A3C1D78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7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7"/>
          <a:stretch/>
        </p:blipFill>
        <p:spPr>
          <a:xfrm>
            <a:off x="-107092" y="-1054445"/>
            <a:ext cx="12299092" cy="79209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 rot="16200000">
            <a:off x="5174216" y="-2717634"/>
            <a:ext cx="1736477" cy="12299094"/>
          </a:xfrm>
          <a:prstGeom prst="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08712" y="2715730"/>
            <a:ext cx="7667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АВТОМАТИЗИРОВАННАЯ СИСТЕМА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ПО УЧЕТУ КОММУНИКАЦИЙ</a:t>
            </a:r>
            <a:endParaRPr lang="ru-RU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37860" y="3931159"/>
            <a:ext cx="3009188" cy="284206"/>
          </a:xfrm>
        </p:spPr>
        <p:txBody>
          <a:bodyPr>
            <a:noAutofit/>
          </a:bodyPr>
          <a:lstStyle/>
          <a:p>
            <a:r>
              <a:rPr lang="ru-RU" sz="1400" dirty="0" err="1" smtClean="0">
                <a:solidFill>
                  <a:schemeClr val="bg1"/>
                </a:solidFill>
                <a:latin typeface="Bahnschrift" panose="020B0502040204020203" pitchFamily="34" charset="0"/>
              </a:rPr>
              <a:t>Арбаковой</a:t>
            </a:r>
            <a:r>
              <a:rPr lang="ru-RU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Анастасии, АСУб-20-2</a:t>
            </a:r>
            <a:endParaRPr lang="ru-RU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Рамка 14"/>
          <p:cNvSpPr/>
          <p:nvPr/>
        </p:nvSpPr>
        <p:spPr>
          <a:xfrm>
            <a:off x="2" y="0"/>
            <a:ext cx="12192000" cy="6858000"/>
          </a:xfrm>
          <a:prstGeom prst="frame">
            <a:avLst>
              <a:gd name="adj1" fmla="val 313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6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3219989">
            <a:off x="9376459" y="6111042"/>
            <a:ext cx="3826818" cy="334049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13819062">
            <a:off x="2397235" y="94935"/>
            <a:ext cx="1537918" cy="676788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3189434">
            <a:off x="3192702" y="518893"/>
            <a:ext cx="3167538" cy="739708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60555" y="4167133"/>
            <a:ext cx="334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существления </a:t>
            </a:r>
            <a:r>
              <a:rPr lang="ru-RU" sz="2000" dirty="0" smtClean="0">
                <a:solidFill>
                  <a:srgbClr val="B38ADD"/>
                </a:solidFill>
              </a:rPr>
              <a:t>напоминаний</a:t>
            </a:r>
            <a:endParaRPr lang="ru-RU" dirty="0">
              <a:solidFill>
                <a:srgbClr val="B38ADD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0" y="1719533"/>
            <a:ext cx="6899799" cy="38811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90762" y="509306"/>
            <a:ext cx="5524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ЦЕЛЕСООБРАЗНОСТЬ ПРОЕКТА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180300" y="3009653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180300" y="3493391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188700" y="3934999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192733" y="4369000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8081400" y="2263962"/>
            <a:ext cx="296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предназначена для</a:t>
            </a:r>
            <a:endParaRPr lang="ru-RU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8560996" y="2808649"/>
            <a:ext cx="299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Ведения</a:t>
            </a:r>
            <a:r>
              <a:rPr lang="ru-RU" dirty="0" smtClean="0">
                <a:solidFill>
                  <a:srgbClr val="B38ADD"/>
                </a:solidFill>
              </a:rPr>
              <a:t> </a:t>
            </a:r>
            <a:r>
              <a:rPr lang="ru-RU" sz="2000" dirty="0" smtClean="0">
                <a:solidFill>
                  <a:srgbClr val="B38ADD"/>
                </a:solidFill>
              </a:rPr>
              <a:t>учёта</a:t>
            </a:r>
            <a:r>
              <a:rPr lang="ru-RU" sz="2000" dirty="0" smtClean="0"/>
              <a:t> </a:t>
            </a:r>
            <a:r>
              <a:rPr lang="ru-RU" dirty="0" smtClean="0"/>
              <a:t>информации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560996" y="3733792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Анализа </a:t>
            </a:r>
            <a:r>
              <a:rPr lang="ru-RU" dirty="0" smtClean="0"/>
              <a:t>коммуникаций  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8560996" y="328325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Планирования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53" name="Овал 18"/>
          <p:cNvSpPr/>
          <p:nvPr/>
        </p:nvSpPr>
        <p:spPr>
          <a:xfrm rot="318943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55" name="Овал 18"/>
          <p:cNvSpPr/>
          <p:nvPr/>
        </p:nvSpPr>
        <p:spPr>
          <a:xfrm rot="21236836">
            <a:off x="3116599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1396430">
            <a:off x="9022727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4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18"/>
          <p:cNvSpPr/>
          <p:nvPr/>
        </p:nvSpPr>
        <p:spPr>
          <a:xfrm rot="3219989">
            <a:off x="9398923" y="-726067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9395517">
            <a:off x="-1072355" y="236708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8"/>
          <p:cNvSpPr/>
          <p:nvPr/>
        </p:nvSpPr>
        <p:spPr>
          <a:xfrm rot="5866248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18996" y="1553260"/>
            <a:ext cx="923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— это модель бизнеса, в которой компания продаёт товар конечному потребителю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https://russia-dropshipping.ru/800/600/https/avivi.pro/upload/medialibrary/ca4/ca473d4c6bd1400e671f1df673e60b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9" y="3094198"/>
            <a:ext cx="3812442" cy="231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026317" y="1076214"/>
            <a:ext cx="21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B38ADD"/>
                </a:solidFill>
              </a:rPr>
              <a:t>(</a:t>
            </a:r>
            <a:r>
              <a:rPr lang="ru-RU" sz="1600" dirty="0" err="1" smtClean="0">
                <a:solidFill>
                  <a:srgbClr val="B38ADD"/>
                </a:solidFill>
              </a:rPr>
              <a:t>business</a:t>
            </a:r>
            <a:r>
              <a:rPr lang="en-US" sz="1600" dirty="0" smtClean="0">
                <a:solidFill>
                  <a:srgbClr val="B38ADD"/>
                </a:solidFill>
              </a:rPr>
              <a:t> </a:t>
            </a:r>
            <a:r>
              <a:rPr lang="ru-RU" sz="1600" dirty="0" err="1" smtClean="0">
                <a:solidFill>
                  <a:srgbClr val="B38ADD"/>
                </a:solidFill>
              </a:rPr>
              <a:t>to</a:t>
            </a:r>
            <a:r>
              <a:rPr lang="en-US" sz="1600" dirty="0" smtClean="0">
                <a:solidFill>
                  <a:srgbClr val="B38ADD"/>
                </a:solidFill>
              </a:rPr>
              <a:t> </a:t>
            </a:r>
            <a:r>
              <a:rPr lang="ru-RU" sz="1600" dirty="0" err="1" smtClean="0">
                <a:solidFill>
                  <a:srgbClr val="B38ADD"/>
                </a:solidFill>
              </a:rPr>
              <a:t>consumer</a:t>
            </a:r>
            <a:r>
              <a:rPr lang="en-US" sz="1600" dirty="0" smtClean="0">
                <a:solidFill>
                  <a:srgbClr val="B38ADD"/>
                </a:solidFill>
              </a:rPr>
              <a:t>)</a:t>
            </a:r>
            <a:endParaRPr lang="ru-RU" sz="1600" dirty="0">
              <a:solidFill>
                <a:srgbClr val="B38ADD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20071" y="2310297"/>
            <a:ext cx="6380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Массовый рынок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B2C ориентирована на массовый рынок, где товары или услуги предлагаются большому количеству потребителей.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0068" y="3269828"/>
            <a:ext cx="6856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Низкие затраты на распространение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подобные системы обычно распространяются через интернет, поэтому затраты на распространение значительно ниже.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20068" y="4279363"/>
            <a:ext cx="6856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 доступность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можно легко получить и использовать с помощью различных устройств, таких как компьютеры, смартфоны и планшеты.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20066" y="5291502"/>
            <a:ext cx="6856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Персонализация и </a:t>
            </a:r>
            <a:r>
              <a:rPr lang="ru-RU" sz="2000" dirty="0" err="1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кастомизация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система может быть персонализируемой или </a:t>
            </a:r>
            <a:r>
              <a:rPr lang="ru-RU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кастомизируемой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 нужды конкретного пользователя.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692109" y="509306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Gotham Pro Light" panose="02000503030000020004" pitchFamily="2" charset="0"/>
              </a:rPr>
              <a:t>B2C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19" name="Овал 18"/>
          <p:cNvSpPr/>
          <p:nvPr/>
        </p:nvSpPr>
        <p:spPr>
          <a:xfrm rot="21236836">
            <a:off x="5309474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11396430">
            <a:off x="6626650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6403015">
            <a:off x="-1425404" y="449104"/>
            <a:ext cx="2148156" cy="214464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4313580">
            <a:off x="10867345" y="54718"/>
            <a:ext cx="2148156" cy="2533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 rot="1704239">
            <a:off x="-1519839" y="5349878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8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13780073">
            <a:off x="8681777" y="1328665"/>
            <a:ext cx="1952955" cy="165985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18"/>
          <p:cNvSpPr/>
          <p:nvPr/>
        </p:nvSpPr>
        <p:spPr>
          <a:xfrm rot="2003006">
            <a:off x="5328177" y="1466551"/>
            <a:ext cx="1576506" cy="185685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3780073">
            <a:off x="1662030" y="1109091"/>
            <a:ext cx="1690180" cy="199250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18"/>
          <p:cNvSpPr/>
          <p:nvPr/>
        </p:nvSpPr>
        <p:spPr>
          <a:xfrm>
            <a:off x="23391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43526" y="3766036"/>
            <a:ext cx="287500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Сложный в использовании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98563" y="3755843"/>
            <a:ext cx="234905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системы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898940" y="3774893"/>
            <a:ext cx="15950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</a:t>
            </a:r>
            <a:r>
              <a:rPr lang="en-US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80050" y="3093061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47374" y="3093061"/>
            <a:ext cx="265143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Microsoft’s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Outlook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830867" y="3093061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iCloud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олилиния 17"/>
          <p:cNvSpPr/>
          <p:nvPr/>
        </p:nvSpPr>
        <p:spPr>
          <a:xfrm rot="1704239">
            <a:off x="-1515382" y="-1430542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9071215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3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70916" y="509306"/>
            <a:ext cx="3004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АНАЛИЗ РЫНКА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24" name="Овал 18"/>
          <p:cNvSpPr/>
          <p:nvPr/>
        </p:nvSpPr>
        <p:spPr>
          <a:xfrm rot="21236836">
            <a:off x="4266134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1396430">
            <a:off x="7864478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upload.wikimedia.org/wikipedia/commons/thumb/9/94/Microsoft_Office_Outlook_%282013%E2%80%932019%29.svg/1200px-Microsoft_Office_Outlook_%282013%E2%80%932019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5" y="1727737"/>
            <a:ext cx="1072413" cy="10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vatars.mds.yandex.net/i?id=2a00000179f356e7a37481ea043232f46b31-4087837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24" y="1715783"/>
            <a:ext cx="1096323" cy="10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ilearchive.cnews.ru/img/book/2022/06/08/1200px-google_calendar_icon_2020.svg_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61" y="1769575"/>
            <a:ext cx="966923" cy="96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530729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Бесплатно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Овал 18"/>
          <p:cNvSpPr/>
          <p:nvPr/>
        </p:nvSpPr>
        <p:spPr>
          <a:xfrm>
            <a:off x="584817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05953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Овал 18"/>
          <p:cNvSpPr/>
          <p:nvPr/>
        </p:nvSpPr>
        <p:spPr>
          <a:xfrm>
            <a:off x="93572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56858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243526" y="4186258"/>
            <a:ext cx="3223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Зависимый от других сервисов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Овал 18"/>
          <p:cNvSpPr/>
          <p:nvPr/>
        </p:nvSpPr>
        <p:spPr>
          <a:xfrm>
            <a:off x="931619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18"/>
          <p:cNvSpPr/>
          <p:nvPr/>
        </p:nvSpPr>
        <p:spPr>
          <a:xfrm>
            <a:off x="931619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18"/>
          <p:cNvSpPr/>
          <p:nvPr/>
        </p:nvSpPr>
        <p:spPr>
          <a:xfrm>
            <a:off x="4769736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18"/>
          <p:cNvSpPr/>
          <p:nvPr/>
        </p:nvSpPr>
        <p:spPr>
          <a:xfrm>
            <a:off x="4769736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98563" y="4186258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для пользователя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Овал 18"/>
          <p:cNvSpPr/>
          <p:nvPr/>
        </p:nvSpPr>
        <p:spPr>
          <a:xfrm>
            <a:off x="8586744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18"/>
          <p:cNvSpPr/>
          <p:nvPr/>
        </p:nvSpPr>
        <p:spPr>
          <a:xfrm>
            <a:off x="8586744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911309" y="418625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Ограниченность</a:t>
            </a:r>
            <a:endParaRPr lang="ru-RU" dirty="0"/>
          </a:p>
        </p:txBody>
      </p:sp>
      <p:sp>
        <p:nvSpPr>
          <p:cNvPr id="52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18"/>
          <p:cNvSpPr/>
          <p:nvPr/>
        </p:nvSpPr>
        <p:spPr>
          <a:xfrm rot="13780073">
            <a:off x="-1282306" y="5769412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18"/>
          <p:cNvSpPr/>
          <p:nvPr/>
        </p:nvSpPr>
        <p:spPr>
          <a:xfrm rot="17498887">
            <a:off x="1175864" y="6175122"/>
            <a:ext cx="408372" cy="6184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85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18"/>
          <p:cNvSpPr/>
          <p:nvPr/>
        </p:nvSpPr>
        <p:spPr>
          <a:xfrm rot="2352400">
            <a:off x="7339840" y="344318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18"/>
          <p:cNvSpPr/>
          <p:nvPr/>
        </p:nvSpPr>
        <p:spPr>
          <a:xfrm rot="7663389">
            <a:off x="9075172" y="418658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18"/>
          <p:cNvSpPr/>
          <p:nvPr/>
        </p:nvSpPr>
        <p:spPr>
          <a:xfrm rot="7663389">
            <a:off x="6026515" y="2353684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3780073">
            <a:off x="5741958" y="4031070"/>
            <a:ext cx="2030944" cy="188439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18"/>
          <p:cNvSpPr/>
          <p:nvPr/>
        </p:nvSpPr>
        <p:spPr>
          <a:xfrm rot="13780073">
            <a:off x="8842235" y="3737271"/>
            <a:ext cx="2233093" cy="21571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18"/>
          <p:cNvSpPr/>
          <p:nvPr/>
        </p:nvSpPr>
        <p:spPr>
          <a:xfrm rot="13780073">
            <a:off x="7236833" y="1909696"/>
            <a:ext cx="2052009" cy="23272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3780073">
            <a:off x="4298923" y="2076083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1327247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4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33737" y="509306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МЕТОДЫ РЕКЛАМЫ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13" name="Овал 18"/>
          <p:cNvSpPr/>
          <p:nvPr/>
        </p:nvSpPr>
        <p:spPr>
          <a:xfrm rot="21236836">
            <a:off x="3954799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1396430">
            <a:off x="8270252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-1282306" y="-99333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r="3072" b="2977"/>
          <a:stretch>
            <a:fillRect/>
          </a:stretch>
        </p:blipFill>
        <p:spPr>
          <a:xfrm>
            <a:off x="1" y="1741823"/>
            <a:ext cx="3629025" cy="5162550"/>
          </a:xfrm>
          <a:custGeom>
            <a:avLst/>
            <a:gdLst>
              <a:gd name="connsiteX0" fmla="*/ 1451777 w 3629025"/>
              <a:gd name="connsiteY0" fmla="*/ 0 h 5162550"/>
              <a:gd name="connsiteX1" fmla="*/ 3629025 w 3629025"/>
              <a:gd name="connsiteY1" fmla="*/ 2317384 h 5162550"/>
              <a:gd name="connsiteX2" fmla="*/ 3629024 w 3629025"/>
              <a:gd name="connsiteY2" fmla="*/ 5162550 h 5162550"/>
              <a:gd name="connsiteX3" fmla="*/ 0 w 3629025"/>
              <a:gd name="connsiteY3" fmla="*/ 5162550 h 5162550"/>
              <a:gd name="connsiteX4" fmla="*/ 0 w 3629025"/>
              <a:gd name="connsiteY4" fmla="*/ 582501 h 5162550"/>
              <a:gd name="connsiteX5" fmla="*/ 10909 w 3629025"/>
              <a:gd name="connsiteY5" fmla="*/ 569439 h 5162550"/>
              <a:gd name="connsiteX6" fmla="*/ 1451777 w 3629025"/>
              <a:gd name="connsiteY6" fmla="*/ 0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9025" h="5162550">
                <a:moveTo>
                  <a:pt x="1451777" y="0"/>
                </a:moveTo>
                <a:cubicBezTo>
                  <a:pt x="2609089" y="0"/>
                  <a:pt x="3629025" y="746042"/>
                  <a:pt x="3629025" y="2317384"/>
                </a:cubicBezTo>
                <a:lnTo>
                  <a:pt x="3629024" y="5162550"/>
                </a:lnTo>
                <a:lnTo>
                  <a:pt x="0" y="5162550"/>
                </a:lnTo>
                <a:lnTo>
                  <a:pt x="0" y="582501"/>
                </a:lnTo>
                <a:lnTo>
                  <a:pt x="10909" y="569439"/>
                </a:lnTo>
                <a:cubicBezTo>
                  <a:pt x="369683" y="186511"/>
                  <a:pt x="873120" y="0"/>
                  <a:pt x="1451777" y="0"/>
                </a:cubicBezTo>
                <a:close/>
              </a:path>
            </a:pathLst>
          </a:custGeom>
        </p:spPr>
      </p:pic>
      <p:sp>
        <p:nvSpPr>
          <p:cNvPr id="40" name="Овал 18"/>
          <p:cNvSpPr/>
          <p:nvPr/>
        </p:nvSpPr>
        <p:spPr>
          <a:xfrm rot="13780073">
            <a:off x="11286359" y="720135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18"/>
          <p:cNvSpPr/>
          <p:nvPr/>
        </p:nvSpPr>
        <p:spPr>
          <a:xfrm rot="7663389">
            <a:off x="10849841" y="397993"/>
            <a:ext cx="1022477" cy="676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18"/>
          <p:cNvSpPr/>
          <p:nvPr/>
        </p:nvSpPr>
        <p:spPr>
          <a:xfrm rot="7663389">
            <a:off x="4464484" y="3664259"/>
            <a:ext cx="324025" cy="33638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18"/>
          <p:cNvSpPr/>
          <p:nvPr/>
        </p:nvSpPr>
        <p:spPr>
          <a:xfrm rot="20457125">
            <a:off x="5850419" y="511494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643506" y="2801701"/>
            <a:ext cx="1623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Социальные сети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352665" y="2873252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574A71"/>
                </a:solidFill>
              </a:rPr>
              <a:t>SEO-</a:t>
            </a:r>
            <a:r>
              <a:rPr lang="ru-RU" sz="2000" dirty="0" smtClean="0">
                <a:solidFill>
                  <a:srgbClr val="574A71"/>
                </a:solidFill>
              </a:rPr>
              <a:t>оптимизация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81089" y="4845072"/>
            <a:ext cx="1112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Реклама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083839" y="4528781"/>
            <a:ext cx="1877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Отзывы и рекомендации</a:t>
            </a:r>
          </a:p>
        </p:txBody>
      </p:sp>
      <p:sp>
        <p:nvSpPr>
          <p:cNvPr id="48" name="Овал 18"/>
          <p:cNvSpPr/>
          <p:nvPr/>
        </p:nvSpPr>
        <p:spPr>
          <a:xfrm rot="20457125">
            <a:off x="9359734" y="2576411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3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18"/>
          <p:cNvSpPr/>
          <p:nvPr/>
        </p:nvSpPr>
        <p:spPr>
          <a:xfrm rot="7585550">
            <a:off x="6864589" y="3009967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5458410" y="1146356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8707490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5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6" name="Овал 18"/>
          <p:cNvSpPr/>
          <p:nvPr/>
        </p:nvSpPr>
        <p:spPr>
          <a:xfrm rot="4145774">
            <a:off x="-53834" y="2662684"/>
            <a:ext cx="2833779" cy="49210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14887" y="509306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ОСОБЕННОСТИ ПРОДВИЖЕНИЯ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8" name="Овал 18"/>
          <p:cNvSpPr/>
          <p:nvPr/>
        </p:nvSpPr>
        <p:spPr>
          <a:xfrm rot="21236836">
            <a:off x="5682099" y="942154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8"/>
          <p:cNvSpPr/>
          <p:nvPr/>
        </p:nvSpPr>
        <p:spPr>
          <a:xfrm rot="11396430">
            <a:off x="9178164" y="93711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6587345">
            <a:off x="517544" y="5303658"/>
            <a:ext cx="1537918" cy="218113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526" r="38187"/>
          <a:stretch>
            <a:fillRect/>
          </a:stretch>
        </p:blipFill>
        <p:spPr>
          <a:xfrm>
            <a:off x="-571500" y="-39352"/>
            <a:ext cx="4191000" cy="5162550"/>
          </a:xfrm>
          <a:custGeom>
            <a:avLst/>
            <a:gdLst>
              <a:gd name="connsiteX0" fmla="*/ 1 w 4191000"/>
              <a:gd name="connsiteY0" fmla="*/ 0 h 5162550"/>
              <a:gd name="connsiteX1" fmla="*/ 4191000 w 4191000"/>
              <a:gd name="connsiteY1" fmla="*/ 0 h 5162550"/>
              <a:gd name="connsiteX2" fmla="*/ 4191000 w 4191000"/>
              <a:gd name="connsiteY2" fmla="*/ 2845167 h 5162550"/>
              <a:gd name="connsiteX3" fmla="*/ 2177249 w 4191000"/>
              <a:gd name="connsiteY3" fmla="*/ 5162550 h 5162550"/>
              <a:gd name="connsiteX4" fmla="*/ 0 w 4191000"/>
              <a:gd name="connsiteY4" fmla="*/ 2845167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5162550">
                <a:moveTo>
                  <a:pt x="1" y="0"/>
                </a:moveTo>
                <a:lnTo>
                  <a:pt x="4191000" y="0"/>
                </a:lnTo>
                <a:lnTo>
                  <a:pt x="4191000" y="2845167"/>
                </a:lnTo>
                <a:cubicBezTo>
                  <a:pt x="4191000" y="4416509"/>
                  <a:pt x="3334561" y="5162550"/>
                  <a:pt x="2177249" y="5162550"/>
                </a:cubicBezTo>
                <a:cubicBezTo>
                  <a:pt x="1019937" y="5162550"/>
                  <a:pt x="0" y="4416509"/>
                  <a:pt x="0" y="2845167"/>
                </a:cubicBezTo>
                <a:close/>
              </a:path>
            </a:pathLst>
          </a:custGeom>
        </p:spPr>
      </p:pic>
      <p:sp>
        <p:nvSpPr>
          <p:cNvPr id="18" name="Прямоугольник 17"/>
          <p:cNvSpPr/>
          <p:nvPr/>
        </p:nvSpPr>
        <p:spPr>
          <a:xfrm>
            <a:off x="6004756" y="2721601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Сегментация аудитории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04756" y="3502651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Удобство использования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04756" y="4251164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Наглядность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004756" y="4999676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Обратная связь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15342365">
            <a:off x="10517616" y="458548"/>
            <a:ext cx="2771116" cy="224341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21288273">
            <a:off x="11852322" y="3489318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33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2216206">
            <a:off x="3591470" y="1625616"/>
            <a:ext cx="4470749" cy="33417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23546" y="2861981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СПАСИБО ЗА ВНИМАНИЕ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5" name="Овал 18"/>
          <p:cNvSpPr/>
          <p:nvPr/>
        </p:nvSpPr>
        <p:spPr>
          <a:xfrm rot="6587345">
            <a:off x="517544" y="-1554342"/>
            <a:ext cx="1537918" cy="218113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21288273">
            <a:off x="174672" y="1193793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593147">
            <a:off x="10403238" y="5308319"/>
            <a:ext cx="1537918" cy="218113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8"/>
          <p:cNvSpPr/>
          <p:nvPr/>
        </p:nvSpPr>
        <p:spPr>
          <a:xfrm rot="16882665">
            <a:off x="11142212" y="3980497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420817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943071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2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169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Gotham Pro</vt:lpstr>
      <vt:lpstr>Gotham Pro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27</cp:revision>
  <dcterms:created xsi:type="dcterms:W3CDTF">2024-03-11T14:02:03Z</dcterms:created>
  <dcterms:modified xsi:type="dcterms:W3CDTF">2024-03-11T18:32:20Z</dcterms:modified>
</cp:coreProperties>
</file>