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6" r:id="rId5"/>
    <p:sldId id="260" r:id="rId6"/>
    <p:sldId id="264" r:id="rId7"/>
    <p:sldId id="265" r:id="rId8"/>
    <p:sldId id="267" r:id="rId9"/>
    <p:sldId id="268" r:id="rId10"/>
    <p:sldId id="270" r:id="rId11"/>
    <p:sldId id="27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8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74222612042624"/>
          <c:y val="7.2939688745411249E-2"/>
          <c:w val="0.65174924564062775"/>
          <c:h val="0.92706031125458876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rgbClr val="B38ADD"/>
              </a:solidFill>
              <a:ln w="3810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7030A0"/>
              </a:solidFill>
              <a:ln w="3810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574A71"/>
              </a:solidFill>
              <a:ln w="3810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3810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>Руководители</c:v>
                </c:pt>
                <c:pt idx="1">
                  <c:v>Студенты</c:v>
                </c:pt>
                <c:pt idx="2">
                  <c:v> Бизнесмены</c:v>
                </c:pt>
                <c:pt idx="3">
                  <c:v>Продуктивный человек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</c:v>
                </c:pt>
                <c:pt idx="1">
                  <c:v>1.2</c:v>
                </c:pt>
                <c:pt idx="2">
                  <c:v>1.8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E720-75EC-40D7-9A81-6C622CE67E6A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529-89E4-4A8C-88B6-700C4071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63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E720-75EC-40D7-9A81-6C622CE67E6A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529-89E4-4A8C-88B6-700C4071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52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E720-75EC-40D7-9A81-6C622CE67E6A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529-89E4-4A8C-88B6-700C4071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18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E720-75EC-40D7-9A81-6C622CE67E6A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529-89E4-4A8C-88B6-700C4071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03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E720-75EC-40D7-9A81-6C622CE67E6A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529-89E4-4A8C-88B6-700C4071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76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E720-75EC-40D7-9A81-6C622CE67E6A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529-89E4-4A8C-88B6-700C4071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23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E720-75EC-40D7-9A81-6C622CE67E6A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529-89E4-4A8C-88B6-700C4071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38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E720-75EC-40D7-9A81-6C622CE67E6A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529-89E4-4A8C-88B6-700C4071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44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E720-75EC-40D7-9A81-6C622CE67E6A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529-89E4-4A8C-88B6-700C4071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08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E720-75EC-40D7-9A81-6C622CE67E6A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529-89E4-4A8C-88B6-700C4071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47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E720-75EC-40D7-9A81-6C622CE67E6A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529-89E4-4A8C-88B6-700C4071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56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6E720-75EC-40D7-9A81-6C622CE67E6A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F6529-89E4-4A8C-88B6-700C4071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6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8"/>
          <p:cNvSpPr/>
          <p:nvPr/>
        </p:nvSpPr>
        <p:spPr>
          <a:xfrm rot="10392685">
            <a:off x="5095834" y="3755006"/>
            <a:ext cx="3928554" cy="308360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8"/>
          <p:cNvSpPr/>
          <p:nvPr/>
        </p:nvSpPr>
        <p:spPr>
          <a:xfrm rot="4313580">
            <a:off x="7257777" y="439786"/>
            <a:ext cx="4827110" cy="605128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18"/>
          <p:cNvSpPr/>
          <p:nvPr/>
        </p:nvSpPr>
        <p:spPr>
          <a:xfrm rot="10392685">
            <a:off x="-699721" y="-164061"/>
            <a:ext cx="3928554" cy="308360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155591" y="2503664"/>
            <a:ext cx="4893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АВТОМАТИЗИРОВАННАЯ СИСТЕМА ПО УЧЁТУ КОММУНИКАЦИЙ</a:t>
            </a:r>
            <a:endParaRPr lang="ru-RU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40191" y="6345935"/>
            <a:ext cx="3009188" cy="284206"/>
          </a:xfrm>
        </p:spPr>
        <p:txBody>
          <a:bodyPr>
            <a:noAutofit/>
          </a:bodyPr>
          <a:lstStyle/>
          <a:p>
            <a:r>
              <a:rPr lang="ru-RU" sz="1400" dirty="0" err="1" smtClean="0">
                <a:solidFill>
                  <a:srgbClr val="574A71"/>
                </a:solidFill>
                <a:latin typeface="Bahnschrift" panose="020B0502040204020203" pitchFamily="34" charset="0"/>
              </a:rPr>
              <a:t>Арбакова</a:t>
            </a:r>
            <a:r>
              <a:rPr lang="ru-RU" sz="1400" dirty="0" smtClean="0">
                <a:solidFill>
                  <a:srgbClr val="574A71"/>
                </a:solidFill>
                <a:latin typeface="Bahnschrift" panose="020B0502040204020203" pitchFamily="34" charset="0"/>
              </a:rPr>
              <a:t> Анастасия, АСУб-20-2</a:t>
            </a:r>
            <a:endParaRPr lang="ru-RU" sz="1400" dirty="0">
              <a:solidFill>
                <a:srgbClr val="574A71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Picture 6" descr="https://www.pkware.com/wp-content/uploads/2021/03/laptop-frame-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99" b="93103" l="7167" r="95917">
                        <a14:foregroundMark x1="17750" y1="17752" x2="18583" y2="39464"/>
                        <a14:foregroundMark x1="42083" y1="2810" x2="13750" y2="1788"/>
                        <a14:foregroundMark x1="42333" y1="3065" x2="90083" y2="2810"/>
                        <a14:foregroundMark x1="90917" y1="3448" x2="91000" y2="84674"/>
                        <a14:foregroundMark x1="89250" y1="82759" x2="93917" y2="90677"/>
                        <a14:foregroundMark x1="91667" y1="90166" x2="7167" y2="90805"/>
                        <a14:foregroundMark x1="9250" y1="91954" x2="93167" y2="91954"/>
                        <a14:foregroundMark x1="14667" y1="80460" x2="35500" y2="2427"/>
                        <a14:foregroundMark x1="11000" y1="82248" x2="11250" y2="2554"/>
                        <a14:foregroundMark x1="11750" y1="3193" x2="31250" y2="10600"/>
                        <a14:foregroundMark x1="12000" y1="3831" x2="18167" y2="15709"/>
                        <a14:foregroundMark x1="13417" y1="93103" x2="89333" y2="93103"/>
                        <a14:foregroundMark x1="13250" y1="65262" x2="13750" y2="166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09" b="5233"/>
          <a:stretch/>
        </p:blipFill>
        <p:spPr bwMode="auto">
          <a:xfrm>
            <a:off x="747056" y="1567129"/>
            <a:ext cx="6574012" cy="411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1521711" y="1763113"/>
            <a:ext cx="5208953" cy="32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0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Овал 18"/>
          <p:cNvSpPr/>
          <p:nvPr/>
        </p:nvSpPr>
        <p:spPr>
          <a:xfrm>
            <a:off x="-1047750" y="1581151"/>
            <a:ext cx="4913776" cy="531918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8"/>
          <p:cNvSpPr/>
          <p:nvPr/>
        </p:nvSpPr>
        <p:spPr>
          <a:xfrm>
            <a:off x="6152741" y="354132"/>
            <a:ext cx="7094215" cy="478936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18"/>
          <p:cNvSpPr/>
          <p:nvPr/>
        </p:nvSpPr>
        <p:spPr>
          <a:xfrm rot="6750239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cs typeface="Gotham Pro" panose="02000503040000020004" pitchFamily="2" charset="0"/>
              </a:rPr>
              <a:t>7</a:t>
            </a:r>
          </a:p>
        </p:txBody>
      </p:sp>
      <p:sp>
        <p:nvSpPr>
          <p:cNvPr id="15" name="Овал 18"/>
          <p:cNvSpPr/>
          <p:nvPr/>
        </p:nvSpPr>
        <p:spPr>
          <a:xfrm rot="13780073">
            <a:off x="-1365324" y="756756"/>
            <a:ext cx="2240538" cy="125934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18"/>
          <p:cNvSpPr/>
          <p:nvPr/>
        </p:nvSpPr>
        <p:spPr>
          <a:xfrm rot="3729168">
            <a:off x="11932017" y="4002648"/>
            <a:ext cx="2081084" cy="254565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/>
          <p:nvPr/>
        </p:nvPicPr>
        <p:blipFill rotWithShape="1">
          <a:blip r:embed="rId3"/>
          <a:srcRect t="14737"/>
          <a:stretch/>
        </p:blipFill>
        <p:spPr bwMode="auto">
          <a:xfrm>
            <a:off x="1666875" y="1248546"/>
            <a:ext cx="8971732" cy="4605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Овал 18"/>
          <p:cNvSpPr/>
          <p:nvPr/>
        </p:nvSpPr>
        <p:spPr>
          <a:xfrm rot="20971133">
            <a:off x="-1733832" y="2633180"/>
            <a:ext cx="2240538" cy="125934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852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8"/>
          <p:cNvSpPr/>
          <p:nvPr/>
        </p:nvSpPr>
        <p:spPr>
          <a:xfrm rot="12216206">
            <a:off x="3591470" y="1625616"/>
            <a:ext cx="4470749" cy="33417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423546" y="2861981"/>
            <a:ext cx="31169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+mj-lt"/>
                <a:cs typeface="Gotham Pro Light" panose="02000503030000020004" pitchFamily="2" charset="0"/>
              </a:rPr>
              <a:t>СПАСИБО ЗА ВНИМАНИЕ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5" name="Овал 18"/>
          <p:cNvSpPr/>
          <p:nvPr/>
        </p:nvSpPr>
        <p:spPr>
          <a:xfrm rot="6587345">
            <a:off x="605423" y="-11441"/>
            <a:ext cx="601071" cy="88965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18"/>
          <p:cNvSpPr/>
          <p:nvPr/>
        </p:nvSpPr>
        <p:spPr>
          <a:xfrm rot="21288273">
            <a:off x="174672" y="1193793"/>
            <a:ext cx="919734" cy="99986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18"/>
          <p:cNvSpPr/>
          <p:nvPr/>
        </p:nvSpPr>
        <p:spPr>
          <a:xfrm rot="593147">
            <a:off x="10403238" y="5308319"/>
            <a:ext cx="1537918" cy="218113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18"/>
          <p:cNvSpPr/>
          <p:nvPr/>
        </p:nvSpPr>
        <p:spPr>
          <a:xfrm rot="16882665">
            <a:off x="11142212" y="3980497"/>
            <a:ext cx="561919" cy="75982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7420817" y="3390653"/>
            <a:ext cx="2332783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943071" y="3390653"/>
            <a:ext cx="2332783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893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8"/>
          <p:cNvSpPr/>
          <p:nvPr/>
        </p:nvSpPr>
        <p:spPr>
          <a:xfrm rot="19395517">
            <a:off x="10494023" y="1449548"/>
            <a:ext cx="3298872" cy="329174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8"/>
          <p:cNvSpPr/>
          <p:nvPr/>
        </p:nvSpPr>
        <p:spPr>
          <a:xfrm rot="19395517">
            <a:off x="-632143" y="473948"/>
            <a:ext cx="3298872" cy="329174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8"/>
          <p:cNvSpPr/>
          <p:nvPr/>
        </p:nvSpPr>
        <p:spPr>
          <a:xfrm rot="9071215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1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4" name="Овал 18"/>
          <p:cNvSpPr/>
          <p:nvPr/>
        </p:nvSpPr>
        <p:spPr>
          <a:xfrm rot="13780073">
            <a:off x="11536090" y="282848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18"/>
          <p:cNvSpPr/>
          <p:nvPr/>
        </p:nvSpPr>
        <p:spPr>
          <a:xfrm rot="13780073">
            <a:off x="-1282306" y="5769412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18"/>
          <p:cNvSpPr/>
          <p:nvPr/>
        </p:nvSpPr>
        <p:spPr>
          <a:xfrm rot="17498887">
            <a:off x="1175864" y="6175122"/>
            <a:ext cx="408372" cy="61848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75" y="1889482"/>
            <a:ext cx="11386189" cy="365891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702222" y="471633"/>
            <a:ext cx="4565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cap="all" dirty="0" smtClean="0">
                <a:latin typeface="+mj-lt"/>
                <a:cs typeface="Gotham Pro Light" panose="02000503030000020004" pitchFamily="2" charset="0"/>
              </a:rPr>
              <a:t>Агрегация требований</a:t>
            </a:r>
            <a:endParaRPr lang="ru-RU" sz="3200" cap="all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9" name="Овал 18"/>
          <p:cNvSpPr/>
          <p:nvPr/>
        </p:nvSpPr>
        <p:spPr>
          <a:xfrm rot="21236836">
            <a:off x="3220300" y="644157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18"/>
          <p:cNvSpPr/>
          <p:nvPr/>
        </p:nvSpPr>
        <p:spPr>
          <a:xfrm rot="11396430">
            <a:off x="8450168" y="634628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8"/>
          <p:cNvSpPr/>
          <p:nvPr/>
        </p:nvSpPr>
        <p:spPr>
          <a:xfrm>
            <a:off x="4436441" y="1229614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695923" y="1103613"/>
            <a:ext cx="2055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cap="all" dirty="0" smtClean="0">
                <a:solidFill>
                  <a:srgbClr val="B38ADD"/>
                </a:solidFill>
              </a:rPr>
              <a:t>Видение проекта</a:t>
            </a:r>
            <a:endParaRPr lang="ru-RU" cap="all" dirty="0">
              <a:solidFill>
                <a:srgbClr val="B38ADD"/>
              </a:solidFill>
            </a:endParaRPr>
          </a:p>
        </p:txBody>
      </p:sp>
      <p:sp>
        <p:nvSpPr>
          <p:cNvPr id="13" name="Овал 18"/>
          <p:cNvSpPr/>
          <p:nvPr/>
        </p:nvSpPr>
        <p:spPr>
          <a:xfrm rot="10800000">
            <a:off x="6818278" y="1224397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935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8"/>
          <p:cNvSpPr/>
          <p:nvPr/>
        </p:nvSpPr>
        <p:spPr>
          <a:xfrm rot="13780073" flipV="1">
            <a:off x="-2602216" y="3160105"/>
            <a:ext cx="3632949" cy="414712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18"/>
          <p:cNvSpPr/>
          <p:nvPr/>
        </p:nvSpPr>
        <p:spPr>
          <a:xfrm rot="13780073">
            <a:off x="10969515" y="1946037"/>
            <a:ext cx="3341005" cy="302603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18"/>
          <p:cNvSpPr/>
          <p:nvPr/>
        </p:nvSpPr>
        <p:spPr>
          <a:xfrm rot="18395115">
            <a:off x="11640593" y="751395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18"/>
          <p:cNvSpPr/>
          <p:nvPr/>
        </p:nvSpPr>
        <p:spPr>
          <a:xfrm rot="13780073">
            <a:off x="-1282306" y="5769412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18"/>
          <p:cNvSpPr/>
          <p:nvPr/>
        </p:nvSpPr>
        <p:spPr>
          <a:xfrm rot="17498887">
            <a:off x="1175864" y="6175122"/>
            <a:ext cx="408372" cy="61848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18"/>
          <p:cNvSpPr/>
          <p:nvPr/>
        </p:nvSpPr>
        <p:spPr>
          <a:xfrm rot="13806689">
            <a:off x="11696773" y="3061141"/>
            <a:ext cx="1137303" cy="83899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18"/>
          <p:cNvSpPr/>
          <p:nvPr/>
        </p:nvSpPr>
        <p:spPr>
          <a:xfrm rot="13780073">
            <a:off x="-1282306" y="-993338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18"/>
          <p:cNvSpPr/>
          <p:nvPr/>
        </p:nvSpPr>
        <p:spPr>
          <a:xfrm>
            <a:off x="4802329" y="935352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061811" y="809351"/>
            <a:ext cx="213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cap="all" dirty="0" smtClean="0">
                <a:solidFill>
                  <a:srgbClr val="B38ADD"/>
                </a:solidFill>
              </a:rPr>
              <a:t>Целевые персоны</a:t>
            </a:r>
            <a:endParaRPr lang="ru-RU" cap="all" dirty="0">
              <a:solidFill>
                <a:srgbClr val="B38ADD"/>
              </a:solidFill>
            </a:endParaRPr>
          </a:p>
        </p:txBody>
      </p:sp>
      <p:sp>
        <p:nvSpPr>
          <p:cNvPr id="11" name="Овал 18"/>
          <p:cNvSpPr/>
          <p:nvPr/>
        </p:nvSpPr>
        <p:spPr>
          <a:xfrm rot="10800000">
            <a:off x="7184166" y="930135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8"/>
          <p:cNvSpPr/>
          <p:nvPr/>
        </p:nvSpPr>
        <p:spPr>
          <a:xfrm rot="13780073">
            <a:off x="3262259" y="1110908"/>
            <a:ext cx="5088399" cy="473946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2366863882"/>
              </p:ext>
            </p:extLst>
          </p:nvPr>
        </p:nvGraphicFramePr>
        <p:xfrm>
          <a:off x="3015600" y="1565357"/>
          <a:ext cx="5448663" cy="383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Прямая соединительная линия 13"/>
          <p:cNvCxnSpPr/>
          <p:nvPr/>
        </p:nvCxnSpPr>
        <p:spPr>
          <a:xfrm flipV="1">
            <a:off x="6915748" y="2605614"/>
            <a:ext cx="1515291" cy="853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058194" y="2447109"/>
            <a:ext cx="1038827" cy="585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3157445" y="3968243"/>
            <a:ext cx="1731944" cy="4171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1109257" y="2081088"/>
            <a:ext cx="2983623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Остальные продуктивные люди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432384" y="2257756"/>
            <a:ext cx="181738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Руководители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858661" y="5589039"/>
            <a:ext cx="1203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Студенты</a:t>
            </a:r>
            <a:endParaRPr lang="ru-RU" sz="20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577336" y="4176802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Бизнесмены</a:t>
            </a:r>
            <a:endParaRPr lang="ru-RU" sz="2000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4723131" y="4670092"/>
            <a:ext cx="747780" cy="834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18"/>
          <p:cNvSpPr/>
          <p:nvPr/>
        </p:nvSpPr>
        <p:spPr>
          <a:xfrm rot="14391314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2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747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18"/>
          <p:cNvSpPr/>
          <p:nvPr/>
        </p:nvSpPr>
        <p:spPr>
          <a:xfrm rot="13780073">
            <a:off x="-1222485" y="1946037"/>
            <a:ext cx="3341005" cy="302603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18"/>
          <p:cNvSpPr/>
          <p:nvPr/>
        </p:nvSpPr>
        <p:spPr>
          <a:xfrm rot="18395115">
            <a:off x="-551407" y="751395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18"/>
          <p:cNvSpPr/>
          <p:nvPr/>
        </p:nvSpPr>
        <p:spPr>
          <a:xfrm rot="13806689">
            <a:off x="-495227" y="3061141"/>
            <a:ext cx="1137303" cy="83899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18"/>
          <p:cNvSpPr/>
          <p:nvPr/>
        </p:nvSpPr>
        <p:spPr>
          <a:xfrm rot="19395517">
            <a:off x="11370323" y="1090627"/>
            <a:ext cx="3298872" cy="329174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18"/>
          <p:cNvSpPr/>
          <p:nvPr/>
        </p:nvSpPr>
        <p:spPr>
          <a:xfrm rot="13780073">
            <a:off x="11536090" y="282848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18"/>
          <p:cNvSpPr/>
          <p:nvPr/>
        </p:nvSpPr>
        <p:spPr>
          <a:xfrm rot="20561558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3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pic>
        <p:nvPicPr>
          <p:cNvPr id="35" name="Рисунок 34" descr="woman carrying white and green textboo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4" t="24" r="18902" b="39616"/>
          <a:stretch/>
        </p:blipFill>
        <p:spPr bwMode="auto">
          <a:xfrm>
            <a:off x="8858099" y="1313227"/>
            <a:ext cx="1885423" cy="2145823"/>
          </a:xfrm>
          <a:custGeom>
            <a:avLst/>
            <a:gdLst>
              <a:gd name="connsiteX0" fmla="*/ 180887 w 1885423"/>
              <a:gd name="connsiteY0" fmla="*/ 0 h 2145823"/>
              <a:gd name="connsiteX1" fmla="*/ 1704536 w 1885423"/>
              <a:gd name="connsiteY1" fmla="*/ 0 h 2145823"/>
              <a:gd name="connsiteX2" fmla="*/ 1885423 w 1885423"/>
              <a:gd name="connsiteY2" fmla="*/ 180887 h 2145823"/>
              <a:gd name="connsiteX3" fmla="*/ 1885423 w 1885423"/>
              <a:gd name="connsiteY3" fmla="*/ 1964936 h 2145823"/>
              <a:gd name="connsiteX4" fmla="*/ 1704536 w 1885423"/>
              <a:gd name="connsiteY4" fmla="*/ 2145823 h 2145823"/>
              <a:gd name="connsiteX5" fmla="*/ 180887 w 1885423"/>
              <a:gd name="connsiteY5" fmla="*/ 2145823 h 2145823"/>
              <a:gd name="connsiteX6" fmla="*/ 0 w 1885423"/>
              <a:gd name="connsiteY6" fmla="*/ 1964936 h 2145823"/>
              <a:gd name="connsiteX7" fmla="*/ 0 w 1885423"/>
              <a:gd name="connsiteY7" fmla="*/ 180887 h 2145823"/>
              <a:gd name="connsiteX8" fmla="*/ 180887 w 1885423"/>
              <a:gd name="connsiteY8" fmla="*/ 0 h 214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5423" h="2145823">
                <a:moveTo>
                  <a:pt x="180887" y="0"/>
                </a:moveTo>
                <a:lnTo>
                  <a:pt x="1704536" y="0"/>
                </a:lnTo>
                <a:cubicBezTo>
                  <a:pt x="1804437" y="0"/>
                  <a:pt x="1885423" y="80986"/>
                  <a:pt x="1885423" y="180887"/>
                </a:cubicBezTo>
                <a:lnTo>
                  <a:pt x="1885423" y="1964936"/>
                </a:lnTo>
                <a:cubicBezTo>
                  <a:pt x="1885423" y="2064837"/>
                  <a:pt x="1804437" y="2145823"/>
                  <a:pt x="1704536" y="2145823"/>
                </a:cubicBezTo>
                <a:lnTo>
                  <a:pt x="180887" y="2145823"/>
                </a:lnTo>
                <a:cubicBezTo>
                  <a:pt x="80986" y="2145823"/>
                  <a:pt x="0" y="2064837"/>
                  <a:pt x="0" y="1964936"/>
                </a:cubicBezTo>
                <a:lnTo>
                  <a:pt x="0" y="180887"/>
                </a:lnTo>
                <a:cubicBezTo>
                  <a:pt x="0" y="80986"/>
                  <a:pt x="80986" y="0"/>
                  <a:pt x="18088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Рисунок 33" descr="man and woman sitting in front of silver macboo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23000" r="40500" b="25125"/>
          <a:stretch/>
        </p:blipFill>
        <p:spPr bwMode="auto">
          <a:xfrm>
            <a:off x="1491444" y="1313230"/>
            <a:ext cx="1874649" cy="2145821"/>
          </a:xfrm>
          <a:custGeom>
            <a:avLst/>
            <a:gdLst>
              <a:gd name="connsiteX0" fmla="*/ 170103 w 1874649"/>
              <a:gd name="connsiteY0" fmla="*/ 0 h 2145821"/>
              <a:gd name="connsiteX1" fmla="*/ 1693772 w 1874649"/>
              <a:gd name="connsiteY1" fmla="*/ 0 h 2145821"/>
              <a:gd name="connsiteX2" fmla="*/ 1764171 w 1874649"/>
              <a:gd name="connsiteY2" fmla="*/ 14213 h 2145821"/>
              <a:gd name="connsiteX3" fmla="*/ 1874649 w 1874649"/>
              <a:gd name="connsiteY3" fmla="*/ 180885 h 2145821"/>
              <a:gd name="connsiteX4" fmla="*/ 1874649 w 1874649"/>
              <a:gd name="connsiteY4" fmla="*/ 1964934 h 2145821"/>
              <a:gd name="connsiteX5" fmla="*/ 1693762 w 1874649"/>
              <a:gd name="connsiteY5" fmla="*/ 2145821 h 2145821"/>
              <a:gd name="connsiteX6" fmla="*/ 170113 w 1874649"/>
              <a:gd name="connsiteY6" fmla="*/ 2145821 h 2145821"/>
              <a:gd name="connsiteX7" fmla="*/ 3441 w 1874649"/>
              <a:gd name="connsiteY7" fmla="*/ 2035343 h 2145821"/>
              <a:gd name="connsiteX8" fmla="*/ 0 w 1874649"/>
              <a:gd name="connsiteY8" fmla="*/ 2024258 h 2145821"/>
              <a:gd name="connsiteX9" fmla="*/ 0 w 1874649"/>
              <a:gd name="connsiteY9" fmla="*/ 121561 h 2145821"/>
              <a:gd name="connsiteX10" fmla="*/ 3441 w 1874649"/>
              <a:gd name="connsiteY10" fmla="*/ 110476 h 2145821"/>
              <a:gd name="connsiteX11" fmla="*/ 99704 w 1874649"/>
              <a:gd name="connsiteY11" fmla="*/ 14213 h 214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74649" h="2145821">
                <a:moveTo>
                  <a:pt x="170103" y="0"/>
                </a:moveTo>
                <a:lnTo>
                  <a:pt x="1693772" y="0"/>
                </a:lnTo>
                <a:lnTo>
                  <a:pt x="1764171" y="14213"/>
                </a:lnTo>
                <a:cubicBezTo>
                  <a:pt x="1829095" y="41673"/>
                  <a:pt x="1874649" y="105959"/>
                  <a:pt x="1874649" y="180885"/>
                </a:cubicBezTo>
                <a:lnTo>
                  <a:pt x="1874649" y="1964934"/>
                </a:lnTo>
                <a:cubicBezTo>
                  <a:pt x="1874649" y="2064835"/>
                  <a:pt x="1793663" y="2145821"/>
                  <a:pt x="1693762" y="2145821"/>
                </a:cubicBezTo>
                <a:lnTo>
                  <a:pt x="170113" y="2145821"/>
                </a:lnTo>
                <a:cubicBezTo>
                  <a:pt x="95187" y="2145821"/>
                  <a:pt x="30901" y="2100267"/>
                  <a:pt x="3441" y="2035343"/>
                </a:cubicBezTo>
                <a:lnTo>
                  <a:pt x="0" y="2024258"/>
                </a:lnTo>
                <a:lnTo>
                  <a:pt x="0" y="121561"/>
                </a:lnTo>
                <a:lnTo>
                  <a:pt x="3441" y="110476"/>
                </a:lnTo>
                <a:cubicBezTo>
                  <a:pt x="21748" y="67194"/>
                  <a:pt x="56422" y="32520"/>
                  <a:pt x="99704" y="1421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Рисунок 35" descr="shallow focus photo of woman in gray jacke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4" t="6523" r="8460" b="37867"/>
          <a:stretch/>
        </p:blipFill>
        <p:spPr bwMode="auto">
          <a:xfrm>
            <a:off x="6398956" y="1313229"/>
            <a:ext cx="1885423" cy="2145821"/>
          </a:xfrm>
          <a:custGeom>
            <a:avLst/>
            <a:gdLst>
              <a:gd name="connsiteX0" fmla="*/ 180877 w 1885423"/>
              <a:gd name="connsiteY0" fmla="*/ 0 h 2145821"/>
              <a:gd name="connsiteX1" fmla="*/ 1704546 w 1885423"/>
              <a:gd name="connsiteY1" fmla="*/ 0 h 2145821"/>
              <a:gd name="connsiteX2" fmla="*/ 1774946 w 1885423"/>
              <a:gd name="connsiteY2" fmla="*/ 14213 h 2145821"/>
              <a:gd name="connsiteX3" fmla="*/ 1885423 w 1885423"/>
              <a:gd name="connsiteY3" fmla="*/ 180885 h 2145821"/>
              <a:gd name="connsiteX4" fmla="*/ 1885423 w 1885423"/>
              <a:gd name="connsiteY4" fmla="*/ 1964934 h 2145821"/>
              <a:gd name="connsiteX5" fmla="*/ 1704536 w 1885423"/>
              <a:gd name="connsiteY5" fmla="*/ 2145821 h 2145821"/>
              <a:gd name="connsiteX6" fmla="*/ 180887 w 1885423"/>
              <a:gd name="connsiteY6" fmla="*/ 2145821 h 2145821"/>
              <a:gd name="connsiteX7" fmla="*/ 0 w 1885423"/>
              <a:gd name="connsiteY7" fmla="*/ 1964934 h 2145821"/>
              <a:gd name="connsiteX8" fmla="*/ 0 w 1885423"/>
              <a:gd name="connsiteY8" fmla="*/ 180885 h 2145821"/>
              <a:gd name="connsiteX9" fmla="*/ 110478 w 1885423"/>
              <a:gd name="connsiteY9" fmla="*/ 14213 h 214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5423" h="2145821">
                <a:moveTo>
                  <a:pt x="180877" y="0"/>
                </a:moveTo>
                <a:lnTo>
                  <a:pt x="1704546" y="0"/>
                </a:lnTo>
                <a:lnTo>
                  <a:pt x="1774946" y="14213"/>
                </a:lnTo>
                <a:cubicBezTo>
                  <a:pt x="1839869" y="41673"/>
                  <a:pt x="1885423" y="105959"/>
                  <a:pt x="1885423" y="180885"/>
                </a:cubicBezTo>
                <a:lnTo>
                  <a:pt x="1885423" y="1964934"/>
                </a:lnTo>
                <a:cubicBezTo>
                  <a:pt x="1885423" y="2064835"/>
                  <a:pt x="1804437" y="2145821"/>
                  <a:pt x="1704536" y="2145821"/>
                </a:cubicBezTo>
                <a:lnTo>
                  <a:pt x="180887" y="2145821"/>
                </a:lnTo>
                <a:cubicBezTo>
                  <a:pt x="80986" y="2145821"/>
                  <a:pt x="0" y="2064835"/>
                  <a:pt x="0" y="1964934"/>
                </a:cubicBezTo>
                <a:lnTo>
                  <a:pt x="0" y="180885"/>
                </a:lnTo>
                <a:cubicBezTo>
                  <a:pt x="0" y="105959"/>
                  <a:pt x="45555" y="41673"/>
                  <a:pt x="110478" y="1421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Рисунок 36" descr="woman wearing blue coat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0" t="4552" r="25679" b="14112"/>
          <a:stretch/>
        </p:blipFill>
        <p:spPr bwMode="auto">
          <a:xfrm>
            <a:off x="3939813" y="1321885"/>
            <a:ext cx="1885423" cy="2137168"/>
          </a:xfrm>
          <a:custGeom>
            <a:avLst/>
            <a:gdLst>
              <a:gd name="connsiteX0" fmla="*/ 138018 w 1885423"/>
              <a:gd name="connsiteY0" fmla="*/ 0 h 2137168"/>
              <a:gd name="connsiteX1" fmla="*/ 1747406 w 1885423"/>
              <a:gd name="connsiteY1" fmla="*/ 0 h 2137168"/>
              <a:gd name="connsiteX2" fmla="*/ 1774946 w 1885423"/>
              <a:gd name="connsiteY2" fmla="*/ 5560 h 2137168"/>
              <a:gd name="connsiteX3" fmla="*/ 1885423 w 1885423"/>
              <a:gd name="connsiteY3" fmla="*/ 172232 h 2137168"/>
              <a:gd name="connsiteX4" fmla="*/ 1885423 w 1885423"/>
              <a:gd name="connsiteY4" fmla="*/ 1956281 h 2137168"/>
              <a:gd name="connsiteX5" fmla="*/ 1704536 w 1885423"/>
              <a:gd name="connsiteY5" fmla="*/ 2137168 h 2137168"/>
              <a:gd name="connsiteX6" fmla="*/ 180887 w 1885423"/>
              <a:gd name="connsiteY6" fmla="*/ 2137168 h 2137168"/>
              <a:gd name="connsiteX7" fmla="*/ 0 w 1885423"/>
              <a:gd name="connsiteY7" fmla="*/ 1956281 h 2137168"/>
              <a:gd name="connsiteX8" fmla="*/ 0 w 1885423"/>
              <a:gd name="connsiteY8" fmla="*/ 172232 h 2137168"/>
              <a:gd name="connsiteX9" fmla="*/ 110478 w 1885423"/>
              <a:gd name="connsiteY9" fmla="*/ 5560 h 213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5423" h="2137168">
                <a:moveTo>
                  <a:pt x="138018" y="0"/>
                </a:moveTo>
                <a:lnTo>
                  <a:pt x="1747406" y="0"/>
                </a:lnTo>
                <a:lnTo>
                  <a:pt x="1774946" y="5560"/>
                </a:lnTo>
                <a:cubicBezTo>
                  <a:pt x="1839869" y="33020"/>
                  <a:pt x="1885423" y="97306"/>
                  <a:pt x="1885423" y="172232"/>
                </a:cubicBezTo>
                <a:lnTo>
                  <a:pt x="1885423" y="1956281"/>
                </a:lnTo>
                <a:cubicBezTo>
                  <a:pt x="1885423" y="2056182"/>
                  <a:pt x="1804437" y="2137168"/>
                  <a:pt x="1704536" y="2137168"/>
                </a:cubicBezTo>
                <a:lnTo>
                  <a:pt x="180887" y="2137168"/>
                </a:lnTo>
                <a:cubicBezTo>
                  <a:pt x="80986" y="2137168"/>
                  <a:pt x="0" y="2056182"/>
                  <a:pt x="0" y="1956281"/>
                </a:cubicBezTo>
                <a:lnTo>
                  <a:pt x="0" y="172232"/>
                </a:lnTo>
                <a:cubicBezTo>
                  <a:pt x="0" y="97306"/>
                  <a:pt x="45555" y="33020"/>
                  <a:pt x="110478" y="556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Прямоугольник 37"/>
          <p:cNvSpPr/>
          <p:nvPr/>
        </p:nvSpPr>
        <p:spPr>
          <a:xfrm>
            <a:off x="6146187" y="3612296"/>
            <a:ext cx="23909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B38ADD"/>
                </a:solidFill>
              </a:rPr>
              <a:t>Имя: </a:t>
            </a:r>
            <a:r>
              <a:rPr lang="ru-RU" sz="1200" dirty="0" smtClean="0"/>
              <a:t>Екатерина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Возраст: </a:t>
            </a:r>
            <a:r>
              <a:rPr lang="ru-RU" sz="1200" dirty="0" smtClean="0"/>
              <a:t>24</a:t>
            </a:r>
            <a:endParaRPr lang="ru-RU" sz="1200" dirty="0" smtClean="0">
              <a:solidFill>
                <a:srgbClr val="B38ADD"/>
              </a:solidFill>
            </a:endParaRPr>
          </a:p>
          <a:p>
            <a:r>
              <a:rPr lang="ru-RU" sz="1200" dirty="0" smtClean="0">
                <a:solidFill>
                  <a:srgbClr val="B38ADD"/>
                </a:solidFill>
              </a:rPr>
              <a:t>Род деятельности: </a:t>
            </a:r>
            <a:r>
              <a:rPr lang="ru-RU" sz="1200" dirty="0" err="1" smtClean="0"/>
              <a:t>Фриланс</a:t>
            </a:r>
            <a:endParaRPr lang="ru-RU" sz="1200" dirty="0" smtClean="0"/>
          </a:p>
          <a:p>
            <a:r>
              <a:rPr lang="ru-RU" sz="1200" dirty="0" smtClean="0">
                <a:solidFill>
                  <a:srgbClr val="B38ADD"/>
                </a:solidFill>
              </a:rPr>
              <a:t>Доход: </a:t>
            </a:r>
            <a:r>
              <a:rPr lang="ru-RU" sz="1200" dirty="0" smtClean="0"/>
              <a:t>Средний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Мотив: </a:t>
            </a:r>
            <a:r>
              <a:rPr lang="ru-RU" sz="1200" dirty="0" smtClean="0"/>
              <a:t>Хочет оптимизировать свое расписание для работы с заказами и заказчиками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Боль: </a:t>
            </a:r>
            <a:r>
              <a:rPr lang="ru-RU" sz="1200" dirty="0" smtClean="0"/>
              <a:t>Нужна система, где она могла бы отмечать коммуникации с заказчиками и видеть количество дней до </a:t>
            </a:r>
            <a:r>
              <a:rPr lang="ru-RU" sz="1200" dirty="0" err="1" smtClean="0"/>
              <a:t>дедлайна</a:t>
            </a:r>
            <a:r>
              <a:rPr lang="ru-RU" sz="1200" dirty="0" smtClean="0"/>
              <a:t> заказа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3739231" y="3615898"/>
            <a:ext cx="239095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B38ADD"/>
                </a:solidFill>
              </a:rPr>
              <a:t>Имя: </a:t>
            </a:r>
            <a:r>
              <a:rPr lang="ru-RU" sz="1200" dirty="0" smtClean="0"/>
              <a:t>Максим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Возраст: </a:t>
            </a:r>
            <a:r>
              <a:rPr lang="ru-RU" sz="1200" dirty="0" smtClean="0"/>
              <a:t>26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Род деятельности: </a:t>
            </a:r>
            <a:r>
              <a:rPr lang="ru-RU" sz="1200" dirty="0" smtClean="0"/>
              <a:t>Бизнесмен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Доход: </a:t>
            </a:r>
            <a:r>
              <a:rPr lang="ru-RU" sz="1200" dirty="0" smtClean="0"/>
              <a:t>Средний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Мотив: </a:t>
            </a:r>
            <a:r>
              <a:rPr lang="ru-RU" sz="1200" dirty="0" smtClean="0"/>
              <a:t>Хочет знать с каким количеством клиентов он общается и как часто, видеть количество встреч за месяц и год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Боль: </a:t>
            </a:r>
            <a:r>
              <a:rPr lang="ru-RU" sz="1200" dirty="0" smtClean="0"/>
              <a:t>Нет приложения, которое бы вело статистику о встречах и событиях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1310184" y="3615898"/>
            <a:ext cx="239095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B38ADD"/>
                </a:solidFill>
              </a:rPr>
              <a:t>Имя: </a:t>
            </a:r>
            <a:r>
              <a:rPr lang="ru-RU" sz="1200" dirty="0" smtClean="0"/>
              <a:t>Елена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Возраст:</a:t>
            </a:r>
            <a:r>
              <a:rPr lang="ru-RU" sz="1200" dirty="0" smtClean="0"/>
              <a:t> 32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Род деятельности: </a:t>
            </a:r>
            <a:r>
              <a:rPr lang="ru-RU" sz="1200" dirty="0" smtClean="0"/>
              <a:t>Руководитель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Доход: </a:t>
            </a:r>
            <a:r>
              <a:rPr lang="ru-RU" sz="1200" dirty="0" smtClean="0"/>
              <a:t>Высокий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Мотив: </a:t>
            </a:r>
            <a:r>
              <a:rPr lang="ru-RU" sz="1200" dirty="0" smtClean="0"/>
              <a:t>Хочет записывать предстоящие встречи, знать сколько дней до встречи или мероприятия (для подготовки)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Боль: </a:t>
            </a:r>
            <a:r>
              <a:rPr lang="ru-RU" sz="1200" dirty="0" smtClean="0"/>
              <a:t>Нет календаря, который бы напоминал о событии и ввел отсчет дней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8605330" y="3612296"/>
            <a:ext cx="239095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B38ADD"/>
                </a:solidFill>
              </a:rPr>
              <a:t>Имя: </a:t>
            </a:r>
            <a:r>
              <a:rPr lang="ru-RU" sz="1200" dirty="0" smtClean="0"/>
              <a:t>Мария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Возраст: </a:t>
            </a:r>
            <a:r>
              <a:rPr lang="ru-RU" sz="1200" dirty="0" smtClean="0"/>
              <a:t>19</a:t>
            </a:r>
            <a:endParaRPr lang="ru-RU" sz="1200" dirty="0" smtClean="0">
              <a:solidFill>
                <a:srgbClr val="B38ADD"/>
              </a:solidFill>
            </a:endParaRPr>
          </a:p>
          <a:p>
            <a:r>
              <a:rPr lang="ru-RU" sz="1200" dirty="0" smtClean="0">
                <a:solidFill>
                  <a:srgbClr val="B38ADD"/>
                </a:solidFill>
              </a:rPr>
              <a:t>Род деятельности: </a:t>
            </a:r>
            <a:r>
              <a:rPr lang="ru-RU" sz="1200" dirty="0" smtClean="0"/>
              <a:t>Студент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Доход: </a:t>
            </a:r>
            <a:r>
              <a:rPr lang="ru-RU" sz="1200" dirty="0" smtClean="0"/>
              <a:t>Низкий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Мотив: </a:t>
            </a:r>
            <a:r>
              <a:rPr lang="ru-RU" sz="1200" dirty="0" smtClean="0"/>
              <a:t>Хочет планировать личные встречи с друзьями и семьей в свободное от учёбы время, видеть как давно она не виделась с ними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Боль: </a:t>
            </a:r>
            <a:r>
              <a:rPr lang="ru-RU" sz="1200" dirty="0" smtClean="0"/>
              <a:t>Нет календаря, который бы напоминал о встречах</a:t>
            </a:r>
          </a:p>
        </p:txBody>
      </p:sp>
    </p:spTree>
    <p:extLst>
      <p:ext uri="{BB962C8B-B14F-4D97-AF65-F5344CB8AC3E}">
        <p14:creationId xmlns:p14="http://schemas.microsoft.com/office/powerpoint/2010/main" val="14523050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Овал 18"/>
          <p:cNvSpPr/>
          <p:nvPr/>
        </p:nvSpPr>
        <p:spPr>
          <a:xfrm rot="19395517">
            <a:off x="-1440142" y="316941"/>
            <a:ext cx="2597261" cy="242090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18"/>
          <p:cNvSpPr/>
          <p:nvPr/>
        </p:nvSpPr>
        <p:spPr>
          <a:xfrm rot="3219989">
            <a:off x="11614069" y="120707"/>
            <a:ext cx="2634364" cy="295770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18"/>
          <p:cNvSpPr/>
          <p:nvPr/>
        </p:nvSpPr>
        <p:spPr>
          <a:xfrm rot="19395517">
            <a:off x="374194" y="5983099"/>
            <a:ext cx="2597261" cy="242090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8"/>
          <p:cNvSpPr/>
          <p:nvPr/>
        </p:nvSpPr>
        <p:spPr>
          <a:xfrm rot="2387494">
            <a:off x="11659745" y="6322997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1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22" name="Овал 18"/>
          <p:cNvSpPr/>
          <p:nvPr/>
        </p:nvSpPr>
        <p:spPr>
          <a:xfrm rot="4313580">
            <a:off x="11890259" y="435046"/>
            <a:ext cx="1877746" cy="205053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 22"/>
          <p:cNvSpPr/>
          <p:nvPr/>
        </p:nvSpPr>
        <p:spPr>
          <a:xfrm rot="1704239">
            <a:off x="-1519839" y="5349878"/>
            <a:ext cx="3480186" cy="3892084"/>
          </a:xfrm>
          <a:custGeom>
            <a:avLst/>
            <a:gdLst>
              <a:gd name="connsiteX0" fmla="*/ 1872 w 2399878"/>
              <a:gd name="connsiteY0" fmla="*/ 640046 h 2453771"/>
              <a:gd name="connsiteX1" fmla="*/ 60595 w 2399878"/>
              <a:gd name="connsiteY1" fmla="*/ 161874 h 2453771"/>
              <a:gd name="connsiteX2" fmla="*/ 480044 w 2399878"/>
              <a:gd name="connsiteY2" fmla="*/ 2483 h 2453771"/>
              <a:gd name="connsiteX3" fmla="*/ 907883 w 2399878"/>
              <a:gd name="connsiteY3" fmla="*/ 262542 h 2453771"/>
              <a:gd name="connsiteX4" fmla="*/ 1318944 w 2399878"/>
              <a:gd name="connsiteY4" fmla="*/ 338043 h 2453771"/>
              <a:gd name="connsiteX5" fmla="*/ 1780338 w 2399878"/>
              <a:gd name="connsiteY5" fmla="*/ 195430 h 2453771"/>
              <a:gd name="connsiteX6" fmla="*/ 2183010 w 2399878"/>
              <a:gd name="connsiteY6" fmla="*/ 212208 h 2453771"/>
              <a:gd name="connsiteX7" fmla="*/ 2392734 w 2399878"/>
              <a:gd name="connsiteY7" fmla="*/ 514211 h 2453771"/>
              <a:gd name="connsiteX8" fmla="*/ 2283677 w 2399878"/>
              <a:gd name="connsiteY8" fmla="*/ 1000773 h 2453771"/>
              <a:gd name="connsiteX9" fmla="*/ 1662892 w 2399878"/>
              <a:gd name="connsiteY9" fmla="*/ 1369889 h 2453771"/>
              <a:gd name="connsiteX10" fmla="*/ 1604169 w 2399878"/>
              <a:gd name="connsiteY10" fmla="*/ 1739004 h 2453771"/>
              <a:gd name="connsiteX11" fmla="*/ 1805505 w 2399878"/>
              <a:gd name="connsiteY11" fmla="*/ 2057786 h 2453771"/>
              <a:gd name="connsiteX12" fmla="*/ 1822283 w 2399878"/>
              <a:gd name="connsiteY12" fmla="*/ 2250733 h 2453771"/>
              <a:gd name="connsiteX13" fmla="*/ 1738393 w 2399878"/>
              <a:gd name="connsiteY13" fmla="*/ 2368178 h 2453771"/>
              <a:gd name="connsiteX14" fmla="*/ 1553835 w 2399878"/>
              <a:gd name="connsiteY14" fmla="*/ 2443679 h 2453771"/>
              <a:gd name="connsiteX15" fmla="*/ 1260221 w 2399878"/>
              <a:gd name="connsiteY15" fmla="*/ 2410123 h 2453771"/>
              <a:gd name="connsiteX16" fmla="*/ 782048 w 2399878"/>
              <a:gd name="connsiteY16" fmla="*/ 2057786 h 2453771"/>
              <a:gd name="connsiteX17" fmla="*/ 681380 w 2399878"/>
              <a:gd name="connsiteY17" fmla="*/ 1185331 h 2453771"/>
              <a:gd name="connsiteX18" fmla="*/ 261931 w 2399878"/>
              <a:gd name="connsiteY18" fmla="*/ 950439 h 2453771"/>
              <a:gd name="connsiteX19" fmla="*/ 52206 w 2399878"/>
              <a:gd name="connsiteY19" fmla="*/ 732325 h 2453771"/>
              <a:gd name="connsiteX20" fmla="*/ 1872 w 2399878"/>
              <a:gd name="connsiteY20" fmla="*/ 640046 h 245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99878" h="2453771">
                <a:moveTo>
                  <a:pt x="1872" y="640046"/>
                </a:moveTo>
                <a:cubicBezTo>
                  <a:pt x="3270" y="544971"/>
                  <a:pt x="-19100" y="268134"/>
                  <a:pt x="60595" y="161874"/>
                </a:cubicBezTo>
                <a:cubicBezTo>
                  <a:pt x="140290" y="55613"/>
                  <a:pt x="338829" y="-14295"/>
                  <a:pt x="480044" y="2483"/>
                </a:cubicBezTo>
                <a:cubicBezTo>
                  <a:pt x="621259" y="19261"/>
                  <a:pt x="768066" y="206615"/>
                  <a:pt x="907883" y="262542"/>
                </a:cubicBezTo>
                <a:cubicBezTo>
                  <a:pt x="1047700" y="318469"/>
                  <a:pt x="1173535" y="349228"/>
                  <a:pt x="1318944" y="338043"/>
                </a:cubicBezTo>
                <a:cubicBezTo>
                  <a:pt x="1464353" y="326858"/>
                  <a:pt x="1636327" y="216402"/>
                  <a:pt x="1780338" y="195430"/>
                </a:cubicBezTo>
                <a:cubicBezTo>
                  <a:pt x="1924349" y="174458"/>
                  <a:pt x="2080944" y="159078"/>
                  <a:pt x="2183010" y="212208"/>
                </a:cubicBezTo>
                <a:cubicBezTo>
                  <a:pt x="2285076" y="265338"/>
                  <a:pt x="2375956" y="382784"/>
                  <a:pt x="2392734" y="514211"/>
                </a:cubicBezTo>
                <a:cubicBezTo>
                  <a:pt x="2409512" y="645638"/>
                  <a:pt x="2405317" y="858160"/>
                  <a:pt x="2283677" y="1000773"/>
                </a:cubicBezTo>
                <a:cubicBezTo>
                  <a:pt x="2162037" y="1143386"/>
                  <a:pt x="1776143" y="1246851"/>
                  <a:pt x="1662892" y="1369889"/>
                </a:cubicBezTo>
                <a:cubicBezTo>
                  <a:pt x="1549641" y="1492928"/>
                  <a:pt x="1580400" y="1624355"/>
                  <a:pt x="1604169" y="1739004"/>
                </a:cubicBezTo>
                <a:cubicBezTo>
                  <a:pt x="1627938" y="1853653"/>
                  <a:pt x="1769153" y="1972498"/>
                  <a:pt x="1805505" y="2057786"/>
                </a:cubicBezTo>
                <a:cubicBezTo>
                  <a:pt x="1841857" y="2143074"/>
                  <a:pt x="1833468" y="2199001"/>
                  <a:pt x="1822283" y="2250733"/>
                </a:cubicBezTo>
                <a:cubicBezTo>
                  <a:pt x="1811098" y="2302465"/>
                  <a:pt x="1783134" y="2336020"/>
                  <a:pt x="1738393" y="2368178"/>
                </a:cubicBezTo>
                <a:cubicBezTo>
                  <a:pt x="1693652" y="2400336"/>
                  <a:pt x="1633530" y="2436688"/>
                  <a:pt x="1553835" y="2443679"/>
                </a:cubicBezTo>
                <a:cubicBezTo>
                  <a:pt x="1474140" y="2450670"/>
                  <a:pt x="1388852" y="2474438"/>
                  <a:pt x="1260221" y="2410123"/>
                </a:cubicBezTo>
                <a:cubicBezTo>
                  <a:pt x="1131590" y="2345808"/>
                  <a:pt x="878521" y="2261918"/>
                  <a:pt x="782048" y="2057786"/>
                </a:cubicBezTo>
                <a:cubicBezTo>
                  <a:pt x="685575" y="1853654"/>
                  <a:pt x="768066" y="1369889"/>
                  <a:pt x="681380" y="1185331"/>
                </a:cubicBezTo>
                <a:cubicBezTo>
                  <a:pt x="594694" y="1000773"/>
                  <a:pt x="366793" y="1025940"/>
                  <a:pt x="261931" y="950439"/>
                </a:cubicBezTo>
                <a:cubicBezTo>
                  <a:pt x="157069" y="874938"/>
                  <a:pt x="96947" y="778465"/>
                  <a:pt x="52206" y="732325"/>
                </a:cubicBezTo>
                <a:cubicBezTo>
                  <a:pt x="7465" y="686186"/>
                  <a:pt x="474" y="735121"/>
                  <a:pt x="1872" y="640046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18"/>
          <p:cNvSpPr/>
          <p:nvPr/>
        </p:nvSpPr>
        <p:spPr>
          <a:xfrm rot="13780073">
            <a:off x="-1658924" y="282848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18"/>
          <p:cNvSpPr/>
          <p:nvPr/>
        </p:nvSpPr>
        <p:spPr>
          <a:xfrm>
            <a:off x="4179237" y="592452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4537936" y="466451"/>
            <a:ext cx="343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cap="all" dirty="0" smtClean="0">
                <a:solidFill>
                  <a:srgbClr val="B38ADD"/>
                </a:solidFill>
              </a:rPr>
              <a:t>Анализ аналогичных систем</a:t>
            </a:r>
            <a:endParaRPr lang="ru-RU" cap="all" dirty="0">
              <a:solidFill>
                <a:srgbClr val="B38ADD"/>
              </a:solidFill>
            </a:endParaRPr>
          </a:p>
        </p:txBody>
      </p:sp>
      <p:sp>
        <p:nvSpPr>
          <p:cNvPr id="47" name="Овал 18"/>
          <p:cNvSpPr/>
          <p:nvPr/>
        </p:nvSpPr>
        <p:spPr>
          <a:xfrm rot="10800000">
            <a:off x="8064131" y="592452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18"/>
          <p:cNvSpPr/>
          <p:nvPr/>
        </p:nvSpPr>
        <p:spPr>
          <a:xfrm rot="13780073">
            <a:off x="8681777" y="1328665"/>
            <a:ext cx="1952955" cy="165985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18"/>
          <p:cNvSpPr/>
          <p:nvPr/>
        </p:nvSpPr>
        <p:spPr>
          <a:xfrm rot="13780073">
            <a:off x="1662030" y="1109091"/>
            <a:ext cx="1690180" cy="199250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18"/>
          <p:cNvSpPr/>
          <p:nvPr/>
        </p:nvSpPr>
        <p:spPr>
          <a:xfrm rot="2003006">
            <a:off x="5328177" y="1466551"/>
            <a:ext cx="1576506" cy="185685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18"/>
          <p:cNvSpPr/>
          <p:nvPr/>
        </p:nvSpPr>
        <p:spPr>
          <a:xfrm>
            <a:off x="2339127" y="4887662"/>
            <a:ext cx="1813639" cy="87122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380050" y="3093061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ru-RU" sz="2400" dirty="0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</a:t>
            </a:r>
            <a:endParaRPr lang="ru-RU" sz="2400" dirty="0">
              <a:solidFill>
                <a:srgbClr val="B38AD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947374" y="3093061"/>
            <a:ext cx="265143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Microsoft’s</a:t>
            </a:r>
            <a:r>
              <a:rPr lang="ru-RU" sz="2400" dirty="0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Outlook</a:t>
            </a:r>
            <a:endParaRPr lang="ru-RU" sz="2400" dirty="0">
              <a:solidFill>
                <a:srgbClr val="B38AD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8830867" y="3093061"/>
            <a:ext cx="177003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Apple</a:t>
            </a:r>
            <a:r>
              <a:rPr lang="ru-RU" sz="2400" dirty="0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iCloud</a:t>
            </a:r>
            <a:endParaRPr lang="ru-RU" sz="2400" dirty="0">
              <a:solidFill>
                <a:srgbClr val="B38AD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9" name="Picture 6" descr="https://upload.wikimedia.org/wikipedia/commons/thumb/9/94/Microsoft_Office_Outlook_%282013%E2%80%932019%29.svg/1200px-Microsoft_Office_Outlook_%282013%E2%80%932019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435" y="1727737"/>
            <a:ext cx="1072413" cy="107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https://avatars.mds.yandex.net/i?id=2a00000179f356e7a37481ea043232f46b31-4087837-images-thumbs&amp;n=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724" y="1715783"/>
            <a:ext cx="1096323" cy="109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2" descr="https://filearchive.cnews.ru/img/book/2022/06/08/1200px-google_calendar_icon_2020.svg_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661" y="1769575"/>
            <a:ext cx="966923" cy="96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Овал 18"/>
          <p:cNvSpPr/>
          <p:nvPr/>
        </p:nvSpPr>
        <p:spPr>
          <a:xfrm>
            <a:off x="5848177" y="4887662"/>
            <a:ext cx="1813639" cy="87122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18"/>
          <p:cNvSpPr/>
          <p:nvPr/>
        </p:nvSpPr>
        <p:spPr>
          <a:xfrm>
            <a:off x="9357227" y="4887662"/>
            <a:ext cx="1813639" cy="87122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18"/>
          <p:cNvSpPr/>
          <p:nvPr/>
        </p:nvSpPr>
        <p:spPr>
          <a:xfrm>
            <a:off x="931619" y="3885774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18"/>
          <p:cNvSpPr/>
          <p:nvPr/>
        </p:nvSpPr>
        <p:spPr>
          <a:xfrm>
            <a:off x="931619" y="4315710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18"/>
          <p:cNvSpPr/>
          <p:nvPr/>
        </p:nvSpPr>
        <p:spPr>
          <a:xfrm>
            <a:off x="4769736" y="3885774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18"/>
          <p:cNvSpPr/>
          <p:nvPr/>
        </p:nvSpPr>
        <p:spPr>
          <a:xfrm>
            <a:off x="4769736" y="4315710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18"/>
          <p:cNvSpPr/>
          <p:nvPr/>
        </p:nvSpPr>
        <p:spPr>
          <a:xfrm>
            <a:off x="8586744" y="3885774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18"/>
          <p:cNvSpPr/>
          <p:nvPr/>
        </p:nvSpPr>
        <p:spPr>
          <a:xfrm>
            <a:off x="8586744" y="4315710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1243526" y="3766036"/>
            <a:ext cx="287500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Сложный в использовании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5098563" y="3755843"/>
            <a:ext cx="234905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 системы</a:t>
            </a:r>
            <a:endParaRPr lang="ru-RU" dirty="0">
              <a:solidFill>
                <a:srgbClr val="574A7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8898940" y="3774893"/>
            <a:ext cx="159501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Только </a:t>
            </a:r>
            <a:r>
              <a:rPr lang="en-US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Apple</a:t>
            </a:r>
            <a:endParaRPr lang="ru-RU" dirty="0">
              <a:solidFill>
                <a:srgbClr val="574A7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" name="Прямоугольник 78"/>
          <p:cNvSpPr/>
          <p:nvPr/>
        </p:nvSpPr>
        <p:spPr>
          <a:xfrm>
            <a:off x="2530729" y="5123218"/>
            <a:ext cx="139091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Бесплатно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6059538" y="5123218"/>
            <a:ext cx="139091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Лицензия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9568588" y="5123218"/>
            <a:ext cx="139091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Лицензия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1243526" y="4186258"/>
            <a:ext cx="3223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Зависимый от других сервисов</a:t>
            </a:r>
            <a:endParaRPr lang="ru-RU" dirty="0">
              <a:solidFill>
                <a:srgbClr val="574A7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5098563" y="4186258"/>
            <a:ext cx="303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Сложность для пользователя</a:t>
            </a:r>
            <a:endParaRPr lang="ru-RU" dirty="0">
              <a:solidFill>
                <a:srgbClr val="574A7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Прямоугольник 83"/>
          <p:cNvSpPr/>
          <p:nvPr/>
        </p:nvSpPr>
        <p:spPr>
          <a:xfrm>
            <a:off x="8911309" y="418625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4745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8"/>
          <p:cNvSpPr/>
          <p:nvPr/>
        </p:nvSpPr>
        <p:spPr>
          <a:xfrm rot="19395517">
            <a:off x="609327" y="-1880759"/>
            <a:ext cx="2597261" cy="242090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18"/>
          <p:cNvSpPr/>
          <p:nvPr/>
        </p:nvSpPr>
        <p:spPr>
          <a:xfrm rot="3219989">
            <a:off x="10608366" y="1283131"/>
            <a:ext cx="3928554" cy="308360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18"/>
          <p:cNvSpPr/>
          <p:nvPr/>
        </p:nvSpPr>
        <p:spPr>
          <a:xfrm rot="19395517">
            <a:off x="-1316195" y="3703045"/>
            <a:ext cx="2597261" cy="242090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18"/>
          <p:cNvSpPr/>
          <p:nvPr/>
        </p:nvSpPr>
        <p:spPr>
          <a:xfrm rot="6403015">
            <a:off x="-1669244" y="3915441"/>
            <a:ext cx="2148156" cy="214464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18"/>
          <p:cNvSpPr/>
          <p:nvPr/>
        </p:nvSpPr>
        <p:spPr>
          <a:xfrm rot="4313580">
            <a:off x="11251426" y="2474822"/>
            <a:ext cx="2148156" cy="253349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 rot="1704239">
            <a:off x="-1519839" y="-1616989"/>
            <a:ext cx="3480186" cy="3892084"/>
          </a:xfrm>
          <a:custGeom>
            <a:avLst/>
            <a:gdLst>
              <a:gd name="connsiteX0" fmla="*/ 1872 w 2399878"/>
              <a:gd name="connsiteY0" fmla="*/ 640046 h 2453771"/>
              <a:gd name="connsiteX1" fmla="*/ 60595 w 2399878"/>
              <a:gd name="connsiteY1" fmla="*/ 161874 h 2453771"/>
              <a:gd name="connsiteX2" fmla="*/ 480044 w 2399878"/>
              <a:gd name="connsiteY2" fmla="*/ 2483 h 2453771"/>
              <a:gd name="connsiteX3" fmla="*/ 907883 w 2399878"/>
              <a:gd name="connsiteY3" fmla="*/ 262542 h 2453771"/>
              <a:gd name="connsiteX4" fmla="*/ 1318944 w 2399878"/>
              <a:gd name="connsiteY4" fmla="*/ 338043 h 2453771"/>
              <a:gd name="connsiteX5" fmla="*/ 1780338 w 2399878"/>
              <a:gd name="connsiteY5" fmla="*/ 195430 h 2453771"/>
              <a:gd name="connsiteX6" fmla="*/ 2183010 w 2399878"/>
              <a:gd name="connsiteY6" fmla="*/ 212208 h 2453771"/>
              <a:gd name="connsiteX7" fmla="*/ 2392734 w 2399878"/>
              <a:gd name="connsiteY7" fmla="*/ 514211 h 2453771"/>
              <a:gd name="connsiteX8" fmla="*/ 2283677 w 2399878"/>
              <a:gd name="connsiteY8" fmla="*/ 1000773 h 2453771"/>
              <a:gd name="connsiteX9" fmla="*/ 1662892 w 2399878"/>
              <a:gd name="connsiteY9" fmla="*/ 1369889 h 2453771"/>
              <a:gd name="connsiteX10" fmla="*/ 1604169 w 2399878"/>
              <a:gd name="connsiteY10" fmla="*/ 1739004 h 2453771"/>
              <a:gd name="connsiteX11" fmla="*/ 1805505 w 2399878"/>
              <a:gd name="connsiteY11" fmla="*/ 2057786 h 2453771"/>
              <a:gd name="connsiteX12" fmla="*/ 1822283 w 2399878"/>
              <a:gd name="connsiteY12" fmla="*/ 2250733 h 2453771"/>
              <a:gd name="connsiteX13" fmla="*/ 1738393 w 2399878"/>
              <a:gd name="connsiteY13" fmla="*/ 2368178 h 2453771"/>
              <a:gd name="connsiteX14" fmla="*/ 1553835 w 2399878"/>
              <a:gd name="connsiteY14" fmla="*/ 2443679 h 2453771"/>
              <a:gd name="connsiteX15" fmla="*/ 1260221 w 2399878"/>
              <a:gd name="connsiteY15" fmla="*/ 2410123 h 2453771"/>
              <a:gd name="connsiteX16" fmla="*/ 782048 w 2399878"/>
              <a:gd name="connsiteY16" fmla="*/ 2057786 h 2453771"/>
              <a:gd name="connsiteX17" fmla="*/ 681380 w 2399878"/>
              <a:gd name="connsiteY17" fmla="*/ 1185331 h 2453771"/>
              <a:gd name="connsiteX18" fmla="*/ 261931 w 2399878"/>
              <a:gd name="connsiteY18" fmla="*/ 950439 h 2453771"/>
              <a:gd name="connsiteX19" fmla="*/ 52206 w 2399878"/>
              <a:gd name="connsiteY19" fmla="*/ 732325 h 2453771"/>
              <a:gd name="connsiteX20" fmla="*/ 1872 w 2399878"/>
              <a:gd name="connsiteY20" fmla="*/ 640046 h 245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99878" h="2453771">
                <a:moveTo>
                  <a:pt x="1872" y="640046"/>
                </a:moveTo>
                <a:cubicBezTo>
                  <a:pt x="3270" y="544971"/>
                  <a:pt x="-19100" y="268134"/>
                  <a:pt x="60595" y="161874"/>
                </a:cubicBezTo>
                <a:cubicBezTo>
                  <a:pt x="140290" y="55613"/>
                  <a:pt x="338829" y="-14295"/>
                  <a:pt x="480044" y="2483"/>
                </a:cubicBezTo>
                <a:cubicBezTo>
                  <a:pt x="621259" y="19261"/>
                  <a:pt x="768066" y="206615"/>
                  <a:pt x="907883" y="262542"/>
                </a:cubicBezTo>
                <a:cubicBezTo>
                  <a:pt x="1047700" y="318469"/>
                  <a:pt x="1173535" y="349228"/>
                  <a:pt x="1318944" y="338043"/>
                </a:cubicBezTo>
                <a:cubicBezTo>
                  <a:pt x="1464353" y="326858"/>
                  <a:pt x="1636327" y="216402"/>
                  <a:pt x="1780338" y="195430"/>
                </a:cubicBezTo>
                <a:cubicBezTo>
                  <a:pt x="1924349" y="174458"/>
                  <a:pt x="2080944" y="159078"/>
                  <a:pt x="2183010" y="212208"/>
                </a:cubicBezTo>
                <a:cubicBezTo>
                  <a:pt x="2285076" y="265338"/>
                  <a:pt x="2375956" y="382784"/>
                  <a:pt x="2392734" y="514211"/>
                </a:cubicBezTo>
                <a:cubicBezTo>
                  <a:pt x="2409512" y="645638"/>
                  <a:pt x="2405317" y="858160"/>
                  <a:pt x="2283677" y="1000773"/>
                </a:cubicBezTo>
                <a:cubicBezTo>
                  <a:pt x="2162037" y="1143386"/>
                  <a:pt x="1776143" y="1246851"/>
                  <a:pt x="1662892" y="1369889"/>
                </a:cubicBezTo>
                <a:cubicBezTo>
                  <a:pt x="1549641" y="1492928"/>
                  <a:pt x="1580400" y="1624355"/>
                  <a:pt x="1604169" y="1739004"/>
                </a:cubicBezTo>
                <a:cubicBezTo>
                  <a:pt x="1627938" y="1853653"/>
                  <a:pt x="1769153" y="1972498"/>
                  <a:pt x="1805505" y="2057786"/>
                </a:cubicBezTo>
                <a:cubicBezTo>
                  <a:pt x="1841857" y="2143074"/>
                  <a:pt x="1833468" y="2199001"/>
                  <a:pt x="1822283" y="2250733"/>
                </a:cubicBezTo>
                <a:cubicBezTo>
                  <a:pt x="1811098" y="2302465"/>
                  <a:pt x="1783134" y="2336020"/>
                  <a:pt x="1738393" y="2368178"/>
                </a:cubicBezTo>
                <a:cubicBezTo>
                  <a:pt x="1693652" y="2400336"/>
                  <a:pt x="1633530" y="2436688"/>
                  <a:pt x="1553835" y="2443679"/>
                </a:cubicBezTo>
                <a:cubicBezTo>
                  <a:pt x="1474140" y="2450670"/>
                  <a:pt x="1388852" y="2474438"/>
                  <a:pt x="1260221" y="2410123"/>
                </a:cubicBezTo>
                <a:cubicBezTo>
                  <a:pt x="1131590" y="2345808"/>
                  <a:pt x="878521" y="2261918"/>
                  <a:pt x="782048" y="2057786"/>
                </a:cubicBezTo>
                <a:cubicBezTo>
                  <a:pt x="685575" y="1853654"/>
                  <a:pt x="768066" y="1369889"/>
                  <a:pt x="681380" y="1185331"/>
                </a:cubicBezTo>
                <a:cubicBezTo>
                  <a:pt x="594694" y="1000773"/>
                  <a:pt x="366793" y="1025940"/>
                  <a:pt x="261931" y="950439"/>
                </a:cubicBezTo>
                <a:cubicBezTo>
                  <a:pt x="157069" y="874938"/>
                  <a:pt x="96947" y="778465"/>
                  <a:pt x="52206" y="732325"/>
                </a:cubicBezTo>
                <a:cubicBezTo>
                  <a:pt x="7465" y="686186"/>
                  <a:pt x="474" y="735121"/>
                  <a:pt x="1872" y="640046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006399" y="464582"/>
            <a:ext cx="2188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cap="all" dirty="0" smtClean="0">
                <a:latin typeface="+mj-lt"/>
                <a:cs typeface="Gotham Pro Light" panose="02000503030000020004" pitchFamily="2" charset="0"/>
              </a:rPr>
              <a:t>USER STORY</a:t>
            </a:r>
            <a:endParaRPr lang="ru-RU" sz="3200" cap="all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9" name="Овал 18"/>
          <p:cNvSpPr/>
          <p:nvPr/>
        </p:nvSpPr>
        <p:spPr>
          <a:xfrm rot="21236836">
            <a:off x="4341028" y="644156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18"/>
          <p:cNvSpPr/>
          <p:nvPr/>
        </p:nvSpPr>
        <p:spPr>
          <a:xfrm rot="11396430">
            <a:off x="7573927" y="639118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1047190" y="1866019"/>
            <a:ext cx="99462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B38ADD"/>
                </a:solidFill>
              </a:rPr>
              <a:t>Сценарий: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Придя на работу с утра, Елена проверяет свой календарь на наличие запланированных встреч на сегодня. Она видит, что у неё через несколько часов встреча с клиентом, в комментарии к встречи она видит «Нужно подготовить документы», Елена приступает к работе, подготавливает документы и проводит встречу.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После ей поступает звонок от другого клиента. Елена вспоминает, что уже несколько раз общалась с ним, поэтому она проверяет в календаре статистику по данному клиенту и видит, что это уже его 3 звонок. Елене становится интересно</a:t>
            </a:r>
            <a:r>
              <a:rPr lang="en-US" dirty="0" smtClean="0"/>
              <a:t> </a:t>
            </a:r>
            <a:r>
              <a:rPr lang="ru-RU" dirty="0" smtClean="0"/>
              <a:t>и она снова проверяет статистику, сколько коммуникаций она совершила за месяц</a:t>
            </a:r>
            <a:r>
              <a:rPr lang="en-US" dirty="0" smtClean="0"/>
              <a:t>/</a:t>
            </a:r>
            <a:r>
              <a:rPr lang="ru-RU" dirty="0" smtClean="0"/>
              <a:t>год.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 smtClean="0"/>
              <a:t>Дальше Елена проверяет раздел напоминаний, где она видит, что на следующую пятницу нужно подготовить презентацию и выступление для разрабатываемого продукта. Календарь подсчитывает количество дней, и Елена понимает, что осталось 4 дня и ей нужно приступать к подготовке к выступлению.</a:t>
            </a:r>
          </a:p>
          <a:p>
            <a:pPr marL="342900" indent="-342900">
              <a:buAutoNum type="arabicPeriod"/>
            </a:pPr>
            <a:r>
              <a:rPr lang="ru-RU" dirty="0" smtClean="0"/>
              <a:t>В конце рабочего дня, Елене приходит уведомление от календаря о том, что она давно не общалась с друзьями и их последняя встреча была 3 месяца назад. Елена звонит подругам и договаривается о встрече.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047190" y="1182667"/>
            <a:ext cx="9740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Персонажа зовут Елена, она – руководитель компании. Её цель – не забывать о важных рабочих встречах и мероприятиях, а также проводить время в семьей.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47652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8"/>
          <p:cNvSpPr/>
          <p:nvPr/>
        </p:nvSpPr>
        <p:spPr>
          <a:xfrm rot="18754198">
            <a:off x="-2064049" y="741841"/>
            <a:ext cx="2958409" cy="352307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18"/>
          <p:cNvSpPr/>
          <p:nvPr/>
        </p:nvSpPr>
        <p:spPr>
          <a:xfrm rot="15342365">
            <a:off x="-1737743" y="3534681"/>
            <a:ext cx="2771116" cy="224341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18"/>
          <p:cNvSpPr/>
          <p:nvPr/>
        </p:nvSpPr>
        <p:spPr>
          <a:xfrm rot="21288273">
            <a:off x="11791253" y="427438"/>
            <a:ext cx="919734" cy="99986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18"/>
          <p:cNvSpPr/>
          <p:nvPr/>
        </p:nvSpPr>
        <p:spPr>
          <a:xfrm rot="3998403">
            <a:off x="11738232" y="1636255"/>
            <a:ext cx="919734" cy="99986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910899" y="457530"/>
            <a:ext cx="66255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cap="all" dirty="0" smtClean="0">
                <a:latin typeface="+mj-lt"/>
                <a:cs typeface="Gotham Pro Light" panose="02000503030000020004" pitchFamily="2" charset="0"/>
              </a:rPr>
              <a:t>Алгоритм действий программы</a:t>
            </a:r>
            <a:endParaRPr lang="ru-RU" sz="3200" cap="all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7" name="Овал 18"/>
          <p:cNvSpPr/>
          <p:nvPr/>
        </p:nvSpPr>
        <p:spPr>
          <a:xfrm rot="21236836">
            <a:off x="2391993" y="686964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18"/>
          <p:cNvSpPr/>
          <p:nvPr/>
        </p:nvSpPr>
        <p:spPr>
          <a:xfrm rot="11396430">
            <a:off x="9604200" y="639117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293399" y="1042305"/>
            <a:ext cx="351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B38ADD"/>
                </a:solidFill>
              </a:rPr>
              <a:t>на основе действий пользователя</a:t>
            </a:r>
            <a:endParaRPr lang="ru-RU" dirty="0">
              <a:solidFill>
                <a:srgbClr val="B38ADD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2" t="7868" r="696" b="2131"/>
          <a:stretch/>
        </p:blipFill>
        <p:spPr>
          <a:xfrm>
            <a:off x="3030083" y="1515789"/>
            <a:ext cx="6886575" cy="51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42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8"/>
          <p:cNvSpPr/>
          <p:nvPr/>
        </p:nvSpPr>
        <p:spPr>
          <a:xfrm rot="13780073">
            <a:off x="270686" y="926372"/>
            <a:ext cx="5088399" cy="473946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8"/>
          <p:cNvSpPr/>
          <p:nvPr/>
        </p:nvSpPr>
        <p:spPr>
          <a:xfrm rot="13780073">
            <a:off x="6390972" y="2157189"/>
            <a:ext cx="4593362" cy="358184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18"/>
          <p:cNvSpPr/>
          <p:nvPr/>
        </p:nvSpPr>
        <p:spPr>
          <a:xfrm rot="17977724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5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14813" y="509304"/>
            <a:ext cx="45063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cap="all" dirty="0" smtClean="0">
                <a:latin typeface="+mj-lt"/>
                <a:cs typeface="Gotham Pro Light" panose="02000503030000020004" pitchFamily="2" charset="0"/>
              </a:rPr>
              <a:t>Прототип интерфейса</a:t>
            </a:r>
            <a:endParaRPr lang="ru-RU" sz="3200" cap="all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6" name="Овал 18"/>
          <p:cNvSpPr/>
          <p:nvPr/>
        </p:nvSpPr>
        <p:spPr>
          <a:xfrm rot="21236836">
            <a:off x="3580552" y="721344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18"/>
          <p:cNvSpPr/>
          <p:nvPr/>
        </p:nvSpPr>
        <p:spPr>
          <a:xfrm rot="11396430">
            <a:off x="8606072" y="685161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6" descr="https://www.pkware.com/wp-content/uploads/2021/03/laptop-frame-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99" b="93103" l="7167" r="95917">
                        <a14:foregroundMark x1="17750" y1="17752" x2="18583" y2="39464"/>
                        <a14:foregroundMark x1="42083" y1="2810" x2="13750" y2="1788"/>
                        <a14:foregroundMark x1="42333" y1="3065" x2="90083" y2="2810"/>
                        <a14:foregroundMark x1="90917" y1="3448" x2="91000" y2="84674"/>
                        <a14:foregroundMark x1="89250" y1="82759" x2="93917" y2="90677"/>
                        <a14:foregroundMark x1="91667" y1="90166" x2="7167" y2="90805"/>
                        <a14:foregroundMark x1="9250" y1="91954" x2="93167" y2="91954"/>
                        <a14:foregroundMark x1="14667" y1="80460" x2="35500" y2="2427"/>
                        <a14:foregroundMark x1="11000" y1="82248" x2="11250" y2="2554"/>
                        <a14:foregroundMark x1="11750" y1="3193" x2="31250" y2="10600"/>
                        <a14:foregroundMark x1="12000" y1="3831" x2="18167" y2="15709"/>
                        <a14:foregroundMark x1="13417" y1="93103" x2="89333" y2="93103"/>
                        <a14:foregroundMark x1="13250" y1="65262" x2="13750" y2="166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09" b="5233"/>
          <a:stretch/>
        </p:blipFill>
        <p:spPr bwMode="auto">
          <a:xfrm>
            <a:off x="677841" y="1845400"/>
            <a:ext cx="6826561" cy="39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1476739" y="2010194"/>
            <a:ext cx="5419639" cy="3214132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8060856" y="1845400"/>
            <a:ext cx="2339826" cy="3754121"/>
            <a:chOff x="7644600" y="1724258"/>
            <a:chExt cx="2339826" cy="3754121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7993380" y="1816100"/>
              <a:ext cx="1645920" cy="215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6"/>
            <a:srcRect l="12401" t="23787" r="56240" b="2631"/>
            <a:stretch/>
          </p:blipFill>
          <p:spPr>
            <a:xfrm>
              <a:off x="7933932" y="2031330"/>
              <a:ext cx="1748347" cy="3139978"/>
            </a:xfrm>
            <a:prstGeom prst="rect">
              <a:avLst/>
            </a:prstGeom>
          </p:spPr>
        </p:pic>
        <p:sp>
          <p:nvSpPr>
            <p:cNvPr id="13" name="Прямоугольник 12"/>
            <p:cNvSpPr/>
            <p:nvPr/>
          </p:nvSpPr>
          <p:spPr>
            <a:xfrm>
              <a:off x="7993380" y="5171308"/>
              <a:ext cx="1645920" cy="215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10" descr="https://static.tildacdn.com/tild3266-6239-4136-b531-623831346339/png-clipart-iphone-x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4600" y="1724258"/>
              <a:ext cx="2339826" cy="3754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Овал 18"/>
          <p:cNvSpPr/>
          <p:nvPr/>
        </p:nvSpPr>
        <p:spPr>
          <a:xfrm rot="13780073">
            <a:off x="-1990528" y="3104363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8"/>
          <p:cNvSpPr/>
          <p:nvPr/>
        </p:nvSpPr>
        <p:spPr>
          <a:xfrm rot="13780073">
            <a:off x="11802022" y="498660"/>
            <a:ext cx="2081084" cy="254565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8"/>
          <p:cNvSpPr/>
          <p:nvPr/>
        </p:nvSpPr>
        <p:spPr>
          <a:xfrm rot="9396504">
            <a:off x="11867335" y="125841"/>
            <a:ext cx="1022477" cy="67649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 rot="491910">
            <a:off x="-1497199" y="243253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8"/>
          <p:cNvSpPr/>
          <p:nvPr/>
        </p:nvSpPr>
        <p:spPr>
          <a:xfrm rot="13780073">
            <a:off x="-1326674" y="5940349"/>
            <a:ext cx="3184650" cy="304441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309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8"/>
          <p:cNvSpPr/>
          <p:nvPr/>
        </p:nvSpPr>
        <p:spPr>
          <a:xfrm>
            <a:off x="8885480" y="3449758"/>
            <a:ext cx="3184650" cy="304441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18"/>
          <p:cNvSpPr/>
          <p:nvPr/>
        </p:nvSpPr>
        <p:spPr>
          <a:xfrm rot="13780073">
            <a:off x="-1431449" y="-1355801"/>
            <a:ext cx="3184650" cy="304441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18"/>
          <p:cNvSpPr/>
          <p:nvPr/>
        </p:nvSpPr>
        <p:spPr>
          <a:xfrm rot="18078716">
            <a:off x="11616221" y="3937261"/>
            <a:ext cx="1492263" cy="213667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18"/>
          <p:cNvSpPr/>
          <p:nvPr/>
        </p:nvSpPr>
        <p:spPr>
          <a:xfrm rot="9677777">
            <a:off x="-1228728" y="1330355"/>
            <a:ext cx="1799476" cy="164388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031023" y="861388"/>
            <a:ext cx="7688846" cy="504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25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472</Words>
  <Application>Microsoft Office PowerPoint</Application>
  <PresentationFormat>Широкоэкранный</PresentationFormat>
  <Paragraphs>63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Bahnschrift</vt:lpstr>
      <vt:lpstr>Calibri</vt:lpstr>
      <vt:lpstr>Calibri Light</vt:lpstr>
      <vt:lpstr>Gotham Pro</vt:lpstr>
      <vt:lpstr>Gotham Pro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19</cp:revision>
  <dcterms:created xsi:type="dcterms:W3CDTF">2024-03-14T09:12:55Z</dcterms:created>
  <dcterms:modified xsi:type="dcterms:W3CDTF">2024-03-14T16:07:21Z</dcterms:modified>
</cp:coreProperties>
</file>