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3"/>
    <p:sldMasterId id="2147483660" r:id="rId4"/>
  </p:sldMasterIdLst>
  <p:notesMasterIdLst>
    <p:notesMasterId r:id="rId103"/>
  </p:notesMasterIdLst>
  <p:handoutMasterIdLst>
    <p:handoutMasterId r:id="rId104"/>
  </p:handoutMasterIdLst>
  <p:sldIdLst>
    <p:sldId id="541" r:id="rId5"/>
    <p:sldId id="542" r:id="rId6"/>
    <p:sldId id="587" r:id="rId7"/>
    <p:sldId id="588" r:id="rId8"/>
    <p:sldId id="589" r:id="rId9"/>
    <p:sldId id="590" r:id="rId10"/>
    <p:sldId id="591" r:id="rId11"/>
    <p:sldId id="592" r:id="rId12"/>
    <p:sldId id="586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620" r:id="rId41"/>
    <p:sldId id="621" r:id="rId42"/>
    <p:sldId id="622" r:id="rId43"/>
    <p:sldId id="623" r:id="rId44"/>
    <p:sldId id="624" r:id="rId45"/>
    <p:sldId id="585" r:id="rId46"/>
    <p:sldId id="543" r:id="rId47"/>
    <p:sldId id="544" r:id="rId48"/>
    <p:sldId id="558" r:id="rId49"/>
    <p:sldId id="559" r:id="rId50"/>
    <p:sldId id="545" r:id="rId51"/>
    <p:sldId id="546" r:id="rId52"/>
    <p:sldId id="547" r:id="rId53"/>
    <p:sldId id="548" r:id="rId54"/>
    <p:sldId id="549" r:id="rId55"/>
    <p:sldId id="560" r:id="rId56"/>
    <p:sldId id="550" r:id="rId57"/>
    <p:sldId id="561" r:id="rId58"/>
    <p:sldId id="551" r:id="rId59"/>
    <p:sldId id="552" r:id="rId60"/>
    <p:sldId id="625" r:id="rId61"/>
    <p:sldId id="626" r:id="rId62"/>
    <p:sldId id="627" r:id="rId63"/>
    <p:sldId id="629" r:id="rId64"/>
    <p:sldId id="628" r:id="rId65"/>
    <p:sldId id="630" r:id="rId66"/>
    <p:sldId id="631" r:id="rId67"/>
    <p:sldId id="632" r:id="rId68"/>
    <p:sldId id="633" r:id="rId69"/>
    <p:sldId id="634" r:id="rId70"/>
    <p:sldId id="635" r:id="rId71"/>
    <p:sldId id="636" r:id="rId72"/>
    <p:sldId id="637" r:id="rId73"/>
    <p:sldId id="638" r:id="rId74"/>
    <p:sldId id="553" r:id="rId75"/>
    <p:sldId id="554" r:id="rId76"/>
    <p:sldId id="555" r:id="rId77"/>
    <p:sldId id="556" r:id="rId78"/>
    <p:sldId id="557" r:id="rId79"/>
    <p:sldId id="562" r:id="rId80"/>
    <p:sldId id="574" r:id="rId81"/>
    <p:sldId id="563" r:id="rId82"/>
    <p:sldId id="564" r:id="rId83"/>
    <p:sldId id="565" r:id="rId84"/>
    <p:sldId id="566" r:id="rId85"/>
    <p:sldId id="567" r:id="rId86"/>
    <p:sldId id="568" r:id="rId87"/>
    <p:sldId id="569" r:id="rId88"/>
    <p:sldId id="575" r:id="rId89"/>
    <p:sldId id="576" r:id="rId90"/>
    <p:sldId id="577" r:id="rId91"/>
    <p:sldId id="570" r:id="rId92"/>
    <p:sldId id="571" r:id="rId93"/>
    <p:sldId id="572" r:id="rId94"/>
    <p:sldId id="573" r:id="rId95"/>
    <p:sldId id="578" r:id="rId96"/>
    <p:sldId id="579" r:id="rId97"/>
    <p:sldId id="580" r:id="rId98"/>
    <p:sldId id="581" r:id="rId99"/>
    <p:sldId id="582" r:id="rId100"/>
    <p:sldId id="584" r:id="rId101"/>
    <p:sldId id="583" r:id="rId102"/>
  </p:sldIdLst>
  <p:sldSz cx="6096000" cy="4572000"/>
  <p:notesSz cx="6648450" cy="980598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FF"/>
    <a:srgbClr val="99FF99"/>
    <a:srgbClr val="FF9900"/>
    <a:srgbClr val="CC3300"/>
    <a:srgbClr val="EAEAEA"/>
    <a:srgbClr val="FF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2250" y="6"/>
      </p:cViewPr>
      <p:guideLst>
        <p:guide orient="horz" pos="14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1146"/>
    </p:cViewPr>
  </p:sorterViewPr>
  <p:notesViewPr>
    <p:cSldViewPr>
      <p:cViewPr varScale="1">
        <p:scale>
          <a:sx n="53" d="100"/>
          <a:sy n="53" d="100"/>
        </p:scale>
        <p:origin x="-1956" y="-108"/>
      </p:cViewPr>
      <p:guideLst>
        <p:guide orient="horz" pos="3088"/>
        <p:guide pos="20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ustomXml" Target="../customXml/item3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C72068C5-BABF-461C-A238-58B1CF21EE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t" anchorCtr="0" compatLnSpc="1">
            <a:prstTxWarp prst="textNoShape">
              <a:avLst/>
            </a:prstTxWarp>
          </a:bodyPr>
          <a:lstStyle>
            <a:lvl1pPr defTabSz="900113">
              <a:defRPr sz="1200" b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063DF39A-86DE-4E93-92BB-E9A0335853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 b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3780" name="Rectangle 4">
            <a:extLst>
              <a:ext uri="{FF2B5EF4-FFF2-40B4-BE49-F238E27FC236}">
                <a16:creationId xmlns:a16="http://schemas.microsoft.com/office/drawing/2014/main" id="{8EAD8DAD-4844-46B4-BFD5-6ABBC817C6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5450"/>
            <a:ext cx="28813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b" anchorCtr="0" compatLnSpc="1">
            <a:prstTxWarp prst="textNoShape">
              <a:avLst/>
            </a:prstTxWarp>
          </a:bodyPr>
          <a:lstStyle>
            <a:lvl1pPr defTabSz="900113">
              <a:defRPr sz="1200" b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D9FBAC5A-BF4D-45ED-8227-64738B980F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15450"/>
            <a:ext cx="28813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 b="0"/>
            </a:lvl1pPr>
          </a:lstStyle>
          <a:p>
            <a:pPr>
              <a:defRPr/>
            </a:pPr>
            <a:fld id="{C19F4173-10C0-4F7C-9C11-CCCC161246B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ACD7C27-59B8-416E-9D39-FB78B3FE0D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t" anchorCtr="0" compatLnSpc="1">
            <a:prstTxWarp prst="textNoShape">
              <a:avLst/>
            </a:prstTxWarp>
          </a:bodyPr>
          <a:lstStyle>
            <a:lvl1pPr defTabSz="900113">
              <a:defRPr sz="1200" b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4F47AC9-7EA8-4972-AE1B-8FA3BA30B0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 b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4C75C0F-1DEF-42F1-A040-A42B8E4B15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1538" y="735013"/>
            <a:ext cx="4905375" cy="367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E6CE4B5-D6B7-4776-B7D7-2D609E370E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57725"/>
            <a:ext cx="4876800" cy="4413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Щелчок правит 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90931CAF-429C-4F7B-8ACE-AEF8812595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5450"/>
            <a:ext cx="28813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b" anchorCtr="0" compatLnSpc="1">
            <a:prstTxWarp prst="textNoShape">
              <a:avLst/>
            </a:prstTxWarp>
          </a:bodyPr>
          <a:lstStyle>
            <a:lvl1pPr defTabSz="900113">
              <a:defRPr sz="1200" b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315C2169-0A79-4EE8-8FE2-35F4956E3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5450"/>
            <a:ext cx="28813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959" tIns="44979" rIns="89959" bIns="44979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 b="0"/>
            </a:lvl1pPr>
          </a:lstStyle>
          <a:p>
            <a:pPr>
              <a:defRPr/>
            </a:pPr>
            <a:fld id="{72008F5E-28C0-4E68-B5D7-61AEEE1267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747713"/>
            <a:ext cx="4572000" cy="1592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2401888"/>
            <a:ext cx="4572000" cy="11033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4DCD55-C865-4BF8-B32A-C81999FCF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1010D-B92F-4563-A631-D2DDD43D4A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3462F-B499-4C28-B918-279FCC691C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497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4DFC3-0141-47AC-AB12-0140C6866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648BA8-2190-4DD9-BC5C-329E4CA164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8700-7C6E-4C5E-A069-E1B84E496F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7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343400" y="406400"/>
            <a:ext cx="1295400" cy="3657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3733800" cy="3657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79EE99-65FA-42BF-8EBF-5A1D8D920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FD8458-3D84-4596-A68B-0C5C004E96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28F5D-3542-4506-8224-2F80EF20EB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795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628" y="965201"/>
            <a:ext cx="4413979" cy="221972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628" y="3184920"/>
            <a:ext cx="4413979" cy="57428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3417-3DA5-4895-B43F-FB3F80AA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AB856-903C-4E75-B44D-35F3EF8F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7F6B-7859-4665-8E48-2A4CC76D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1969-2AC2-4D50-A0FC-781C8E6B9CF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817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442F-A0CF-4DFE-BE37-40979D2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940-FE42-4995-BCD7-F6BCF26A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0938-D949-47BE-AA86-260D62FA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5CBBB-B91C-46C0-B327-36770887A8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328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29" y="1907823"/>
            <a:ext cx="4413978" cy="1277098"/>
          </a:xfrm>
        </p:spPr>
        <p:txBody>
          <a:bodyPr anchor="b"/>
          <a:lstStyle>
            <a:lvl1pPr algn="l">
              <a:defRPr sz="2667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628" y="3184921"/>
            <a:ext cx="4413979" cy="573600"/>
          </a:xfrm>
        </p:spPr>
        <p:txBody>
          <a:bodyPr/>
          <a:lstStyle>
            <a:lvl1pPr marL="0" indent="0" algn="l">
              <a:buNone/>
              <a:defRPr sz="133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D9F5-9F6D-4499-A26B-12F0DD9F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C46A-BD2E-4154-8B97-B975A596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1CF0-C366-4CC8-90F7-C010FBAC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FB0FB-E5F3-4F17-AC18-6D5DDE05B8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323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800" y="1373718"/>
            <a:ext cx="2198742" cy="2797175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7984" y="1370729"/>
            <a:ext cx="2198743" cy="2800163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1CB37-1EC7-4AB5-9745-22FB188E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E0E0C5-9CF3-4DA3-B17B-78BCB5DD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4B07F9-928E-4974-83D9-E46F9859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90F6-B0C8-4FC6-8344-1386845A99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73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800" y="1270000"/>
            <a:ext cx="2198741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800" y="1676400"/>
            <a:ext cx="2198742" cy="2494492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7984" y="1270000"/>
            <a:ext cx="2198742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7984" y="1676400"/>
            <a:ext cx="2198742" cy="2494492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01BE9B-BB60-41F6-8DF1-69ECBA6B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6E0D69-4BB3-4ED9-A4C0-2CADE707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4D27C3-A0FA-437F-870F-18D606B4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5DBD-C142-42AD-9673-434330C69F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473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E51272-B4B2-4918-BE52-7D4E252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30F5AE-87D4-46D5-8405-B7400D73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5F522F-8AC6-4D86-A923-316ED695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0676-29F0-41F9-B5D1-37A9BCC7E1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7423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AA2CDF-DD92-41FB-B179-046E834A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EDDB6E-BD7B-4DDC-9C86-2729FC42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7C5B86-0D91-4AA9-A112-2B9D5009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9934A-3960-46B5-B74E-F27595DD9D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7689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27" y="965200"/>
            <a:ext cx="1700975" cy="965200"/>
          </a:xfrm>
        </p:spPr>
        <p:txBody>
          <a:bodyPr anchor="b"/>
          <a:lstStyle>
            <a:lvl1pPr algn="l">
              <a:defRPr sz="1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32" y="965200"/>
            <a:ext cx="2598675" cy="3048000"/>
          </a:xfrm>
        </p:spPr>
        <p:txBody>
          <a:bodyPr anchor="ctr"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27" y="2086188"/>
            <a:ext cx="1700975" cy="193039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5044A2-2244-4D18-A681-447CF848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CCEE8-5F54-44D7-B01A-0F2A8CF6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7A453-A6A0-40DF-AAFC-5D63FE8F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75275-2710-402D-9E8B-45945B11E7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12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AE7C4-1CD1-43E4-94AF-BF0A25AE18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26AEEE-6051-4AFB-B6DD-EBE1BC8307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7AD87-5699-4517-A008-1A31182EC9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22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4" y="1236128"/>
            <a:ext cx="2547116" cy="104987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75678" y="762000"/>
            <a:ext cx="1600617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27" y="2438400"/>
            <a:ext cx="2543152" cy="914400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F898B6-12BE-4FA4-9F19-C63C6C1C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8F8F1-FE9D-419D-982F-0F9FCD71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187875-ADB0-40B2-A7E5-F11B0889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CC545-578B-4D59-B757-43BBCED267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787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29" y="3200392"/>
            <a:ext cx="4413978" cy="377825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628" y="457200"/>
            <a:ext cx="4413979" cy="24271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29" y="3578217"/>
            <a:ext cx="4413977" cy="329141"/>
          </a:xfrm>
        </p:spPr>
        <p:txBody>
          <a:bodyPr/>
          <a:lstStyle>
            <a:lvl1pPr marL="0" indent="0">
              <a:buNone/>
              <a:defRPr sz="8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7DAD4F-C78C-4B9E-A659-BE19340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A12B27-798F-4754-AF06-0A27E30C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9C0E5D-B153-4F1C-B3EC-002A1F7D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27EC5-7E36-496D-A3BB-68C5047AAD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633135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28" y="965200"/>
            <a:ext cx="4413979" cy="13208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28" y="2438400"/>
            <a:ext cx="4413979" cy="15748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4A69-0949-422A-AE28-153BCC69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32E6-B220-43E1-A76B-EF82EA68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EB0F-DAC1-4E90-8A73-65EFEB7E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4259-EA7E-425F-B110-DD72C8699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56526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7424D-81F5-4788-9E37-649194468753}"/>
              </a:ext>
            </a:extLst>
          </p:cNvPr>
          <p:cNvSpPr txBox="1"/>
          <p:nvPr/>
        </p:nvSpPr>
        <p:spPr>
          <a:xfrm>
            <a:off x="449263" y="647700"/>
            <a:ext cx="401637" cy="13446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8134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CF3C2-028D-4C72-B53F-5DDD2724DAC7}"/>
              </a:ext>
            </a:extLst>
          </p:cNvPr>
          <p:cNvSpPr txBox="1"/>
          <p:nvPr/>
        </p:nvSpPr>
        <p:spPr>
          <a:xfrm>
            <a:off x="4667250" y="1743075"/>
            <a:ext cx="400050" cy="1343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8134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07" y="965200"/>
            <a:ext cx="4000699" cy="1548916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965452" y="2514116"/>
            <a:ext cx="3640773" cy="228116"/>
          </a:xfrm>
        </p:spPr>
        <p:txBody>
          <a:bodyPr/>
          <a:lstStyle>
            <a:lvl1pPr marL="0" indent="0">
              <a:buNone/>
              <a:defRPr lang="en-US" sz="93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28" y="2900438"/>
            <a:ext cx="4413979" cy="11176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CBFE6F-3362-49DB-87A8-C0E0B1A1A95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0FE37B-87BD-4D61-A90B-7FA2C6C278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62E8F1-9358-4A26-9FEF-14694358CB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29C3-AB01-4119-B104-4916468B05A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55734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28" y="2082801"/>
            <a:ext cx="4413979" cy="1102120"/>
          </a:xfrm>
        </p:spPr>
        <p:txBody>
          <a:bodyPr anchor="b"/>
          <a:lstStyle>
            <a:lvl1pPr algn="l">
              <a:defRPr sz="2667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628" y="3184921"/>
            <a:ext cx="4413979" cy="573600"/>
          </a:xfrm>
        </p:spPr>
        <p:txBody>
          <a:bodyPr/>
          <a:lstStyle>
            <a:lvl1pPr marL="0" indent="0" algn="l">
              <a:buNone/>
              <a:defRPr sz="133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BC1D-5802-46D7-B058-EFEFC88A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F469-F26F-4776-B890-AE6469E0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8805-139A-492F-A198-1C4BD8A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39832-19CF-46E9-839C-503CA01431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998414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9F2EB35A-8678-4F6E-B01C-DD8407238625}"/>
              </a:ext>
            </a:extLst>
          </p:cNvPr>
          <p:cNvCxnSpPr/>
          <p:nvPr/>
        </p:nvCxnSpPr>
        <p:spPr>
          <a:xfrm>
            <a:off x="1863725" y="1422400"/>
            <a:ext cx="0" cy="2641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501BE3E2-FE54-4631-8E8D-6A79C02FEC15}"/>
              </a:ext>
            </a:extLst>
          </p:cNvPr>
          <p:cNvCxnSpPr/>
          <p:nvPr/>
        </p:nvCxnSpPr>
        <p:spPr>
          <a:xfrm>
            <a:off x="3481388" y="1422400"/>
            <a:ext cx="0" cy="26447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56" y="1320800"/>
            <a:ext cx="1473817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6317" y="1778000"/>
            <a:ext cx="1464056" cy="2392892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2336" y="1320800"/>
            <a:ext cx="1468503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937058" y="1778000"/>
            <a:ext cx="1473781" cy="2392892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3278" y="1320800"/>
            <a:ext cx="1466439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3563278" y="1778000"/>
            <a:ext cx="1466439" cy="2392892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F0D0951-2BE8-4BF8-9A7E-CEA6CD7EA6F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370323-AEFE-4E70-9AA0-61CFFECE4E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468AFFA-9FFF-42CF-8A67-810F570138C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7FB48-2FB6-44B0-9459-830AF6DAB0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147691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52F287E5-BE57-4B63-9D21-0173D88541EF}"/>
              </a:ext>
            </a:extLst>
          </p:cNvPr>
          <p:cNvCxnSpPr/>
          <p:nvPr/>
        </p:nvCxnSpPr>
        <p:spPr>
          <a:xfrm>
            <a:off x="1863725" y="1422400"/>
            <a:ext cx="0" cy="2641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4A72FFE1-8961-4120-B92F-9510857D3304}"/>
              </a:ext>
            </a:extLst>
          </p:cNvPr>
          <p:cNvCxnSpPr/>
          <p:nvPr/>
        </p:nvCxnSpPr>
        <p:spPr>
          <a:xfrm>
            <a:off x="3481388" y="1422400"/>
            <a:ext cx="0" cy="26447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317" y="2833966"/>
            <a:ext cx="1470408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6317" y="1473200"/>
            <a:ext cx="1470408" cy="101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6317" y="3218142"/>
            <a:ext cx="1470408" cy="43945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5195" y="2833966"/>
            <a:ext cx="1465644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945194" y="1473200"/>
            <a:ext cx="1465644" cy="101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944518" y="3218141"/>
            <a:ext cx="1467585" cy="43945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3278" y="2833966"/>
            <a:ext cx="1466439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563277" y="1473200"/>
            <a:ext cx="1466439" cy="101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63216" y="3218140"/>
            <a:ext cx="1468381" cy="43945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4874B1D-5F49-40E7-93C5-579386E108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2D87EA4-1C5B-4D8B-99EE-C6F8AFDB327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54C20F8-103E-473B-8CE4-FD8E7B0E8BC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8FD9B-F49D-4616-8A16-737DBAF27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090015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EC07-3F6F-4C8B-980A-85B7861A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0CFA-CB60-48F4-9550-7C15E994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88CD-ABD1-4F73-8E6B-7D93CE10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1A92-8494-4A74-9FEF-E87CB6A318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4547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3188" y="286810"/>
            <a:ext cx="876529" cy="3884083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317" y="515470"/>
            <a:ext cx="3712541" cy="36554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EEBE-DC7D-4777-8D07-3D0B57E4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A7CC-C03F-4D15-82F5-FB98F69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2295-579D-4F36-8F7E-3F888A46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EFFCD-57C5-4601-B094-794B37946F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06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925" y="1139825"/>
            <a:ext cx="525780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925" y="3059113"/>
            <a:ext cx="5257800" cy="10001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36C4DA-730B-4984-ADD9-0007AD3843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036354-3419-4453-8A63-DDADFDAE39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BE6F6-2481-4C19-A950-1A6315F9E4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78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20800"/>
            <a:ext cx="2514600" cy="274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24200" y="1320800"/>
            <a:ext cx="2514600" cy="274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6DBA-B51E-4CE3-83FF-9A4067E5B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1E7636-7F55-48FC-BC39-FB1B04E1F8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7FDBE-A555-411F-9CCB-C8AEC2449F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20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688" y="242888"/>
            <a:ext cx="5257800" cy="8842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0688" y="1120775"/>
            <a:ext cx="2578100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0688" y="1670050"/>
            <a:ext cx="2578100" cy="2455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086100" y="1120775"/>
            <a:ext cx="2592388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086100" y="1670050"/>
            <a:ext cx="2592388" cy="2455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9E4215-ADCF-4959-9738-E5E4789E9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8AF1E41-F69A-4E36-9792-0623292A0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B2FBB-BA47-40C6-BCEA-811085B6DF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90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481875-F8E5-4CF2-82EC-3DF4C54E4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409DF1-7BF2-4E55-9DD3-974085356B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F9DF8-2AE0-46D9-B44C-C8407436D5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578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5FA7C9-3F8E-4F03-BAF0-C923E992B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A79F8A-A217-4C79-8A58-6D773EEE92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0C57C-3C4D-4455-818D-8C6ADAABF3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55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688" y="304800"/>
            <a:ext cx="1965325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388" y="658813"/>
            <a:ext cx="3086100" cy="3248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0688" y="1371600"/>
            <a:ext cx="1965325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2162B-AF83-4597-85B5-55BC8E137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20B15F-6CA1-411E-8065-C49D309DF1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68C8-B842-4B5F-AB25-419AE610BB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19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688" y="304800"/>
            <a:ext cx="1965325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92388" y="658813"/>
            <a:ext cx="3086100" cy="3248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0688" y="1371600"/>
            <a:ext cx="1965325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0F0D-2053-4A39-ABAF-8D304DAE1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EA483C-292D-43D8-B822-AB0BC6EB29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2B1E-36E8-4791-A895-3F51BA66C36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30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BBE76B-14AF-43A9-A445-DF09D2FB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6400"/>
            <a:ext cx="518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954" tIns="30477" rIns="60954" bIns="30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ACB4D4-CCEF-49A6-BF69-FF82C203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0800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C41B44-4C1A-432A-8EF9-0B111CED9A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165600"/>
            <a:ext cx="1270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defTabSz="609600">
              <a:defRPr sz="900" b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CB1C0D-23C7-4941-AD24-7DD1CCEB2B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4165600"/>
            <a:ext cx="1270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 defTabSz="609600">
              <a:defRPr sz="900" b="0"/>
            </a:lvl1pPr>
          </a:lstStyle>
          <a:p>
            <a:pPr>
              <a:defRPr/>
            </a:pPr>
            <a:fld id="{0F122618-B0A5-457B-B29C-695F86B22E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609600" rtl="0" eaLnBrk="0" fontAlgn="base" hangingPunct="0">
        <a:spcBef>
          <a:spcPct val="0"/>
        </a:spcBef>
        <a:spcAft>
          <a:spcPct val="0"/>
        </a:spcAft>
        <a:defRPr sz="2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2pPr>
      <a:lvl3pPr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3pPr>
      <a:lvl4pPr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4pPr>
      <a:lvl5pPr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609600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28600" indent="-228600" algn="l" defTabSz="609600" rtl="0" eaLnBrk="0" fontAlgn="base" hangingPunct="0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0" fontAlgn="base" hangingPunct="0">
        <a:spcBef>
          <a:spcPct val="20000"/>
        </a:spcBef>
        <a:spcAft>
          <a:spcPct val="0"/>
        </a:spcAft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0" fontAlgn="base" hangingPunct="0">
        <a:spcBef>
          <a:spcPct val="20000"/>
        </a:spcBef>
        <a:spcAft>
          <a:spcPct val="0"/>
        </a:spcAft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B43930C-0719-4E0B-87B5-50DA251FD0F2}"/>
              </a:ext>
            </a:extLst>
          </p:cNvPr>
          <p:cNvSpPr/>
          <p:nvPr/>
        </p:nvSpPr>
        <p:spPr>
          <a:xfrm>
            <a:off x="4199621" y="1117600"/>
            <a:ext cx="1879600" cy="1879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883874-6545-4ED2-A83C-BCCE444856CF}"/>
              </a:ext>
            </a:extLst>
          </p:cNvPr>
          <p:cNvSpPr/>
          <p:nvPr/>
        </p:nvSpPr>
        <p:spPr>
          <a:xfrm>
            <a:off x="3793221" y="-304800"/>
            <a:ext cx="1066800" cy="1066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3FBECF-F072-4D46-ACC6-E8C883D1D60D}"/>
              </a:ext>
            </a:extLst>
          </p:cNvPr>
          <p:cNvSpPr/>
          <p:nvPr/>
        </p:nvSpPr>
        <p:spPr>
          <a:xfrm>
            <a:off x="4199621" y="4064000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3A9DC-07E6-43A0-B68B-3CB23BF17680}"/>
              </a:ext>
            </a:extLst>
          </p:cNvPr>
          <p:cNvSpPr/>
          <p:nvPr/>
        </p:nvSpPr>
        <p:spPr>
          <a:xfrm>
            <a:off x="-102659" y="1778000"/>
            <a:ext cx="2794000" cy="2794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BE8B6-BC3D-4D17-A6A9-DC2530393B83}"/>
              </a:ext>
            </a:extLst>
          </p:cNvPr>
          <p:cNvSpPr/>
          <p:nvPr/>
        </p:nvSpPr>
        <p:spPr>
          <a:xfrm>
            <a:off x="-559859" y="1930400"/>
            <a:ext cx="1574800" cy="1574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F11660-904A-4D54-8E76-A1A64044DC0F}"/>
              </a:ext>
            </a:extLst>
          </p:cNvPr>
          <p:cNvSpPr/>
          <p:nvPr/>
        </p:nvSpPr>
        <p:spPr>
          <a:xfrm>
            <a:off x="5164138" y="0"/>
            <a:ext cx="457200" cy="733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6" name="Title Placeholder 1">
            <a:extLst>
              <a:ext uri="{FF2B5EF4-FFF2-40B4-BE49-F238E27FC236}">
                <a16:creationId xmlns:a16="http://schemas.microsoft.com/office/drawing/2014/main" id="{5673FAE5-877C-4EE5-82A8-C687ACFEB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1625"/>
            <a:ext cx="4702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2067" name="Text Placeholder 2">
            <a:extLst>
              <a:ext uri="{FF2B5EF4-FFF2-40B4-BE49-F238E27FC236}">
                <a16:creationId xmlns:a16="http://schemas.microsoft.com/office/drawing/2014/main" id="{9D2BB638-95BE-4E4B-A713-5356B199B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368425"/>
            <a:ext cx="44735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B17-C2AA-48AD-8BFD-04CBF871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4996657" y="1218406"/>
            <a:ext cx="660400" cy="1539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3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B3B4-7154-4C54-A00F-1F29B7473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4155281" y="2175669"/>
            <a:ext cx="2573338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3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B304-99B8-436D-A8F1-971AF4CF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76838" y="196850"/>
            <a:ext cx="420687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67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725AD-9254-4A76-A556-218DCBB9AAB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7" r:id="rId12"/>
    <p:sldLayoutId id="2147483734" r:id="rId13"/>
    <p:sldLayoutId id="2147483738" r:id="rId14"/>
    <p:sldLayoutId id="2147483739" r:id="rId15"/>
    <p:sldLayoutId id="2147483735" r:id="rId16"/>
    <p:sldLayoutId id="2147483736" r:id="rId17"/>
  </p:sldLayoutIdLst>
  <p:hf hdr="0" ftr="0" dt="0"/>
  <p:txStyles>
    <p:titleStyle>
      <a:lvl1pPr algn="l" defTabSz="304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304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anose="020B0502020202020204" pitchFamily="34" charset="0"/>
        </a:defRPr>
      </a:lvl2pPr>
      <a:lvl3pPr algn="l" defTabSz="304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anose="020B0502020202020204" pitchFamily="34" charset="0"/>
        </a:defRPr>
      </a:lvl3pPr>
      <a:lvl4pPr algn="l" defTabSz="304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anose="020B0502020202020204" pitchFamily="34" charset="0"/>
        </a:defRPr>
      </a:lvl4pPr>
      <a:lvl5pPr algn="l" defTabSz="304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04800" rtl="0" eaLnBrk="0" fontAlgn="base" hangingPunct="0">
        <a:spcBef>
          <a:spcPts val="663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  <a:lvl2pPr marL="495300" indent="-190500" algn="l" defTabSz="304800" rtl="0" eaLnBrk="0" fontAlgn="base" hangingPunct="0">
        <a:spcBef>
          <a:spcPts val="663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+mj-lt"/>
          <a:ea typeface="+mj-ea"/>
          <a:cs typeface="+mj-cs"/>
        </a:defRPr>
      </a:lvl2pPr>
      <a:lvl3pPr marL="762000" indent="-152400" algn="l" defTabSz="304800" rtl="0" eaLnBrk="0" fontAlgn="base" hangingPunct="0">
        <a:spcBef>
          <a:spcPts val="663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+mj-cs"/>
        </a:defRPr>
      </a:lvl3pPr>
      <a:lvl4pPr marL="1066800" indent="-152400" algn="l" defTabSz="304800" rtl="0" eaLnBrk="0" fontAlgn="base" hangingPunct="0">
        <a:spcBef>
          <a:spcPts val="663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900" kern="1200">
          <a:solidFill>
            <a:schemeClr val="tx1"/>
          </a:solidFill>
          <a:latin typeface="+mj-lt"/>
          <a:ea typeface="+mj-ea"/>
          <a:cs typeface="+mj-cs"/>
        </a:defRPr>
      </a:lvl4pPr>
      <a:lvl5pPr marL="1371600" indent="-152400" algn="l" defTabSz="304800" rtl="0" eaLnBrk="0" fontAlgn="base" hangingPunct="0">
        <a:spcBef>
          <a:spcPts val="663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900" kern="1200">
          <a:solidFill>
            <a:schemeClr val="tx1"/>
          </a:solidFill>
          <a:latin typeface="+mj-lt"/>
          <a:ea typeface="+mj-ea"/>
          <a:cs typeface="+mj-cs"/>
        </a:defRPr>
      </a:lvl5pPr>
      <a:lvl6pPr marL="1676512" indent="-152410" algn="l" defTabSz="304820" rtl="0" eaLnBrk="1" latinLnBrk="0" hangingPunct="1">
        <a:spcBef>
          <a:spcPts val="6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3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981332" indent="-152410" algn="l" defTabSz="304820" rtl="0" eaLnBrk="1" latinLnBrk="0" hangingPunct="1">
        <a:spcBef>
          <a:spcPts val="6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3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286152" indent="-152410" algn="l" defTabSz="304820" rtl="0" eaLnBrk="1" latinLnBrk="0" hangingPunct="1">
        <a:spcBef>
          <a:spcPts val="6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3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590972" indent="-152410" algn="l" defTabSz="304820" rtl="0" eaLnBrk="1" latinLnBrk="0" hangingPunct="1">
        <a:spcBef>
          <a:spcPts val="6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3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20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40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60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82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02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922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42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63" algn="l" defTabSz="3048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>
            <a:extLst>
              <a:ext uri="{FF2B5EF4-FFF2-40B4-BE49-F238E27FC236}">
                <a16:creationId xmlns:a16="http://schemas.microsoft.com/office/drawing/2014/main" id="{1C49EA21-2E6D-4B5A-91B6-C61AF0480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A8BE25-8FBE-4B19-A53A-235047C30F5C}" type="slidenum">
              <a:rPr lang="ru-RU" altLang="ru-RU" sz="900" b="0" smtClean="0"/>
              <a:pPr/>
              <a:t>1</a:t>
            </a:fld>
            <a:endParaRPr lang="ru-RU" altLang="ru-RU" sz="9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392AD-3E08-4123-B48F-3D6A67F991F9}"/>
              </a:ext>
            </a:extLst>
          </p:cNvPr>
          <p:cNvSpPr txBox="1"/>
          <p:nvPr/>
        </p:nvSpPr>
        <p:spPr>
          <a:xfrm>
            <a:off x="279400" y="1385888"/>
            <a:ext cx="5359400" cy="2432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alt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ФУНКЦИОНАЛЬНОЕ МОДЕЛИРОВАНИЕ</a:t>
            </a:r>
            <a:br>
              <a:rPr lang="ru-RU" alt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alt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СИСТЕМ</a:t>
            </a:r>
            <a:br>
              <a:rPr lang="ru-RU" altLang="ru-RU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altLang="ru-RU" sz="16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МЕТОДИКИ</a:t>
            </a:r>
            <a:r>
              <a:rPr lang="en-US" altLang="ru-RU" sz="16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SADT - IDEF0</a:t>
            </a:r>
            <a:r>
              <a:rPr lang="ru-RU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</a:t>
            </a:r>
            <a:r>
              <a:rPr lang="en-US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DFD, IDEF3</a:t>
            </a:r>
            <a:br>
              <a:rPr lang="ru-RU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________________________</a:t>
            </a:r>
            <a:br>
              <a:rPr lang="ru-RU" altLang="ru-RU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altLang="ru-RU" sz="1800" dirty="0">
                <a:solidFill>
                  <a:srgbClr val="0033CC"/>
                </a:solidFill>
              </a:rPr>
              <a:t>Пакет прикладных программ</a:t>
            </a:r>
            <a:r>
              <a:rPr lang="en-US" altLang="ru-RU" sz="2400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ru-RU" altLang="ru-RU" sz="2400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ru-RU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</a:t>
            </a:r>
            <a:r>
              <a:rPr lang="ru-RU" altLang="ru-RU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ru-RU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Fusion Process Modeler</a:t>
            </a:r>
            <a:r>
              <a:rPr lang="ru-RU" altLang="ru-RU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9455CCC-45DA-4DCF-B7B6-97B12A453223}"/>
              </a:ext>
            </a:extLst>
          </p:cNvPr>
          <p:cNvSpPr txBox="1">
            <a:spLocks/>
          </p:cNvSpPr>
          <p:nvPr/>
        </p:nvSpPr>
        <p:spPr>
          <a:xfrm>
            <a:off x="279400" y="476250"/>
            <a:ext cx="5359400" cy="7350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Лекция 2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по дисциплине «Инструментальные средства проектирования </a:t>
            </a:r>
            <a:r>
              <a:rPr lang="ru-RU" sz="11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АСОИиУ</a:t>
            </a:r>
            <a:r>
              <a:rPr lang="ru-RU" sz="11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1">
            <a:extLst>
              <a:ext uri="{FF2B5EF4-FFF2-40B4-BE49-F238E27FC236}">
                <a16:creationId xmlns:a16="http://schemas.microsoft.com/office/drawing/2014/main" id="{D05676A4-8FA6-48C8-A56C-694D39B4D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61925"/>
            <a:ext cx="532923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Функциональная модель в нотации </a:t>
            </a:r>
            <a:r>
              <a:rPr lang="en-US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IDEF</a:t>
            </a: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0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1" name="Рисунок 5">
            <a:extLst>
              <a:ext uri="{FF2B5EF4-FFF2-40B4-BE49-F238E27FC236}">
                <a16:creationId xmlns:a16="http://schemas.microsoft.com/office/drawing/2014/main" id="{449FF414-0070-4D8D-8120-595CE410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6643" r="25731" b="10387"/>
          <a:stretch>
            <a:fillRect/>
          </a:stretch>
        </p:blipFill>
        <p:spPr bwMode="auto">
          <a:xfrm>
            <a:off x="563563" y="1062038"/>
            <a:ext cx="5184775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14EECD-C9B7-4751-9A8B-0D75891D9438}"/>
              </a:ext>
            </a:extLst>
          </p:cNvPr>
          <p:cNvSpPr/>
          <p:nvPr/>
        </p:nvSpPr>
        <p:spPr>
          <a:xfrm>
            <a:off x="131763" y="198438"/>
            <a:ext cx="5795962" cy="4092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Нотацию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0 определяют следующие правила:</a:t>
            </a:r>
          </a:p>
          <a:p>
            <a:pPr marL="271463" indent="-271463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1. Функция изображается в виде прямоугольника (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), в правом нижнем углу которого приведен ее номер.</a:t>
            </a:r>
          </a:p>
          <a:p>
            <a:pPr marL="271463" indent="-271463" algn="just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2. Левая сторона блока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для изображения входов функции в виде стрелок.</a:t>
            </a:r>
          </a:p>
          <a:p>
            <a:pPr marL="271463" indent="-271463" algn="just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3. Из правой стороны блока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виде стрелок изображаются выходы системы.</a:t>
            </a:r>
          </a:p>
          <a:p>
            <a:pPr marL="271463" indent="-271463" algn="just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4. В нижнюю сторону блока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входят стрелки, изображающие механизмы функции.</a:t>
            </a:r>
          </a:p>
          <a:p>
            <a:pPr marL="271463" indent="-271463">
              <a:defRPr/>
            </a:pPr>
            <a:r>
              <a:rPr lang="ru-RU" dirty="0">
                <a:ea typeface="Calibri" panose="020F0502020204030204" pitchFamily="34" charset="0"/>
              </a:rPr>
              <a:t>5. В верхней части функции определяются способы управления функцией.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>
            <a:extLst>
              <a:ext uri="{FF2B5EF4-FFF2-40B4-BE49-F238E27FC236}">
                <a16:creationId xmlns:a16="http://schemas.microsoft.com/office/drawing/2014/main" id="{10B5C1AF-051D-463F-BD4E-9118E664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90488"/>
            <a:ext cx="56165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6. Каждой функции присваивается имя. Имя функции всегда должно содержать глагольную форму, подразумевающее действие, направленное на преобразование входов функции в ее выходы и совершаемое указанными механизмами.</a:t>
            </a:r>
          </a:p>
          <a:p>
            <a:pPr algn="just"/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7. Каждая функция должна иметь минимум по одному входу, выходу, механизму и управлению.</a:t>
            </a:r>
          </a:p>
          <a:p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8. Каждой стрелке присваивается имя в форме существительного. Имя должно иметь лаконичное название, конкретно характеризующее назначение входа, выхода, механизма или управления.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>
            <a:extLst>
              <a:ext uri="{FF2B5EF4-FFF2-40B4-BE49-F238E27FC236}">
                <a16:creationId xmlns:a16="http://schemas.microsoft.com/office/drawing/2014/main" id="{5355262A-0D69-4123-8B6C-7E0EEE30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90488"/>
            <a:ext cx="57610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9. Стрелки, изображающие входы, выходы, механизмы и управление, называются «граничными». Такое название обуславливается тем, что каждая из них идет от границы модели. В качестве границы модели выступает внешняя среда, а для дочерних диаграмм – границы родительской.</a:t>
            </a:r>
          </a:p>
          <a:p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10. Модель, построенная в нотации </a:t>
            </a:r>
            <a:r>
              <a:rPr lang="en-US" altLang="ru-RU"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>
                <a:ea typeface="Calibri" panose="020F0502020204030204" pitchFamily="34" charset="0"/>
                <a:cs typeface="Times New Roman" panose="02020603050405020304" pitchFamily="18" charset="0"/>
              </a:rPr>
              <a:t>0, имеет иерархическую древовидную структуру, каждый узел которой представляет собой диаграмму. Вершина древовидной структуры называется ТОР-диаграммой, каждый последующий узел – диаграммами декомпозиции.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C75DEF-C2C6-445E-A384-05F20539605A}"/>
              </a:ext>
            </a:extLst>
          </p:cNvPr>
          <p:cNvSpPr/>
          <p:nvPr/>
        </p:nvSpPr>
        <p:spPr>
          <a:xfrm>
            <a:off x="342900" y="2573338"/>
            <a:ext cx="2713038" cy="1905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C02175-F5D6-4D0E-9744-0817D7ACB3CF}"/>
              </a:ext>
            </a:extLst>
          </p:cNvPr>
          <p:cNvSpPr/>
          <p:nvPr/>
        </p:nvSpPr>
        <p:spPr>
          <a:xfrm>
            <a:off x="3135313" y="1552575"/>
            <a:ext cx="2733675" cy="1957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E64221-7343-4EC5-9033-5EF8CFEA2547}"/>
              </a:ext>
            </a:extLst>
          </p:cNvPr>
          <p:cNvSpPr/>
          <p:nvPr/>
        </p:nvSpPr>
        <p:spPr>
          <a:xfrm>
            <a:off x="342900" y="449263"/>
            <a:ext cx="2733675" cy="1836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1509" name="Рисунок 13">
            <a:extLst>
              <a:ext uri="{FF2B5EF4-FFF2-40B4-BE49-F238E27FC236}">
                <a16:creationId xmlns:a16="http://schemas.microsoft.com/office/drawing/2014/main" id="{DB67719D-8B5C-4407-A6B5-4BFD1C7F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24185" b="903"/>
          <a:stretch>
            <a:fillRect/>
          </a:stretch>
        </p:blipFill>
        <p:spPr bwMode="auto">
          <a:xfrm>
            <a:off x="455613" y="449263"/>
            <a:ext cx="26003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Рисунок 14">
            <a:extLst>
              <a:ext uri="{FF2B5EF4-FFF2-40B4-BE49-F238E27FC236}">
                <a16:creationId xmlns:a16="http://schemas.microsoft.com/office/drawing/2014/main" id="{B7B0E0E6-0F67-4DAA-91B0-024BC40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r="23929"/>
          <a:stretch>
            <a:fillRect/>
          </a:stretch>
        </p:blipFill>
        <p:spPr bwMode="auto">
          <a:xfrm>
            <a:off x="3155950" y="1565275"/>
            <a:ext cx="2733675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Рисунок 15">
            <a:extLst>
              <a:ext uri="{FF2B5EF4-FFF2-40B4-BE49-F238E27FC236}">
                <a16:creationId xmlns:a16="http://schemas.microsoft.com/office/drawing/2014/main" id="{4C261495-34E4-4C99-83E6-B68EB5CB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r="24185" b="671"/>
          <a:stretch>
            <a:fillRect/>
          </a:stretch>
        </p:blipFill>
        <p:spPr bwMode="auto">
          <a:xfrm>
            <a:off x="342900" y="2573338"/>
            <a:ext cx="27130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Прямоугольник 10">
            <a:extLst>
              <a:ext uri="{FF2B5EF4-FFF2-40B4-BE49-F238E27FC236}">
                <a16:creationId xmlns:a16="http://schemas.microsoft.com/office/drawing/2014/main" id="{B307617C-15E1-472F-9149-A97A0866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563"/>
            <a:ext cx="6096000" cy="4000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Принцип декомпозиции в нотации </a:t>
            </a:r>
            <a:r>
              <a:rPr lang="en-US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IDEF</a:t>
            </a: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0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513" name="Прямая соединительная линия 12">
            <a:extLst>
              <a:ext uri="{FF2B5EF4-FFF2-40B4-BE49-F238E27FC236}">
                <a16:creationId xmlns:a16="http://schemas.microsoft.com/office/drawing/2014/main" id="{B808F885-1033-4792-A6C3-F5330CBCA4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7888" y="1098550"/>
            <a:ext cx="3741737" cy="466725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4" name="Прямая соединительная линия 17">
            <a:extLst>
              <a:ext uri="{FF2B5EF4-FFF2-40B4-BE49-F238E27FC236}">
                <a16:creationId xmlns:a16="http://schemas.microsoft.com/office/drawing/2014/main" id="{B24BFD47-E3FE-46A5-AF42-2F9F1925E8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9213" y="1565275"/>
            <a:ext cx="1836737" cy="1836738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5" name="Прямая соединительная линия 22">
            <a:extLst>
              <a:ext uri="{FF2B5EF4-FFF2-40B4-BE49-F238E27FC236}">
                <a16:creationId xmlns:a16="http://schemas.microsoft.com/office/drawing/2014/main" id="{70E9A7C1-6B77-4AA1-8A00-ADAB033B42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5938" y="2681288"/>
            <a:ext cx="1835150" cy="1797050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Прямая соединительная линия 19">
            <a:extLst>
              <a:ext uri="{FF2B5EF4-FFF2-40B4-BE49-F238E27FC236}">
                <a16:creationId xmlns:a16="http://schemas.microsoft.com/office/drawing/2014/main" id="{037A9652-2233-4AFE-A881-BC534B6E49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5938" y="2538413"/>
            <a:ext cx="1504950" cy="107950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2">
            <a:extLst>
              <a:ext uri="{FF2B5EF4-FFF2-40B4-BE49-F238E27FC236}">
                <a16:creationId xmlns:a16="http://schemas.microsoft.com/office/drawing/2014/main" id="{0658682E-445E-4EB6-B942-DF102EE0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485775"/>
            <a:ext cx="58689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cs typeface="Calibri" panose="020F0502020204030204" pitchFamily="34" charset="0"/>
              </a:rPr>
              <a:t>Каждая диаграмма в нотации </a:t>
            </a:r>
            <a:r>
              <a:rPr lang="en-US" altLang="ru-RU" sz="2400">
                <a:cs typeface="Calibri" panose="020F0502020204030204" pitchFamily="34" charset="0"/>
              </a:rPr>
              <a:t>IDEF</a:t>
            </a:r>
            <a:r>
              <a:rPr lang="ru-RU" altLang="ru-RU" sz="2400">
                <a:cs typeface="Calibri" panose="020F0502020204030204" pitchFamily="34" charset="0"/>
              </a:rPr>
              <a:t>0 имеет свой уникальный номер, представленный в левой нижней части, а в правой верхней части - контекст декомпозиции. Так, например, ТОР-диаграмма имеет номер А-0. Буква «А» в индексе образована от </a:t>
            </a:r>
            <a:r>
              <a:rPr lang="en-US" altLang="ru-RU" sz="2400">
                <a:cs typeface="Calibri" panose="020F0502020204030204" pitchFamily="34" charset="0"/>
              </a:rPr>
              <a:t>Activity</a:t>
            </a:r>
            <a:r>
              <a:rPr lang="ru-RU" altLang="ru-RU" sz="2400">
                <a:cs typeface="Calibri" panose="020F0502020204030204" pitchFamily="34" charset="0"/>
              </a:rPr>
              <a:t>, «0» - уровень декомпозиции, контекст – «ТОР-диаграмма»</a:t>
            </a:r>
            <a:endParaRPr lang="ru-RU" altLang="ru-R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1">
            <a:extLst>
              <a:ext uri="{FF2B5EF4-FFF2-40B4-BE49-F238E27FC236}">
                <a16:creationId xmlns:a16="http://schemas.microsoft.com/office/drawing/2014/main" id="{BE6F5FE7-9BBC-49D0-B59F-999B247E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24185" b="903"/>
          <a:stretch>
            <a:fillRect/>
          </a:stretch>
        </p:blipFill>
        <p:spPr bwMode="auto">
          <a:xfrm>
            <a:off x="168275" y="161925"/>
            <a:ext cx="57245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1">
            <a:extLst>
              <a:ext uri="{FF2B5EF4-FFF2-40B4-BE49-F238E27FC236}">
                <a16:creationId xmlns:a16="http://schemas.microsoft.com/office/drawing/2014/main" id="{D20D3C34-5F69-4715-8FD5-01833C21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69875"/>
            <a:ext cx="56165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cs typeface="Calibri" panose="020F0502020204030204" pitchFamily="34" charset="0"/>
              </a:rPr>
              <a:t>Номер диаграммы декомпозиции «А-0» обозначается индексом «А0» (без дефиса), имя диаграммы образуется по названию </a:t>
            </a:r>
            <a:r>
              <a:rPr lang="en-US" altLang="ru-RU" sz="2800">
                <a:cs typeface="Calibri" panose="020F0502020204030204" pitchFamily="34" charset="0"/>
              </a:rPr>
              <a:t>Activity</a:t>
            </a:r>
            <a:r>
              <a:rPr lang="ru-RU" altLang="ru-RU" sz="2800">
                <a:cs typeface="Calibri" panose="020F0502020204030204" pitchFamily="34" charset="0"/>
              </a:rPr>
              <a:t> на ТОР-диаграмме (в приведенном примере – «Функция»), а контекст представлен блоком </a:t>
            </a:r>
            <a:r>
              <a:rPr lang="en-US" altLang="ru-RU" sz="2800">
                <a:cs typeface="Calibri" panose="020F0502020204030204" pitchFamily="34" charset="0"/>
              </a:rPr>
              <a:t>Activity</a:t>
            </a:r>
            <a:r>
              <a:rPr lang="ru-RU" altLang="ru-RU" sz="2800">
                <a:cs typeface="Calibri" panose="020F0502020204030204" pitchFamily="34" charset="0"/>
              </a:rPr>
              <a:t> с черной заливкой</a:t>
            </a:r>
            <a:endParaRPr lang="ru-RU" altLang="ru-RU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1">
            <a:extLst>
              <a:ext uri="{FF2B5EF4-FFF2-40B4-BE49-F238E27FC236}">
                <a16:creationId xmlns:a16="http://schemas.microsoft.com/office/drawing/2014/main" id="{C754E1F0-8016-4E1E-BC06-0B52428D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r="23929"/>
          <a:stretch>
            <a:fillRect/>
          </a:stretch>
        </p:blipFill>
        <p:spPr bwMode="auto">
          <a:xfrm>
            <a:off x="203200" y="341313"/>
            <a:ext cx="56530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1">
            <a:extLst>
              <a:ext uri="{FF2B5EF4-FFF2-40B4-BE49-F238E27FC236}">
                <a16:creationId xmlns:a16="http://schemas.microsoft.com/office/drawing/2014/main" id="{A7502692-0188-4C9E-9243-ECC0F388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53975"/>
            <a:ext cx="58324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1600">
                <a:cs typeface="Calibri" panose="020F0502020204030204" pitchFamily="34" charset="0"/>
              </a:rPr>
              <a:t>Номера диаграмм последующих уровней декомпозиции формируются по принципу «А1», «А2», «А3» и т.д. Так, например, на приведенном рисунке  нижней диаграмме присвоен индекс «А3» ввиду того, что она изображает результат декомпозиции блока </a:t>
            </a:r>
            <a:r>
              <a:rPr lang="en-US" altLang="ru-RU" sz="1600">
                <a:cs typeface="Calibri" panose="020F0502020204030204" pitchFamily="34" charset="0"/>
              </a:rPr>
              <a:t>Activity</a:t>
            </a:r>
            <a:r>
              <a:rPr lang="ru-RU" altLang="ru-RU" sz="1600">
                <a:cs typeface="Calibri" panose="020F0502020204030204" pitchFamily="34" charset="0"/>
              </a:rPr>
              <a:t> с номером «3», что и изображено в поле «</a:t>
            </a:r>
            <a:r>
              <a:rPr lang="en-US" altLang="ru-RU" sz="1600">
                <a:cs typeface="Calibri" panose="020F0502020204030204" pitchFamily="34" charset="0"/>
              </a:rPr>
              <a:t>Context</a:t>
            </a:r>
            <a:r>
              <a:rPr lang="ru-RU" altLang="ru-RU" sz="1600">
                <a:cs typeface="Calibri" panose="020F0502020204030204" pitchFamily="34" charset="0"/>
              </a:rPr>
              <a:t>». Имя диаграммы «А3» образовано по имени соответствующего блока </a:t>
            </a:r>
            <a:r>
              <a:rPr lang="en-US" altLang="ru-RU" sz="1600">
                <a:cs typeface="Calibri" panose="020F0502020204030204" pitchFamily="34" charset="0"/>
              </a:rPr>
              <a:t>Activity</a:t>
            </a:r>
            <a:r>
              <a:rPr lang="ru-RU" altLang="ru-RU" sz="1600">
                <a:cs typeface="Calibri" panose="020F0502020204030204" pitchFamily="34" charset="0"/>
              </a:rPr>
              <a:t> на родительской диаграмме</a:t>
            </a:r>
            <a:endParaRPr lang="ru-RU" altLang="ru-RU" sz="1600"/>
          </a:p>
        </p:txBody>
      </p:sp>
      <p:pic>
        <p:nvPicPr>
          <p:cNvPr id="26627" name="Рисунок 2">
            <a:extLst>
              <a:ext uri="{FF2B5EF4-FFF2-40B4-BE49-F238E27FC236}">
                <a16:creationId xmlns:a16="http://schemas.microsoft.com/office/drawing/2014/main" id="{F2BEF3E2-4891-4C94-9781-88283F70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" r="24185" b="671"/>
          <a:stretch>
            <a:fillRect/>
          </a:stretch>
        </p:blipFill>
        <p:spPr bwMode="auto">
          <a:xfrm>
            <a:off x="1103313" y="2116138"/>
            <a:ext cx="38163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2">
            <a:extLst>
              <a:ext uri="{FF2B5EF4-FFF2-40B4-BE49-F238E27FC236}">
                <a16:creationId xmlns:a16="http://schemas.microsoft.com/office/drawing/2014/main" id="{2885F26D-8B6F-44B0-AC94-DCD018CD67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E7B951-7B70-4CD9-885F-CB54C36C0868}" type="slidenum">
              <a:rPr lang="ru-RU" altLang="ru-RU" sz="900" b="0" smtClean="0"/>
              <a:pPr/>
              <a:t>2</a:t>
            </a:fld>
            <a:endParaRPr lang="ru-RU" altLang="ru-RU" sz="900" b="0"/>
          </a:p>
        </p:txBody>
      </p:sp>
      <p:sp>
        <p:nvSpPr>
          <p:cNvPr id="9219" name="Прямоугольник 3">
            <a:extLst>
              <a:ext uri="{FF2B5EF4-FFF2-40B4-BE49-F238E27FC236}">
                <a16:creationId xmlns:a16="http://schemas.microsoft.com/office/drawing/2014/main" id="{8DA71D30-40F1-4986-ABBF-F82445A9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292225"/>
            <a:ext cx="56165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/>
              <a:t>Функционально-структурный подход к моделированию бизнес-процессов предусматривает выделение в исследуемой системе путем ее декомпозиции процессы, подпроцессы, функции и определение их иерархии</a:t>
            </a:r>
          </a:p>
        </p:txBody>
      </p:sp>
      <p:sp>
        <p:nvSpPr>
          <p:cNvPr id="9220" name="TextBox 4">
            <a:extLst>
              <a:ext uri="{FF2B5EF4-FFF2-40B4-BE49-F238E27FC236}">
                <a16:creationId xmlns:a16="http://schemas.microsoft.com/office/drawing/2014/main" id="{524EA3C2-7E77-4130-8F98-C623B91E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90488"/>
            <a:ext cx="57975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Общие сведения о функционально-структурном подходе к моделированию бизнес-процессов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">
            <a:extLst>
              <a:ext uri="{FF2B5EF4-FFF2-40B4-BE49-F238E27FC236}">
                <a16:creationId xmlns:a16="http://schemas.microsoft.com/office/drawing/2014/main" id="{22961607-9238-4323-84D7-044FAD5F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557213"/>
            <a:ext cx="56165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cs typeface="Calibri" panose="020F0502020204030204" pitchFamily="34" charset="0"/>
              </a:rPr>
              <a:t>При дальнейшей декомпозиции блоков </a:t>
            </a:r>
            <a:r>
              <a:rPr lang="en-US" altLang="ru-RU" sz="2400">
                <a:cs typeface="Calibri" panose="020F0502020204030204" pitchFamily="34" charset="0"/>
              </a:rPr>
              <a:t>Activity</a:t>
            </a:r>
            <a:r>
              <a:rPr lang="ru-RU" altLang="ru-RU" sz="2400">
                <a:cs typeface="Calibri" panose="020F0502020204030204" pitchFamily="34" charset="0"/>
              </a:rPr>
              <a:t> будут образовываться номера «А31», «А32», «А314» и т.д. Так, например, номер диаграммы «А314» говорит о том, что на ней приведен результат декомпозиции четвертого блока </a:t>
            </a:r>
            <a:r>
              <a:rPr lang="en-US" altLang="ru-RU" sz="2400">
                <a:cs typeface="Calibri" panose="020F0502020204030204" pitchFamily="34" charset="0"/>
              </a:rPr>
              <a:t>Activity</a:t>
            </a:r>
            <a:r>
              <a:rPr lang="ru-RU" altLang="ru-RU" sz="2400">
                <a:cs typeface="Calibri" panose="020F0502020204030204" pitchFamily="34" charset="0"/>
              </a:rPr>
              <a:t> диаграммы «А31», а сама диаграмма представляет пятый уровень декомпозиции модели</a:t>
            </a:r>
            <a:endParaRPr lang="ru-RU" altLang="ru-RU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рямоугольник 1">
            <a:extLst>
              <a:ext uri="{FF2B5EF4-FFF2-40B4-BE49-F238E27FC236}">
                <a16:creationId xmlns:a16="http://schemas.microsoft.com/office/drawing/2014/main" id="{243F3CFD-6153-4783-9439-1904E71C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161925"/>
            <a:ext cx="568801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cs typeface="Calibri" panose="020F0502020204030204" pitchFamily="34" charset="0"/>
              </a:rPr>
              <a:t>В процессе декомпозиции на новую диаграмму по умолчанию добавляется четыре блока </a:t>
            </a:r>
            <a:r>
              <a:rPr lang="en-US" altLang="ru-RU" sz="2400">
                <a:cs typeface="Calibri" panose="020F0502020204030204" pitchFamily="34" charset="0"/>
              </a:rPr>
              <a:t>Activity</a:t>
            </a:r>
            <a:r>
              <a:rPr lang="ru-RU" altLang="ru-RU" sz="2400">
                <a:cs typeface="Calibri" panose="020F0502020204030204" pitchFamily="34" charset="0"/>
              </a:rPr>
              <a:t>, что связано с оптимальным количеством функциональных блоков, которые может содержать диаграмма. И хотя количество блоков </a:t>
            </a:r>
            <a:r>
              <a:rPr lang="en-US" altLang="ru-RU" sz="2400">
                <a:cs typeface="Calibri" panose="020F0502020204030204" pitchFamily="34" charset="0"/>
              </a:rPr>
              <a:t>Activity</a:t>
            </a:r>
            <a:r>
              <a:rPr lang="ru-RU" altLang="ru-RU" sz="2400">
                <a:cs typeface="Calibri" panose="020F0502020204030204" pitchFamily="34" charset="0"/>
              </a:rPr>
              <a:t>, содержащихся на диаграмме, не ограничено, их большое количество может привести к непониманию и неудобочитаемости модели</a:t>
            </a:r>
            <a:endParaRPr lang="ru-RU" altLang="ru-RU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6A05B4-1F4E-4D84-9C86-EB12402424D0}"/>
              </a:ext>
            </a:extLst>
          </p:cNvPr>
          <p:cNvSpPr/>
          <p:nvPr/>
        </p:nvSpPr>
        <p:spPr>
          <a:xfrm>
            <a:off x="203200" y="377825"/>
            <a:ext cx="568960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Нотация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0 предусматривает четыре вида граничных стрелок:</a:t>
            </a:r>
          </a:p>
          <a:p>
            <a:pPr algn="just">
              <a:spcAft>
                <a:spcPts val="0"/>
              </a:spcAft>
              <a:defRPr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dirty="0">
                <a:ea typeface="Calibri" panose="020F0502020204030204" pitchFamily="34" charset="0"/>
              </a:rPr>
              <a:t>1. 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Вход</a:t>
            </a:r>
            <a:r>
              <a:rPr lang="ru-RU" dirty="0">
                <a:ea typeface="Calibri" panose="020F0502020204030204" pitchFamily="34" charset="0"/>
              </a:rPr>
              <a:t>. В качестве входов функциональных блоков </a:t>
            </a:r>
            <a:r>
              <a:rPr lang="en-US" dirty="0">
                <a:ea typeface="Calibri" panose="020F0502020204030204" pitchFamily="34" charset="0"/>
              </a:rPr>
              <a:t>Activity</a:t>
            </a:r>
            <a:r>
              <a:rPr lang="ru-RU" dirty="0">
                <a:ea typeface="Calibri" panose="020F0502020204030204" pitchFamily="34" charset="0"/>
              </a:rPr>
              <a:t> могут выступать различного рода информация, документы, материальные объекты, которые будут трансформированы в результате выполнения функции. 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Например</a:t>
            </a:r>
            <a:r>
              <a:rPr lang="ru-RU" dirty="0">
                <a:ea typeface="Calibri" panose="020F0502020204030204" pitchFamily="34" charset="0"/>
              </a:rPr>
              <a:t>, документ, который будет подписан, информация, которая будет обработана, сырье, которое будет переработано в полуфабрикат или готовый продукт.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рямоугольник 1">
            <a:extLst>
              <a:ext uri="{FF2B5EF4-FFF2-40B4-BE49-F238E27FC236}">
                <a16:creationId xmlns:a16="http://schemas.microsoft.com/office/drawing/2014/main" id="{52454FC3-01F1-48B2-9FC1-1867FF47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809625"/>
            <a:ext cx="57245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>
                <a:cs typeface="Calibri" panose="020F0502020204030204" pitchFamily="34" charset="0"/>
              </a:rPr>
              <a:t>2. </a:t>
            </a:r>
            <a:r>
              <a:rPr lang="ru-RU" altLang="ru-RU">
                <a:solidFill>
                  <a:srgbClr val="FF0000"/>
                </a:solidFill>
                <a:cs typeface="Calibri" panose="020F0502020204030204" pitchFamily="34" charset="0"/>
              </a:rPr>
              <a:t>Выход</a:t>
            </a:r>
            <a:r>
              <a:rPr lang="ru-RU" altLang="ru-RU">
                <a:cs typeface="Calibri" panose="020F0502020204030204" pitchFamily="34" charset="0"/>
              </a:rPr>
              <a:t>. В качестве выходов функциональных блоков </a:t>
            </a:r>
            <a:r>
              <a:rPr lang="en-US" altLang="ru-RU">
                <a:cs typeface="Calibri" panose="020F0502020204030204" pitchFamily="34" charset="0"/>
              </a:rPr>
              <a:t>Activity</a:t>
            </a:r>
            <a:r>
              <a:rPr lang="ru-RU" altLang="ru-RU">
                <a:cs typeface="Calibri" panose="020F0502020204030204" pitchFamily="34" charset="0"/>
              </a:rPr>
              <a:t> выступают трансформированные или измененные в результате выполнения функции документы, информация или материальные объекты. Например, созданный документ, подписанный документ, обработанная информация, полуфабрикат или готовая продукция, товар или услуга</a:t>
            </a:r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29A9B6-E6EC-4E0D-8318-4448AED087D7}"/>
              </a:ext>
            </a:extLst>
          </p:cNvPr>
          <p:cNvSpPr/>
          <p:nvPr/>
        </p:nvSpPr>
        <p:spPr>
          <a:xfrm>
            <a:off x="203200" y="522288"/>
            <a:ext cx="5689600" cy="31702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ru-RU" altLang="ru-RU">
                <a:cs typeface="Calibri" panose="020F0502020204030204" pitchFamily="34" charset="0"/>
              </a:rPr>
              <a:t>3. </a:t>
            </a:r>
            <a:r>
              <a:rPr lang="ru-RU" alt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Механизмы</a:t>
            </a:r>
            <a:r>
              <a:rPr lang="ru-RU" altLang="ru-RU">
                <a:cs typeface="Calibri" panose="020F0502020204030204" pitchFamily="34" charset="0"/>
              </a:rPr>
              <a:t>. В качестве механизмов функции выступают различные ресурсы, с помощью которых она может быть выполнена (человек, оборудование, инструмент, приложение, финансы, энергетические ресурсы и др.). </a:t>
            </a:r>
            <a:r>
              <a:rPr lang="ru-RU" alt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Например</a:t>
            </a:r>
            <a:r>
              <a:rPr lang="ru-RU" altLang="ru-RU">
                <a:cs typeface="Calibri" panose="020F0502020204030204" pitchFamily="34" charset="0"/>
              </a:rPr>
              <a:t>, если в качестве входа функции определен документ, а в качестве выхода – подписанный документ, тогда механизмом этой функции будет человек, который подписывает документ.</a:t>
            </a:r>
            <a:endParaRPr lang="ru-RU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443E52-CE09-4DAB-8101-589CF638E0FA}"/>
              </a:ext>
            </a:extLst>
          </p:cNvPr>
          <p:cNvSpPr/>
          <p:nvPr/>
        </p:nvSpPr>
        <p:spPr>
          <a:xfrm>
            <a:off x="276225" y="846138"/>
            <a:ext cx="5580063" cy="2862262"/>
          </a:xfrm>
          <a:prstGeom prst="rect">
            <a:avLst/>
          </a:prstGeom>
        </p:spPr>
        <p:txBody>
          <a:bodyPr>
            <a:spAutoFit/>
          </a:bodyPr>
          <a:lstStyle>
            <a:lvl1pPr marL="271463" indent="-271463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ru-RU" altLang="ru-RU">
                <a:cs typeface="Calibri" panose="020F0502020204030204" pitchFamily="34" charset="0"/>
              </a:rPr>
              <a:t>4. </a:t>
            </a:r>
            <a:r>
              <a:rPr lang="ru-RU" altLang="ru-RU">
                <a:solidFill>
                  <a:srgbClr val="FF0000"/>
                </a:solidFill>
                <a:cs typeface="Calibri" panose="020F0502020204030204" pitchFamily="34" charset="0"/>
              </a:rPr>
              <a:t>Управление</a:t>
            </a:r>
            <a:r>
              <a:rPr lang="ru-RU" altLang="ru-RU">
                <a:cs typeface="Calibri" panose="020F0502020204030204" pitchFamily="34" charset="0"/>
              </a:rPr>
              <a:t>. В качестве управления для функции чаще всего выступают документы, регламентирующие ее выполнение. 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Например</a:t>
            </a:r>
            <a:r>
              <a:rPr lang="ru-RU" altLang="ru-RU">
                <a:cs typeface="Calibri" panose="020F0502020204030204" pitchFamily="34" charset="0"/>
              </a:rPr>
              <a:t>, положение, инструкция, рецептура, методические указания, локальные нормативно-правовые акты (приказы, распоряжения, решения и др.), федеральные, краевые нормативно-правовые акты и др.</a:t>
            </a:r>
            <a:endParaRPr lang="ru-RU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Прямоугольник 1">
            <a:extLst>
              <a:ext uri="{FF2B5EF4-FFF2-40B4-BE49-F238E27FC236}">
                <a16:creationId xmlns:a16="http://schemas.microsoft.com/office/drawing/2014/main" id="{C5891E58-2DEF-4D31-8483-BD35B917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393700"/>
            <a:ext cx="57245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cs typeface="Calibri" panose="020F0502020204030204" pitchFamily="34" charset="0"/>
              </a:rPr>
              <a:t>Граничные стрелки в методологии </a:t>
            </a:r>
            <a:r>
              <a:rPr lang="en-US" altLang="ru-RU" sz="2800">
                <a:cs typeface="Calibri" panose="020F0502020204030204" pitchFamily="34" charset="0"/>
              </a:rPr>
              <a:t>IDEF</a:t>
            </a:r>
            <a:r>
              <a:rPr lang="ru-RU" altLang="ru-RU" sz="2800">
                <a:cs typeface="Calibri" panose="020F0502020204030204" pitchFamily="34" charset="0"/>
              </a:rPr>
              <a:t>0 можно представлять укрупненно, а также при необходимости проводить их детализацию. В первую очередь это предусматривается для обеспечения удобочитаемости диаграммы</a:t>
            </a:r>
            <a:endParaRPr lang="ru-RU" altLang="ru-RU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>
            <a:extLst>
              <a:ext uri="{FF2B5EF4-FFF2-40B4-BE49-F238E27FC236}">
                <a16:creationId xmlns:a16="http://schemas.microsoft.com/office/drawing/2014/main" id="{E48015C7-D9CF-4608-B11E-0D280966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57213"/>
            <a:ext cx="55800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cs typeface="Calibri" panose="020F0502020204030204" pitchFamily="34" charset="0"/>
              </a:rPr>
              <a:t>Так, например, на ТОР-диаграмме не имеет смысла приводить перечень всех должностей персонала организации, а достаточно привести одну стрелку «Персонал», а потом на диаграммах декомпозиции уточнить соответствующую должность. Аналогичный прием, можно провести с входами, выходами и управлением</a:t>
            </a:r>
            <a:endParaRPr lang="ru-RU" altLang="ru-R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BC7598-0897-47C3-BE99-2644BF321F18}"/>
              </a:ext>
            </a:extLst>
          </p:cNvPr>
          <p:cNvSpPr/>
          <p:nvPr/>
        </p:nvSpPr>
        <p:spPr>
          <a:xfrm>
            <a:off x="311150" y="593725"/>
            <a:ext cx="5508625" cy="3852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843" name="Прямоугольник 1">
            <a:extLst>
              <a:ext uri="{FF2B5EF4-FFF2-40B4-BE49-F238E27FC236}">
                <a16:creationId xmlns:a16="http://schemas.microsoft.com/office/drawing/2014/main" id="{92C38A1F-5AB6-45B4-8495-0ED6EC34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5413"/>
            <a:ext cx="568801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Детализация граничных стрелок модели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4" name="Рисунок 2">
            <a:extLst>
              <a:ext uri="{FF2B5EF4-FFF2-40B4-BE49-F238E27FC236}">
                <a16:creationId xmlns:a16="http://schemas.microsoft.com/office/drawing/2014/main" id="{182D67B4-35A9-47AE-9835-D0ED65BCD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24185" b="1134"/>
          <a:stretch>
            <a:fillRect/>
          </a:stretch>
        </p:blipFill>
        <p:spPr bwMode="auto">
          <a:xfrm>
            <a:off x="311150" y="593725"/>
            <a:ext cx="55086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Прямоугольник 1">
            <a:extLst>
              <a:ext uri="{FF2B5EF4-FFF2-40B4-BE49-F238E27FC236}">
                <a16:creationId xmlns:a16="http://schemas.microsoft.com/office/drawing/2014/main" id="{A96A3CB5-5143-4D72-B83C-3E320669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414338"/>
            <a:ext cx="561657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cs typeface="Calibri" panose="020F0502020204030204" pitchFamily="34" charset="0"/>
              </a:rPr>
              <a:t>В процессе корректировки и уточнения модели исследователь может добавлять или удалять граничные стрелки на диаграммах, что приводит к их обрыву. Граничная стрелка с обрывом изображается в квадратных скобках [ ]</a:t>
            </a:r>
            <a:endParaRPr lang="ru-RU" altLang="ru-RU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2">
            <a:extLst>
              <a:ext uri="{FF2B5EF4-FFF2-40B4-BE49-F238E27FC236}">
                <a16:creationId xmlns:a16="http://schemas.microsoft.com/office/drawing/2014/main" id="{9EE2431B-A29E-4AF5-9BF7-9FA88FD48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B0D870-EBD2-4606-BC37-541E0FC94632}" type="slidenum">
              <a:rPr lang="ru-RU" altLang="ru-RU" sz="900" b="0" smtClean="0"/>
              <a:pPr/>
              <a:t>3</a:t>
            </a:fld>
            <a:endParaRPr lang="ru-RU" altLang="ru-RU" sz="900" b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96CA64-B2FD-4E82-84F0-5BA8A608216E}"/>
              </a:ext>
            </a:extLst>
          </p:cNvPr>
          <p:cNvSpPr/>
          <p:nvPr/>
        </p:nvSpPr>
        <p:spPr>
          <a:xfrm>
            <a:off x="276225" y="630238"/>
            <a:ext cx="5616575" cy="347821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>
                <a:cs typeface="Calibri" panose="020F0502020204030204" pitchFamily="34" charset="0"/>
              </a:rPr>
              <a:t>Подход был предложен </a:t>
            </a:r>
            <a:r>
              <a:rPr lang="ru-RU" altLang="ru-RU">
                <a:solidFill>
                  <a:srgbClr val="FF0000"/>
                </a:solidFill>
                <a:cs typeface="Calibri" panose="020F0502020204030204" pitchFamily="34" charset="0"/>
              </a:rPr>
              <a:t>Дугласом Россом в 1960-х гг</a:t>
            </a:r>
            <a:r>
              <a:rPr lang="ru-RU" altLang="ru-RU">
                <a:cs typeface="Calibri" panose="020F0502020204030204" pitchFamily="34" charset="0"/>
              </a:rPr>
              <a:t>. в качестве 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методологии </a:t>
            </a:r>
            <a:r>
              <a:rPr lang="en-US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SADT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ru-RU" altLang="ru-RU">
                <a:cs typeface="Calibri" panose="020F0502020204030204" pitchFamily="34" charset="0"/>
              </a:rPr>
              <a:t>(</a:t>
            </a:r>
            <a:r>
              <a:rPr lang="en-US" altLang="ru-RU">
                <a:cs typeface="Calibri" panose="020F0502020204030204" pitchFamily="34" charset="0"/>
              </a:rPr>
              <a:t>Structured Analysis and Design Technique</a:t>
            </a:r>
            <a:r>
              <a:rPr lang="ru-RU" altLang="ru-RU">
                <a:cs typeface="Calibri" panose="020F0502020204030204" pitchFamily="34" charset="0"/>
              </a:rPr>
              <a:t>), предусматривающий проведение декомпозиции анализируемого процесса и представление его как совокупности 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взаимосвязанных операций</a:t>
            </a:r>
            <a:r>
              <a:rPr lang="ru-RU" altLang="ru-RU">
                <a:cs typeface="Calibri" panose="020F0502020204030204" pitchFamily="34" charset="0"/>
              </a:rPr>
              <a:t>, каждая из которых имеет четко определенные 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входы и выходы</a:t>
            </a:r>
            <a:r>
              <a:rPr lang="ru-RU" altLang="ru-RU">
                <a:cs typeface="Calibri" panose="020F0502020204030204" pitchFamily="34" charset="0"/>
              </a:rPr>
              <a:t>, определяющие связи между операциями с учетом необходимых для их выполнения </a:t>
            </a: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ресурсов</a:t>
            </a:r>
            <a:endParaRPr lang="ru-RU" altLang="ru-RU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561F29-3943-42C7-8E9D-7E5B7DFE67F4}"/>
              </a:ext>
            </a:extLst>
          </p:cNvPr>
          <p:cNvSpPr/>
          <p:nvPr/>
        </p:nvSpPr>
        <p:spPr>
          <a:xfrm>
            <a:off x="185738" y="449263"/>
            <a:ext cx="5795962" cy="4056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7891" name="Рисунок 1">
            <a:extLst>
              <a:ext uri="{FF2B5EF4-FFF2-40B4-BE49-F238E27FC236}">
                <a16:creationId xmlns:a16="http://schemas.microsoft.com/office/drawing/2014/main" id="{92BB2C72-C652-4A98-9616-81602F2B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24057" b="1134"/>
          <a:stretch>
            <a:fillRect/>
          </a:stretch>
        </p:blipFill>
        <p:spPr bwMode="auto">
          <a:xfrm>
            <a:off x="185738" y="449263"/>
            <a:ext cx="57959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Прямоугольник 2">
            <a:extLst>
              <a:ext uri="{FF2B5EF4-FFF2-40B4-BE49-F238E27FC236}">
                <a16:creationId xmlns:a16="http://schemas.microsoft.com/office/drawing/2014/main" id="{FA113491-C9E4-41A5-9406-342722F2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66675"/>
            <a:ext cx="568801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Обрыв граничных стрелок модели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Прямоугольник 1">
            <a:extLst>
              <a:ext uri="{FF2B5EF4-FFF2-40B4-BE49-F238E27FC236}">
                <a16:creationId xmlns:a16="http://schemas.microsoft.com/office/drawing/2014/main" id="{AC9242FC-68CD-4A2B-9D73-D11E41AB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414338"/>
            <a:ext cx="561657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cs typeface="Calibri" panose="020F0502020204030204" pitchFamily="34" charset="0"/>
              </a:rPr>
              <a:t>Квадратные скобки на границе диаграммы обозначают, что граничная стрелка оборвана на родительской диаграмме. Если квадратные скобки изображены возле блока </a:t>
            </a:r>
            <a:r>
              <a:rPr lang="en-US" altLang="ru-RU" sz="2800">
                <a:cs typeface="Calibri" panose="020F0502020204030204" pitchFamily="34" charset="0"/>
              </a:rPr>
              <a:t>Activity</a:t>
            </a:r>
            <a:r>
              <a:rPr lang="ru-RU" altLang="ru-RU" sz="2800">
                <a:cs typeface="Calibri" panose="020F0502020204030204" pitchFamily="34" charset="0"/>
              </a:rPr>
              <a:t> – это говорит о том, что граничная стрелка оборвана на дочерней диаграмме</a:t>
            </a:r>
            <a:endParaRPr lang="ru-RU" altLang="ru-RU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50F32F-F8B5-4D46-A9E1-E5074ABF00EA}"/>
              </a:ext>
            </a:extLst>
          </p:cNvPr>
          <p:cNvSpPr/>
          <p:nvPr/>
        </p:nvSpPr>
        <p:spPr>
          <a:xfrm>
            <a:off x="239713" y="630238"/>
            <a:ext cx="5653087" cy="347821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>
                <a:cs typeface="Calibri" panose="020F0502020204030204" pitchFamily="34" charset="0"/>
              </a:rPr>
              <a:t>Обрыв граничной стрелки – это синтаксическая ошибка модели. Намеренный обрыв или невыведение граничной стрелки на родительскую диаграмму должен сопровождаться «туннелированием». Затуннелированная граничная стрелка изображается в круглых скобках. </a:t>
            </a:r>
          </a:p>
          <a:p>
            <a:pPr algn="ctr">
              <a:defRPr/>
            </a:pPr>
            <a:endParaRPr lang="ru-RU" altLang="ru-RU"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Намеренный обрыв граничной стрелки чаще всего производится при смене нотаций моделирования</a:t>
            </a:r>
            <a:endParaRPr lang="ru-RU" altLang="ru-RU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9A1CAB-B918-4D72-81B7-10B79047E02D}"/>
              </a:ext>
            </a:extLst>
          </p:cNvPr>
          <p:cNvSpPr/>
          <p:nvPr/>
        </p:nvSpPr>
        <p:spPr>
          <a:xfrm>
            <a:off x="95250" y="422275"/>
            <a:ext cx="5929313" cy="411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0963" name="Рисунок 1">
            <a:extLst>
              <a:ext uri="{FF2B5EF4-FFF2-40B4-BE49-F238E27FC236}">
                <a16:creationId xmlns:a16="http://schemas.microsoft.com/office/drawing/2014/main" id="{4442928D-11A7-4241-A746-F7F8E4A9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r="24185" b="1134"/>
          <a:stretch>
            <a:fillRect/>
          </a:stretch>
        </p:blipFill>
        <p:spPr bwMode="auto">
          <a:xfrm>
            <a:off x="95250" y="422275"/>
            <a:ext cx="5929313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Прямоугольник 2">
            <a:extLst>
              <a:ext uri="{FF2B5EF4-FFF2-40B4-BE49-F238E27FC236}">
                <a16:creationId xmlns:a16="http://schemas.microsoft.com/office/drawing/2014/main" id="{ECC95068-0B33-4208-AB87-CC63877B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9688"/>
            <a:ext cx="568801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Туннелирование граничных стрелок модели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696BED-3AB4-45CD-A55A-5C643113AE5E}"/>
              </a:ext>
            </a:extLst>
          </p:cNvPr>
          <p:cNvSpPr/>
          <p:nvPr/>
        </p:nvSpPr>
        <p:spPr>
          <a:xfrm>
            <a:off x="203200" y="53975"/>
            <a:ext cx="5724525" cy="41544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cs typeface="Calibri" panose="020F0502020204030204" pitchFamily="34" charset="0"/>
              </a:rPr>
              <a:t>Рассмотрим процесс создания модели бизнес-процесса с использованием методологии </a:t>
            </a:r>
            <a:r>
              <a:rPr lang="en-US" altLang="ru-RU" sz="2400" dirty="0">
                <a:cs typeface="Calibri" panose="020F0502020204030204" pitchFamily="34" charset="0"/>
              </a:rPr>
              <a:t>IDEF</a:t>
            </a:r>
            <a:r>
              <a:rPr lang="ru-RU" altLang="ru-RU" sz="2400" dirty="0">
                <a:cs typeface="Calibri" panose="020F0502020204030204" pitchFamily="34" charset="0"/>
              </a:rPr>
              <a:t>0 на примере бизнес-процессов </a:t>
            </a:r>
          </a:p>
          <a:p>
            <a:pPr algn="ctr">
              <a:defRPr/>
            </a:pPr>
            <a:r>
              <a:rPr lang="ru-RU" altLang="ru-RU" sz="2400" u="sng" dirty="0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ЗАО «Мясоперерабатывающего комплекса «Динской»</a:t>
            </a:r>
            <a:r>
              <a:rPr lang="ru-RU" altLang="ru-RU" sz="2400" dirty="0">
                <a:cs typeface="Calibri" panose="020F0502020204030204" pitchFamily="34" charset="0"/>
              </a:rPr>
              <a:t>, который представляет собой многопрофильную группу сельскохозяйственных, производственных, торгово-сбытовых компаний для совместной хозяйственной деятельности 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CEEC-87B7-4EEB-86F1-1300A4EA05A6}"/>
              </a:ext>
            </a:extLst>
          </p:cNvPr>
          <p:cNvSpPr/>
          <p:nvPr/>
        </p:nvSpPr>
        <p:spPr>
          <a:xfrm>
            <a:off x="71438" y="209550"/>
            <a:ext cx="5953125" cy="4152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3011" name="Рисунок 1">
            <a:extLst>
              <a:ext uri="{FF2B5EF4-FFF2-40B4-BE49-F238E27FC236}">
                <a16:creationId xmlns:a16="http://schemas.microsoft.com/office/drawing/2014/main" id="{01197DE1-A579-4070-8F0B-F5526D8B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24057" b="1134"/>
          <a:stretch>
            <a:fillRect/>
          </a:stretch>
        </p:blipFill>
        <p:spPr bwMode="auto">
          <a:xfrm>
            <a:off x="71438" y="209550"/>
            <a:ext cx="59531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1BDF7F-4C72-4B20-808B-155411AC7019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4035" name="Рисунок 1">
            <a:extLst>
              <a:ext uri="{FF2B5EF4-FFF2-40B4-BE49-F238E27FC236}">
                <a16:creationId xmlns:a16="http://schemas.microsoft.com/office/drawing/2014/main" id="{57798BFD-217B-4B86-B688-002B4C8E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r="24185" b="1134"/>
          <a:stretch>
            <a:fillRect/>
          </a:stretch>
        </p:blipFill>
        <p:spPr bwMode="auto">
          <a:xfrm>
            <a:off x="85725" y="220663"/>
            <a:ext cx="59245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89711E-12EB-47CA-B151-7820433B78A6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5059" name="Рисунок 1">
            <a:extLst>
              <a:ext uri="{FF2B5EF4-FFF2-40B4-BE49-F238E27FC236}">
                <a16:creationId xmlns:a16="http://schemas.microsoft.com/office/drawing/2014/main" id="{AF68F015-0F6B-4854-91A1-0C5A24BE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 r="23755"/>
          <a:stretch>
            <a:fillRect/>
          </a:stretch>
        </p:blipFill>
        <p:spPr bwMode="auto">
          <a:xfrm>
            <a:off x="95250" y="233363"/>
            <a:ext cx="5942013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3B3C61-52C8-4B2C-8D34-5A0EC6FAD62D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6083" name="Рисунок 1">
            <a:extLst>
              <a:ext uri="{FF2B5EF4-FFF2-40B4-BE49-F238E27FC236}">
                <a16:creationId xmlns:a16="http://schemas.microsoft.com/office/drawing/2014/main" id="{1CCC53AD-F8CF-4137-B5B8-CAB05CAD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r="24187"/>
          <a:stretch>
            <a:fillRect/>
          </a:stretch>
        </p:blipFill>
        <p:spPr bwMode="auto">
          <a:xfrm>
            <a:off x="60325" y="198438"/>
            <a:ext cx="5940425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D968EE-79C9-470A-A9D3-931C7839F001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7107" name="Рисунок 1">
            <a:extLst>
              <a:ext uri="{FF2B5EF4-FFF2-40B4-BE49-F238E27FC236}">
                <a16:creationId xmlns:a16="http://schemas.microsoft.com/office/drawing/2014/main" id="{1E0B033B-AE73-4CF4-8469-7F508BEF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" r="23854"/>
          <a:stretch>
            <a:fillRect/>
          </a:stretch>
        </p:blipFill>
        <p:spPr bwMode="auto">
          <a:xfrm>
            <a:off x="95250" y="125413"/>
            <a:ext cx="5881688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2">
            <a:extLst>
              <a:ext uri="{FF2B5EF4-FFF2-40B4-BE49-F238E27FC236}">
                <a16:creationId xmlns:a16="http://schemas.microsoft.com/office/drawing/2014/main" id="{323BC50B-43C9-46A4-BCD7-34A8A157B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51B18-44E4-4FD2-8D1F-731FCD0614CC}" type="slidenum">
              <a:rPr lang="ru-RU" altLang="ru-RU" sz="900" b="0" smtClean="0"/>
              <a:pPr/>
              <a:t>4</a:t>
            </a:fld>
            <a:endParaRPr lang="ru-RU" altLang="ru-RU" sz="900" b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6456C4-F88D-459B-81F1-E59CB6CA5C6A}"/>
              </a:ext>
            </a:extLst>
          </p:cNvPr>
          <p:cNvSpPr/>
          <p:nvPr/>
        </p:nvSpPr>
        <p:spPr>
          <a:xfrm>
            <a:off x="168275" y="773113"/>
            <a:ext cx="5759450" cy="31702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В 1970-х гг. методология </a:t>
            </a:r>
            <a:r>
              <a:rPr lang="en-US" alt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SADT</a:t>
            </a:r>
            <a:r>
              <a:rPr lang="ru-RU" alt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ru-RU" altLang="ru-RU">
                <a:cs typeface="Calibri" panose="020F0502020204030204" pitchFamily="34" charset="0"/>
              </a:rPr>
              <a:t>получила распространение, благодаря ее использованию Министерством обороны США в качестве поддержки производства </a:t>
            </a:r>
            <a:r>
              <a:rPr lang="en-US" altLang="ru-RU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ICAM</a:t>
            </a: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ru-RU" altLang="ru-RU">
                <a:cs typeface="Calibri" panose="020F0502020204030204" pitchFamily="34" charset="0"/>
              </a:rPr>
              <a:t>(</a:t>
            </a:r>
            <a:r>
              <a:rPr lang="en-US" altLang="ru-RU">
                <a:cs typeface="Calibri" panose="020F0502020204030204" pitchFamily="34" charset="0"/>
              </a:rPr>
              <a:t>Integrated Computer</a:t>
            </a:r>
            <a:r>
              <a:rPr lang="ru-RU" altLang="ru-RU">
                <a:cs typeface="Calibri" panose="020F0502020204030204" pitchFamily="34" charset="0"/>
              </a:rPr>
              <a:t>-</a:t>
            </a:r>
            <a:r>
              <a:rPr lang="en-US" altLang="ru-RU">
                <a:cs typeface="Calibri" panose="020F0502020204030204" pitchFamily="34" charset="0"/>
              </a:rPr>
              <a:t>Aided Manufacturing</a:t>
            </a:r>
            <a:r>
              <a:rPr lang="ru-RU" altLang="ru-RU">
                <a:cs typeface="Calibri" panose="020F0502020204030204" pitchFamily="34" charset="0"/>
              </a:rPr>
              <a:t>). </a:t>
            </a:r>
          </a:p>
          <a:p>
            <a:pPr algn="ctr">
              <a:defRPr/>
            </a:pPr>
            <a:endParaRPr lang="ru-RU" altLang="ru-RU"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ru-RU" altLang="ru-RU" u="sng">
                <a:effectLst>
                  <a:outerShdw blurRad="38100" dist="38100" dir="2700000" algn="tl">
                    <a:srgbClr val="C0C0C0"/>
                  </a:outerShdw>
                </a:effectLst>
                <a:cs typeface="Calibri" panose="020F0502020204030204" pitchFamily="34" charset="0"/>
              </a:rPr>
              <a:t>Основной целью применения функционально-структурного подхода</a:t>
            </a:r>
            <a:r>
              <a:rPr lang="ru-RU" altLang="ru-RU">
                <a:cs typeface="Calibri" panose="020F0502020204030204" pitchFamily="34" charset="0"/>
              </a:rPr>
              <a:t> стало повышение эффективности производственного процесса за счет использования компьютерных технологий</a:t>
            </a:r>
            <a:endParaRPr lang="ru-RU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945026C-7F52-4CEF-8F91-8FFC2FB46CB9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8131" name="Рисунок 1">
            <a:extLst>
              <a:ext uri="{FF2B5EF4-FFF2-40B4-BE49-F238E27FC236}">
                <a16:creationId xmlns:a16="http://schemas.microsoft.com/office/drawing/2014/main" id="{76A55DDA-2C9D-4F9A-A5EC-E9A30B42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3352" r="18694"/>
          <a:stretch>
            <a:fillRect/>
          </a:stretch>
        </p:blipFill>
        <p:spPr bwMode="auto">
          <a:xfrm>
            <a:off x="3175" y="198438"/>
            <a:ext cx="6032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45F36-1EBA-483B-80C5-16FF3039597D}"/>
              </a:ext>
            </a:extLst>
          </p:cNvPr>
          <p:cNvSpPr/>
          <p:nvPr/>
        </p:nvSpPr>
        <p:spPr>
          <a:xfrm>
            <a:off x="85725" y="220663"/>
            <a:ext cx="5924550" cy="413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9155" name="Рисунок 2">
            <a:extLst>
              <a:ext uri="{FF2B5EF4-FFF2-40B4-BE49-F238E27FC236}">
                <a16:creationId xmlns:a16="http://schemas.microsoft.com/office/drawing/2014/main" id="{3051266E-5F01-47FE-9616-3D97C13CA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r="24040"/>
          <a:stretch>
            <a:fillRect/>
          </a:stretch>
        </p:blipFill>
        <p:spPr bwMode="auto">
          <a:xfrm>
            <a:off x="60325" y="233363"/>
            <a:ext cx="5983288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2">
            <a:extLst>
              <a:ext uri="{FF2B5EF4-FFF2-40B4-BE49-F238E27FC236}">
                <a16:creationId xmlns:a16="http://schemas.microsoft.com/office/drawing/2014/main" id="{034BBCDB-4298-42A1-B6BD-ED04030C4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97E06F-B4E0-4CD2-9891-C09D4FDDE8D8}" type="slidenum">
              <a:rPr lang="ru-RU" altLang="ru-RU" sz="900" b="0" smtClean="0"/>
              <a:pPr/>
              <a:t>42</a:t>
            </a:fld>
            <a:endParaRPr lang="ru-RU" altLang="ru-RU" sz="900" b="0"/>
          </a:p>
        </p:txBody>
      </p:sp>
      <p:sp>
        <p:nvSpPr>
          <p:cNvPr id="50179" name="Прямоугольник 3">
            <a:extLst>
              <a:ext uri="{FF2B5EF4-FFF2-40B4-BE49-F238E27FC236}">
                <a16:creationId xmlns:a16="http://schemas.microsoft.com/office/drawing/2014/main" id="{FC0B573E-DAE5-4E15-8C66-E3223D86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846138"/>
            <a:ext cx="56165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66FF"/>
                </a:solidFill>
                <a:cs typeface="Times New Roman" panose="02020603050405020304" pitchFamily="18" charset="0"/>
              </a:rPr>
              <a:t>Диаграммы потоков данных </a:t>
            </a:r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(Data Flow diagramming, DFD) используются для описания документооборота и обработки информации. Подобно IDEF0, DFD представляет модельную систему как есть связанных между собой функциональных блоков. Их можно использовать как дополнение к модели IDEF0 для более наглядного отображения текущих операций документооборота в корпоративных системах обработки информации. </a:t>
            </a:r>
            <a:endParaRPr lang="ru-RU" altLang="ru-RU"/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86345675-0FA1-41CB-B7C6-30D1B9E9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61925"/>
            <a:ext cx="43561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Методика </a:t>
            </a:r>
            <a:r>
              <a:rPr lang="en-US" alt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endParaRPr lang="ru-RU" altLang="ru-RU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2">
            <a:extLst>
              <a:ext uri="{FF2B5EF4-FFF2-40B4-BE49-F238E27FC236}">
                <a16:creationId xmlns:a16="http://schemas.microsoft.com/office/drawing/2014/main" id="{C0C91098-19DE-496E-BAEC-8D3780086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F7C30F-D971-427B-98FF-4622FFC46A6F}" type="slidenum">
              <a:rPr lang="ru-RU" altLang="ru-RU" sz="900" b="0" smtClean="0"/>
              <a:pPr/>
              <a:t>43</a:t>
            </a:fld>
            <a:endParaRPr lang="ru-RU" altLang="ru-RU" sz="900" b="0"/>
          </a:p>
        </p:txBody>
      </p:sp>
      <p:sp>
        <p:nvSpPr>
          <p:cNvPr id="51203" name="Прямоугольник 1">
            <a:extLst>
              <a:ext uri="{FF2B5EF4-FFF2-40B4-BE49-F238E27FC236}">
                <a16:creationId xmlns:a16="http://schemas.microsoft.com/office/drawing/2014/main" id="{9F3F96AD-B003-4596-9745-0DAB3570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63550"/>
            <a:ext cx="5653087" cy="3719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6350" indent="-63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5000"/>
              </a:lnSpc>
              <a:spcAft>
                <a:spcPts val="275"/>
              </a:spcAft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DFD описывает: </a:t>
            </a:r>
          </a:p>
          <a:p>
            <a:pPr>
              <a:lnSpc>
                <a:spcPct val="105000"/>
              </a:lnSpc>
              <a:spcAft>
                <a:spcPts val="50"/>
              </a:spcAft>
              <a:defRPr/>
            </a:pPr>
            <a:r>
              <a:rPr lang="ru-RU" alt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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функции обработки информации; </a:t>
            </a:r>
          </a:p>
          <a:p>
            <a:pPr>
              <a:lnSpc>
                <a:spcPct val="105000"/>
              </a:lnSpc>
              <a:spcAft>
                <a:spcPts val="163"/>
              </a:spcAft>
              <a:defRPr/>
            </a:pPr>
            <a:r>
              <a:rPr lang="ru-RU" alt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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документы (стрелки), объекты, сотрудников или отделы, которые участвуют в обработке информации; </a:t>
            </a:r>
          </a:p>
          <a:p>
            <a:pPr>
              <a:lnSpc>
                <a:spcPct val="105000"/>
              </a:lnSpc>
              <a:spcAft>
                <a:spcPts val="163"/>
              </a:spcAft>
              <a:defRPr/>
            </a:pPr>
            <a:r>
              <a:rPr lang="ru-RU" alt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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внешние сущности (</a:t>
            </a:r>
            <a:r>
              <a:rPr lang="ru-RU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External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references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), которые обеспечивают интерфейс с внешними объектами, находящимися за границами моделируемой системы; </a:t>
            </a:r>
          </a:p>
          <a:p>
            <a:pPr>
              <a:defRPr/>
            </a:pPr>
            <a:r>
              <a:rPr lang="ru-RU" alt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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таблицы для хранения документов (хранилище данных, </a:t>
            </a:r>
            <a:r>
              <a:rPr lang="ru-RU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data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store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). </a:t>
            </a:r>
            <a:endParaRPr lang="ru-RU" alt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2">
            <a:extLst>
              <a:ext uri="{FF2B5EF4-FFF2-40B4-BE49-F238E27FC236}">
                <a16:creationId xmlns:a16="http://schemas.microsoft.com/office/drawing/2014/main" id="{1350D474-46C6-42C6-982A-A08F618D4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A9245-9100-486E-AE8C-0D4A5F1994AE}" type="slidenum">
              <a:rPr lang="ru-RU" altLang="ru-RU" sz="900" b="0" smtClean="0"/>
              <a:pPr/>
              <a:t>44</a:t>
            </a:fld>
            <a:endParaRPr lang="ru-RU" altLang="ru-RU" sz="900" b="0"/>
          </a:p>
        </p:txBody>
      </p:sp>
      <p:sp>
        <p:nvSpPr>
          <p:cNvPr id="52227" name="Прямоугольник 4">
            <a:extLst>
              <a:ext uri="{FF2B5EF4-FFF2-40B4-BE49-F238E27FC236}">
                <a16:creationId xmlns:a16="http://schemas.microsoft.com/office/drawing/2014/main" id="{94B222DC-62DF-477C-8A0C-E2127C89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06388"/>
            <a:ext cx="32416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1800">
                <a:solidFill>
                  <a:srgbClr val="000000"/>
                </a:solidFill>
                <a:cs typeface="Times New Roman" panose="02020603050405020304" pitchFamily="18" charset="0"/>
              </a:rPr>
              <a:t>Для того чтобы дополнить функциональную модель диаграммой DFD, необходимо выделить функцию, которую нужно декомпозировать и на панели инструментов нажать кнопку Go to Child Diagram при этом откроется окно Activity Box Count, в котором необходимо указать методологию – DFD и выбрать количество функциональных блоков.</a:t>
            </a:r>
            <a:endParaRPr lang="ru-RU" altLang="ru-RU" sz="1800"/>
          </a:p>
        </p:txBody>
      </p:sp>
      <p:pic>
        <p:nvPicPr>
          <p:cNvPr id="52228" name="Picture 138">
            <a:extLst>
              <a:ext uri="{FF2B5EF4-FFF2-40B4-BE49-F238E27FC236}">
                <a16:creationId xmlns:a16="http://schemas.microsoft.com/office/drawing/2014/main" id="{65878807-858D-4B41-8B0D-7F64567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290763"/>
            <a:ext cx="2762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229">
            <a:extLst>
              <a:ext uri="{FF2B5EF4-FFF2-40B4-BE49-F238E27FC236}">
                <a16:creationId xmlns:a16="http://schemas.microsoft.com/office/drawing/2014/main" id="{B8C8DF8A-CCDC-4DDC-9187-CF7CC952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414338"/>
            <a:ext cx="22002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B04A519-4D47-4A1A-822D-367A087E5A17}"/>
              </a:ext>
            </a:extLst>
          </p:cNvPr>
          <p:cNvSpPr/>
          <p:nvPr/>
        </p:nvSpPr>
        <p:spPr>
          <a:xfrm>
            <a:off x="168275" y="638175"/>
            <a:ext cx="5661025" cy="3495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74E2387-BD4C-4BAB-85FC-6543C9820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6000" cy="609600"/>
          </a:xfrm>
          <a:solidFill>
            <a:srgbClr val="FFCC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DFD.</a:t>
            </a: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Операционные элементы</a:t>
            </a: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altLang="ru-RU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2" name="Номер слайда 3">
            <a:extLst>
              <a:ext uri="{FF2B5EF4-FFF2-40B4-BE49-F238E27FC236}">
                <a16:creationId xmlns:a16="http://schemas.microsoft.com/office/drawing/2014/main" id="{3FFAA4F6-B4D9-47A7-B7FE-1A5DE0B8A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FF0AC9-7247-4518-A3FD-829821D277DC}" type="slidenum">
              <a:rPr lang="ru-RU" altLang="ru-RU" sz="900" b="0" smtClean="0"/>
              <a:pPr/>
              <a:t>45</a:t>
            </a:fld>
            <a:endParaRPr lang="ru-RU" altLang="ru-RU" sz="900" b="0"/>
          </a:p>
        </p:txBody>
      </p:sp>
      <p:pic>
        <p:nvPicPr>
          <p:cNvPr id="53253" name="Picture 3">
            <a:extLst>
              <a:ext uri="{FF2B5EF4-FFF2-40B4-BE49-F238E27FC236}">
                <a16:creationId xmlns:a16="http://schemas.microsoft.com/office/drawing/2014/main" id="{184A6E02-D65E-4A43-9D57-499F192B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884363"/>
            <a:ext cx="3487737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8">
            <a:extLst>
              <a:ext uri="{FF2B5EF4-FFF2-40B4-BE49-F238E27FC236}">
                <a16:creationId xmlns:a16="http://schemas.microsoft.com/office/drawing/2014/main" id="{8FDD48CA-0B7B-4A02-8DFA-A0A6C55D5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3646488"/>
            <a:ext cx="298767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54" tIns="30477" rIns="60954" bIns="30477">
            <a:spAutoFit/>
          </a:bodyPr>
          <a:lstStyle>
            <a:lvl1pPr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04800" indent="-1905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6096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9144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2192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16764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1336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25908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0480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ru-RU" altLang="ru-RU" sz="6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endParaRPr lang="ru-RU" altLang="ru-RU" sz="600" b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0">
              <a:latin typeface="Times New Roman" panose="02020603050405020304" pitchFamily="18" charset="0"/>
            </a:endParaRPr>
          </a:p>
        </p:txBody>
      </p:sp>
      <p:grpSp>
        <p:nvGrpSpPr>
          <p:cNvPr id="53255" name="Group 19">
            <a:extLst>
              <a:ext uri="{FF2B5EF4-FFF2-40B4-BE49-F238E27FC236}">
                <a16:creationId xmlns:a16="http://schemas.microsoft.com/office/drawing/2014/main" id="{2CAE7B5A-6521-4624-9EF0-8518D535D04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665163"/>
            <a:ext cx="5581650" cy="3349625"/>
            <a:chOff x="-3" y="-3"/>
            <a:chExt cx="4006" cy="2478"/>
          </a:xfrm>
        </p:grpSpPr>
        <p:grpSp>
          <p:nvGrpSpPr>
            <p:cNvPr id="53256" name="Group 17">
              <a:extLst>
                <a:ext uri="{FF2B5EF4-FFF2-40B4-BE49-F238E27FC236}">
                  <a16:creationId xmlns:a16="http://schemas.microsoft.com/office/drawing/2014/main" id="{AE41EE43-653B-4E0E-B029-732CC5FD4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00" cy="2472"/>
              <a:chOff x="0" y="0"/>
              <a:chExt cx="4000" cy="2472"/>
            </a:xfrm>
          </p:grpSpPr>
          <p:sp>
            <p:nvSpPr>
              <p:cNvPr id="53258" name="Rectangle 9">
                <a:extLst>
                  <a:ext uri="{FF2B5EF4-FFF2-40B4-BE49-F238E27FC236}">
                    <a16:creationId xmlns:a16="http://schemas.microsoft.com/office/drawing/2014/main" id="{01ABCC98-B06F-4254-9CF6-297644C41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0" cy="9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27085" tIns="13543" rIns="27085" bIns="13543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ru-RU" altLang="ru-RU"/>
              </a:p>
            </p:txBody>
          </p:sp>
          <p:grpSp>
            <p:nvGrpSpPr>
              <p:cNvPr id="53259" name="Group 12">
                <a:extLst>
                  <a:ext uri="{FF2B5EF4-FFF2-40B4-BE49-F238E27FC236}">
                    <a16:creationId xmlns:a16="http://schemas.microsoft.com/office/drawing/2014/main" id="{C064C49C-CF84-43FE-BF20-550136F14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" y="0"/>
                <a:ext cx="2910" cy="910"/>
                <a:chOff x="1090" y="0"/>
                <a:chExt cx="2910" cy="910"/>
              </a:xfrm>
            </p:grpSpPr>
            <p:sp>
              <p:nvSpPr>
                <p:cNvPr id="53266" name="Rectangle 5">
                  <a:extLst>
                    <a:ext uri="{FF2B5EF4-FFF2-40B4-BE49-F238E27FC236}">
                      <a16:creationId xmlns:a16="http://schemas.microsoft.com/office/drawing/2014/main" id="{339332D1-A31F-4E37-85F5-CC45ADB90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3" y="0"/>
                  <a:ext cx="2824" cy="9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3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304800" indent="-1905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6096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9144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12192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16764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1336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25908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0480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20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Графические средства формирования функциональной модели</a:t>
                  </a:r>
                  <a:endParaRPr lang="ru-RU" altLang="ru-RU" sz="800" b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20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267" name="Rectangle 11">
                  <a:extLst>
                    <a:ext uri="{FF2B5EF4-FFF2-40B4-BE49-F238E27FC236}">
                      <a16:creationId xmlns:a16="http://schemas.microsoft.com/office/drawing/2014/main" id="{37BA4CA0-07CB-4AEE-B493-CEF315E22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0"/>
                  <a:ext cx="2910" cy="9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53260" name="Group 14">
                <a:extLst>
                  <a:ext uri="{FF2B5EF4-FFF2-40B4-BE49-F238E27FC236}">
                    <a16:creationId xmlns:a16="http://schemas.microsoft.com/office/drawing/2014/main" id="{6C057657-EF93-4AE9-985B-06B1338DC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10"/>
                <a:ext cx="1090" cy="1562"/>
                <a:chOff x="0" y="910"/>
                <a:chExt cx="1090" cy="1562"/>
              </a:xfrm>
            </p:grpSpPr>
            <p:sp>
              <p:nvSpPr>
                <p:cNvPr id="53264" name="Rectangle 6">
                  <a:extLst>
                    <a:ext uri="{FF2B5EF4-FFF2-40B4-BE49-F238E27FC236}">
                      <a16:creationId xmlns:a16="http://schemas.microsoft.com/office/drawing/2014/main" id="{B4B3033E-EDD9-4C3C-8C31-48D7DECA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10"/>
                  <a:ext cx="1044" cy="1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3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304800" indent="-1905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6096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9144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12192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16764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1336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25908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0480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2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DFD.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2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Структурное моделирование информационных систем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9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53265" name="Rectangle 13">
                  <a:extLst>
                    <a:ext uri="{FF2B5EF4-FFF2-40B4-BE49-F238E27FC236}">
                      <a16:creationId xmlns:a16="http://schemas.microsoft.com/office/drawing/2014/main" id="{1C2F7726-D0CA-448F-81F1-3D1E950E5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10"/>
                  <a:ext cx="1090" cy="156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53261" name="Group 16">
                <a:extLst>
                  <a:ext uri="{FF2B5EF4-FFF2-40B4-BE49-F238E27FC236}">
                    <a16:creationId xmlns:a16="http://schemas.microsoft.com/office/drawing/2014/main" id="{E0D43692-EDEE-4D41-8C8E-6A3A8E546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" y="910"/>
                <a:ext cx="2910" cy="1562"/>
                <a:chOff x="1090" y="910"/>
                <a:chExt cx="2910" cy="1562"/>
              </a:xfrm>
            </p:grpSpPr>
            <p:sp>
              <p:nvSpPr>
                <p:cNvPr id="53262" name="Rectangle 7">
                  <a:extLst>
                    <a:ext uri="{FF2B5EF4-FFF2-40B4-BE49-F238E27FC236}">
                      <a16:creationId xmlns:a16="http://schemas.microsoft.com/office/drawing/2014/main" id="{71DCE67E-87D8-48CE-8725-8357AB343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3" y="910"/>
                  <a:ext cx="2824" cy="1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53263" name="Rectangle 15">
                  <a:extLst>
                    <a:ext uri="{FF2B5EF4-FFF2-40B4-BE49-F238E27FC236}">
                      <a16:creationId xmlns:a16="http://schemas.microsoft.com/office/drawing/2014/main" id="{3E31ACAC-FC9E-4DAD-A0AC-3E0EA2403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910"/>
                  <a:ext cx="2910" cy="156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27085" tIns="13543" rIns="27085" bIns="13543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</p:grpSp>
        <p:sp>
          <p:nvSpPr>
            <p:cNvPr id="53257" name="Rectangle 18">
              <a:extLst>
                <a:ext uri="{FF2B5EF4-FFF2-40B4-BE49-F238E27FC236}">
                  <a16:creationId xmlns:a16="http://schemas.microsoft.com/office/drawing/2014/main" id="{386613F9-90FB-46F9-8CA6-67DFFD1F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006" cy="247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085" tIns="13543" rIns="27085" bIns="13543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ru-RU" altLang="ru-RU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9B1FC6-A63F-4F24-A34C-0B09768A2C76}"/>
              </a:ext>
            </a:extLst>
          </p:cNvPr>
          <p:cNvSpPr/>
          <p:nvPr/>
        </p:nvSpPr>
        <p:spPr>
          <a:xfrm>
            <a:off x="60325" y="638175"/>
            <a:ext cx="5867400" cy="3495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7BF8A5A-BC03-4471-96A1-1B68F9037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6000" cy="457200"/>
          </a:xfrm>
          <a:solidFill>
            <a:srgbClr val="FFCC00"/>
          </a:solidFill>
        </p:spPr>
        <p:txBody>
          <a:bodyPr/>
          <a:lstStyle/>
          <a:p>
            <a:pPr eaLnBrk="1" hangingPunct="1">
              <a:defRPr/>
            </a:pPr>
            <a:r>
              <a:rPr lang="ru-RU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 диаграмма </a:t>
            </a:r>
            <a:r>
              <a:rPr lang="en-US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endParaRPr lang="ru-RU" alt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6" name="Номер слайда 4">
            <a:extLst>
              <a:ext uri="{FF2B5EF4-FFF2-40B4-BE49-F238E27FC236}">
                <a16:creationId xmlns:a16="http://schemas.microsoft.com/office/drawing/2014/main" id="{385E6F93-654D-4E4E-AEAB-322527FFF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F63C8-A668-4EDB-9F39-B623D3AF7904}" type="slidenum">
              <a:rPr lang="ru-RU" altLang="ru-RU" sz="900" b="0" smtClean="0"/>
              <a:pPr/>
              <a:t>46</a:t>
            </a:fld>
            <a:endParaRPr lang="ru-RU" altLang="ru-RU" sz="900" b="0"/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CC7270A-07EF-4B7E-80F4-C7C089D7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057275"/>
            <a:ext cx="609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u-RU" altLang="ru-RU"/>
          </a:p>
        </p:txBody>
      </p:sp>
      <p:pic>
        <p:nvPicPr>
          <p:cNvPr id="54278" name="Picture 4">
            <a:extLst>
              <a:ext uri="{FF2B5EF4-FFF2-40B4-BE49-F238E27FC236}">
                <a16:creationId xmlns:a16="http://schemas.microsoft.com/office/drawing/2014/main" id="{30389B9C-D995-49A5-84D2-49FE25C1D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18423" r="10754" b="17783"/>
          <a:stretch>
            <a:fillRect/>
          </a:stretch>
        </p:blipFill>
        <p:spPr bwMode="auto">
          <a:xfrm>
            <a:off x="0" y="630238"/>
            <a:ext cx="59642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2">
            <a:extLst>
              <a:ext uri="{FF2B5EF4-FFF2-40B4-BE49-F238E27FC236}">
                <a16:creationId xmlns:a16="http://schemas.microsoft.com/office/drawing/2014/main" id="{62E6D270-AF58-4936-A6C4-1E317F135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423DE-69C7-419C-9A62-3D91DDA866BD}" type="slidenum">
              <a:rPr lang="ru-RU" altLang="ru-RU" sz="900" b="0" smtClean="0"/>
              <a:pPr/>
              <a:t>47</a:t>
            </a:fld>
            <a:endParaRPr lang="ru-RU" altLang="ru-RU" sz="900" b="0"/>
          </a:p>
        </p:txBody>
      </p:sp>
      <p:sp>
        <p:nvSpPr>
          <p:cNvPr id="55299" name="Прямоугольник 1">
            <a:extLst>
              <a:ext uri="{FF2B5EF4-FFF2-40B4-BE49-F238E27FC236}">
                <a16:creationId xmlns:a16="http://schemas.microsoft.com/office/drawing/2014/main" id="{1E13B076-A536-4EE4-819F-166D4E9B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3975"/>
            <a:ext cx="5653087" cy="3170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Функциональные блоки</a:t>
            </a:r>
          </a:p>
          <a:p>
            <a:pPr>
              <a:defRPr/>
            </a:pPr>
            <a:endParaRPr lang="ru-RU" alt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В DFD методологии, функциональные блоки представляют собой функции системы, преобразующие входы в выходы. Функциональные блоки изображаются в виде прямоугольников со скругленными углами, имеют входы и выходы, но не поддерживают механизмы и управления.</a:t>
            </a:r>
          </a:p>
          <a:p>
            <a:pPr algn="ctr">
              <a:defRPr/>
            </a:pPr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5300" name="Picture 231">
            <a:extLst>
              <a:ext uri="{FF2B5EF4-FFF2-40B4-BE49-F238E27FC236}">
                <a16:creationId xmlns:a16="http://schemas.microsoft.com/office/drawing/2014/main" id="{E2DC1572-8ABA-4144-B3DC-D20C7E65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3454400"/>
            <a:ext cx="720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Прямоугольник 4">
            <a:extLst>
              <a:ext uri="{FF2B5EF4-FFF2-40B4-BE49-F238E27FC236}">
                <a16:creationId xmlns:a16="http://schemas.microsoft.com/office/drawing/2014/main" id="{0C91E679-70ED-43C0-B650-5F6181D1E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3233738"/>
            <a:ext cx="4794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/>
              <a:t>Для добавления функциональных блоков на диаграмму используется кнопка Activity Box Tool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2">
            <a:extLst>
              <a:ext uri="{FF2B5EF4-FFF2-40B4-BE49-F238E27FC236}">
                <a16:creationId xmlns:a16="http://schemas.microsoft.com/office/drawing/2014/main" id="{0BD803CA-133F-4471-8BD6-0F775040B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D4FD75-19A0-44A4-BC72-193E7B12916B}" type="slidenum">
              <a:rPr lang="ru-RU" altLang="ru-RU" sz="900" b="0" smtClean="0"/>
              <a:pPr/>
              <a:t>48</a:t>
            </a:fld>
            <a:endParaRPr lang="ru-RU" altLang="ru-RU" sz="900" b="0"/>
          </a:p>
        </p:txBody>
      </p:sp>
      <p:sp>
        <p:nvSpPr>
          <p:cNvPr id="52227" name="Прямоугольник 1">
            <a:extLst>
              <a:ext uri="{FF2B5EF4-FFF2-40B4-BE49-F238E27FC236}">
                <a16:creationId xmlns:a16="http://schemas.microsoft.com/office/drawing/2014/main" id="{70092232-BA83-43A4-818D-4A95DDE9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223838"/>
            <a:ext cx="5867400" cy="409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Стрелки</a:t>
            </a:r>
            <a:r>
              <a:rPr lang="ru-RU" alt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ru-RU" alt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Описывают движение объектов из одной части системы в другую. Поскольку в DFD каждая сторона </a:t>
            </a:r>
            <a:r>
              <a:rPr lang="ru-RU" altLang="ru-RU" dirty="0" err="1">
                <a:solidFill>
                  <a:srgbClr val="000000"/>
                </a:solidFill>
                <a:cs typeface="Times New Roman" panose="02020603050405020304" pitchFamily="18" charset="0"/>
              </a:rPr>
              <a:t>Activity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не имеет четкого назначения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, как в IDEF0, </a:t>
            </a:r>
            <a:r>
              <a:rPr lang="ru-RU" altLang="ru-RU" u="sng" dirty="0">
                <a:solidFill>
                  <a:srgbClr val="000000"/>
                </a:solidFill>
                <a:cs typeface="Times New Roman" panose="02020603050405020304" pitchFamily="18" charset="0"/>
              </a:rPr>
              <a:t>стрелки могут подходить и выходить из любой грани прямоугольника функционального блока</a:t>
            </a: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. В DFD также применяются двунаправленные стрелки для описания диалогов типа команды – ответа между функциональными блоками, между функциональными блоками и внешними сущностями</a:t>
            </a:r>
            <a:endParaRPr lang="ru-RU" alt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2">
            <a:extLst>
              <a:ext uri="{FF2B5EF4-FFF2-40B4-BE49-F238E27FC236}">
                <a16:creationId xmlns:a16="http://schemas.microsoft.com/office/drawing/2014/main" id="{155FF354-1AB9-4E86-B053-E5F5040E8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AAC07-AD54-46BB-95B6-B60669CCC987}" type="slidenum">
              <a:rPr lang="ru-RU" altLang="ru-RU" sz="900" b="0" smtClean="0"/>
              <a:pPr/>
              <a:t>49</a:t>
            </a:fld>
            <a:endParaRPr lang="ru-RU" altLang="ru-RU" sz="900" b="0"/>
          </a:p>
        </p:txBody>
      </p:sp>
      <p:pic>
        <p:nvPicPr>
          <p:cNvPr id="57347" name="Picture 233">
            <a:extLst>
              <a:ext uri="{FF2B5EF4-FFF2-40B4-BE49-F238E27FC236}">
                <a16:creationId xmlns:a16="http://schemas.microsoft.com/office/drawing/2014/main" id="{D4BE165D-5929-49A3-A602-7DAC83B1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314450"/>
            <a:ext cx="2951162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Прямоугольник 1">
            <a:extLst>
              <a:ext uri="{FF2B5EF4-FFF2-40B4-BE49-F238E27FC236}">
                <a16:creationId xmlns:a16="http://schemas.microsoft.com/office/drawing/2014/main" id="{1ECA4C1A-5CF8-4E75-BECD-EE59D3B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98438"/>
            <a:ext cx="5472112" cy="1014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Двунаправленная стрелка между функциональным блоком и хранилищем данных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2">
            <a:extLst>
              <a:ext uri="{FF2B5EF4-FFF2-40B4-BE49-F238E27FC236}">
                <a16:creationId xmlns:a16="http://schemas.microsoft.com/office/drawing/2014/main" id="{687ED83D-7530-4CE0-AB4C-24F8EB723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DBAFD3-4787-4F36-AA94-1BB3954FE45E}" type="slidenum">
              <a:rPr lang="ru-RU" altLang="ru-RU" sz="900" b="0" smtClean="0"/>
              <a:pPr/>
              <a:t>5</a:t>
            </a:fld>
            <a:endParaRPr lang="ru-RU" altLang="ru-RU" sz="900" b="0"/>
          </a:p>
        </p:txBody>
      </p:sp>
      <p:sp>
        <p:nvSpPr>
          <p:cNvPr id="12291" name="Прямоугольник 1">
            <a:extLst>
              <a:ext uri="{FF2B5EF4-FFF2-40B4-BE49-F238E27FC236}">
                <a16:creationId xmlns:a16="http://schemas.microsoft.com/office/drawing/2014/main" id="{8AF4DB9B-837E-47B7-8950-A2D07E7E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698500"/>
            <a:ext cx="553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cs typeface="Calibri" panose="020F0502020204030204" pitchFamily="34" charset="0"/>
              </a:rPr>
              <a:t>В последствии методология </a:t>
            </a:r>
            <a:r>
              <a:rPr lang="en-US" altLang="ru-RU" sz="2400">
                <a:cs typeface="Calibri" panose="020F0502020204030204" pitchFamily="34" charset="0"/>
              </a:rPr>
              <a:t>SADT</a:t>
            </a:r>
            <a:r>
              <a:rPr lang="ru-RU" altLang="ru-RU" sz="2400">
                <a:cs typeface="Calibri" panose="020F0502020204030204" pitchFamily="34" charset="0"/>
              </a:rPr>
              <a:t> была переименована в </a:t>
            </a:r>
            <a:r>
              <a:rPr lang="en-US" altLang="ru-RU" sz="2400">
                <a:cs typeface="Calibri" panose="020F0502020204030204" pitchFamily="34" charset="0"/>
              </a:rPr>
              <a:t>IDEF</a:t>
            </a:r>
            <a:r>
              <a:rPr lang="ru-RU" altLang="ru-RU" sz="2400">
                <a:cs typeface="Calibri" panose="020F0502020204030204" pitchFamily="34" charset="0"/>
              </a:rPr>
              <a:t> (</a:t>
            </a:r>
            <a:r>
              <a:rPr lang="en-US" altLang="ru-RU" sz="2400">
                <a:cs typeface="Calibri" panose="020F0502020204030204" pitchFamily="34" charset="0"/>
              </a:rPr>
              <a:t>ICAM DEFinition</a:t>
            </a:r>
            <a:r>
              <a:rPr lang="ru-RU" altLang="ru-RU" sz="2400">
                <a:cs typeface="Calibri" panose="020F0502020204030204" pitchFamily="34" charset="0"/>
              </a:rPr>
              <a:t>, далее – </a:t>
            </a:r>
            <a:r>
              <a:rPr lang="en-US" altLang="ru-RU" sz="2400">
                <a:cs typeface="Calibri" panose="020F0502020204030204" pitchFamily="34" charset="0"/>
              </a:rPr>
              <a:t>Integrated DEFinition</a:t>
            </a:r>
            <a:r>
              <a:rPr lang="ru-RU" altLang="ru-RU" sz="2400">
                <a:cs typeface="Calibri" panose="020F0502020204030204" pitchFamily="34" charset="0"/>
              </a:rPr>
              <a:t>) и утверждена в качестве федерального стандарта США «</a:t>
            </a:r>
            <a:r>
              <a:rPr lang="en-US" altLang="ru-RU" sz="2400">
                <a:cs typeface="Calibri" panose="020F0502020204030204" pitchFamily="34" charset="0"/>
              </a:rPr>
              <a:t>IDEF</a:t>
            </a:r>
            <a:r>
              <a:rPr lang="ru-RU" altLang="ru-RU" sz="2400">
                <a:cs typeface="Calibri" panose="020F0502020204030204" pitchFamily="34" charset="0"/>
              </a:rPr>
              <a:t>0». </a:t>
            </a:r>
          </a:p>
          <a:p>
            <a:pPr algn="ctr"/>
            <a:r>
              <a:rPr lang="ru-RU" altLang="ru-RU" sz="2400">
                <a:cs typeface="Calibri" panose="020F0502020204030204" pitchFamily="34" charset="0"/>
              </a:rPr>
              <a:t>Последняя редакция данного стандарта выпущена в 1993г.</a:t>
            </a:r>
            <a:endParaRPr lang="ru-RU" altLang="ru-RU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2">
            <a:extLst>
              <a:ext uri="{FF2B5EF4-FFF2-40B4-BE49-F238E27FC236}">
                <a16:creationId xmlns:a16="http://schemas.microsoft.com/office/drawing/2014/main" id="{7F2E6103-7C55-45CB-A4AD-559D79413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7DDF0-ECD9-454C-BCC9-6587D4BEF1FD}" type="slidenum">
              <a:rPr lang="ru-RU" altLang="ru-RU" sz="900" b="0" smtClean="0"/>
              <a:pPr/>
              <a:t>50</a:t>
            </a:fld>
            <a:endParaRPr lang="ru-RU" altLang="ru-RU" sz="900" b="0"/>
          </a:p>
        </p:txBody>
      </p:sp>
      <p:sp>
        <p:nvSpPr>
          <p:cNvPr id="58371" name="Прямоугольник 1">
            <a:extLst>
              <a:ext uri="{FF2B5EF4-FFF2-40B4-BE49-F238E27FC236}">
                <a16:creationId xmlns:a16="http://schemas.microsoft.com/office/drawing/2014/main" id="{7B506382-835B-4084-BC49-E09D14C4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677863"/>
            <a:ext cx="3048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Двунаправленная стрелка создается с помощью вызова диалогового окна свойств уже созданной стрелки, на вкладке Style которого указывается тип стрелки Bidirectional </a:t>
            </a:r>
            <a:endParaRPr lang="ru-RU" altLang="ru-RU"/>
          </a:p>
        </p:txBody>
      </p:sp>
      <p:pic>
        <p:nvPicPr>
          <p:cNvPr id="58372" name="Picture 285">
            <a:extLst>
              <a:ext uri="{FF2B5EF4-FFF2-40B4-BE49-F238E27FC236}">
                <a16:creationId xmlns:a16="http://schemas.microsoft.com/office/drawing/2014/main" id="{A173835F-416D-4337-8FEF-A418E054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630238"/>
            <a:ext cx="2630487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2">
            <a:extLst>
              <a:ext uri="{FF2B5EF4-FFF2-40B4-BE49-F238E27FC236}">
                <a16:creationId xmlns:a16="http://schemas.microsoft.com/office/drawing/2014/main" id="{05CB6FDD-6A9A-4707-A774-FC7868081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4D1BB0-8E23-42B4-BC9E-AA40B95C221E}" type="slidenum">
              <a:rPr lang="ru-RU" altLang="ru-RU" sz="900" b="0" smtClean="0"/>
              <a:pPr/>
              <a:t>51</a:t>
            </a:fld>
            <a:endParaRPr lang="ru-RU" altLang="ru-RU" sz="900" b="0"/>
          </a:p>
        </p:txBody>
      </p:sp>
      <p:sp>
        <p:nvSpPr>
          <p:cNvPr id="59395" name="Прямоугольник 1">
            <a:extLst>
              <a:ext uri="{FF2B5EF4-FFF2-40B4-BE49-F238E27FC236}">
                <a16:creationId xmlns:a16="http://schemas.microsoft.com/office/drawing/2014/main" id="{9F802DF7-1867-4661-9454-0C8592E1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630238"/>
            <a:ext cx="5545138" cy="2676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Внешние сущности </a:t>
            </a:r>
          </a:p>
          <a:p>
            <a:pPr algn="ctr">
              <a:defRPr/>
            </a:pPr>
            <a:endParaRPr lang="ru-RU" altLang="ru-RU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Изображают входы в систему и/или выходы из системы. Внешние сущности изображаются в виде прямоугольника с тенью и обычно располагаются по краям диаграммы</a:t>
            </a:r>
            <a:endParaRPr lang="ru-RU" altLang="ru-RU" sz="2400" dirty="0"/>
          </a:p>
        </p:txBody>
      </p:sp>
      <p:pic>
        <p:nvPicPr>
          <p:cNvPr id="59396" name="Picture 289">
            <a:extLst>
              <a:ext uri="{FF2B5EF4-FFF2-40B4-BE49-F238E27FC236}">
                <a16:creationId xmlns:a16="http://schemas.microsoft.com/office/drawing/2014/main" id="{841E1554-1B06-4FDF-B56C-62EF69E0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3438525"/>
            <a:ext cx="1674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2">
            <a:extLst>
              <a:ext uri="{FF2B5EF4-FFF2-40B4-BE49-F238E27FC236}">
                <a16:creationId xmlns:a16="http://schemas.microsoft.com/office/drawing/2014/main" id="{48E745F4-B0BA-44C3-88D5-3DDEFFC5E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BF74B-3801-45F9-8DD2-8839457D6854}" type="slidenum">
              <a:rPr lang="ru-RU" altLang="ru-RU" sz="900" b="0" smtClean="0"/>
              <a:pPr/>
              <a:t>52</a:t>
            </a:fld>
            <a:endParaRPr lang="ru-RU" altLang="ru-RU" sz="900" b="0"/>
          </a:p>
        </p:txBody>
      </p:sp>
      <p:sp>
        <p:nvSpPr>
          <p:cNvPr id="60419" name="Прямоугольник 1">
            <a:extLst>
              <a:ext uri="{FF2B5EF4-FFF2-40B4-BE49-F238E27FC236}">
                <a16:creationId xmlns:a16="http://schemas.microsoft.com/office/drawing/2014/main" id="{76B9D421-F04A-4F8A-AAE5-69303D17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69875"/>
            <a:ext cx="55451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Одна внешняя сущность может быть использована многократно на одной или нескольких диаграммах. Обычно такой прием применяют, чтобы не рисовать слишком длинных и запутанных стрелок. Для добавления внешней сущности используется External Reference Tool</a:t>
            </a:r>
            <a:endParaRPr lang="ru-RU" altLang="ru-RU" sz="2400"/>
          </a:p>
        </p:txBody>
      </p:sp>
      <p:pic>
        <p:nvPicPr>
          <p:cNvPr id="60420" name="Picture 287">
            <a:extLst>
              <a:ext uri="{FF2B5EF4-FFF2-40B4-BE49-F238E27FC236}">
                <a16:creationId xmlns:a16="http://schemas.microsoft.com/office/drawing/2014/main" id="{99AB653E-EF31-4715-9339-31D1606D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2898775"/>
            <a:ext cx="393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Прямоугольник 4">
            <a:extLst>
              <a:ext uri="{FF2B5EF4-FFF2-40B4-BE49-F238E27FC236}">
                <a16:creationId xmlns:a16="http://schemas.microsoft.com/office/drawing/2014/main" id="{136452C1-6FF7-4C5A-A932-E54F7A26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402013"/>
            <a:ext cx="5472113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Внешняя сущность является источником</a:t>
            </a:r>
            <a:r>
              <a:rPr lang="en-US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или потребителем данных извне модели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Номер слайда 2">
            <a:extLst>
              <a:ext uri="{FF2B5EF4-FFF2-40B4-BE49-F238E27FC236}">
                <a16:creationId xmlns:a16="http://schemas.microsoft.com/office/drawing/2014/main" id="{EA1E4D90-492B-4804-9FA9-74EB7C0FE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5168CA-74B3-4005-AF96-26F8F14246A5}" type="slidenum">
              <a:rPr lang="ru-RU" altLang="ru-RU" sz="900" b="0" smtClean="0"/>
              <a:pPr/>
              <a:t>53</a:t>
            </a:fld>
            <a:endParaRPr lang="ru-RU" altLang="ru-RU" sz="900" b="0"/>
          </a:p>
        </p:txBody>
      </p:sp>
      <p:sp>
        <p:nvSpPr>
          <p:cNvPr id="61443" name="Прямоугольник 1">
            <a:extLst>
              <a:ext uri="{FF2B5EF4-FFF2-40B4-BE49-F238E27FC236}">
                <a16:creationId xmlns:a16="http://schemas.microsoft.com/office/drawing/2014/main" id="{D50BEFFD-755A-4E2F-B668-E418032D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98438"/>
            <a:ext cx="5761038" cy="347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Хранилища данных</a:t>
            </a:r>
          </a:p>
          <a:p>
            <a:pPr algn="ctr">
              <a:defRPr/>
            </a:pPr>
            <a:endParaRPr lang="ru-RU" alt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В отличие от стрелок, описывающих объекты в движении, хранилища данных изображают объекты в покое. В материальных системах хранилища данных изображаются там, где объекты ожидают обработки, например в очереди. В системах обработки информации хранилища данных являются механизмом, которые позволяют сохранить данные для последующих процессов</a:t>
            </a:r>
          </a:p>
        </p:txBody>
      </p:sp>
      <p:pic>
        <p:nvPicPr>
          <p:cNvPr id="61444" name="Picture 356">
            <a:extLst>
              <a:ext uri="{FF2B5EF4-FFF2-40B4-BE49-F238E27FC236}">
                <a16:creationId xmlns:a16="http://schemas.microsoft.com/office/drawing/2014/main" id="{9222C396-67A2-4A5F-A5F4-6B4521FD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657600"/>
            <a:ext cx="1549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2">
            <a:extLst>
              <a:ext uri="{FF2B5EF4-FFF2-40B4-BE49-F238E27FC236}">
                <a16:creationId xmlns:a16="http://schemas.microsoft.com/office/drawing/2014/main" id="{E01FD8C7-C69A-42DB-A473-FA08FC34F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0FC3B5-70D0-47C8-B2F8-969F14E21F8F}" type="slidenum">
              <a:rPr lang="ru-RU" altLang="ru-RU" sz="900" b="0" smtClean="0"/>
              <a:pPr/>
              <a:t>54</a:t>
            </a:fld>
            <a:endParaRPr lang="ru-RU" altLang="ru-RU" sz="900" b="0"/>
          </a:p>
        </p:txBody>
      </p:sp>
      <p:sp>
        <p:nvSpPr>
          <p:cNvPr id="62467" name="Прямоугольник 1">
            <a:extLst>
              <a:ext uri="{FF2B5EF4-FFF2-40B4-BE49-F238E27FC236}">
                <a16:creationId xmlns:a16="http://schemas.microsoft.com/office/drawing/2014/main" id="{CAE59606-A618-4770-A44A-6671F5D06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557213"/>
            <a:ext cx="576103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Одноименные хранилища данных также могут быть использованы многократно на одной или нескольких диаграммах. </a:t>
            </a:r>
          </a:p>
          <a:p>
            <a:pPr algn="ctr"/>
            <a:endParaRPr lang="ru-RU" altLang="ru-RU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Для добавления хранилища данных, используется Data Store Tool</a:t>
            </a:r>
            <a:endParaRPr lang="ru-RU" altLang="ru-RU" sz="2400"/>
          </a:p>
        </p:txBody>
      </p:sp>
      <p:pic>
        <p:nvPicPr>
          <p:cNvPr id="62468" name="Picture 354">
            <a:extLst>
              <a:ext uri="{FF2B5EF4-FFF2-40B4-BE49-F238E27FC236}">
                <a16:creationId xmlns:a16="http://schemas.microsoft.com/office/drawing/2014/main" id="{0BC0987A-637E-407A-98E8-4D2E2E1AB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330575"/>
            <a:ext cx="5302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Номер слайда 2">
            <a:extLst>
              <a:ext uri="{FF2B5EF4-FFF2-40B4-BE49-F238E27FC236}">
                <a16:creationId xmlns:a16="http://schemas.microsoft.com/office/drawing/2014/main" id="{EB7CF137-5ADA-4FA8-BFD4-E20A58A13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C4BD3C-E63C-431B-B5AD-24AF70159DE9}" type="slidenum">
              <a:rPr lang="ru-RU" altLang="ru-RU" sz="900" b="0" smtClean="0"/>
              <a:pPr/>
              <a:t>55</a:t>
            </a:fld>
            <a:endParaRPr lang="ru-RU" altLang="ru-RU" sz="900" b="0"/>
          </a:p>
        </p:txBody>
      </p:sp>
      <p:sp>
        <p:nvSpPr>
          <p:cNvPr id="63491" name="Прямоугольник 1">
            <a:extLst>
              <a:ext uri="{FF2B5EF4-FFF2-40B4-BE49-F238E27FC236}">
                <a16:creationId xmlns:a16="http://schemas.microsoft.com/office/drawing/2014/main" id="{33883AAF-2FBB-4D40-B8FF-ECE3DA47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61925"/>
            <a:ext cx="5653088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Хранилища данных могут иметь как стандартный вид отображения, так и настраиваемый. </a:t>
            </a:r>
          </a:p>
          <a:p>
            <a:pPr algn="ctr"/>
            <a:endParaRPr lang="ru-RU" altLang="ru-RU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endParaRPr lang="ru-RU" altLang="ru-RU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endParaRPr lang="ru-RU" altLang="ru-RU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Для того чтобы изменить вид, необходимо открыть свойства объекта и на вкладке Box Style переключить переключатель в положение Custom и из выпадающего списка выбрать интересующее изображение. Чтобы на объекте было видно его название, необходимо поставить галочку в пункте Show Name </a:t>
            </a:r>
            <a:endParaRPr lang="ru-RU" altLang="ru-RU"/>
          </a:p>
        </p:txBody>
      </p:sp>
      <p:pic>
        <p:nvPicPr>
          <p:cNvPr id="63492" name="Picture 358">
            <a:extLst>
              <a:ext uri="{FF2B5EF4-FFF2-40B4-BE49-F238E27FC236}">
                <a16:creationId xmlns:a16="http://schemas.microsoft.com/office/drawing/2014/main" id="{7046F6B4-2D3C-456E-899A-68944F36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169988"/>
            <a:ext cx="1117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омер слайда 2">
            <a:extLst>
              <a:ext uri="{FF2B5EF4-FFF2-40B4-BE49-F238E27FC236}">
                <a16:creationId xmlns:a16="http://schemas.microsoft.com/office/drawing/2014/main" id="{0E57ED69-C464-4D70-82B5-5092C5E11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DD869-B4A6-4345-A4C8-8F72676A4466}" type="slidenum">
              <a:rPr lang="ru-RU" altLang="ru-RU" sz="900" b="0" smtClean="0"/>
              <a:pPr/>
              <a:t>56</a:t>
            </a:fld>
            <a:endParaRPr lang="ru-RU" altLang="ru-RU" sz="900" b="0"/>
          </a:p>
        </p:txBody>
      </p:sp>
      <p:pic>
        <p:nvPicPr>
          <p:cNvPr id="64515" name="Рисунок 1">
            <a:extLst>
              <a:ext uri="{FF2B5EF4-FFF2-40B4-BE49-F238E27FC236}">
                <a16:creationId xmlns:a16="http://schemas.microsoft.com/office/drawing/2014/main" id="{10A116B8-F75C-406B-998D-5F33D4124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4" r="73723" b="10236"/>
          <a:stretch>
            <a:fillRect/>
          </a:stretch>
        </p:blipFill>
        <p:spPr bwMode="auto">
          <a:xfrm>
            <a:off x="1679575" y="125413"/>
            <a:ext cx="2773363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F6651C-63FF-44EA-878C-FBB5B4FDAE0E}"/>
              </a:ext>
            </a:extLst>
          </p:cNvPr>
          <p:cNvSpPr/>
          <p:nvPr/>
        </p:nvSpPr>
        <p:spPr>
          <a:xfrm>
            <a:off x="168275" y="254000"/>
            <a:ext cx="5724525" cy="4011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5539" name="Номер слайда 2">
            <a:extLst>
              <a:ext uri="{FF2B5EF4-FFF2-40B4-BE49-F238E27FC236}">
                <a16:creationId xmlns:a16="http://schemas.microsoft.com/office/drawing/2014/main" id="{DBE93941-FF17-4F05-B292-452E005A3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2DA5C7-40D8-4734-9E49-7E6E579BC8D8}" type="slidenum">
              <a:rPr lang="ru-RU" altLang="ru-RU" sz="900" b="0" smtClean="0"/>
              <a:pPr/>
              <a:t>57</a:t>
            </a:fld>
            <a:endParaRPr lang="ru-RU" altLang="ru-RU" sz="900" b="0"/>
          </a:p>
        </p:txBody>
      </p:sp>
      <p:pic>
        <p:nvPicPr>
          <p:cNvPr id="65540" name="Рисунок 1">
            <a:extLst>
              <a:ext uri="{FF2B5EF4-FFF2-40B4-BE49-F238E27FC236}">
                <a16:creationId xmlns:a16="http://schemas.microsoft.com/office/drawing/2014/main" id="{ABCF789C-D277-4E60-AD5D-3A79F2289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19720"/>
          <a:stretch>
            <a:fillRect/>
          </a:stretch>
        </p:blipFill>
        <p:spPr bwMode="auto">
          <a:xfrm>
            <a:off x="168275" y="182563"/>
            <a:ext cx="5759450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8DDE13-0B8A-4391-89A3-C86B6AD4E463}"/>
              </a:ext>
            </a:extLst>
          </p:cNvPr>
          <p:cNvSpPr/>
          <p:nvPr/>
        </p:nvSpPr>
        <p:spPr>
          <a:xfrm>
            <a:off x="60325" y="125413"/>
            <a:ext cx="5867400" cy="4008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563" name="Номер слайда 2">
            <a:extLst>
              <a:ext uri="{FF2B5EF4-FFF2-40B4-BE49-F238E27FC236}">
                <a16:creationId xmlns:a16="http://schemas.microsoft.com/office/drawing/2014/main" id="{C05661C0-0523-477A-9B9B-CEAF163A3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620A0E-68F3-4B49-9ABB-CB565AEEFD9B}" type="slidenum">
              <a:rPr lang="ru-RU" altLang="ru-RU" sz="900" b="0" smtClean="0"/>
              <a:pPr/>
              <a:t>58</a:t>
            </a:fld>
            <a:endParaRPr lang="ru-RU" altLang="ru-RU" sz="900" b="0"/>
          </a:p>
        </p:txBody>
      </p:sp>
      <p:pic>
        <p:nvPicPr>
          <p:cNvPr id="66564" name="Рисунок 1">
            <a:extLst>
              <a:ext uri="{FF2B5EF4-FFF2-40B4-BE49-F238E27FC236}">
                <a16:creationId xmlns:a16="http://schemas.microsoft.com/office/drawing/2014/main" id="{90B598F6-4ED1-4B28-B503-1CC8E0FB6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2739" r="15544" b="1572"/>
          <a:stretch>
            <a:fillRect/>
          </a:stretch>
        </p:blipFill>
        <p:spPr bwMode="auto">
          <a:xfrm>
            <a:off x="0" y="73025"/>
            <a:ext cx="5970588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807744-08E3-4213-B088-891453BBB7BC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587" name="Номер слайда 2">
            <a:extLst>
              <a:ext uri="{FF2B5EF4-FFF2-40B4-BE49-F238E27FC236}">
                <a16:creationId xmlns:a16="http://schemas.microsoft.com/office/drawing/2014/main" id="{6B2BCE03-898F-4543-8072-906485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451F41-9DF8-46D0-AE5A-A561B247E909}" type="slidenum">
              <a:rPr lang="ru-RU" altLang="ru-RU" sz="900" b="0" smtClean="0"/>
              <a:pPr/>
              <a:t>59</a:t>
            </a:fld>
            <a:endParaRPr lang="ru-RU" altLang="ru-RU" sz="900" b="0"/>
          </a:p>
        </p:txBody>
      </p:sp>
      <p:pic>
        <p:nvPicPr>
          <p:cNvPr id="67588" name="Рисунок 1">
            <a:extLst>
              <a:ext uri="{FF2B5EF4-FFF2-40B4-BE49-F238E27FC236}">
                <a16:creationId xmlns:a16="http://schemas.microsoft.com/office/drawing/2014/main" id="{916DBCE1-B113-4D8B-A613-89ACE7AE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r="20534"/>
          <a:stretch>
            <a:fillRect/>
          </a:stretch>
        </p:blipFill>
        <p:spPr bwMode="auto">
          <a:xfrm>
            <a:off x="95250" y="269875"/>
            <a:ext cx="5724525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>
            <a:extLst>
              <a:ext uri="{FF2B5EF4-FFF2-40B4-BE49-F238E27FC236}">
                <a16:creationId xmlns:a16="http://schemas.microsoft.com/office/drawing/2014/main" id="{4661E3AF-AC74-4912-8710-7D6989486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970FE7-E6C0-46BD-9776-1F1D1DB92D63}" type="slidenum">
              <a:rPr lang="ru-RU" altLang="ru-RU" sz="900" b="0" smtClean="0"/>
              <a:pPr/>
              <a:t>6</a:t>
            </a:fld>
            <a:endParaRPr lang="ru-RU" altLang="ru-RU" sz="900" b="0"/>
          </a:p>
        </p:txBody>
      </p:sp>
      <p:sp>
        <p:nvSpPr>
          <p:cNvPr id="13315" name="Прямоугольник 1">
            <a:extLst>
              <a:ext uri="{FF2B5EF4-FFF2-40B4-BE49-F238E27FC236}">
                <a16:creationId xmlns:a16="http://schemas.microsoft.com/office/drawing/2014/main" id="{AEF78E94-667F-41DE-B7E1-7481F5F9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14338"/>
            <a:ext cx="56165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cs typeface="Calibri" panose="020F0502020204030204" pitchFamily="34" charset="0"/>
              </a:rPr>
              <a:t>На сегодняшний день стандарт </a:t>
            </a:r>
            <a:r>
              <a:rPr lang="en-US" altLang="ru-RU">
                <a:cs typeface="Calibri" panose="020F0502020204030204" pitchFamily="34" charset="0"/>
              </a:rPr>
              <a:t>IDEF</a:t>
            </a:r>
            <a:r>
              <a:rPr lang="ru-RU" altLang="ru-RU">
                <a:cs typeface="Calibri" panose="020F0502020204030204" pitchFamily="34" charset="0"/>
              </a:rPr>
              <a:t>0 получил международное распространение и используется для:</a:t>
            </a:r>
          </a:p>
          <a:p>
            <a:pPr algn="ctr"/>
            <a:endParaRPr lang="ru-RU" altLang="ru-RU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>
                <a:cs typeface="Calibri" panose="020F0502020204030204" pitchFamily="34" charset="0"/>
              </a:rPr>
              <a:t>моделирования бизнес-процессов,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>
                <a:cs typeface="Calibri" panose="020F0502020204030204" pitchFamily="34" charset="0"/>
              </a:rPr>
              <a:t>моделирования информационных систем,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>
                <a:cs typeface="Calibri" panose="020F0502020204030204" pitchFamily="34" charset="0"/>
              </a:rPr>
              <a:t>разработки моделей приложений,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>
                <a:cs typeface="Calibri" panose="020F0502020204030204" pitchFamily="34" charset="0"/>
              </a:rPr>
              <a:t>разработки различных нормативно-правовых документов (положений, регламентов, инструкций и др.).</a:t>
            </a:r>
            <a:endParaRPr lang="ru-RU" alt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Номер слайда 2">
            <a:extLst>
              <a:ext uri="{FF2B5EF4-FFF2-40B4-BE49-F238E27FC236}">
                <a16:creationId xmlns:a16="http://schemas.microsoft.com/office/drawing/2014/main" id="{39724ED4-E101-4ED6-A628-39A38DCBA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9FBBC-4A23-4576-A641-AED8E9EAC361}" type="slidenum">
              <a:rPr lang="ru-RU" altLang="ru-RU" sz="900" b="0" smtClean="0"/>
              <a:pPr/>
              <a:t>60</a:t>
            </a:fld>
            <a:endParaRPr lang="ru-RU" altLang="ru-RU" sz="900" b="0"/>
          </a:p>
        </p:txBody>
      </p:sp>
      <p:pic>
        <p:nvPicPr>
          <p:cNvPr id="68611" name="Рисунок 1">
            <a:extLst>
              <a:ext uri="{FF2B5EF4-FFF2-40B4-BE49-F238E27FC236}">
                <a16:creationId xmlns:a16="http://schemas.microsoft.com/office/drawing/2014/main" id="{8605DF0F-5337-4787-98EB-93434C75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4" r="73672" b="9067"/>
          <a:stretch>
            <a:fillRect/>
          </a:stretch>
        </p:blipFill>
        <p:spPr bwMode="auto">
          <a:xfrm>
            <a:off x="1679575" y="114300"/>
            <a:ext cx="277336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3EB01B-AD85-46AB-AF23-59A79116E5AF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9635" name="Номер слайда 2">
            <a:extLst>
              <a:ext uri="{FF2B5EF4-FFF2-40B4-BE49-F238E27FC236}">
                <a16:creationId xmlns:a16="http://schemas.microsoft.com/office/drawing/2014/main" id="{39693B57-CC5F-40FC-B6B4-B59B08B8E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324A1F-9DA9-4212-B032-1E477F30BF4E}" type="slidenum">
              <a:rPr lang="ru-RU" altLang="ru-RU" sz="900" b="0" smtClean="0"/>
              <a:pPr/>
              <a:t>61</a:t>
            </a:fld>
            <a:endParaRPr lang="ru-RU" altLang="ru-RU" sz="900" b="0"/>
          </a:p>
        </p:txBody>
      </p:sp>
      <p:pic>
        <p:nvPicPr>
          <p:cNvPr id="69636" name="Рисунок 1">
            <a:extLst>
              <a:ext uri="{FF2B5EF4-FFF2-40B4-BE49-F238E27FC236}">
                <a16:creationId xmlns:a16="http://schemas.microsoft.com/office/drawing/2014/main" id="{ABA95A52-9A33-4C8C-A379-3BEC6EFC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3279" r="15395" b="1634"/>
          <a:stretch>
            <a:fillRect/>
          </a:stretch>
        </p:blipFill>
        <p:spPr bwMode="auto">
          <a:xfrm>
            <a:off x="0" y="79375"/>
            <a:ext cx="6011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E18FE9-7407-4EDB-9B0C-95E4045D7487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659" name="Номер слайда 2">
            <a:extLst>
              <a:ext uri="{FF2B5EF4-FFF2-40B4-BE49-F238E27FC236}">
                <a16:creationId xmlns:a16="http://schemas.microsoft.com/office/drawing/2014/main" id="{D4AE635E-35F4-42F2-AE42-2E16F65AA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EB8D1E-E1F6-4D61-B0E4-E27A01F4DF27}" type="slidenum">
              <a:rPr lang="ru-RU" altLang="ru-RU" sz="900" b="0" smtClean="0"/>
              <a:pPr/>
              <a:t>62</a:t>
            </a:fld>
            <a:endParaRPr lang="ru-RU" altLang="ru-RU" sz="900" b="0"/>
          </a:p>
        </p:txBody>
      </p:sp>
      <p:pic>
        <p:nvPicPr>
          <p:cNvPr id="70660" name="Рисунок 1">
            <a:extLst>
              <a:ext uri="{FF2B5EF4-FFF2-40B4-BE49-F238E27FC236}">
                <a16:creationId xmlns:a16="http://schemas.microsoft.com/office/drawing/2014/main" id="{BDF99196-538F-4420-BE10-2345FC39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19527"/>
          <a:stretch>
            <a:fillRect/>
          </a:stretch>
        </p:blipFill>
        <p:spPr bwMode="auto">
          <a:xfrm>
            <a:off x="168275" y="0"/>
            <a:ext cx="58324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D8B8C2-B81B-45BA-9802-A0B1DA67F97A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1683" name="Номер слайда 2">
            <a:extLst>
              <a:ext uri="{FF2B5EF4-FFF2-40B4-BE49-F238E27FC236}">
                <a16:creationId xmlns:a16="http://schemas.microsoft.com/office/drawing/2014/main" id="{C9ACB1AD-9775-4A3F-B135-3F06D8B57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D488BC-38AE-4F1C-9FA3-5BE07E08E2F9}" type="slidenum">
              <a:rPr lang="ru-RU" altLang="ru-RU" sz="900" b="0" smtClean="0"/>
              <a:pPr/>
              <a:t>63</a:t>
            </a:fld>
            <a:endParaRPr lang="ru-RU" altLang="ru-RU" sz="900" b="0"/>
          </a:p>
        </p:txBody>
      </p:sp>
      <p:pic>
        <p:nvPicPr>
          <p:cNvPr id="71684" name="Рисунок 1">
            <a:extLst>
              <a:ext uri="{FF2B5EF4-FFF2-40B4-BE49-F238E27FC236}">
                <a16:creationId xmlns:a16="http://schemas.microsoft.com/office/drawing/2014/main" id="{C4008AB1-6145-4A91-8EFE-69CBCEB4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r="20970"/>
          <a:stretch>
            <a:fillRect/>
          </a:stretch>
        </p:blipFill>
        <p:spPr bwMode="auto">
          <a:xfrm>
            <a:off x="60325" y="90488"/>
            <a:ext cx="5903913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2080BA-1617-4B90-B3F1-4700B891C5EF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2707" name="Номер слайда 2">
            <a:extLst>
              <a:ext uri="{FF2B5EF4-FFF2-40B4-BE49-F238E27FC236}">
                <a16:creationId xmlns:a16="http://schemas.microsoft.com/office/drawing/2014/main" id="{0256C7D6-0B56-47B8-8BD6-C22A34D8B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B7794-4904-4DCC-83BC-5068F3C4C212}" type="slidenum">
              <a:rPr lang="ru-RU" altLang="ru-RU" sz="900" b="0" smtClean="0"/>
              <a:pPr/>
              <a:t>64</a:t>
            </a:fld>
            <a:endParaRPr lang="ru-RU" altLang="ru-RU" sz="900" b="0"/>
          </a:p>
        </p:txBody>
      </p:sp>
      <p:pic>
        <p:nvPicPr>
          <p:cNvPr id="72708" name="Рисунок 1">
            <a:extLst>
              <a:ext uri="{FF2B5EF4-FFF2-40B4-BE49-F238E27FC236}">
                <a16:creationId xmlns:a16="http://schemas.microsoft.com/office/drawing/2014/main" id="{0F3B3FCB-61D8-4A4B-B950-9B80E910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2559" r="15176" b="1961"/>
          <a:stretch>
            <a:fillRect/>
          </a:stretch>
        </p:blipFill>
        <p:spPr bwMode="auto">
          <a:xfrm>
            <a:off x="60325" y="90488"/>
            <a:ext cx="5903913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B5891F-9FC7-459A-8C59-FA9EC54B4D35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3731" name="Номер слайда 2">
            <a:extLst>
              <a:ext uri="{FF2B5EF4-FFF2-40B4-BE49-F238E27FC236}">
                <a16:creationId xmlns:a16="http://schemas.microsoft.com/office/drawing/2014/main" id="{9CC573C9-5706-4D49-BE0C-B1377292A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AD0A04-7EEB-48A6-B6A8-0218220B8162}" type="slidenum">
              <a:rPr lang="ru-RU" altLang="ru-RU" sz="900" b="0" smtClean="0"/>
              <a:pPr/>
              <a:t>65</a:t>
            </a:fld>
            <a:endParaRPr lang="ru-RU" altLang="ru-RU" sz="900" b="0"/>
          </a:p>
        </p:txBody>
      </p:sp>
      <p:pic>
        <p:nvPicPr>
          <p:cNvPr id="73732" name="Рисунок 1">
            <a:extLst>
              <a:ext uri="{FF2B5EF4-FFF2-40B4-BE49-F238E27FC236}">
                <a16:creationId xmlns:a16="http://schemas.microsoft.com/office/drawing/2014/main" id="{49069EE5-0398-4756-AF36-DB11687B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3757" r="15834" b="1405"/>
          <a:stretch>
            <a:fillRect/>
          </a:stretch>
        </p:blipFill>
        <p:spPr bwMode="auto">
          <a:xfrm>
            <a:off x="60325" y="90488"/>
            <a:ext cx="59404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42427F-BDF2-43B2-A458-9A52F6881191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755" name="Номер слайда 2">
            <a:extLst>
              <a:ext uri="{FF2B5EF4-FFF2-40B4-BE49-F238E27FC236}">
                <a16:creationId xmlns:a16="http://schemas.microsoft.com/office/drawing/2014/main" id="{EAEEB931-91DA-41B5-9A5D-97D9F2927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52551D-A789-4CF3-BA10-7F958CE1B40C}" type="slidenum">
              <a:rPr lang="ru-RU" altLang="ru-RU" sz="900" b="0" smtClean="0"/>
              <a:pPr/>
              <a:t>66</a:t>
            </a:fld>
            <a:endParaRPr lang="ru-RU" altLang="ru-RU" sz="900" b="0"/>
          </a:p>
        </p:txBody>
      </p:sp>
      <p:pic>
        <p:nvPicPr>
          <p:cNvPr id="74756" name="Рисунок 1">
            <a:extLst>
              <a:ext uri="{FF2B5EF4-FFF2-40B4-BE49-F238E27FC236}">
                <a16:creationId xmlns:a16="http://schemas.microsoft.com/office/drawing/2014/main" id="{8CDA1739-C3EF-40CF-8673-02071525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" r="19827"/>
          <a:stretch>
            <a:fillRect/>
          </a:stretch>
        </p:blipFill>
        <p:spPr bwMode="auto">
          <a:xfrm>
            <a:off x="95250" y="90488"/>
            <a:ext cx="57975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A8E815-3EC7-44DC-9DF9-79FAFBBB2F2F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5779" name="Номер слайда 2">
            <a:extLst>
              <a:ext uri="{FF2B5EF4-FFF2-40B4-BE49-F238E27FC236}">
                <a16:creationId xmlns:a16="http://schemas.microsoft.com/office/drawing/2014/main" id="{D252EDC8-7E22-4A2A-89BA-461146B80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05E199-1C53-43D3-A3A8-0D97631534C6}" type="slidenum">
              <a:rPr lang="ru-RU" altLang="ru-RU" sz="900" b="0" smtClean="0"/>
              <a:pPr/>
              <a:t>67</a:t>
            </a:fld>
            <a:endParaRPr lang="ru-RU" altLang="ru-RU" sz="900" b="0"/>
          </a:p>
        </p:txBody>
      </p:sp>
      <p:pic>
        <p:nvPicPr>
          <p:cNvPr id="75780" name="Рисунок 1">
            <a:extLst>
              <a:ext uri="{FF2B5EF4-FFF2-40B4-BE49-F238E27FC236}">
                <a16:creationId xmlns:a16="http://schemas.microsoft.com/office/drawing/2014/main" id="{4F7586EF-6E44-40A1-AD70-6146B9F5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r="19659"/>
          <a:stretch>
            <a:fillRect/>
          </a:stretch>
        </p:blipFill>
        <p:spPr bwMode="auto">
          <a:xfrm>
            <a:off x="131763" y="90488"/>
            <a:ext cx="5795962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516400-3DCD-48F0-9AAF-C3EF32A3645A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803" name="Номер слайда 2">
            <a:extLst>
              <a:ext uri="{FF2B5EF4-FFF2-40B4-BE49-F238E27FC236}">
                <a16:creationId xmlns:a16="http://schemas.microsoft.com/office/drawing/2014/main" id="{3D5D3109-B4C5-4554-A3ED-A5E961AB2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8B6B9-B75D-4999-A46A-9315A7F5B002}" type="slidenum">
              <a:rPr lang="ru-RU" altLang="ru-RU" sz="900" b="0" smtClean="0"/>
              <a:pPr/>
              <a:t>68</a:t>
            </a:fld>
            <a:endParaRPr lang="ru-RU" altLang="ru-RU" sz="900" b="0"/>
          </a:p>
        </p:txBody>
      </p:sp>
      <p:pic>
        <p:nvPicPr>
          <p:cNvPr id="76804" name="Рисунок 1">
            <a:extLst>
              <a:ext uri="{FF2B5EF4-FFF2-40B4-BE49-F238E27FC236}">
                <a16:creationId xmlns:a16="http://schemas.microsoft.com/office/drawing/2014/main" id="{08C3D786-F4BB-40B2-A3BE-CCD45A5D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" r="19633"/>
          <a:stretch>
            <a:fillRect/>
          </a:stretch>
        </p:blipFill>
        <p:spPr bwMode="auto">
          <a:xfrm>
            <a:off x="104775" y="53975"/>
            <a:ext cx="58229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0A4E1C-0972-4D57-9293-602C17FF8D86}"/>
              </a:ext>
            </a:extLst>
          </p:cNvPr>
          <p:cNvSpPr/>
          <p:nvPr/>
        </p:nvSpPr>
        <p:spPr>
          <a:xfrm>
            <a:off x="60325" y="125413"/>
            <a:ext cx="5867400" cy="417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7827" name="Номер слайда 2">
            <a:extLst>
              <a:ext uri="{FF2B5EF4-FFF2-40B4-BE49-F238E27FC236}">
                <a16:creationId xmlns:a16="http://schemas.microsoft.com/office/drawing/2014/main" id="{3164C8FF-C71C-4128-9E6C-B8887B5C2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1A04F9-E46D-4226-9A88-4B5F309A399C}" type="slidenum">
              <a:rPr lang="ru-RU" altLang="ru-RU" sz="900" b="0" smtClean="0"/>
              <a:pPr/>
              <a:t>69</a:t>
            </a:fld>
            <a:endParaRPr lang="ru-RU" altLang="ru-RU" sz="900" b="0"/>
          </a:p>
        </p:txBody>
      </p:sp>
      <p:pic>
        <p:nvPicPr>
          <p:cNvPr id="77828" name="Рисунок 1">
            <a:extLst>
              <a:ext uri="{FF2B5EF4-FFF2-40B4-BE49-F238E27FC236}">
                <a16:creationId xmlns:a16="http://schemas.microsoft.com/office/drawing/2014/main" id="{9899C250-6271-43FB-A2ED-DD350C3A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" r="19823"/>
          <a:stretch>
            <a:fillRect/>
          </a:stretch>
        </p:blipFill>
        <p:spPr bwMode="auto">
          <a:xfrm>
            <a:off x="131763" y="53975"/>
            <a:ext cx="5795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>
            <a:extLst>
              <a:ext uri="{FF2B5EF4-FFF2-40B4-BE49-F238E27FC236}">
                <a16:creationId xmlns:a16="http://schemas.microsoft.com/office/drawing/2014/main" id="{C917CADB-9F91-4E66-9255-E7236128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CA75F-E51E-4128-BE14-5BABAB665408}" type="slidenum">
              <a:rPr lang="ru-RU" altLang="ru-RU" sz="900" b="0" smtClean="0"/>
              <a:pPr/>
              <a:t>7</a:t>
            </a:fld>
            <a:endParaRPr lang="ru-RU" altLang="ru-RU" sz="900" b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3BE08E-62A2-435A-954A-040EE49A5B46}"/>
              </a:ext>
            </a:extLst>
          </p:cNvPr>
          <p:cNvSpPr/>
          <p:nvPr/>
        </p:nvSpPr>
        <p:spPr>
          <a:xfrm>
            <a:off x="60325" y="47625"/>
            <a:ext cx="59404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семействе </a:t>
            </a: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выделяют следующие методологии: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 используется для функционального моделирования бизнес-процессов верхнего уровня, образующих общую структуру процесса;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– методология моделирования внутрисистемных информационных потоков;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– методология моделирования реляционных структур;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– методология моделирования атомарных функций (не подлежащих дальнейшей декомпозиции) в виде потоков работ;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– методология объектно-ориентированного моделирования систем в виде классов, диаграмм наследования и др.</a:t>
            </a: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IDEF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5</a:t>
            </a:r>
            <a:r>
              <a:rPr lang="ru-RU" sz="1600" dirty="0">
                <a:ea typeface="Calibri" panose="020F0502020204030204" pitchFamily="34" charset="0"/>
              </a:rPr>
              <a:t> – онтологическое моделирование сложных систем путем создания словаря терминов и правил для формулирования и описания системы в определенный момент времени</a:t>
            </a:r>
            <a:endParaRPr lang="ru-RU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4701F7-158C-4C2B-B276-02EFD8469388}"/>
              </a:ext>
            </a:extLst>
          </p:cNvPr>
          <p:cNvSpPr/>
          <p:nvPr/>
        </p:nvSpPr>
        <p:spPr>
          <a:xfrm>
            <a:off x="60325" y="0"/>
            <a:ext cx="5867400" cy="430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851" name="Номер слайда 2">
            <a:extLst>
              <a:ext uri="{FF2B5EF4-FFF2-40B4-BE49-F238E27FC236}">
                <a16:creationId xmlns:a16="http://schemas.microsoft.com/office/drawing/2014/main" id="{DA964A01-22AA-49C5-8AF5-107FDB831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834C4D-FBB7-4F6E-8B74-CC624BCDE105}" type="slidenum">
              <a:rPr lang="ru-RU" altLang="ru-RU" sz="900" b="0" smtClean="0"/>
              <a:pPr/>
              <a:t>70</a:t>
            </a:fld>
            <a:endParaRPr lang="ru-RU" altLang="ru-RU" sz="900" b="0"/>
          </a:p>
        </p:txBody>
      </p:sp>
      <p:pic>
        <p:nvPicPr>
          <p:cNvPr id="78852" name="Рисунок 2">
            <a:extLst>
              <a:ext uri="{FF2B5EF4-FFF2-40B4-BE49-F238E27FC236}">
                <a16:creationId xmlns:a16="http://schemas.microsoft.com/office/drawing/2014/main" id="{0A70D5E9-09D3-43FE-BFBA-4B289915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" r="20265"/>
          <a:stretch>
            <a:fillRect/>
          </a:stretch>
        </p:blipFill>
        <p:spPr bwMode="auto">
          <a:xfrm>
            <a:off x="60325" y="0"/>
            <a:ext cx="590391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2">
            <a:extLst>
              <a:ext uri="{FF2B5EF4-FFF2-40B4-BE49-F238E27FC236}">
                <a16:creationId xmlns:a16="http://schemas.microsoft.com/office/drawing/2014/main" id="{6646932C-E0A7-4377-9F16-60E224C7E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80A6C-F476-4D6D-8B29-22007038D14F}" type="slidenum">
              <a:rPr lang="ru-RU" altLang="ru-RU" sz="900" b="0" smtClean="0"/>
              <a:pPr/>
              <a:t>71</a:t>
            </a:fld>
            <a:endParaRPr lang="ru-RU" altLang="ru-RU" sz="900" b="0"/>
          </a:p>
        </p:txBody>
      </p:sp>
      <p:sp>
        <p:nvSpPr>
          <p:cNvPr id="79875" name="Прямоугольник 1">
            <a:extLst>
              <a:ext uri="{FF2B5EF4-FFF2-40B4-BE49-F238E27FC236}">
                <a16:creationId xmlns:a16="http://schemas.microsoft.com/office/drawing/2014/main" id="{7D2C1857-E9AB-4C07-B3D6-8584E626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61925"/>
            <a:ext cx="3695700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ru-RU" alt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Методика IDEF3</a:t>
            </a:r>
            <a:endParaRPr lang="ru-RU" altLang="ru-RU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6" name="Прямоугольник 3">
            <a:extLst>
              <a:ext uri="{FF2B5EF4-FFF2-40B4-BE49-F238E27FC236}">
                <a16:creationId xmlns:a16="http://schemas.microsoft.com/office/drawing/2014/main" id="{3E681401-1C45-4E26-9508-EBB66A18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09675"/>
            <a:ext cx="56165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Для описания логики взаимодействия информационных потоков более подходит IDEF3, называемая также workflow diagramming – методологией моделирования, использующая графическое описание информационных потоков, взаимоотношений между процессами обработки информации и объектов, являющихся частью этих процессов </a:t>
            </a:r>
            <a:endParaRPr lang="ru-RU" alt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2">
            <a:extLst>
              <a:ext uri="{FF2B5EF4-FFF2-40B4-BE49-F238E27FC236}">
                <a16:creationId xmlns:a16="http://schemas.microsoft.com/office/drawing/2014/main" id="{4E51EF92-33D5-4931-8930-13D5DDAF1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9972EA-62EC-466B-8C77-5916B42C8B3B}" type="slidenum">
              <a:rPr lang="ru-RU" altLang="ru-RU" sz="900" b="0" smtClean="0"/>
              <a:pPr/>
              <a:t>72</a:t>
            </a:fld>
            <a:endParaRPr lang="ru-RU" altLang="ru-RU" sz="900" b="0"/>
          </a:p>
        </p:txBody>
      </p:sp>
      <p:sp>
        <p:nvSpPr>
          <p:cNvPr id="80899" name="Прямоугольник 1">
            <a:extLst>
              <a:ext uri="{FF2B5EF4-FFF2-40B4-BE49-F238E27FC236}">
                <a16:creationId xmlns:a16="http://schemas.microsoft.com/office/drawing/2014/main" id="{2E5EB58F-D5DE-4CD2-9560-8F098AD3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593725"/>
            <a:ext cx="58324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FF0000"/>
                </a:solidFill>
                <a:cs typeface="Times New Roman" panose="02020603050405020304" pitchFamily="18" charset="0"/>
              </a:rPr>
              <a:t>Диаграммы Workflow </a:t>
            </a:r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могут быть использованы в моделировании бизнес – процессов для анализа завершенности процедур обработки информации. С их помощью можно описывать сценарии действий сотрудников организации, например последовательность обработки заказа или события, которые необходимо обработать за конечное время. Каждый сценарий сопровождается описанием процесса и может быть использован для документирования каждой функции.</a:t>
            </a:r>
            <a:endParaRPr lang="ru-RU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Номер слайда 2">
            <a:extLst>
              <a:ext uri="{FF2B5EF4-FFF2-40B4-BE49-F238E27FC236}">
                <a16:creationId xmlns:a16="http://schemas.microsoft.com/office/drawing/2014/main" id="{A284EC77-D590-46D9-898C-55AE0DE7B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1D09D0-C835-457D-9929-91454FDA7EDA}" type="slidenum">
              <a:rPr lang="ru-RU" altLang="ru-RU" sz="900" b="0" smtClean="0"/>
              <a:pPr/>
              <a:t>73</a:t>
            </a:fld>
            <a:endParaRPr lang="ru-RU" altLang="ru-RU" sz="900" b="0"/>
          </a:p>
        </p:txBody>
      </p:sp>
      <p:sp>
        <p:nvSpPr>
          <p:cNvPr id="81923" name="Прямоугольник 1">
            <a:extLst>
              <a:ext uri="{FF2B5EF4-FFF2-40B4-BE49-F238E27FC236}">
                <a16:creationId xmlns:a16="http://schemas.microsoft.com/office/drawing/2014/main" id="{0665D48F-3329-4030-ABE1-E43EA238C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333375"/>
            <a:ext cx="55086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solidFill>
                  <a:srgbClr val="FF0000"/>
                </a:solidFill>
                <a:cs typeface="Times New Roman" panose="02020603050405020304" pitchFamily="18" charset="0"/>
              </a:rPr>
              <a:t>IDEF3</a:t>
            </a: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 – это метод, имеющий основной целью дать возможность аналитикам описать ситуацию, когда процессы выполняются в определенной последовательности, а также описать объекты, участвующие совместно в одном процессе</a:t>
            </a:r>
            <a:endParaRPr lang="ru-RU" altLang="ru-RU"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2">
            <a:extLst>
              <a:ext uri="{FF2B5EF4-FFF2-40B4-BE49-F238E27FC236}">
                <a16:creationId xmlns:a16="http://schemas.microsoft.com/office/drawing/2014/main" id="{83496797-3CE1-46ED-BB30-8E3CE40AE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E54150-E27B-4547-A336-6143863A1425}" type="slidenum">
              <a:rPr lang="ru-RU" altLang="ru-RU" sz="900" b="0" smtClean="0"/>
              <a:pPr/>
              <a:t>74</a:t>
            </a:fld>
            <a:endParaRPr lang="ru-RU" altLang="ru-RU" sz="900" b="0"/>
          </a:p>
        </p:txBody>
      </p:sp>
      <p:sp>
        <p:nvSpPr>
          <p:cNvPr id="82947" name="Прямоугольник 1">
            <a:extLst>
              <a:ext uri="{FF2B5EF4-FFF2-40B4-BE49-F238E27FC236}">
                <a16:creationId xmlns:a16="http://schemas.microsoft.com/office/drawing/2014/main" id="{30FF0EAF-2D5C-4232-B86F-3968FA35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773113"/>
            <a:ext cx="5651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Техника описания набора данных IDEF3 является частью структурного анализа. В отличие от некоторых методик описаний процессов IDEF3 не ограничивает аналитика чрезмерно жесткими рамками синтаксиса, что может привести к созданию неполных или противоречивых моделей</a:t>
            </a:r>
            <a:endParaRPr lang="ru-RU" altLang="ru-RU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Номер слайда 2">
            <a:extLst>
              <a:ext uri="{FF2B5EF4-FFF2-40B4-BE49-F238E27FC236}">
                <a16:creationId xmlns:a16="http://schemas.microsoft.com/office/drawing/2014/main" id="{EFFBBFB8-E759-4696-A217-B6D355DA8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968900-C32F-4E77-802F-6FB7E774AE83}" type="slidenum">
              <a:rPr lang="ru-RU" altLang="ru-RU" sz="900" b="0" smtClean="0"/>
              <a:pPr/>
              <a:t>75</a:t>
            </a:fld>
            <a:endParaRPr lang="ru-RU" altLang="ru-RU" sz="900" b="0"/>
          </a:p>
        </p:txBody>
      </p:sp>
      <p:sp>
        <p:nvSpPr>
          <p:cNvPr id="83971" name="Прямоугольник 1">
            <a:extLst>
              <a:ext uri="{FF2B5EF4-FFF2-40B4-BE49-F238E27FC236}">
                <a16:creationId xmlns:a16="http://schemas.microsoft.com/office/drawing/2014/main" id="{615C325E-30F9-4A38-98E6-7E0531CF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93700"/>
            <a:ext cx="54006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FF0000"/>
                </a:solidFill>
                <a:cs typeface="Times New Roman" panose="02020603050405020304" pitchFamily="18" charset="0"/>
              </a:rPr>
              <a:t>IDEF3 </a:t>
            </a:r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может быть также использован как метод создания процессов. </a:t>
            </a:r>
            <a:r>
              <a:rPr lang="ru-RU" altLang="ru-RU" sz="2400" u="sng">
                <a:solidFill>
                  <a:srgbClr val="000000"/>
                </a:solidFill>
                <a:cs typeface="Times New Roman" panose="02020603050405020304" pitchFamily="18" charset="0"/>
              </a:rPr>
              <a:t>IDEF3 дополняет IDEF0 </a:t>
            </a:r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и содержит все необходимое для построения моделей, которые в дальнейшем могут быть использованы для имитационного анализа</a:t>
            </a:r>
            <a:endParaRPr lang="ru-RU" altLang="ru-RU"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2">
            <a:extLst>
              <a:ext uri="{FF2B5EF4-FFF2-40B4-BE49-F238E27FC236}">
                <a16:creationId xmlns:a16="http://schemas.microsoft.com/office/drawing/2014/main" id="{76CA5ADB-7B80-4192-A0FE-DCE65BE76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89219B-E7DC-4967-8908-3CBA8ACBF26E}" type="slidenum">
              <a:rPr lang="ru-RU" altLang="ru-RU" sz="900" b="0" smtClean="0"/>
              <a:pPr/>
              <a:t>76</a:t>
            </a:fld>
            <a:endParaRPr lang="ru-RU" altLang="ru-RU" sz="900" b="0"/>
          </a:p>
        </p:txBody>
      </p:sp>
      <p:sp>
        <p:nvSpPr>
          <p:cNvPr id="84995" name="Прямоугольник 1">
            <a:extLst>
              <a:ext uri="{FF2B5EF4-FFF2-40B4-BE49-F238E27FC236}">
                <a16:creationId xmlns:a16="http://schemas.microsoft.com/office/drawing/2014/main" id="{84076061-4314-40CA-B3D6-04F5CFD55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701675"/>
            <a:ext cx="5581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Каждый функциональный блок в IDEF3 описывает какой-либо сценарий бизнес-процесса и может являться составляющей другого функционального блока. Поскольку сценарий описывает цель и рамки модели, важно, чтобы функциональные блоки именовались отглагольным существительным, обозначающим процесс действия.</a:t>
            </a:r>
            <a:endParaRPr lang="ru-RU" altLang="ru-R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21682A0-2350-4716-A038-79D98E3E4C4C}"/>
              </a:ext>
            </a:extLst>
          </p:cNvPr>
          <p:cNvSpPr/>
          <p:nvPr/>
        </p:nvSpPr>
        <p:spPr>
          <a:xfrm>
            <a:off x="60325" y="609600"/>
            <a:ext cx="5867400" cy="3692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AA6C78D-9CC5-424A-B039-9B7C633C8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6000" cy="609600"/>
          </a:xfrm>
          <a:solidFill>
            <a:srgbClr val="FFCC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IDEF3.</a:t>
            </a: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Операционные элементы</a:t>
            </a: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altLang="ru-RU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Номер слайда 3">
            <a:extLst>
              <a:ext uri="{FF2B5EF4-FFF2-40B4-BE49-F238E27FC236}">
                <a16:creationId xmlns:a16="http://schemas.microsoft.com/office/drawing/2014/main" id="{DA5C7FB2-840B-48AD-856E-AB8A46E61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20AAC6-D4CE-41D0-82CA-A9FA0432698F}" type="slidenum">
              <a:rPr lang="ru-RU" altLang="ru-RU" sz="900" b="0" smtClean="0"/>
              <a:pPr/>
              <a:t>77</a:t>
            </a:fld>
            <a:endParaRPr lang="ru-RU" altLang="ru-RU" sz="900" b="0"/>
          </a:p>
        </p:txBody>
      </p:sp>
      <p:pic>
        <p:nvPicPr>
          <p:cNvPr id="86021" name="Picture 3">
            <a:extLst>
              <a:ext uri="{FF2B5EF4-FFF2-40B4-BE49-F238E27FC236}">
                <a16:creationId xmlns:a16="http://schemas.microsoft.com/office/drawing/2014/main" id="{8622CC82-3033-4594-91ED-25936D5B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871663"/>
            <a:ext cx="3582987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4">
            <a:extLst>
              <a:ext uri="{FF2B5EF4-FFF2-40B4-BE49-F238E27FC236}">
                <a16:creationId xmlns:a16="http://schemas.microsoft.com/office/drawing/2014/main" id="{58CB9139-D362-4ED7-A7D9-DF97CE9EF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667125"/>
            <a:ext cx="18510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4" tIns="30477" rIns="60954" bIns="30477"/>
          <a:lstStyle>
            <a:lvl1pPr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04800" indent="-1905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6096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9144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2192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16764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1336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25908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0480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Перекрёстки </a:t>
            </a:r>
            <a:r>
              <a:rPr lang="en-US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OR</a:t>
            </a:r>
            <a:r>
              <a:rPr lang="ru-RU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lang="ru-RU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(синхронные, асинхронные) и </a:t>
            </a:r>
            <a:r>
              <a:rPr lang="en-US" altLang="ru-RU" sz="700" b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XOR</a:t>
            </a:r>
            <a:endParaRPr lang="ru-RU" altLang="ru-RU" sz="600" b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0">
              <a:latin typeface="Times New Roman" panose="02020603050405020304" pitchFamily="18" charset="0"/>
            </a:endParaRPr>
          </a:p>
        </p:txBody>
      </p:sp>
      <p:grpSp>
        <p:nvGrpSpPr>
          <p:cNvPr id="86023" name="Group 21">
            <a:extLst>
              <a:ext uri="{FF2B5EF4-FFF2-40B4-BE49-F238E27FC236}">
                <a16:creationId xmlns:a16="http://schemas.microsoft.com/office/drawing/2014/main" id="{C8ABA8B8-217D-42FA-8E45-1697B3F84A20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630238"/>
            <a:ext cx="5437188" cy="3527425"/>
            <a:chOff x="-3" y="-3"/>
            <a:chExt cx="4006" cy="2786"/>
          </a:xfrm>
        </p:grpSpPr>
        <p:grpSp>
          <p:nvGrpSpPr>
            <p:cNvPr id="86024" name="Group 19">
              <a:extLst>
                <a:ext uri="{FF2B5EF4-FFF2-40B4-BE49-F238E27FC236}">
                  <a16:creationId xmlns:a16="http://schemas.microsoft.com/office/drawing/2014/main" id="{DABCCEE3-8838-45D1-A77C-86E041841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00" cy="2780"/>
              <a:chOff x="0" y="0"/>
              <a:chExt cx="4000" cy="2780"/>
            </a:xfrm>
          </p:grpSpPr>
          <p:sp>
            <p:nvSpPr>
              <p:cNvPr id="86026" name="Rectangle 11">
                <a:extLst>
                  <a:ext uri="{FF2B5EF4-FFF2-40B4-BE49-F238E27FC236}">
                    <a16:creationId xmlns:a16="http://schemas.microsoft.com/office/drawing/2014/main" id="{C4E21EE9-B7C1-492B-A122-28B949D17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0" cy="95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55" tIns="9028" rIns="18055" bIns="9028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ru-RU" altLang="ru-RU"/>
              </a:p>
            </p:txBody>
          </p:sp>
          <p:grpSp>
            <p:nvGrpSpPr>
              <p:cNvPr id="86027" name="Group 14">
                <a:extLst>
                  <a:ext uri="{FF2B5EF4-FFF2-40B4-BE49-F238E27FC236}">
                    <a16:creationId xmlns:a16="http://schemas.microsoft.com/office/drawing/2014/main" id="{69C1F503-0D15-428C-A480-E815615B32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" y="0"/>
                <a:ext cx="2910" cy="958"/>
                <a:chOff x="1090" y="0"/>
                <a:chExt cx="2910" cy="958"/>
              </a:xfrm>
            </p:grpSpPr>
            <p:sp>
              <p:nvSpPr>
                <p:cNvPr id="86036" name="Rectangle 6">
                  <a:extLst>
                    <a:ext uri="{FF2B5EF4-FFF2-40B4-BE49-F238E27FC236}">
                      <a16:creationId xmlns:a16="http://schemas.microsoft.com/office/drawing/2014/main" id="{D76BD983-A22A-4427-BA1F-2688B6982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3" y="0"/>
                  <a:ext cx="2824" cy="9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55" tIns="9028" rIns="18055" bIns="9028"/>
                <a:lstStyle>
                  <a:lvl1pPr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3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304800" indent="-1905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6096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9144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12192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16764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1336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25908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0480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00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Графические средства формирования функциональной модели</a:t>
                  </a:r>
                  <a:endParaRPr lang="ru-RU" altLang="ru-RU" sz="700" b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037" name="Rectangle 13">
                  <a:extLst>
                    <a:ext uri="{FF2B5EF4-FFF2-40B4-BE49-F238E27FC236}">
                      <a16:creationId xmlns:a16="http://schemas.microsoft.com/office/drawing/2014/main" id="{A6FC5122-9A71-4392-8ECA-7F468A401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0"/>
                  <a:ext cx="2910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55" tIns="9028" rIns="18055" bIns="9028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86028" name="Group 16">
                <a:extLst>
                  <a:ext uri="{FF2B5EF4-FFF2-40B4-BE49-F238E27FC236}">
                    <a16:creationId xmlns:a16="http://schemas.microsoft.com/office/drawing/2014/main" id="{2C20D73F-E6BE-44F5-B2BE-80B42B287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58"/>
                <a:ext cx="1090" cy="1822"/>
                <a:chOff x="0" y="958"/>
                <a:chExt cx="1090" cy="1822"/>
              </a:xfrm>
            </p:grpSpPr>
            <p:sp>
              <p:nvSpPr>
                <p:cNvPr id="86034" name="Rectangle 7">
                  <a:extLst>
                    <a:ext uri="{FF2B5EF4-FFF2-40B4-BE49-F238E27FC236}">
                      <a16:creationId xmlns:a16="http://schemas.microsoft.com/office/drawing/2014/main" id="{06C5580F-BF64-437D-8ABC-A43CA0023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58"/>
                  <a:ext cx="1004" cy="18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55" tIns="9028" rIns="18055" bIns="9028"/>
                <a:lstStyle>
                  <a:lvl1pPr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3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304800" indent="-1905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6096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10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9144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1219200" indent="-152400" defTabSz="609600">
                    <a:spcBef>
                      <a:spcPts val="663"/>
                    </a:spcBef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16764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1336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25908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048000" indent="-152400" defTabSz="609600" eaLnBrk="0" fontAlgn="base" hangingPunct="0">
                    <a:spcBef>
                      <a:spcPts val="663"/>
                    </a:spcBef>
                    <a:spcAft>
                      <a:spcPct val="0"/>
                    </a:spcAft>
                    <a:buClr>
                      <a:srgbClr val="8AD0D6"/>
                    </a:buClr>
                    <a:buSzPct val="80000"/>
                    <a:buFont typeface="Wingdings 3" panose="05040102010807070707" pitchFamily="18" charset="2"/>
                    <a:buChar char=""/>
                    <a:defRPr sz="900"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IDEF</a:t>
                  </a:r>
                  <a:r>
                    <a:rPr lang="ru-RU" altLang="ru-RU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3.</a:t>
                  </a:r>
                  <a:endParaRPr lang="ru-RU" altLang="ru-RU" sz="700" b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8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Потоковое моделирование материальных и  информационных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8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систем.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7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7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8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rPr>
                    <a:t>Последовательная декомпозиция от ТОР диаграммы без миграции стрелок. Ограничений на топологическую структуру нет. Слияния – разветвления стрелок – только через перекрёстки.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8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035" name="Rectangle 15">
                  <a:extLst>
                    <a:ext uri="{FF2B5EF4-FFF2-40B4-BE49-F238E27FC236}">
                      <a16:creationId xmlns:a16="http://schemas.microsoft.com/office/drawing/2014/main" id="{FA52DC9C-F405-44D8-A1B5-FBF402B4B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58"/>
                  <a:ext cx="1090" cy="18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55" tIns="9028" rIns="18055" bIns="9028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  <p:grpSp>
            <p:nvGrpSpPr>
              <p:cNvPr id="86029" name="Group 18">
                <a:extLst>
                  <a:ext uri="{FF2B5EF4-FFF2-40B4-BE49-F238E27FC236}">
                    <a16:creationId xmlns:a16="http://schemas.microsoft.com/office/drawing/2014/main" id="{96DE1775-6EBE-4516-A958-7335ACB88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" y="958"/>
                <a:ext cx="2910" cy="1711"/>
                <a:chOff x="1090" y="958"/>
                <a:chExt cx="2910" cy="1711"/>
              </a:xfrm>
            </p:grpSpPr>
            <p:grpSp>
              <p:nvGrpSpPr>
                <p:cNvPr id="86030" name="Group 10">
                  <a:extLst>
                    <a:ext uri="{FF2B5EF4-FFF2-40B4-BE49-F238E27FC236}">
                      <a16:creationId xmlns:a16="http://schemas.microsoft.com/office/drawing/2014/main" id="{00C9349D-3977-45CC-964E-1C87A7F522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3" y="958"/>
                  <a:ext cx="2824" cy="1711"/>
                  <a:chOff x="0" y="1625"/>
                  <a:chExt cx="2824" cy="1711"/>
                </a:xfrm>
              </p:grpSpPr>
              <p:sp>
                <p:nvSpPr>
                  <p:cNvPr id="86032" name="Rectangle 8">
                    <a:extLst>
                      <a:ext uri="{FF2B5EF4-FFF2-40B4-BE49-F238E27FC236}">
                        <a16:creationId xmlns:a16="http://schemas.microsoft.com/office/drawing/2014/main" id="{019CC6DA-E745-4CAF-B76C-C98D78354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6"/>
                    <a:ext cx="2824" cy="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55" tIns="9028" rIns="18055" bIns="9028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86033" name="Rectangle 9">
                    <a:extLst>
                      <a:ext uri="{FF2B5EF4-FFF2-40B4-BE49-F238E27FC236}">
                        <a16:creationId xmlns:a16="http://schemas.microsoft.com/office/drawing/2014/main" id="{6187FF35-FE55-4DB7-B3A8-092DFB1F7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25"/>
                    <a:ext cx="2824" cy="5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55" tIns="9028" rIns="18055" bIns="9028"/>
                  <a:lstStyle>
                    <a:lvl1pPr defTabSz="609600">
                      <a:spcBef>
                        <a:spcPts val="663"/>
                      </a:spcBef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3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1pPr>
                    <a:lvl2pPr marL="304800" indent="-190500" defTabSz="609600">
                      <a:spcBef>
                        <a:spcPts val="663"/>
                      </a:spcBef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2pPr>
                    <a:lvl3pPr marL="609600" indent="-152400" defTabSz="609600">
                      <a:spcBef>
                        <a:spcPts val="663"/>
                      </a:spcBef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3pPr>
                    <a:lvl4pPr marL="914400" indent="-152400" defTabSz="609600">
                      <a:spcBef>
                        <a:spcPts val="663"/>
                      </a:spcBef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4pPr>
                    <a:lvl5pPr marL="1219200" indent="-152400" defTabSz="609600">
                      <a:spcBef>
                        <a:spcPts val="663"/>
                      </a:spcBef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5pPr>
                    <a:lvl6pPr marL="1676400" indent="-152400" defTabSz="609600" eaLnBrk="0" fontAlgn="base" hangingPunct="0">
                      <a:spcBef>
                        <a:spcPts val="663"/>
                      </a:spcBef>
                      <a:spcAft>
                        <a:spcPct val="0"/>
                      </a:spcAft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6pPr>
                    <a:lvl7pPr marL="2133600" indent="-152400" defTabSz="609600" eaLnBrk="0" fontAlgn="base" hangingPunct="0">
                      <a:spcBef>
                        <a:spcPts val="663"/>
                      </a:spcBef>
                      <a:spcAft>
                        <a:spcPct val="0"/>
                      </a:spcAft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7pPr>
                    <a:lvl8pPr marL="2590800" indent="-152400" defTabSz="609600" eaLnBrk="0" fontAlgn="base" hangingPunct="0">
                      <a:spcBef>
                        <a:spcPts val="663"/>
                      </a:spcBef>
                      <a:spcAft>
                        <a:spcPct val="0"/>
                      </a:spcAft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8pPr>
                    <a:lvl9pPr marL="3048000" indent="-152400" defTabSz="609600" eaLnBrk="0" fontAlgn="base" hangingPunct="0">
                      <a:spcBef>
                        <a:spcPts val="663"/>
                      </a:spcBef>
                      <a:spcAft>
                        <a:spcPct val="0"/>
                      </a:spcAft>
                      <a:buClr>
                        <a:srgbClr val="8AD0D6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900">
                        <a:solidFill>
                          <a:schemeClr val="tx1"/>
                        </a:solidFill>
                        <a:latin typeface="Century Gothic" panose="020B0502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br>
                      <a:rPr lang="ru-RU" altLang="ru-RU" sz="1000" b="0">
                        <a:latin typeface="Times New Roman" panose="02020603050405020304" pitchFamily="18" charset="0"/>
                      </a:rPr>
                    </a:br>
                    <a:endParaRPr lang="ru-RU" altLang="ru-RU" sz="700" b="0">
                      <a:solidFill>
                        <a:srgbClr val="000000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ru-RU" altLang="ru-RU" sz="1800" b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6031" name="Rectangle 17">
                  <a:extLst>
                    <a:ext uri="{FF2B5EF4-FFF2-40B4-BE49-F238E27FC236}">
                      <a16:creationId xmlns:a16="http://schemas.microsoft.com/office/drawing/2014/main" id="{AC4039E6-C635-4557-A5CA-1BC019A7A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958"/>
                  <a:ext cx="2910" cy="171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55" tIns="9028" rIns="18055" bIns="9028"/>
                <a:lstStyle>
                  <a:lvl1pPr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ru-RU" altLang="ru-RU"/>
                </a:p>
              </p:txBody>
            </p:sp>
          </p:grpSp>
        </p:grpSp>
        <p:sp>
          <p:nvSpPr>
            <p:cNvPr id="86025" name="Rectangle 20">
              <a:extLst>
                <a:ext uri="{FF2B5EF4-FFF2-40B4-BE49-F238E27FC236}">
                  <a16:creationId xmlns:a16="http://schemas.microsoft.com/office/drawing/2014/main" id="{37A7B792-7B72-4EC0-AEC4-FF775896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006" cy="278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55" tIns="9028" rIns="18055" bIns="9028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ru-RU" altLang="ru-RU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Номер слайда 2">
            <a:extLst>
              <a:ext uri="{FF2B5EF4-FFF2-40B4-BE49-F238E27FC236}">
                <a16:creationId xmlns:a16="http://schemas.microsoft.com/office/drawing/2014/main" id="{283E5B9F-733F-417F-B964-F31D5055D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D25F-D07B-4045-9C93-055EF9D09D56}" type="slidenum">
              <a:rPr lang="ru-RU" altLang="ru-RU" sz="900" b="0" smtClean="0"/>
              <a:pPr/>
              <a:t>78</a:t>
            </a:fld>
            <a:endParaRPr lang="ru-RU" altLang="ru-RU" sz="900" b="0"/>
          </a:p>
        </p:txBody>
      </p:sp>
      <p:sp>
        <p:nvSpPr>
          <p:cNvPr id="87043" name="Прямоугольник 1">
            <a:extLst>
              <a:ext uri="{FF2B5EF4-FFF2-40B4-BE49-F238E27FC236}">
                <a16:creationId xmlns:a16="http://schemas.microsoft.com/office/drawing/2014/main" id="{AB570CA2-46B2-4798-A384-02D5686D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623888"/>
            <a:ext cx="5795963" cy="3694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Единицы работы</a:t>
            </a:r>
            <a:r>
              <a:rPr lang="en-US" altLang="ru-R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- Unit of Work (UOW)</a:t>
            </a:r>
            <a:r>
              <a:rPr lang="en-US" altLang="ru-RU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. </a:t>
            </a:r>
            <a:endParaRPr lang="ru-RU" altLang="ru-RU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UOW, также называемые работами (действиями), являются центральными компонентами модели. В IDEF3 функциональные блоки изображаются прямоугольниками с прямыми углами и имеют имя, выраженным отглагольным существительным, обозначающим процесс действия, одиночным или в составе словосочетания, и номер (идентификатор); другое имя существительное в составе того же словосочетания, зависимое от отглагольного существительного, обычно отображает основной выход (результат) функционального блока (например: «Изготовление изделия»).</a:t>
            </a:r>
            <a:endParaRPr lang="ru-RU" altLang="ru-RU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Номер слайда 2">
            <a:extLst>
              <a:ext uri="{FF2B5EF4-FFF2-40B4-BE49-F238E27FC236}">
                <a16:creationId xmlns:a16="http://schemas.microsoft.com/office/drawing/2014/main" id="{66F8CF89-6F77-4293-8A65-624585599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41ACA-0F82-4E19-BC73-36CED50B906E}" type="slidenum">
              <a:rPr lang="ru-RU" altLang="ru-RU" sz="900" b="0" smtClean="0"/>
              <a:pPr/>
              <a:t>79</a:t>
            </a:fld>
            <a:endParaRPr lang="ru-RU" altLang="ru-RU" sz="900" b="0"/>
          </a:p>
        </p:txBody>
      </p:sp>
      <p:sp>
        <p:nvSpPr>
          <p:cNvPr id="88067" name="Прямоугольник 1">
            <a:extLst>
              <a:ext uri="{FF2B5EF4-FFF2-40B4-BE49-F238E27FC236}">
                <a16:creationId xmlns:a16="http://schemas.microsoft.com/office/drawing/2014/main" id="{DCCF6209-C1DC-4F26-83E4-A1F0958A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33363"/>
            <a:ext cx="561657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Часто имя существительное в имени функционального блока меняется в процессе моделирования, поскольку модель может уточняться и редактироваться. Идентификатор функционального блока присваивается при создании и не меняется никогда. </a:t>
            </a:r>
            <a:r>
              <a:rPr lang="ru-RU" altLang="ru-RU" sz="2400" u="sng">
                <a:solidFill>
                  <a:srgbClr val="000000"/>
                </a:solidFill>
                <a:cs typeface="Times New Roman" panose="02020603050405020304" pitchFamily="18" charset="0"/>
              </a:rPr>
              <a:t>Даже если функциональный блок будет удален, его идентификатор не будет вновь использоваться для других блоков</a:t>
            </a:r>
            <a:endParaRPr lang="ru-RU" altLang="ru-RU" sz="2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>
            <a:extLst>
              <a:ext uri="{FF2B5EF4-FFF2-40B4-BE49-F238E27FC236}">
                <a16:creationId xmlns:a16="http://schemas.microsoft.com/office/drawing/2014/main" id="{15862B0E-49E3-41BE-B912-BCEE5D313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0B7BA3-F83C-48B4-B790-EFDB0864EC36}" type="slidenum">
              <a:rPr lang="ru-RU" altLang="ru-RU" sz="900" b="0" smtClean="0"/>
              <a:pPr/>
              <a:t>8</a:t>
            </a:fld>
            <a:endParaRPr lang="ru-RU" altLang="ru-RU" sz="900" b="0"/>
          </a:p>
        </p:txBody>
      </p:sp>
      <p:sp>
        <p:nvSpPr>
          <p:cNvPr id="15363" name="Прямоугольник 1">
            <a:extLst>
              <a:ext uri="{FF2B5EF4-FFF2-40B4-BE49-F238E27FC236}">
                <a16:creationId xmlns:a16="http://schemas.microsoft.com/office/drawing/2014/main" id="{A4C2EF95-AAC1-495C-940A-AD16BD5B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60325"/>
            <a:ext cx="58689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>
                <a:cs typeface="Calibri" panose="020F0502020204030204" pitchFamily="34" charset="0"/>
              </a:rPr>
              <a:t>Для описания потоков данных между компонентами исследуемой системы (процессами, подпроцессами) используется методология </a:t>
            </a:r>
            <a:r>
              <a:rPr lang="en-US" altLang="ru-RU" sz="2800">
                <a:cs typeface="Calibri" panose="020F0502020204030204" pitchFamily="34" charset="0"/>
              </a:rPr>
              <a:t>DFD</a:t>
            </a:r>
            <a:r>
              <a:rPr lang="ru-RU" altLang="ru-RU" sz="2800">
                <a:cs typeface="Calibri" panose="020F0502020204030204" pitchFamily="34" charset="0"/>
              </a:rPr>
              <a:t> (</a:t>
            </a:r>
            <a:r>
              <a:rPr lang="en-US" altLang="ru-RU" sz="2800">
                <a:cs typeface="Calibri" panose="020F0502020204030204" pitchFamily="34" charset="0"/>
              </a:rPr>
              <a:t>Data Flow Diagrams</a:t>
            </a:r>
            <a:r>
              <a:rPr lang="ru-RU" altLang="ru-RU" sz="2800">
                <a:cs typeface="Calibri" panose="020F0502020204030204" pitchFamily="34" charset="0"/>
              </a:rPr>
              <a:t>) – диаграммы потоков данных. Данная методология используется для детализации процессов, представленных в </a:t>
            </a:r>
            <a:r>
              <a:rPr lang="en-US" altLang="ru-RU" sz="2800">
                <a:cs typeface="Calibri" panose="020F0502020204030204" pitchFamily="34" charset="0"/>
              </a:rPr>
              <a:t>IDEF</a:t>
            </a:r>
            <a:r>
              <a:rPr lang="ru-RU" altLang="ru-RU" sz="2800">
                <a:cs typeface="Calibri" panose="020F0502020204030204" pitchFamily="34" charset="0"/>
              </a:rPr>
              <a:t>0 и </a:t>
            </a:r>
            <a:r>
              <a:rPr lang="en-US" altLang="ru-RU" sz="2800">
                <a:cs typeface="Calibri" panose="020F0502020204030204" pitchFamily="34" charset="0"/>
              </a:rPr>
              <a:t>IDEF</a:t>
            </a:r>
            <a:r>
              <a:rPr lang="ru-RU" altLang="ru-RU" sz="2800">
                <a:cs typeface="Calibri" panose="020F0502020204030204" pitchFamily="34" charset="0"/>
              </a:rPr>
              <a:t>3</a:t>
            </a:r>
            <a:endParaRPr lang="ru-RU" altLang="ru-RU" sz="2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Номер слайда 2">
            <a:extLst>
              <a:ext uri="{FF2B5EF4-FFF2-40B4-BE49-F238E27FC236}">
                <a16:creationId xmlns:a16="http://schemas.microsoft.com/office/drawing/2014/main" id="{5D586BDA-FCBE-481A-A156-6FBC2FBAC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EEF8F7-C786-465E-ADA2-DBBD683069F8}" type="slidenum">
              <a:rPr lang="ru-RU" altLang="ru-RU" sz="900" b="0" smtClean="0"/>
              <a:pPr/>
              <a:t>80</a:t>
            </a:fld>
            <a:endParaRPr lang="ru-RU" altLang="ru-RU" sz="900" b="0"/>
          </a:p>
        </p:txBody>
      </p:sp>
      <p:sp>
        <p:nvSpPr>
          <p:cNvPr id="89091" name="Прямоугольник 1">
            <a:extLst>
              <a:ext uri="{FF2B5EF4-FFF2-40B4-BE49-F238E27FC236}">
                <a16:creationId xmlns:a16="http://schemas.microsoft.com/office/drawing/2014/main" id="{E71201F0-573D-432C-AB84-D489DAF5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85775"/>
            <a:ext cx="5472112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Связи</a:t>
            </a:r>
          </a:p>
          <a:p>
            <a:pPr algn="ctr">
              <a:defRPr/>
            </a:pPr>
            <a:endParaRPr lang="ru-RU" altLang="ru-RU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Связи показывают взаимоотношения функциональных блоков. Все связи в IDEF3 </a:t>
            </a:r>
            <a:r>
              <a:rPr lang="ru-RU" altLang="ru-RU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однонаправлены</a:t>
            </a: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и могут быть направлены куда угодно, но обычно диаграммы IDEF3 стараются построить так, чтобы связи были направлены слева направо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Номер слайда 2">
            <a:extLst>
              <a:ext uri="{FF2B5EF4-FFF2-40B4-BE49-F238E27FC236}">
                <a16:creationId xmlns:a16="http://schemas.microsoft.com/office/drawing/2014/main" id="{C8B37F38-30A5-46B0-887E-6E7EC1544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E1751-4DFF-4788-B455-66E4E9E76AF7}" type="slidenum">
              <a:rPr lang="ru-RU" altLang="ru-RU" sz="900" b="0" smtClean="0"/>
              <a:pPr/>
              <a:t>81</a:t>
            </a:fld>
            <a:endParaRPr lang="ru-RU" altLang="ru-RU" sz="900" b="0"/>
          </a:p>
        </p:txBody>
      </p:sp>
      <p:sp>
        <p:nvSpPr>
          <p:cNvPr id="90115" name="Прямоугольник 1">
            <a:extLst>
              <a:ext uri="{FF2B5EF4-FFF2-40B4-BE49-F238E27FC236}">
                <a16:creationId xmlns:a16="http://schemas.microsoft.com/office/drawing/2014/main" id="{4A49A559-02B8-4CED-936A-4260DBA1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665163"/>
            <a:ext cx="5688012" cy="304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Перекрестки (</a:t>
            </a:r>
            <a:r>
              <a:rPr lang="ru-RU" altLang="ru-RU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Junction</a:t>
            </a: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endParaRPr lang="ru-RU" altLang="ru-RU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Окончание одного действия может служить сигналом к началу нескольких действий, или же одно действие для своего запуска может ожидать окончание нескольких действий. 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2">
            <a:extLst>
              <a:ext uri="{FF2B5EF4-FFF2-40B4-BE49-F238E27FC236}">
                <a16:creationId xmlns:a16="http://schemas.microsoft.com/office/drawing/2014/main" id="{943011B5-530E-4B57-8CCC-CD0810AB2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BD9626-775A-4E33-A8D3-63BF6562109A}" type="slidenum">
              <a:rPr lang="ru-RU" altLang="ru-RU" sz="900" b="0" smtClean="0"/>
              <a:pPr/>
              <a:t>82</a:t>
            </a:fld>
            <a:endParaRPr lang="ru-RU" altLang="ru-RU" sz="900" b="0"/>
          </a:p>
        </p:txBody>
      </p:sp>
      <p:sp>
        <p:nvSpPr>
          <p:cNvPr id="91139" name="Прямоугольник 1">
            <a:extLst>
              <a:ext uri="{FF2B5EF4-FFF2-40B4-BE49-F238E27FC236}">
                <a16:creationId xmlns:a16="http://schemas.microsoft.com/office/drawing/2014/main" id="{1D8FB9D6-4BEB-4CDF-AC88-173D375C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738188"/>
            <a:ext cx="5545138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Перекрестки используются для отображения логики взаимодействия стрелок при слиянии и разветвлении или для отображения множества событий, которые могут или должны быть завершены перед началом следующего действия. </a:t>
            </a:r>
            <a:r>
              <a:rPr lang="ru-RU" altLang="ru-RU" u="sng">
                <a:solidFill>
                  <a:srgbClr val="000000"/>
                </a:solidFill>
                <a:cs typeface="Times New Roman" panose="02020603050405020304" pitchFamily="18" charset="0"/>
              </a:rPr>
              <a:t>Различают перекрестки для слияния (Fan-in Junction) и разветвления (Fan-out junction) стрелок</a:t>
            </a:r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altLang="ru-RU" u="sng"/>
          </a:p>
          <a:p>
            <a:pPr algn="ctr"/>
            <a:r>
              <a:rPr lang="ru-RU" altLang="ru-RU" u="sng"/>
              <a:t>Перекресток не может использоваться одновременно для слияния и разветвления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2">
            <a:extLst>
              <a:ext uri="{FF2B5EF4-FFF2-40B4-BE49-F238E27FC236}">
                <a16:creationId xmlns:a16="http://schemas.microsoft.com/office/drawing/2014/main" id="{35EDE8D1-7B61-469D-9731-6E8BF893E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415DCC-4CD0-416E-947F-ED2AD0D5D8B6}" type="slidenum">
              <a:rPr lang="ru-RU" altLang="ru-RU" sz="900" b="0" smtClean="0"/>
              <a:pPr/>
              <a:t>83</a:t>
            </a:fld>
            <a:endParaRPr lang="ru-RU" altLang="ru-RU" sz="900" b="0"/>
          </a:p>
        </p:txBody>
      </p:sp>
      <p:sp>
        <p:nvSpPr>
          <p:cNvPr id="92163" name="Прямоугольник 1">
            <a:extLst>
              <a:ext uri="{FF2B5EF4-FFF2-40B4-BE49-F238E27FC236}">
                <a16:creationId xmlns:a16="http://schemas.microsoft.com/office/drawing/2014/main" id="{444E057E-49D5-419A-BE36-E2158FAA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33363"/>
            <a:ext cx="54371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Для внесения перекрестка в диаграмму, служит кнопка Junction Tool</a:t>
            </a:r>
          </a:p>
          <a:p>
            <a:pPr algn="ctr"/>
            <a:r>
              <a:rPr lang="ru-RU" altLang="ru-RU"/>
              <a:t>на панели инструментов. В диалоговом окне Select Junction Style, необходимо указать тип перекрестка.</a:t>
            </a:r>
          </a:p>
        </p:txBody>
      </p:sp>
      <p:pic>
        <p:nvPicPr>
          <p:cNvPr id="92164" name="Picture 247">
            <a:extLst>
              <a:ext uri="{FF2B5EF4-FFF2-40B4-BE49-F238E27FC236}">
                <a16:creationId xmlns:a16="http://schemas.microsoft.com/office/drawing/2014/main" id="{E0EA8F81-B9B1-4D8D-92B1-60F6AEAD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673225"/>
            <a:ext cx="5540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249">
            <a:extLst>
              <a:ext uri="{FF2B5EF4-FFF2-40B4-BE49-F238E27FC236}">
                <a16:creationId xmlns:a16="http://schemas.microsoft.com/office/drawing/2014/main" id="{70F34D19-B2C4-4939-8CC5-454D8745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020888"/>
            <a:ext cx="2062163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Номер слайда 2">
            <a:extLst>
              <a:ext uri="{FF2B5EF4-FFF2-40B4-BE49-F238E27FC236}">
                <a16:creationId xmlns:a16="http://schemas.microsoft.com/office/drawing/2014/main" id="{C02CF286-BCDC-4D87-8BDE-CD93E3D4D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0703C9-0795-4C15-8C52-BBAFA8DD2975}" type="slidenum">
              <a:rPr lang="ru-RU" altLang="ru-RU" sz="900" b="0" smtClean="0"/>
              <a:pPr/>
              <a:t>84</a:t>
            </a:fld>
            <a:endParaRPr lang="ru-RU" altLang="ru-RU" sz="900" b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0145FAF-EA91-46D3-B431-51C1A1C00190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238125"/>
          <a:ext cx="5689600" cy="39211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Обозначение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74613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46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Смысл в случае слияния стрелок (Fan-in Junction)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Смысл в случае разветвления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стрелок (Fan-out Junction)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583">
                <a:tc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Asynchronous AND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(Асинхронное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 предшествующие процессы должны быть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завершены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 следующие процессы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должны быть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запущены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583">
                <a:tc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Synchronous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(Синхронное И)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 предшествующие процессы завершены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одновременно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 следующие процессы запускаются одновременно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376">
                <a:tc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Asynchronous OR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(Асинхронное ИЛИ)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 или несколько предшествующих процессов должны быть завершены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 или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несколько следующих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процессов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должны быть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запущены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94" marB="105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3214" name="Picture 753">
            <a:extLst>
              <a:ext uri="{FF2B5EF4-FFF2-40B4-BE49-F238E27FC236}">
                <a16:creationId xmlns:a16="http://schemas.microsoft.com/office/drawing/2014/main" id="{85F20A63-8A72-47C3-9137-A067B467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17625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15" name="Picture 755">
            <a:extLst>
              <a:ext uri="{FF2B5EF4-FFF2-40B4-BE49-F238E27FC236}">
                <a16:creationId xmlns:a16="http://schemas.microsoft.com/office/drawing/2014/main" id="{B1C5FF79-BC00-4F4B-A28E-96DF9FA55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36788"/>
            <a:ext cx="4349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16" name="Picture 757">
            <a:extLst>
              <a:ext uri="{FF2B5EF4-FFF2-40B4-BE49-F238E27FC236}">
                <a16:creationId xmlns:a16="http://schemas.microsoft.com/office/drawing/2014/main" id="{0378E71E-43ED-45A0-A84B-AED258E9A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333750"/>
            <a:ext cx="503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Номер слайда 2">
            <a:extLst>
              <a:ext uri="{FF2B5EF4-FFF2-40B4-BE49-F238E27FC236}">
                <a16:creationId xmlns:a16="http://schemas.microsoft.com/office/drawing/2014/main" id="{1A43FF09-F7F6-4707-96E1-BC0A3086B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1911BB-32C9-4215-80F2-476702C3F257}" type="slidenum">
              <a:rPr lang="ru-RU" altLang="ru-RU" sz="900" b="0" smtClean="0"/>
              <a:pPr/>
              <a:t>85</a:t>
            </a:fld>
            <a:endParaRPr lang="ru-RU" altLang="ru-RU" sz="900" b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B9E83F0-7811-45B6-9711-3B74A16B377C}"/>
              </a:ext>
            </a:extLst>
          </p:cNvPr>
          <p:cNvGraphicFramePr>
            <a:graphicFrameLocks noGrp="1"/>
          </p:cNvGraphicFramePr>
          <p:nvPr/>
        </p:nvGraphicFramePr>
        <p:xfrm>
          <a:off x="239713" y="485775"/>
          <a:ext cx="5688012" cy="304641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3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Обозначение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74613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46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Смысл в случае слияния стрелок (Fan-in Junction)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Смысл в случае разветвления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стрелок (Fan-out Junction)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899">
                <a:tc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Synchronous OR (Синхронное ИЛИ)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 или несколько предшествующих процессов завершаются одновременно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89050" algn="r"/>
                        </a:tabLs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 или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9050" algn="r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несколько следующих процессов запускаются одновременно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257">
                <a:tc>
                  <a:txBody>
                    <a:bodyPr/>
                    <a:lstStyle>
                      <a:lvl1pPr marL="11113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11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XOR (Exclusive OR) (Исключающее ИЛИ)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Только один предшествующий процесс </a:t>
                      </a: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завершен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Только 	один следующий процесс запускается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8" marR="0" marT="9482" marB="104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233" name="Picture 759">
            <a:extLst>
              <a:ext uri="{FF2B5EF4-FFF2-40B4-BE49-F238E27FC236}">
                <a16:creationId xmlns:a16="http://schemas.microsoft.com/office/drawing/2014/main" id="{59345EB2-D791-4C04-85C8-2A865C68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76413"/>
            <a:ext cx="4794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34" name="Picture 761">
            <a:extLst>
              <a:ext uri="{FF2B5EF4-FFF2-40B4-BE49-F238E27FC236}">
                <a16:creationId xmlns:a16="http://schemas.microsoft.com/office/drawing/2014/main" id="{5061E8DB-FB71-4A42-B803-E1BCE24D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862263"/>
            <a:ext cx="4651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35" name="Прямоугольник 3">
            <a:extLst>
              <a:ext uri="{FF2B5EF4-FFF2-40B4-BE49-F238E27FC236}">
                <a16:creationId xmlns:a16="http://schemas.microsoft.com/office/drawing/2014/main" id="{BD7DEE62-48D3-423D-B5C4-E10224C5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563938"/>
            <a:ext cx="56880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/>
              <a:t>Все перекрестки на диаграмме по умолчанию нумеруются, каждый номер имеет префикс J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6D3749-B653-4FE1-88C6-228BEC6F794B}"/>
              </a:ext>
            </a:extLst>
          </p:cNvPr>
          <p:cNvSpPr/>
          <p:nvPr/>
        </p:nvSpPr>
        <p:spPr>
          <a:xfrm>
            <a:off x="0" y="457200"/>
            <a:ext cx="6096000" cy="366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5235" name="Rectangle 4">
            <a:extLst>
              <a:ext uri="{FF2B5EF4-FFF2-40B4-BE49-F238E27FC236}">
                <a16:creationId xmlns:a16="http://schemas.microsoft.com/office/drawing/2014/main" id="{A4649A68-C259-4F50-B20D-0F72FEE1C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6000" cy="457200"/>
          </a:xfrm>
          <a:solidFill>
            <a:srgbClr val="FFCC00"/>
          </a:solidFill>
        </p:spPr>
        <p:txBody>
          <a:bodyPr/>
          <a:lstStyle/>
          <a:p>
            <a:pPr eaLnBrk="1" hangingPunct="1">
              <a:defRPr/>
            </a:pP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</a:t>
            </a: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перекрёстков</a:t>
            </a:r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E8181972-DE63-4885-913C-B9CD71AFA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E37AB3-8C27-4C9E-A557-35F6ACAE633B}" type="slidenum">
              <a:rPr lang="ru-RU" altLang="ru-RU" sz="900" b="0" smtClean="0"/>
              <a:pPr/>
              <a:t>86</a:t>
            </a:fld>
            <a:endParaRPr lang="ru-RU" altLang="ru-RU" sz="900" b="0"/>
          </a:p>
        </p:txBody>
      </p:sp>
      <p:sp>
        <p:nvSpPr>
          <p:cNvPr id="95237" name="Text Box 10">
            <a:extLst>
              <a:ext uri="{FF2B5EF4-FFF2-40B4-BE49-F238E27FC236}">
                <a16:creationId xmlns:a16="http://schemas.microsoft.com/office/drawing/2014/main" id="{11BAE606-D4FD-4A63-B1CE-70254887A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508000"/>
            <a:ext cx="20320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54" tIns="30477" rIns="60954" bIns="30477">
            <a:spAutoFit/>
          </a:bodyPr>
          <a:lstStyle>
            <a:lvl1pPr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04800" indent="-1905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6096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9144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219200" indent="-152400" defTabSz="609600">
              <a:spcBef>
                <a:spcPts val="663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16764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1336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25908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048000" indent="-152400" defTabSz="609600" eaLnBrk="0" fontAlgn="base" hangingPunct="0">
              <a:spcBef>
                <a:spcPts val="663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900" b="0">
              <a:latin typeface="Times New Roman" panose="02020603050405020304" pitchFamily="18" charset="0"/>
            </a:endParaRPr>
          </a:p>
        </p:txBody>
      </p:sp>
      <p:pic>
        <p:nvPicPr>
          <p:cNvPr id="95238" name="Picture 13">
            <a:extLst>
              <a:ext uri="{FF2B5EF4-FFF2-40B4-BE49-F238E27FC236}">
                <a16:creationId xmlns:a16="http://schemas.microsoft.com/office/drawing/2014/main" id="{4195797F-BB69-4F65-9231-AB46F920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357" r="16483" b="16237"/>
          <a:stretch>
            <a:fillRect/>
          </a:stretch>
        </p:blipFill>
        <p:spPr bwMode="auto">
          <a:xfrm>
            <a:off x="0" y="449263"/>
            <a:ext cx="609600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08AB7-B04A-46DF-AFCE-4FA6AEA84406}"/>
              </a:ext>
            </a:extLst>
          </p:cNvPr>
          <p:cNvSpPr/>
          <p:nvPr/>
        </p:nvSpPr>
        <p:spPr>
          <a:xfrm>
            <a:off x="0" y="457200"/>
            <a:ext cx="6096000" cy="3736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2D1E744-35C9-4985-9835-E73FC3F26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6000" cy="457200"/>
          </a:xfrm>
          <a:solidFill>
            <a:srgbClr val="FFCC00"/>
          </a:solidFill>
        </p:spPr>
        <p:txBody>
          <a:bodyPr/>
          <a:lstStyle/>
          <a:p>
            <a:pPr eaLnBrk="1" hangingPunct="1">
              <a:defRPr/>
            </a:pP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</a:t>
            </a:r>
            <a:r>
              <a:rPr lang="en-US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ru-RU" alt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перекрёстков</a:t>
            </a:r>
          </a:p>
        </p:txBody>
      </p:sp>
      <p:sp>
        <p:nvSpPr>
          <p:cNvPr id="96260" name="Номер слайда 3">
            <a:extLst>
              <a:ext uri="{FF2B5EF4-FFF2-40B4-BE49-F238E27FC236}">
                <a16:creationId xmlns:a16="http://schemas.microsoft.com/office/drawing/2014/main" id="{812D6337-089C-41B1-A2CD-A94CD48D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AE3B5-C9CD-41A3-A250-F22EBFCEDD85}" type="slidenum">
              <a:rPr lang="ru-RU" altLang="ru-RU" sz="900" b="0" smtClean="0"/>
              <a:pPr/>
              <a:t>87</a:t>
            </a:fld>
            <a:endParaRPr lang="ru-RU" altLang="ru-RU" sz="900" b="0"/>
          </a:p>
        </p:txBody>
      </p:sp>
      <p:pic>
        <p:nvPicPr>
          <p:cNvPr id="96261" name="Picture 6">
            <a:extLst>
              <a:ext uri="{FF2B5EF4-FFF2-40B4-BE49-F238E27FC236}">
                <a16:creationId xmlns:a16="http://schemas.microsoft.com/office/drawing/2014/main" id="{A5C135E1-27E2-4730-A769-CBFD047B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970" r="19043" b="16661"/>
          <a:stretch>
            <a:fillRect/>
          </a:stretch>
        </p:blipFill>
        <p:spPr bwMode="auto">
          <a:xfrm>
            <a:off x="0" y="449263"/>
            <a:ext cx="60960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Номер слайда 2">
            <a:extLst>
              <a:ext uri="{FF2B5EF4-FFF2-40B4-BE49-F238E27FC236}">
                <a16:creationId xmlns:a16="http://schemas.microsoft.com/office/drawing/2014/main" id="{C2C431D3-CFC7-41B5-9560-0C68CA2DA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69E23B-20B0-43AE-815E-3B278CADC463}" type="slidenum">
              <a:rPr lang="ru-RU" altLang="ru-RU" sz="900" b="0" smtClean="0"/>
              <a:pPr/>
              <a:t>88</a:t>
            </a:fld>
            <a:endParaRPr lang="ru-RU" altLang="ru-RU" sz="900" b="0"/>
          </a:p>
        </p:txBody>
      </p:sp>
      <p:pic>
        <p:nvPicPr>
          <p:cNvPr id="97283" name="Picture 817">
            <a:extLst>
              <a:ext uri="{FF2B5EF4-FFF2-40B4-BE49-F238E27FC236}">
                <a16:creationId xmlns:a16="http://schemas.microsoft.com/office/drawing/2014/main" id="{AF0B78EB-52C0-499D-A2EF-EE9C6121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01675"/>
            <a:ext cx="5075238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Номер слайда 2">
            <a:extLst>
              <a:ext uri="{FF2B5EF4-FFF2-40B4-BE49-F238E27FC236}">
                <a16:creationId xmlns:a16="http://schemas.microsoft.com/office/drawing/2014/main" id="{097BD4B2-B698-4F0C-8E36-01461FC18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C3B1DA-252E-4789-B041-DC21E9DD48B2}" type="slidenum">
              <a:rPr lang="ru-RU" altLang="ru-RU" sz="900" b="0" smtClean="0"/>
              <a:pPr/>
              <a:t>89</a:t>
            </a:fld>
            <a:endParaRPr lang="ru-RU" altLang="ru-RU" sz="900" b="0"/>
          </a:p>
        </p:txBody>
      </p:sp>
      <p:sp>
        <p:nvSpPr>
          <p:cNvPr id="98307" name="Прямоугольник 1">
            <a:extLst>
              <a:ext uri="{FF2B5EF4-FFF2-40B4-BE49-F238E27FC236}">
                <a16:creationId xmlns:a16="http://schemas.microsoft.com/office/drawing/2014/main" id="{10DA7C9D-C725-4A44-9604-E08D79A0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85775"/>
            <a:ext cx="5508625" cy="30464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Правила создания перекрестков</a:t>
            </a:r>
            <a:r>
              <a:rPr lang="ru-RU" alt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endParaRPr lang="ru-RU" altLang="ru-RU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На одной диаграмме IDEF3 может быть создано несколько перекрестков различных типов. Определенные сочетания перекрестков для слияния и разветвления могут приводить к логическим несоответствиям.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>
            <a:extLst>
              <a:ext uri="{FF2B5EF4-FFF2-40B4-BE49-F238E27FC236}">
                <a16:creationId xmlns:a16="http://schemas.microsoft.com/office/drawing/2014/main" id="{1804948B-53AE-4D2A-8377-3791BC7549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E4E7A1-3751-4080-82DD-57D6981B0F34}" type="slidenum">
              <a:rPr lang="ru-RU" altLang="ru-RU" sz="900" b="0" smtClean="0"/>
              <a:pPr/>
              <a:t>9</a:t>
            </a:fld>
            <a:endParaRPr lang="ru-RU" altLang="ru-RU" sz="900" b="0"/>
          </a:p>
        </p:txBody>
      </p:sp>
      <p:sp>
        <p:nvSpPr>
          <p:cNvPr id="16387" name="Прямоугольник 3">
            <a:extLst>
              <a:ext uri="{FF2B5EF4-FFF2-40B4-BE49-F238E27FC236}">
                <a16:creationId xmlns:a16="http://schemas.microsoft.com/office/drawing/2014/main" id="{C077EB71-EF31-4E15-AF6A-B4FA9ACE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930275"/>
            <a:ext cx="56165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800"/>
              <a:t>Методология функционально-структурного моделирования </a:t>
            </a:r>
            <a:r>
              <a:rPr lang="en-US" altLang="ru-RU" sz="2800"/>
              <a:t>IDEF</a:t>
            </a:r>
            <a:r>
              <a:rPr lang="ru-RU" altLang="ru-RU" sz="2800"/>
              <a:t>0 основана на построении структуры функций, которые выполняются системой с определением входов, выходов, механизмов и управления для каждой функции</a:t>
            </a:r>
          </a:p>
        </p:txBody>
      </p:sp>
      <p:sp>
        <p:nvSpPr>
          <p:cNvPr id="16388" name="TextBox 4">
            <a:extLst>
              <a:ext uri="{FF2B5EF4-FFF2-40B4-BE49-F238E27FC236}">
                <a16:creationId xmlns:a16="http://schemas.microsoft.com/office/drawing/2014/main" id="{C2B1DAA1-8039-4F11-8615-AF2A08595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61925"/>
            <a:ext cx="43561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Методика </a:t>
            </a:r>
            <a:r>
              <a:rPr lang="en-US" alt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</a:t>
            </a:r>
            <a:endParaRPr lang="ru-RU" altLang="ru-RU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Номер слайда 2">
            <a:extLst>
              <a:ext uri="{FF2B5EF4-FFF2-40B4-BE49-F238E27FC236}">
                <a16:creationId xmlns:a16="http://schemas.microsoft.com/office/drawing/2014/main" id="{18BCC5D1-CADC-42E4-BC64-8B2C1409B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455228-344E-4250-BB07-77A52F19132B}" type="slidenum">
              <a:rPr lang="ru-RU" altLang="ru-RU" sz="900" b="0" smtClean="0"/>
              <a:pPr/>
              <a:t>90</a:t>
            </a:fld>
            <a:endParaRPr lang="ru-RU" altLang="ru-RU" sz="900" b="0"/>
          </a:p>
        </p:txBody>
      </p:sp>
      <p:sp>
        <p:nvSpPr>
          <p:cNvPr id="99331" name="Прямоугольник 1">
            <a:extLst>
              <a:ext uri="{FF2B5EF4-FFF2-40B4-BE49-F238E27FC236}">
                <a16:creationId xmlns:a16="http://schemas.microsoft.com/office/drawing/2014/main" id="{09B91A65-1CF7-451F-8A67-E25AFCCB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57213"/>
            <a:ext cx="5616575" cy="31416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1000"/>
              </a:lnSpc>
              <a:spcAft>
                <a:spcPts val="25"/>
              </a:spcAft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Чтобы избежать конфликтов, необходимо соблюдать следующие правила:</a:t>
            </a:r>
            <a:r>
              <a:rPr lang="ru-RU" alt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1000"/>
              </a:lnSpc>
              <a:spcAft>
                <a:spcPts val="25"/>
              </a:spcAft>
              <a:defRPr/>
            </a:pPr>
            <a:endParaRPr lang="ru-RU" alt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11000"/>
              </a:lnSpc>
              <a:spcAft>
                <a:spcPts val="25"/>
              </a:spcAft>
              <a:buClr>
                <a:srgbClr val="000000"/>
              </a:buClr>
              <a:buSzPts val="1400"/>
              <a:buFont typeface="Times New Roman" panose="02020603050405020304" pitchFamily="18" charset="0"/>
              <a:buAutoNum type="arabicPeriod"/>
              <a:defRPr/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Каждому перекрестку для слияния должен предшествовать перекресток для разветвления. </a:t>
            </a:r>
          </a:p>
          <a:p>
            <a:pPr algn="just">
              <a:lnSpc>
                <a:spcPct val="111000"/>
              </a:lnSpc>
              <a:spcAft>
                <a:spcPts val="25"/>
              </a:spcAft>
              <a:buClr>
                <a:srgbClr val="000000"/>
              </a:buClr>
              <a:buSzPts val="1400"/>
              <a:buFont typeface="Times New Roman" panose="02020603050405020304" pitchFamily="18" charset="0"/>
              <a:buAutoNum type="arabicPeriod"/>
              <a:defRPr/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Перекресток для слияния «И» не может следовать за перекрестком для разветвления типа синхронного или асинхронного «ИЛИ».</a:t>
            </a:r>
            <a:endParaRPr lang="ru-RU" alt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Номер слайда 2">
            <a:extLst>
              <a:ext uri="{FF2B5EF4-FFF2-40B4-BE49-F238E27FC236}">
                <a16:creationId xmlns:a16="http://schemas.microsoft.com/office/drawing/2014/main" id="{B18FBB49-FE8C-41A0-ADBC-44B04B705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71E55C-C738-4242-AA1F-AC522825F30B}" type="slidenum">
              <a:rPr lang="ru-RU" altLang="ru-RU" sz="900" b="0" smtClean="0"/>
              <a:pPr/>
              <a:t>91</a:t>
            </a:fld>
            <a:endParaRPr lang="ru-RU" altLang="ru-RU" sz="900" b="0"/>
          </a:p>
        </p:txBody>
      </p:sp>
      <p:pic>
        <p:nvPicPr>
          <p:cNvPr id="100355" name="Picture 894">
            <a:extLst>
              <a:ext uri="{FF2B5EF4-FFF2-40B4-BE49-F238E27FC236}">
                <a16:creationId xmlns:a16="http://schemas.microsoft.com/office/drawing/2014/main" id="{C9A0BEA2-EE14-424A-A0C7-A0454354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773113"/>
            <a:ext cx="5857875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Прямоугольник 1">
            <a:extLst>
              <a:ext uri="{FF2B5EF4-FFF2-40B4-BE49-F238E27FC236}">
                <a16:creationId xmlns:a16="http://schemas.microsoft.com/office/drawing/2014/main" id="{571CE976-3BC5-460C-8E3B-96DC6BB5A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519363"/>
            <a:ext cx="54006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Действительно, после действия 1 может запускаться только одно действие – 2 или 3, а для запуска действия 4 требуется окончание обеих действий – 2 и 3. Такой сценарий не может реализоваться</a:t>
            </a:r>
            <a:endParaRPr lang="ru-RU" altLang="ru-RU"/>
          </a:p>
        </p:txBody>
      </p:sp>
      <p:sp>
        <p:nvSpPr>
          <p:cNvPr id="100357" name="Прямоугольник 4">
            <a:extLst>
              <a:ext uri="{FF2B5EF4-FFF2-40B4-BE49-F238E27FC236}">
                <a16:creationId xmlns:a16="http://schemas.microsoft.com/office/drawing/2014/main" id="{EE533A5C-8B36-4E86-A61E-98D5AD52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6688"/>
            <a:ext cx="54737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Пример неверного размещения перекрестков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Номер слайда 2">
            <a:extLst>
              <a:ext uri="{FF2B5EF4-FFF2-40B4-BE49-F238E27FC236}">
                <a16:creationId xmlns:a16="http://schemas.microsoft.com/office/drawing/2014/main" id="{F5618740-DB6B-4C27-B086-916B8F211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320D31-6E81-4FD9-9F16-785143023B5A}" type="slidenum">
              <a:rPr lang="ru-RU" altLang="ru-RU" sz="900" b="0" smtClean="0"/>
              <a:pPr/>
              <a:t>92</a:t>
            </a:fld>
            <a:endParaRPr lang="ru-RU" altLang="ru-RU" sz="900" b="0"/>
          </a:p>
        </p:txBody>
      </p:sp>
      <p:sp>
        <p:nvSpPr>
          <p:cNvPr id="101379" name="Прямоугольник 4">
            <a:extLst>
              <a:ext uri="{FF2B5EF4-FFF2-40B4-BE49-F238E27FC236}">
                <a16:creationId xmlns:a16="http://schemas.microsoft.com/office/drawing/2014/main" id="{D3A23EC4-813A-4734-ADBC-FAEC1687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7825"/>
            <a:ext cx="54737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Пример неверного размещения перекрестков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1380" name="Picture 896">
            <a:extLst>
              <a:ext uri="{FF2B5EF4-FFF2-40B4-BE49-F238E27FC236}">
                <a16:creationId xmlns:a16="http://schemas.microsoft.com/office/drawing/2014/main" id="{CE1E7213-76C3-4AB6-AC4B-F09C4AB0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19175"/>
            <a:ext cx="58372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Прямоугольник 6">
            <a:extLst>
              <a:ext uri="{FF2B5EF4-FFF2-40B4-BE49-F238E27FC236}">
                <a16:creationId xmlns:a16="http://schemas.microsoft.com/office/drawing/2014/main" id="{23E72E91-2A71-49AA-8ABD-090A13C7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898775"/>
            <a:ext cx="56927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Перекресток для слияния «И» не может следовать за перекрестком для разветвления типа исключающего «ИЛИ»</a:t>
            </a:r>
            <a:endParaRPr lang="ru-RU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Номер слайда 2">
            <a:extLst>
              <a:ext uri="{FF2B5EF4-FFF2-40B4-BE49-F238E27FC236}">
                <a16:creationId xmlns:a16="http://schemas.microsoft.com/office/drawing/2014/main" id="{A84C619A-EBE6-456D-9A5F-B7C945264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941EC0-F2B3-40EE-AA19-5B21B856EC6C}" type="slidenum">
              <a:rPr lang="ru-RU" altLang="ru-RU" sz="900" b="0" smtClean="0"/>
              <a:pPr/>
              <a:t>93</a:t>
            </a:fld>
            <a:endParaRPr lang="ru-RU" altLang="ru-RU" sz="900" b="0"/>
          </a:p>
        </p:txBody>
      </p:sp>
      <p:sp>
        <p:nvSpPr>
          <p:cNvPr id="102403" name="Прямоугольник 4">
            <a:extLst>
              <a:ext uri="{FF2B5EF4-FFF2-40B4-BE49-F238E27FC236}">
                <a16:creationId xmlns:a16="http://schemas.microsoft.com/office/drawing/2014/main" id="{B170CBC9-73C2-4387-8087-FD4FE8DB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6688"/>
            <a:ext cx="54737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Пример неверного размещения перекрестков</a:t>
            </a:r>
            <a:endParaRPr lang="ru-RU" alt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04" name="Picture 963">
            <a:extLst>
              <a:ext uri="{FF2B5EF4-FFF2-40B4-BE49-F238E27FC236}">
                <a16:creationId xmlns:a16="http://schemas.microsoft.com/office/drawing/2014/main" id="{C44F4EF5-778E-4A32-B3FB-729F99A7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9300"/>
            <a:ext cx="5816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Прямоугольник 1">
            <a:extLst>
              <a:ext uri="{FF2B5EF4-FFF2-40B4-BE49-F238E27FC236}">
                <a16:creationId xmlns:a16="http://schemas.microsoft.com/office/drawing/2014/main" id="{488C9701-B65B-4AE4-AF14-66703AB2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325688"/>
            <a:ext cx="5816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Перекресток для слияния типа исключающего «ИЛИ» не может следовать за перекрестком для разветвления типа «И». В данном случае после завершения действия 1 запускаются оба действия – 2 и 3, а для запуска действия 4 требуется, чтобы завершилась одно и только одно действие – 2 или 3.</a:t>
            </a:r>
            <a:endParaRPr lang="ru-RU" alt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Номер слайда 2">
            <a:extLst>
              <a:ext uri="{FF2B5EF4-FFF2-40B4-BE49-F238E27FC236}">
                <a16:creationId xmlns:a16="http://schemas.microsoft.com/office/drawing/2014/main" id="{C93B516B-6728-4044-89D5-BCDA00056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40F098-127F-4FDB-9F4A-3FD2BCBE1069}" type="slidenum">
              <a:rPr lang="ru-RU" altLang="ru-RU" sz="900" b="0" smtClean="0"/>
              <a:pPr/>
              <a:t>94</a:t>
            </a:fld>
            <a:endParaRPr lang="ru-RU" altLang="ru-RU" sz="900" b="0"/>
          </a:p>
        </p:txBody>
      </p:sp>
      <p:sp>
        <p:nvSpPr>
          <p:cNvPr id="103427" name="Прямоугольник 1">
            <a:extLst>
              <a:ext uri="{FF2B5EF4-FFF2-40B4-BE49-F238E27FC236}">
                <a16:creationId xmlns:a16="http://schemas.microsoft.com/office/drawing/2014/main" id="{716B6EB5-5B34-4192-94B4-FE71C2C4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49263"/>
            <a:ext cx="324008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Тип перекрестка можно всегда изменить в процессе работы. Во вкладке Type диалогового окна Junction Properties, необходимо выбрать интересующий тип и нажать кнопку OK.</a:t>
            </a:r>
            <a:endParaRPr lang="ru-RU" altLang="ru-RU" sz="2400"/>
          </a:p>
        </p:txBody>
      </p:sp>
      <p:pic>
        <p:nvPicPr>
          <p:cNvPr id="103428" name="Picture 965">
            <a:extLst>
              <a:ext uri="{FF2B5EF4-FFF2-40B4-BE49-F238E27FC236}">
                <a16:creationId xmlns:a16="http://schemas.microsoft.com/office/drawing/2014/main" id="{C55AA8C9-BA96-4AD9-AC86-B9FBFAB6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809625"/>
            <a:ext cx="236537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Номер слайда 2">
            <a:extLst>
              <a:ext uri="{FF2B5EF4-FFF2-40B4-BE49-F238E27FC236}">
                <a16:creationId xmlns:a16="http://schemas.microsoft.com/office/drawing/2014/main" id="{46514BAC-182A-489C-9439-B7A7B5B0DE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1C52AC-E8E6-463C-B938-8D213D17014A}" type="slidenum">
              <a:rPr lang="ru-RU" altLang="ru-RU" sz="900" b="0" smtClean="0"/>
              <a:pPr/>
              <a:t>95</a:t>
            </a:fld>
            <a:endParaRPr lang="ru-RU" altLang="ru-RU" sz="900" b="0"/>
          </a:p>
        </p:txBody>
      </p:sp>
      <p:sp>
        <p:nvSpPr>
          <p:cNvPr id="104451" name="Прямоугольник 1">
            <a:extLst>
              <a:ext uri="{FF2B5EF4-FFF2-40B4-BE49-F238E27FC236}">
                <a16:creationId xmlns:a16="http://schemas.microsoft.com/office/drawing/2014/main" id="{11F0CB96-0CAA-4527-B3CC-7E8A7B5F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0"/>
            <a:ext cx="5580063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ru-RU" alt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Объект ссылки</a:t>
            </a:r>
            <a:r>
              <a:rPr lang="ru-RU" altLang="ru-RU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endParaRPr lang="ru-RU" altLang="ru-RU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Объект ссылки в IDEF3 выражает некую идею, концепцию или данные, которые нельзя связать со стрелкой, перекрестком или действием. Для внесения объекта ссылки в диаграмму, служит кнопка </a:t>
            </a:r>
            <a:b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ru-RU" altLang="ru-RU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Referent</a:t>
            </a:r>
            <a:r>
              <a:rPr lang="ru-RU" altLang="ru-RU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Tool</a:t>
            </a:r>
            <a:endParaRPr lang="ru-RU" altLang="ru-RU" sz="2400" dirty="0"/>
          </a:p>
        </p:txBody>
      </p:sp>
      <p:pic>
        <p:nvPicPr>
          <p:cNvPr id="104452" name="Picture 1031">
            <a:extLst>
              <a:ext uri="{FF2B5EF4-FFF2-40B4-BE49-F238E27FC236}">
                <a16:creationId xmlns:a16="http://schemas.microsoft.com/office/drawing/2014/main" id="{FE1CA2A5-4DCB-406B-86FD-436963C0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028950"/>
            <a:ext cx="6540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Прямоугольник 4">
            <a:extLst>
              <a:ext uri="{FF2B5EF4-FFF2-40B4-BE49-F238E27FC236}">
                <a16:creationId xmlns:a16="http://schemas.microsoft.com/office/drawing/2014/main" id="{F592AE5A-48EE-4149-B06F-F68752C3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454400"/>
            <a:ext cx="3565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>
                <a:solidFill>
                  <a:srgbClr val="000000"/>
                </a:solidFill>
                <a:cs typeface="Times New Roman" panose="02020603050405020304" pitchFamily="18" charset="0"/>
              </a:rPr>
              <a:t>Объект ссылки изображается в виде прямоугольника</a:t>
            </a:r>
            <a:endParaRPr lang="ru-RU" altLang="ru-RU"/>
          </a:p>
        </p:txBody>
      </p:sp>
      <p:pic>
        <p:nvPicPr>
          <p:cNvPr id="104454" name="Picture 1033">
            <a:extLst>
              <a:ext uri="{FF2B5EF4-FFF2-40B4-BE49-F238E27FC236}">
                <a16:creationId xmlns:a16="http://schemas.microsoft.com/office/drawing/2014/main" id="{483D7E88-545C-46D6-8F2B-E5969152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3717925"/>
            <a:ext cx="8937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Номер слайда 2">
            <a:extLst>
              <a:ext uri="{FF2B5EF4-FFF2-40B4-BE49-F238E27FC236}">
                <a16:creationId xmlns:a16="http://schemas.microsoft.com/office/drawing/2014/main" id="{6DB480CB-BF4C-413D-84F5-C51D2B751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09BB87-A0DB-499E-8894-D374C3BB195F}" type="slidenum">
              <a:rPr lang="ru-RU" altLang="ru-RU" sz="900" b="0" smtClean="0"/>
              <a:pPr/>
              <a:t>96</a:t>
            </a:fld>
            <a:endParaRPr lang="ru-RU" altLang="ru-RU" sz="900" b="0"/>
          </a:p>
        </p:txBody>
      </p:sp>
      <p:pic>
        <p:nvPicPr>
          <p:cNvPr id="105475" name="Picture 2" descr="http://uchebilka.ru/pars_docs/refs/239/238111/238111_html_36bc5a17.png">
            <a:extLst>
              <a:ext uri="{FF2B5EF4-FFF2-40B4-BE49-F238E27FC236}">
                <a16:creationId xmlns:a16="http://schemas.microsoft.com/office/drawing/2014/main" id="{06FDDDAF-ADB5-44BB-AD2E-627B5A6C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13698" r="5473" b="12920"/>
          <a:stretch>
            <a:fillRect/>
          </a:stretch>
        </p:blipFill>
        <p:spPr bwMode="auto">
          <a:xfrm>
            <a:off x="419100" y="954088"/>
            <a:ext cx="51196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Номер слайда 2">
            <a:extLst>
              <a:ext uri="{FF2B5EF4-FFF2-40B4-BE49-F238E27FC236}">
                <a16:creationId xmlns:a16="http://schemas.microsoft.com/office/drawing/2014/main" id="{A515D431-4957-4CB0-B275-85152BF41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0C98A4-A747-44CC-B802-F4B593421BCE}" type="slidenum">
              <a:rPr lang="ru-RU" altLang="ru-RU" sz="900" b="0" smtClean="0"/>
              <a:pPr/>
              <a:t>97</a:t>
            </a:fld>
            <a:endParaRPr lang="ru-RU" altLang="ru-RU" sz="900" b="0"/>
          </a:p>
        </p:txBody>
      </p:sp>
      <p:pic>
        <p:nvPicPr>
          <p:cNvPr id="106499" name="Picture 2" descr="http://works.doklad.ru/images/PPq74eegbHw/m36cecc54.png">
            <a:extLst>
              <a:ext uri="{FF2B5EF4-FFF2-40B4-BE49-F238E27FC236}">
                <a16:creationId xmlns:a16="http://schemas.microsoft.com/office/drawing/2014/main" id="{E12F64D8-8D5C-4FDD-B8A8-681EE14A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4" b="6662"/>
          <a:stretch>
            <a:fillRect/>
          </a:stretch>
        </p:blipFill>
        <p:spPr bwMode="auto">
          <a:xfrm>
            <a:off x="203200" y="198438"/>
            <a:ext cx="5837238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Номер слайда 2">
            <a:extLst>
              <a:ext uri="{FF2B5EF4-FFF2-40B4-BE49-F238E27FC236}">
                <a16:creationId xmlns:a16="http://schemas.microsoft.com/office/drawing/2014/main" id="{D5BD7099-A2DB-4828-A267-6E16F8BC7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09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122CA-93A8-46F2-A7AB-A2CF6FAE0B7C}" type="slidenum">
              <a:rPr lang="ru-RU" altLang="ru-RU" sz="900" b="0" smtClean="0"/>
              <a:pPr/>
              <a:t>98</a:t>
            </a:fld>
            <a:endParaRPr lang="ru-RU" altLang="ru-RU" sz="900" b="0"/>
          </a:p>
        </p:txBody>
      </p:sp>
      <p:pic>
        <p:nvPicPr>
          <p:cNvPr id="107523" name="Picture 2" descr="http://www.elma-bpm.ru/press/humor/IDEF3s.png">
            <a:extLst>
              <a:ext uri="{FF2B5EF4-FFF2-40B4-BE49-F238E27FC236}">
                <a16:creationId xmlns:a16="http://schemas.microsoft.com/office/drawing/2014/main" id="{48DD339C-D977-4014-8F4E-3F8B9177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990600"/>
            <a:ext cx="5715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B5343A044ADC748A8F7188EAF7D66D0" ma:contentTypeVersion="2" ma:contentTypeDescription="Создание документа." ma:contentTypeScope="" ma:versionID="b02385844abe8752fc2506f0fc5a6788">
  <xsd:schema xmlns:xsd="http://www.w3.org/2001/XMLSchema" xmlns:xs="http://www.w3.org/2001/XMLSchema" xmlns:p="http://schemas.microsoft.com/office/2006/metadata/properties" xmlns:ns2="1c471c8d-400c-4075-96fe-5eeed8ef94b1" targetNamespace="http://schemas.microsoft.com/office/2006/metadata/properties" ma:root="true" ma:fieldsID="d8c9d92839bfb8745d674ce8bde33346" ns2:_="">
    <xsd:import namespace="1c471c8d-400c-4075-96fe-5eeed8ef9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71c8d-400c-4075-96fe-5eeed8ef9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D15E6-67CE-4483-A4E4-3B3248E286FD}"/>
</file>

<file path=customXml/itemProps2.xml><?xml version="1.0" encoding="utf-8"?>
<ds:datastoreItem xmlns:ds="http://schemas.openxmlformats.org/officeDocument/2006/customXml" ds:itemID="{543A20BC-AC09-45ED-BC5B-21736FB03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9AD63-6AB6-47B5-9C12-64B096749331}"/>
</file>

<file path=docProps/app.xml><?xml version="1.0" encoding="utf-8"?>
<Properties xmlns="http://schemas.openxmlformats.org/officeDocument/2006/extended-properties" xmlns:vt="http://schemas.openxmlformats.org/officeDocument/2006/docPropsVTypes">
  <TotalTime>9103</TotalTime>
  <Words>2932</Words>
  <Application>Microsoft Office PowerPoint</Application>
  <PresentationFormat>Произвольный</PresentationFormat>
  <Paragraphs>266</Paragraphs>
  <Slides>98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98</vt:i4>
      </vt:variant>
    </vt:vector>
  </HeadingPairs>
  <TitlesOfParts>
    <vt:vector size="100" baseType="lpstr">
      <vt:lpstr>Default Design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DFD. Операционные элементы.</vt:lpstr>
      <vt:lpstr>ТОР диаграмма DFD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IDEF3. Операционные элементы.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AND перекрёстков</vt:lpstr>
      <vt:lpstr>Типы OR перекрёстков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Новокузнецкий МК</dc:title>
  <dc:creator>(с) Дубейковский В.И., 2006 год.</dc:creator>
  <dc:description>Доработанный 22-27 ноября 2004, который, в свою очередь - _x000d_
разработан на основе файла Нижнего Новгорода_x000d_
Очередная модернизация - 8 февраля 2006. Самая последняя версия._x000d_
101007. После последней даты неоднократно коректировалась. Значительно переработана в настоящем - с использование материалов ФМ для МИИТ.</dc:description>
  <cp:lastModifiedBy>Александр Брагин</cp:lastModifiedBy>
  <cp:revision>796</cp:revision>
  <dcterms:created xsi:type="dcterms:W3CDTF">2002-12-07T12:14:18Z</dcterms:created>
  <dcterms:modified xsi:type="dcterms:W3CDTF">2022-03-12T08:31:01Z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0x0101006B5343A044ADC748A8F7188EAF7D66D0</vt:lpwstr>
  </property>
</Properties>
</file>