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26" r:id="rId2"/>
  </p:sldMasterIdLst>
  <p:notesMasterIdLst>
    <p:notesMasterId r:id="rId28"/>
  </p:notesMasterIdLst>
  <p:sldIdLst>
    <p:sldId id="288" r:id="rId3"/>
    <p:sldId id="256" r:id="rId4"/>
    <p:sldId id="257" r:id="rId5"/>
    <p:sldId id="269" r:id="rId6"/>
    <p:sldId id="268" r:id="rId7"/>
    <p:sldId id="267" r:id="rId8"/>
    <p:sldId id="266" r:id="rId9"/>
    <p:sldId id="260" r:id="rId10"/>
    <p:sldId id="258" r:id="rId11"/>
    <p:sldId id="265" r:id="rId12"/>
    <p:sldId id="272" r:id="rId13"/>
    <p:sldId id="273" r:id="rId14"/>
    <p:sldId id="270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318C4-C658-4240-BDF5-A3C3A1B02CF0}" v="3" dt="2022-02-14T00:37:1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3132" autoAdjust="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Брагин" userId="c626a4f59e0588a8" providerId="LiveId" clId="{B76318C4-C658-4240-BDF5-A3C3A1B02CF0}"/>
    <pc:docChg chg="addSld modSld sldOrd">
      <pc:chgData name="Александр Брагин" userId="c626a4f59e0588a8" providerId="LiveId" clId="{B76318C4-C658-4240-BDF5-A3C3A1B02CF0}" dt="2022-02-14T00:37:12.335" v="85" actId="14100"/>
      <pc:docMkLst>
        <pc:docMk/>
      </pc:docMkLst>
      <pc:sldChg chg="addSp modSp new mod ord">
        <pc:chgData name="Александр Брагин" userId="c626a4f59e0588a8" providerId="LiveId" clId="{B76318C4-C658-4240-BDF5-A3C3A1B02CF0}" dt="2022-02-14T00:37:12.335" v="85" actId="14100"/>
        <pc:sldMkLst>
          <pc:docMk/>
          <pc:sldMk cId="1997057866" sldId="288"/>
        </pc:sldMkLst>
        <pc:spChg chg="mod">
          <ac:chgData name="Александр Брагин" userId="c626a4f59e0588a8" providerId="LiveId" clId="{B76318C4-C658-4240-BDF5-A3C3A1B02CF0}" dt="2022-02-14T00:36:25.241" v="31"/>
          <ac:spMkLst>
            <pc:docMk/>
            <pc:sldMk cId="1997057866" sldId="288"/>
            <ac:spMk id="2" creationId="{E3FE30C1-FB97-4425-A68E-CFE354ACCFA1}"/>
          </ac:spMkLst>
        </pc:spChg>
        <pc:spChg chg="mod">
          <ac:chgData name="Александр Брагин" userId="c626a4f59e0588a8" providerId="LiveId" clId="{B76318C4-C658-4240-BDF5-A3C3A1B02CF0}" dt="2022-02-14T00:36:51.034" v="82" actId="20577"/>
          <ac:spMkLst>
            <pc:docMk/>
            <pc:sldMk cId="1997057866" sldId="288"/>
            <ac:spMk id="3" creationId="{7F9CE09D-C678-4690-BFB2-28375DEC2C90}"/>
          </ac:spMkLst>
        </pc:spChg>
        <pc:picChg chg="add mod">
          <ac:chgData name="Александр Брагин" userId="c626a4f59e0588a8" providerId="LiveId" clId="{B76318C4-C658-4240-BDF5-A3C3A1B02CF0}" dt="2022-02-14T00:37:12.335" v="85" actId="14100"/>
          <ac:picMkLst>
            <pc:docMk/>
            <pc:sldMk cId="1997057866" sldId="288"/>
            <ac:picMk id="1026" creationId="{2C7FC92A-716F-4DCE-AF1B-D86ADE403E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6578BED-2AD9-4FB3-A036-9DC52FCD28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BBC906-9514-4EBE-B36F-40186823E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07A166-A71A-440D-A07E-79ED03039225}" type="datetimeFigureOut">
              <a:rPr lang="ru-RU"/>
              <a:pPr>
                <a:defRPr/>
              </a:pPr>
              <a:t>14.02.2022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1249799-D34B-434C-B209-F8C02AB6F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28603D15-7E94-4C65-AA5B-0405EFB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A7D35-0B2E-4B84-8128-93D8B3497D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25A0C6-EEF7-409A-8353-3DE6775E6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8D4B60-B619-45F3-ACFA-21450077DFC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8818C839-52B7-4FD2-89AC-F64BB5008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228571" imgH="8711111" progId="">
                  <p:embed/>
                </p:oleObj>
              </mc:Choice>
              <mc:Fallback>
                <p:oleObj name="Image" r:id="rId2" imgW="8228571" imgH="8711111" progId="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8818C839-52B7-4FD2-89AC-F64BB5008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 descr="Light horizontal">
            <a:extLst>
              <a:ext uri="{FF2B5EF4-FFF2-40B4-BE49-F238E27FC236}">
                <a16:creationId xmlns:a16="http://schemas.microsoft.com/office/drawing/2014/main" id="{EEC1C1DC-E7E1-4811-A31B-9C52C8215A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ru-RU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8C0B09-A20F-4768-B6EC-E24CCF108CA0}"/>
              </a:ext>
            </a:extLst>
          </p:cNvPr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ru-RU" altLang="ru-RU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D927FD45-70E1-4B0F-A4E0-C02225A257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ru-RU" altLang="ru-RU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5283CE-FDD5-471C-93A7-935648F072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FAD3C64-615B-42F1-99DB-34B8643AC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05D08D4-0C89-4257-8D93-1649181B9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BF0D6-80CC-41FC-BB90-9E64AF8043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19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FD8BF48-D550-43C4-901C-994B4DC05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97E6B50-DD25-41FC-AA29-2F2B953CC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DEE0F2F-14C2-4A8C-AEA7-A97B4543F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B6C5A-A570-45B9-80C1-CDA1DCB415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0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7E5D24-B9E4-41E8-A69B-7A13F7764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98646E9-5EF8-4840-88AE-9BA4DEE3E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7C54C1B-33FF-4FEE-AA5C-FF46B9264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335C8-0AE4-488C-AB23-65566DF6A0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476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FE1AB48-2105-4906-86F3-F17251334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Дата 15">
            <a:extLst>
              <a:ext uri="{FF2B5EF4-FFF2-40B4-BE49-F238E27FC236}">
                <a16:creationId xmlns:a16="http://schemas.microsoft.com/office/drawing/2014/main" id="{844129CD-02AE-4B72-8F4E-2F5A99C1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A2154-47AB-415D-9A91-6E76358218B5}" type="datetimeFigureOut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6" name="Нижний колонтитул 1">
            <a:extLst>
              <a:ext uri="{FF2B5EF4-FFF2-40B4-BE49-F238E27FC236}">
                <a16:creationId xmlns:a16="http://schemas.microsoft.com/office/drawing/2014/main" id="{1C6BF9B9-8DB5-4A33-9FA3-F9C65A23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14">
            <a:extLst>
              <a:ext uri="{FF2B5EF4-FFF2-40B4-BE49-F238E27FC236}">
                <a16:creationId xmlns:a16="http://schemas.microsoft.com/office/drawing/2014/main" id="{316EB45E-456A-4EC8-A9AC-409EA4D8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B6263-889F-4F07-872F-08CBE6D17FC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8171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24">
            <a:extLst>
              <a:ext uri="{FF2B5EF4-FFF2-40B4-BE49-F238E27FC236}">
                <a16:creationId xmlns:a16="http://schemas.microsoft.com/office/drawing/2014/main" id="{4164A9A9-BEE5-4167-A012-7ECE84A8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>
            <a:extLst>
              <a:ext uri="{FF2B5EF4-FFF2-40B4-BE49-F238E27FC236}">
                <a16:creationId xmlns:a16="http://schemas.microsoft.com/office/drawing/2014/main" id="{081F6695-9619-4CBC-BDC1-F817FBC5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>
            <a:extLst>
              <a:ext uri="{FF2B5EF4-FFF2-40B4-BE49-F238E27FC236}">
                <a16:creationId xmlns:a16="http://schemas.microsoft.com/office/drawing/2014/main" id="{CBC7A012-5B09-471A-A662-51395289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44F573-BA61-4C1B-8666-E40A028C1A7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305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502D37B-2F0D-4F6D-96D7-3B47E42BC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18">
            <a:extLst>
              <a:ext uri="{FF2B5EF4-FFF2-40B4-BE49-F238E27FC236}">
                <a16:creationId xmlns:a16="http://schemas.microsoft.com/office/drawing/2014/main" id="{0E711AB6-976E-4326-A505-104D2CB1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>
            <a:extLst>
              <a:ext uri="{FF2B5EF4-FFF2-40B4-BE49-F238E27FC236}">
                <a16:creationId xmlns:a16="http://schemas.microsoft.com/office/drawing/2014/main" id="{CC164A78-E5A2-4B4B-A4F0-E56316CB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>
            <a:extLst>
              <a:ext uri="{FF2B5EF4-FFF2-40B4-BE49-F238E27FC236}">
                <a16:creationId xmlns:a16="http://schemas.microsoft.com/office/drawing/2014/main" id="{D5CC48D6-89E7-484C-8C42-F53686B3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AED696-996F-4841-AF86-1D6EDA9D12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567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0">
            <a:extLst>
              <a:ext uri="{FF2B5EF4-FFF2-40B4-BE49-F238E27FC236}">
                <a16:creationId xmlns:a16="http://schemas.microsoft.com/office/drawing/2014/main" id="{631282EC-2CB0-4A4A-8415-FC3DCEBE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>
            <a:extLst>
              <a:ext uri="{FF2B5EF4-FFF2-40B4-BE49-F238E27FC236}">
                <a16:creationId xmlns:a16="http://schemas.microsoft.com/office/drawing/2014/main" id="{6781CFB0-BC18-488E-92B9-106E1CEE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0AB3506E-A669-4715-A08A-0E5A174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D67D9-E6C3-4CEE-BBBA-F4E28E609C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2717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12165E7-91B8-4E28-B6BF-F65F3A52E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9">
            <a:extLst>
              <a:ext uri="{FF2B5EF4-FFF2-40B4-BE49-F238E27FC236}">
                <a16:creationId xmlns:a16="http://schemas.microsoft.com/office/drawing/2014/main" id="{23A95FF1-A863-49EE-8EE9-39DB3F29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>
            <a:extLst>
              <a:ext uri="{FF2B5EF4-FFF2-40B4-BE49-F238E27FC236}">
                <a16:creationId xmlns:a16="http://schemas.microsoft.com/office/drawing/2014/main" id="{548B5A03-50C7-4402-ADD8-01464311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AFE53C8E-009B-46E9-854F-AFEF3492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293B2-C9BC-408A-A931-2125FEDD52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6020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0">
            <a:extLst>
              <a:ext uri="{FF2B5EF4-FFF2-40B4-BE49-F238E27FC236}">
                <a16:creationId xmlns:a16="http://schemas.microsoft.com/office/drawing/2014/main" id="{DACF25C9-67B4-4C7A-9549-DDD707ED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>
            <a:extLst>
              <a:ext uri="{FF2B5EF4-FFF2-40B4-BE49-F238E27FC236}">
                <a16:creationId xmlns:a16="http://schemas.microsoft.com/office/drawing/2014/main" id="{04FEA9F6-4430-47AF-933D-AB8AE27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213CCF-0C98-4C70-9DC5-6EED77B5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E857-FA65-4A23-981B-6A00E26748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293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>
            <a:extLst>
              <a:ext uri="{FF2B5EF4-FFF2-40B4-BE49-F238E27FC236}">
                <a16:creationId xmlns:a16="http://schemas.microsoft.com/office/drawing/2014/main" id="{28DD3186-F0CA-4D26-BDC7-FD2889A9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3">
            <a:extLst>
              <a:ext uri="{FF2B5EF4-FFF2-40B4-BE49-F238E27FC236}">
                <a16:creationId xmlns:a16="http://schemas.microsoft.com/office/drawing/2014/main" id="{546D6AA9-209D-47D8-B6F7-EF453B87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id="{3FB4DE41-B3D1-4836-8EA8-EC1CE257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C0A356-AB7F-46BC-A2CA-D2E6DAB2AC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62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7F4F8E7-6D6B-4975-A93D-BF746AF53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0F46BDE-74E9-45CD-AABC-144898CEC0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A39B81-579C-4356-B4B2-3C6FEE4DE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AC381-0760-40A3-9195-63DC61D060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722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9F4701E-7153-4FD9-A1F8-0DA0DDD56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24">
            <a:extLst>
              <a:ext uri="{FF2B5EF4-FFF2-40B4-BE49-F238E27FC236}">
                <a16:creationId xmlns:a16="http://schemas.microsoft.com/office/drawing/2014/main" id="{F5F2184B-BF73-4A3B-B15E-CCA87B7D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>
            <a:extLst>
              <a:ext uri="{FF2B5EF4-FFF2-40B4-BE49-F238E27FC236}">
                <a16:creationId xmlns:a16="http://schemas.microsoft.com/office/drawing/2014/main" id="{DC047066-6EB3-4E44-9D35-3A4FFA80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324F2362-8F44-4215-8501-76ADA91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BCCFEC-ADE5-4266-B1FA-C49231BDF0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8712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6">
            <a:extLst>
              <a:ext uri="{FF2B5EF4-FFF2-40B4-BE49-F238E27FC236}">
                <a16:creationId xmlns:a16="http://schemas.microsoft.com/office/drawing/2014/main" id="{5925CB7B-5B8A-40C2-A6D6-FA7E374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BE73BD3-5283-4997-8A36-6C44DB6F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>
            <a:extLst>
              <a:ext uri="{FF2B5EF4-FFF2-40B4-BE49-F238E27FC236}">
                <a16:creationId xmlns:a16="http://schemas.microsoft.com/office/drawing/2014/main" id="{EF2B1A44-040A-4395-BF33-3CC750C8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47C9C-1DAE-40D3-8F5B-534A51A3F7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7672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0">
            <a:extLst>
              <a:ext uri="{FF2B5EF4-FFF2-40B4-BE49-F238E27FC236}">
                <a16:creationId xmlns:a16="http://schemas.microsoft.com/office/drawing/2014/main" id="{A7AE6436-B1F8-4C96-83E5-799D54F4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>
            <a:extLst>
              <a:ext uri="{FF2B5EF4-FFF2-40B4-BE49-F238E27FC236}">
                <a16:creationId xmlns:a16="http://schemas.microsoft.com/office/drawing/2014/main" id="{4584314B-4BD9-47C3-8B6F-D1A06F69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8AF279F-0C24-4D94-8C5A-AE74FE1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ED258-987E-40A9-A70C-9E006ABF0CE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215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B7723-C22E-4923-8F02-35A425F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56134-9EEC-4373-8A76-C0EC45F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966DE-95AD-4D00-8476-85504383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54B0CA-D50F-4E57-86B9-B5BF467DED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53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31551F3-CF34-486B-A6DD-126B43777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A93AFA-5CB3-4390-9C34-20F7B0D04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B0A5509-4217-43BD-AE8E-A55A534B7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6CD6E-D53C-42E0-B547-9617D0AA1B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91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9947FF-831A-45BB-ABEA-B9E992C0C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383252-9925-4A0A-898D-247C5EFE4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1EEFD32-71BF-412D-87C7-905882450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ACF6-06F9-40D4-B46B-7A78A8D86D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44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EBD115-2C49-468E-B625-B798B3097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1FBF27-66CC-4DC9-AA3D-97091159E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C2312D4-3796-4B18-AEBD-277C371F3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1522-7B22-4B71-A788-FE68847688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424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465CD-B028-4448-8C86-7EF1C9B91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5B33B23-C53E-4705-BCA2-5F09133B8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2DFDB0B-CEEB-40E4-B263-01F376D5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C535F-A2E2-4086-B53C-630D5061607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844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D5D0D8B-AC14-4333-B898-045F44F3B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A599841-723F-4D7E-AC39-1E83A8C32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420D8C-B858-424A-B961-BAB707EAF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CAA0C-A262-487A-BC57-D17BF0CA89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26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71814C3-88D7-4CD1-8EFE-E9A76534B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31D6E3-CEF1-466C-AB49-74F165ADB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215C0E2-6D2E-4A05-8F69-F01ED4537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CC80D-B8E9-40A3-9ADC-D842D054EE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77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2C6865-A5AD-4A1E-9129-9965A6652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0A0CFC5-C46E-4A0A-8781-94B28601B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08038C9-5972-4B84-B801-7578D7C9F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3F0D0-3568-4A52-AE8C-0265EE1727B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40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>
            <a:extLst>
              <a:ext uri="{FF2B5EF4-FFF2-40B4-BE49-F238E27FC236}">
                <a16:creationId xmlns:a16="http://schemas.microsoft.com/office/drawing/2014/main" id="{C7FF7874-C40F-457C-A4E3-BFFF3A4846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ru-RU" altLang="ru-RU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957FBE-8497-4D6E-ADF2-3E3150DEEAD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ru-RU" altLang="ru-RU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75FDFC3-6636-4986-9D4F-C22F1EBAD351}"/>
              </a:ext>
            </a:extLst>
          </p:cNvPr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9" name="AutoShape 5">
            <a:extLst>
              <a:ext uri="{FF2B5EF4-FFF2-40B4-BE49-F238E27FC236}">
                <a16:creationId xmlns:a16="http://schemas.microsoft.com/office/drawing/2014/main" id="{879C55F4-5E13-4485-BF97-2CD46EC536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3965E-41BC-4995-902B-E987F5072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Образец текста</a:t>
            </a:r>
          </a:p>
          <a:p>
            <a:pPr lvl="1"/>
            <a:r>
              <a:rPr lang="en-US" altLang="ru-RU"/>
              <a:t>Второй уровень</a:t>
            </a:r>
          </a:p>
          <a:p>
            <a:pPr lvl="2"/>
            <a:r>
              <a:rPr lang="en-US" altLang="ru-RU"/>
              <a:t>Третий уровень</a:t>
            </a:r>
          </a:p>
          <a:p>
            <a:pPr lvl="3"/>
            <a:r>
              <a:rPr lang="en-US" altLang="ru-RU"/>
              <a:t>Четвертый уровень</a:t>
            </a:r>
          </a:p>
          <a:p>
            <a:pPr lvl="4"/>
            <a:r>
              <a:rPr lang="en-US" altLang="ru-RU"/>
              <a:t>Пятый уровень</a:t>
            </a:r>
          </a:p>
        </p:txBody>
      </p:sp>
      <p:sp>
        <p:nvSpPr>
          <p:cNvPr id="270343" name="Rectangle 7">
            <a:extLst>
              <a:ext uri="{FF2B5EF4-FFF2-40B4-BE49-F238E27FC236}">
                <a16:creationId xmlns:a16="http://schemas.microsoft.com/office/drawing/2014/main" id="{11142735-0650-469F-B352-88478DF916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0344" name="Rectangle 8">
            <a:extLst>
              <a:ext uri="{FF2B5EF4-FFF2-40B4-BE49-F238E27FC236}">
                <a16:creationId xmlns:a16="http://schemas.microsoft.com/office/drawing/2014/main" id="{BC4EC8EF-2DBD-49CC-82DC-883BAC6E26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0345" name="Rectangle 9">
            <a:extLst>
              <a:ext uri="{FF2B5EF4-FFF2-40B4-BE49-F238E27FC236}">
                <a16:creationId xmlns:a16="http://schemas.microsoft.com/office/drawing/2014/main" id="{CC97476E-6B7E-4980-B84F-6CA39B17F0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3038746-741F-4519-ABB0-56503B20C4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684D78E-116A-4FAE-8027-0BFE30061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C506699-4F5D-4E30-AE1D-1CAD799A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3" name="Текст 7">
            <a:extLst>
              <a:ext uri="{FF2B5EF4-FFF2-40B4-BE49-F238E27FC236}">
                <a16:creationId xmlns:a16="http://schemas.microsoft.com/office/drawing/2014/main" id="{8D70DFCA-068B-4C7B-A05F-6D7DEE70CA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A61CD65C-E48B-4DFC-B86A-09A3DB5C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>
            <a:extLst>
              <a:ext uri="{FF2B5EF4-FFF2-40B4-BE49-F238E27FC236}">
                <a16:creationId xmlns:a16="http://schemas.microsoft.com/office/drawing/2014/main" id="{9A75B3D8-266A-4195-A67D-7149A2177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22843C-906D-4CB4-BC74-9B0062F2E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268EA8"/>
                </a:solidFill>
              </a:defRPr>
            </a:lvl1pPr>
          </a:lstStyle>
          <a:p>
            <a:pPr>
              <a:defRPr/>
            </a:pPr>
            <a:fld id="{27D62090-DF69-4328-ADFB-66AEFC7ADD4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1DF4AD30-1058-4778-8A6A-934895BC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CDC93B6-D98F-4919-9AB7-8DA1F40FC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D0AAB8-C0A3-4A40-897F-6C670E638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0" r:id="rId4"/>
    <p:sldLayoutId id="2147484297" r:id="rId5"/>
    <p:sldLayoutId id="2147484291" r:id="rId6"/>
    <p:sldLayoutId id="2147484298" r:id="rId7"/>
    <p:sldLayoutId id="2147484299" r:id="rId8"/>
    <p:sldLayoutId id="2147484300" r:id="rId9"/>
    <p:sldLayoutId id="2147484292" r:id="rId10"/>
    <p:sldLayoutId id="21474843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E30C1-FB97-4425-A68E-CFE354ACC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Брагин Александр Евгеньевич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9CE09D-C678-4690-BFB2-28375DEC2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+79148996497	</a:t>
            </a:r>
            <a:r>
              <a:rPr lang="en-US" dirty="0"/>
              <a:t>a.e.bragin@gmail.com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FC92A-716F-4DCE-AF1B-D86ADE40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6632"/>
            <a:ext cx="4316338" cy="43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5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82CF2E58-8308-4F40-9B2A-96AE26CC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500188"/>
            <a:ext cx="742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FAAB9B5C-316D-4404-9475-0D7F86B2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8">
            <a:extLst>
              <a:ext uri="{FF2B5EF4-FFF2-40B4-BE49-F238E27FC236}">
                <a16:creationId xmlns:a16="http://schemas.microsoft.com/office/drawing/2014/main" id="{EAA005E6-6C6D-4B96-AC4F-9E4E0CEB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10">
            <a:extLst>
              <a:ext uri="{FF2B5EF4-FFF2-40B4-BE49-F238E27FC236}">
                <a16:creationId xmlns:a16="http://schemas.microsoft.com/office/drawing/2014/main" id="{D6B66AC9-2AE3-4B53-BE2D-8B691AB8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4E03DF53-3ADA-4E37-B189-4697B25D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54038"/>
            <a:ext cx="8143875" cy="607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Единая БД проекта.</a:t>
            </a:r>
          </a:p>
          <a:p>
            <a:pPr eaLnBrk="1" hangingPunct="1">
              <a:defRPr/>
            </a:pPr>
            <a:r>
              <a:rPr lang="ru-RU" dirty="0">
                <a:latin typeface="+mn-lt"/>
              </a:rPr>
              <a:t>Основа CASE-технологии - использование базы данных проекта (</a:t>
            </a:r>
            <a:r>
              <a:rPr lang="ru-RU" dirty="0" err="1">
                <a:latin typeface="+mn-lt"/>
              </a:rPr>
              <a:t>репозитория</a:t>
            </a:r>
            <a:r>
              <a:rPr lang="ru-RU" dirty="0">
                <a:latin typeface="+mn-lt"/>
              </a:rPr>
              <a:t>) для хранения всей информации о проекте, которая может разделяться между разработчиками в соответствии с их правами доступа. Содержимое </a:t>
            </a:r>
            <a:r>
              <a:rPr lang="ru-RU" dirty="0" err="1">
                <a:latin typeface="+mn-lt"/>
              </a:rPr>
              <a:t>репозитория</a:t>
            </a:r>
            <a:r>
              <a:rPr lang="ru-RU" dirty="0">
                <a:latin typeface="+mn-lt"/>
              </a:rPr>
              <a:t> включает не только информационные объекты различных типов, но и отношения между их компонентами, а также правила использования или обработки этих компонентов. </a:t>
            </a:r>
            <a:r>
              <a:rPr lang="ru-RU" dirty="0" err="1">
                <a:latin typeface="+mn-lt"/>
              </a:rPr>
              <a:t>Репозиторий</a:t>
            </a:r>
            <a:r>
              <a:rPr lang="ru-RU" dirty="0">
                <a:latin typeface="+mn-lt"/>
              </a:rPr>
              <a:t> может хранить свыше 100 типов объектов: структурные диаграммы, определения экранов и меню, проекты отчетов, описания данных, логика обработки, модели данных, их организации и обработки, исходные коды, элементы данных и т. п. 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Интеграция средств. На основе </a:t>
            </a:r>
            <a:r>
              <a:rPr lang="ru-RU" dirty="0" err="1">
                <a:latin typeface="+mn-lt"/>
              </a:rPr>
              <a:t>репозитория</a:t>
            </a:r>
            <a:r>
              <a:rPr lang="ru-RU" dirty="0">
                <a:latin typeface="+mn-lt"/>
              </a:rPr>
              <a:t> осуществляется интеграция CASE-средств и разделение системной информации между разработчиками. При этом возможности </a:t>
            </a:r>
            <a:r>
              <a:rPr lang="ru-RU" dirty="0" err="1">
                <a:latin typeface="+mn-lt"/>
              </a:rPr>
              <a:t>репозитория</a:t>
            </a:r>
            <a:r>
              <a:rPr lang="ru-RU" dirty="0">
                <a:latin typeface="+mn-lt"/>
              </a:rPr>
              <a:t> обеспечивают несколько уровней интеграции: общий пользовательский интерфейс по всем средствам, передачу данных между средствами, интеграцию этапов разработки через единую систему представления фаз жизненного цикла, передачу данных и средств между различными платформами. </a:t>
            </a:r>
          </a:p>
          <a:p>
            <a:pPr>
              <a:lnSpc>
                <a:spcPct val="150000"/>
              </a:lnSpc>
              <a:defRPr/>
            </a:pPr>
            <a:endParaRPr lang="ru-RU" b="1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4228B2DD-C244-47BD-8311-6AE98739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500188"/>
            <a:ext cx="742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0529C670-EEB0-4E1D-B310-F4E17D1F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6A545736-AED1-42F8-8F8C-440A17AC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10">
            <a:extLst>
              <a:ext uri="{FF2B5EF4-FFF2-40B4-BE49-F238E27FC236}">
                <a16:creationId xmlns:a16="http://schemas.microsoft.com/office/drawing/2014/main" id="{1C3F8E55-280A-4649-9D8B-2736DCEB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Rectangle 1">
            <a:extLst>
              <a:ext uri="{FF2B5EF4-FFF2-40B4-BE49-F238E27FC236}">
                <a16:creationId xmlns:a16="http://schemas.microsoft.com/office/drawing/2014/main" id="{995AE5B5-F31A-4499-8F8E-721C2F3D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57188"/>
            <a:ext cx="8358188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Поддержка коллективной разработки и управления проектом.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CASE-технология поддерживает групповую работу над проектом, обеспечивая возможность работы в сети, экспорт-импорт любых фрагментов проекта для их развития и/или модификации, а также планирование, контроль, руководство и взаимодействие, т. е. 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Функции, необходимые в процессе разработки и сопровождения проектов. Эти функции также реализуются на основе </a:t>
            </a:r>
            <a:r>
              <a:rPr lang="ru-RU" sz="2000" dirty="0" err="1">
                <a:latin typeface="+mn-lt"/>
              </a:rPr>
              <a:t>репозитория</a:t>
            </a:r>
            <a:r>
              <a:rPr lang="ru-RU" sz="2000" dirty="0">
                <a:latin typeface="+mn-lt"/>
              </a:rPr>
              <a:t>. В частности, через </a:t>
            </a:r>
            <a:r>
              <a:rPr lang="ru-RU" sz="2000" dirty="0" err="1">
                <a:latin typeface="+mn-lt"/>
              </a:rPr>
              <a:t>репозиторий</a:t>
            </a:r>
            <a:r>
              <a:rPr lang="ru-RU" sz="2000" dirty="0">
                <a:latin typeface="+mn-lt"/>
              </a:rPr>
              <a:t> может осуществляться контроль безопасности (ограничения и привилегии доступа), контроль версий и изменений и др. </a:t>
            </a: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Макетирование.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CASE-технология дает возможность быстро строить макеты (прототипы) будущей системы, что позволяет заказчику на ранних этапах разработки оценить, насколько она приемлема для будущих пользователей и устраивает его. </a:t>
            </a:r>
          </a:p>
          <a:p>
            <a:pPr eaLnBrk="1" hangingPunct="1">
              <a:defRPr/>
            </a:pPr>
            <a:endParaRPr lang="ru-RU" sz="20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9E871365-0749-486A-82DD-FCED59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714500"/>
            <a:ext cx="742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9C8BBA9F-B967-4DA0-82A6-AA5CB7C4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8">
            <a:extLst>
              <a:ext uri="{FF2B5EF4-FFF2-40B4-BE49-F238E27FC236}">
                <a16:creationId xmlns:a16="http://schemas.microsoft.com/office/drawing/2014/main" id="{F22D13FD-448D-4B10-92F3-D6AEEEDB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10">
            <a:extLst>
              <a:ext uri="{FF2B5EF4-FFF2-40B4-BE49-F238E27FC236}">
                <a16:creationId xmlns:a16="http://schemas.microsoft.com/office/drawing/2014/main" id="{7EF93776-7E51-4CA2-AC03-C6C551BB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1">
            <a:extLst>
              <a:ext uri="{FF2B5EF4-FFF2-40B4-BE49-F238E27FC236}">
                <a16:creationId xmlns:a16="http://schemas.microsoft.com/office/drawing/2014/main" id="{6DD011AD-4275-4D81-B582-5F329029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33388"/>
            <a:ext cx="7715250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ru-RU" b="1" dirty="0">
                <a:latin typeface="+mn-lt"/>
              </a:rPr>
              <a:t>Генерация документации.</a:t>
            </a:r>
          </a:p>
          <a:p>
            <a:pPr algn="just" eaLnBrk="1" hangingPunct="1">
              <a:defRPr/>
            </a:pPr>
            <a:r>
              <a:rPr lang="ru-RU" dirty="0">
                <a:latin typeface="+mn-lt"/>
              </a:rPr>
              <a:t>Вся документация по проекту генерируется автоматически на базе </a:t>
            </a:r>
            <a:r>
              <a:rPr lang="ru-RU" dirty="0" err="1">
                <a:latin typeface="+mn-lt"/>
              </a:rPr>
              <a:t>репозитория</a:t>
            </a:r>
            <a:r>
              <a:rPr lang="ru-RU" dirty="0">
                <a:latin typeface="+mn-lt"/>
              </a:rPr>
              <a:t> (как правило, в соответствии с требованиями действующих стандартов). Несомненное достоинство CASE-технологии заключается в том, что документация всегда отвечает текущему состоянию дел, поскольку любые изменения в проекте автоматически отражаются в </a:t>
            </a:r>
            <a:r>
              <a:rPr lang="ru-RU" dirty="0" err="1">
                <a:latin typeface="+mn-lt"/>
              </a:rPr>
              <a:t>репозитории</a:t>
            </a:r>
            <a:r>
              <a:rPr lang="ru-RU" dirty="0">
                <a:latin typeface="+mn-lt"/>
              </a:rPr>
              <a:t> (известно, что при традиционных подходах к разработке ПО документация в лучшем случае запаздывает, а ряд модификаций вообще не находит в ней отражения). </a:t>
            </a:r>
          </a:p>
          <a:p>
            <a:pPr algn="just" eaLnBrk="1" hangingPunct="1">
              <a:defRPr/>
            </a:pPr>
            <a:endParaRPr lang="ru-RU" dirty="0">
              <a:latin typeface="+mn-lt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ru-RU" b="1" dirty="0">
                <a:latin typeface="+mn-lt"/>
              </a:rPr>
              <a:t>Верификация проекта</a:t>
            </a:r>
          </a:p>
          <a:p>
            <a:pPr algn="just" eaLnBrk="1" hangingPunct="1">
              <a:defRPr/>
            </a:pPr>
            <a:r>
              <a:rPr lang="ru-RU" dirty="0">
                <a:latin typeface="+mn-lt"/>
              </a:rPr>
              <a:t>CASE-технология обеспечивает автоматическую верификацию и контроль проекта на полноту и состоятельность на ранних этапах разработки, что влияет на успех разработки в целом - по статистическим данным анализа пяти крупных проектов фирмы TRW (США) ошибки проектирования и кодирования составляют соответственно 64% и 32% от общего числа ошибок, а ошибки проектирования в 100 раз труднее обнаружить на этапе сопровождения ПО, чем на этапе анализа требований. </a:t>
            </a:r>
          </a:p>
          <a:p>
            <a:pPr indent="450850"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ru-RU" b="1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6EFAEBE2-0C32-4337-9B23-A9162AA1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500188"/>
            <a:ext cx="742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07E96210-4F4F-4A8C-836C-97C8E5EA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id="{F4DE6904-863B-4626-9DE4-24770FA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DD5C190D-1A60-42F5-B8F1-D005B08F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661988"/>
            <a:ext cx="8358187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Автоматическая генерация объектного кода.</a:t>
            </a:r>
          </a:p>
          <a:p>
            <a:pPr algn="just" eaLnBrk="1" hangingPunct="1">
              <a:defRPr/>
            </a:pPr>
            <a:r>
              <a:rPr lang="ru-RU" sz="2000" dirty="0">
                <a:latin typeface="+mn-lt"/>
              </a:rPr>
              <a:t>Генерация программ в машинном коде осуществляется на основе </a:t>
            </a:r>
            <a:r>
              <a:rPr lang="ru-RU" sz="2000" dirty="0" err="1">
                <a:latin typeface="+mn-lt"/>
              </a:rPr>
              <a:t>репозитория</a:t>
            </a:r>
            <a:r>
              <a:rPr lang="ru-RU" sz="2000" dirty="0">
                <a:latin typeface="+mn-lt"/>
              </a:rPr>
              <a:t> и позволяет автоматически построить до 85-90% объектного кода или текстов на языках высокого уровня. </a:t>
            </a:r>
          </a:p>
          <a:p>
            <a:pPr algn="just" eaLnBrk="1" hangingPunct="1">
              <a:defRPr/>
            </a:pPr>
            <a:endParaRPr lang="ru-RU" sz="2000" b="1" dirty="0">
              <a:latin typeface="+mn-lt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Сопровождение и </a:t>
            </a:r>
            <a:r>
              <a:rPr lang="ru-RU" sz="2000" b="1" dirty="0" err="1">
                <a:latin typeface="+mn-lt"/>
              </a:rPr>
              <a:t>реинжиниринг</a:t>
            </a:r>
            <a:r>
              <a:rPr lang="ru-RU" sz="2000" b="1" dirty="0">
                <a:latin typeface="+mn-lt"/>
              </a:rPr>
              <a:t>.</a:t>
            </a:r>
          </a:p>
          <a:p>
            <a:pPr algn="just" eaLnBrk="1" hangingPunct="1">
              <a:defRPr/>
            </a:pPr>
            <a:r>
              <a:rPr lang="ru-RU" sz="2000" dirty="0">
                <a:latin typeface="+mn-lt"/>
              </a:rPr>
              <a:t>Сопровождение системы в рамках CASE-технологии характеризуется сопровождением проекта, а не программных кодов. Средства </a:t>
            </a:r>
            <a:r>
              <a:rPr lang="ru-RU" sz="2000" dirty="0" err="1">
                <a:latin typeface="+mn-lt"/>
              </a:rPr>
              <a:t>реинжиниринга</a:t>
            </a:r>
            <a:r>
              <a:rPr lang="ru-RU" sz="2000" dirty="0">
                <a:latin typeface="+mn-lt"/>
              </a:rPr>
              <a:t> и обратного инжиниринга позволяют создавать модель системы из ее кодов и интегрировать полученные модели в проект, автоматически обновлять документацию при изменении кодов и т. п. </a:t>
            </a:r>
          </a:p>
        </p:txBody>
      </p:sp>
      <p:sp>
        <p:nvSpPr>
          <p:cNvPr id="24582" name="Rectangle 10">
            <a:extLst>
              <a:ext uri="{FF2B5EF4-FFF2-40B4-BE49-F238E27FC236}">
                <a16:creationId xmlns:a16="http://schemas.microsoft.com/office/drawing/2014/main" id="{43177853-E4EF-4083-A8A3-8BC2F0C7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Rectangle 4">
            <a:extLst>
              <a:ext uri="{FF2B5EF4-FFF2-40B4-BE49-F238E27FC236}">
                <a16:creationId xmlns:a16="http://schemas.microsoft.com/office/drawing/2014/main" id="{B6448CDF-B0E9-4DE0-99D7-565DA0C1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4" name="Rectangle 6">
            <a:extLst>
              <a:ext uri="{FF2B5EF4-FFF2-40B4-BE49-F238E27FC236}">
                <a16:creationId xmlns:a16="http://schemas.microsoft.com/office/drawing/2014/main" id="{54DD0FE3-959C-485A-B4F5-AFC725C0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39A23A9C-0232-4C12-AB76-6C94CACE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500188"/>
            <a:ext cx="742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6">
            <a:extLst>
              <a:ext uri="{FF2B5EF4-FFF2-40B4-BE49-F238E27FC236}">
                <a16:creationId xmlns:a16="http://schemas.microsoft.com/office/drawing/2014/main" id="{7157AB51-CC43-4FBC-87B0-BB68F6C9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8">
            <a:extLst>
              <a:ext uri="{FF2B5EF4-FFF2-40B4-BE49-F238E27FC236}">
                <a16:creationId xmlns:a16="http://schemas.microsoft.com/office/drawing/2014/main" id="{F602E2FE-86CE-4BD8-BF51-4B5C13327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35AC9248-2835-4FC3-BB2F-74C44822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714375"/>
            <a:ext cx="8358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ru-RU" dirty="0">
                <a:latin typeface="Arial" charset="0"/>
              </a:rPr>
              <a:t>При использовании CASE-технологий изменяются все фазы жизненного цикла ИС, причем наибольшие изменения касаются фаз анализа и проектирования</a:t>
            </a:r>
            <a:endParaRPr lang="ru-RU" dirty="0">
              <a:latin typeface="+mn-lt"/>
            </a:endParaRPr>
          </a:p>
        </p:txBody>
      </p:sp>
      <p:sp>
        <p:nvSpPr>
          <p:cNvPr id="25606" name="Rectangle 10">
            <a:extLst>
              <a:ext uri="{FF2B5EF4-FFF2-40B4-BE49-F238E27FC236}">
                <a16:creationId xmlns:a16="http://schemas.microsoft.com/office/drawing/2014/main" id="{E940AE4E-2440-4FF5-A73B-7241E8B1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7" name="Rectangle 4">
            <a:extLst>
              <a:ext uri="{FF2B5EF4-FFF2-40B4-BE49-F238E27FC236}">
                <a16:creationId xmlns:a16="http://schemas.microsoft.com/office/drawing/2014/main" id="{263B97BC-F777-42C0-BF3D-5068AB55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593B3E15-83CB-4AC6-94BE-E46FCD4E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E779916-2091-4372-8110-8559EE4F4079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1785938"/>
          <a:ext cx="8143875" cy="2423040"/>
        </p:xfrm>
        <a:graphic>
          <a:graphicData uri="http://schemas.openxmlformats.org/drawingml/2006/table">
            <a:tbl>
              <a:tblPr/>
              <a:tblGrid>
                <a:gridCol w="407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Традиционная технология разработки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Разработка с помощью CASE-технологий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Основные усилия - на кодирование и тестирование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Основные усилия - на анализ и проектирование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"Бумажные" спецификации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Быстрое итеративное макетирование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Ручное кодирование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Автоматическая генерация машинного кода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Тестирование ПО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Автоматический контроль проекта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Сопровождение программного кода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175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cs typeface="Times New Roman" pitchFamily="18" charset="0"/>
                        </a:rPr>
                        <a:t>Сопровождение проекта </a:t>
                      </a:r>
                    </a:p>
                  </a:txBody>
                  <a:tcPr marL="19050" marR="19050" marT="19040" marB="190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A003DA9-833C-49E8-9798-AC42F9570886}"/>
              </a:ext>
            </a:extLst>
          </p:cNvPr>
          <p:cNvGraphicFramePr>
            <a:graphicFrameLocks noGrp="1"/>
          </p:cNvGraphicFramePr>
          <p:nvPr/>
        </p:nvGraphicFramePr>
        <p:xfrm>
          <a:off x="0" y="4786313"/>
          <a:ext cx="9144000" cy="1311275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Анализ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Проектирование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Программирование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Тестирование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15%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20%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45%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30%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30%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15%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25%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40%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40%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5%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15%</a:t>
                      </a:r>
                    </a:p>
                  </a:txBody>
                  <a:tcPr marL="19050" marR="19050" marT="19059" marB="190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431301-9273-4316-A15C-B780EFC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dirty="0">
                <a:solidFill>
                  <a:schemeClr val="accent6"/>
                </a:solidFill>
              </a:rPr>
              <a:t>Характеристика современных CASE-систем</a:t>
            </a:r>
          </a:p>
        </p:txBody>
      </p:sp>
      <p:sp>
        <p:nvSpPr>
          <p:cNvPr id="26627" name="Содержимое 1">
            <a:extLst>
              <a:ext uri="{FF2B5EF4-FFF2-40B4-BE49-F238E27FC236}">
                <a16:creationId xmlns:a16="http://schemas.microsoft.com/office/drawing/2014/main" id="{364B86F8-B0E8-46A4-B929-DBAF57C0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000" dirty="0"/>
              <a:t>Современные CASE-средства охватывают обширную область поддержки многочисленных технологий проектирования ИС: от простых средств анализа и документирования до полномасштабных средств автоматизации, покрывающих весь жизненный цикл ПО. </a:t>
            </a:r>
          </a:p>
          <a:p>
            <a:pPr eaLnBrk="1" hangingPunct="1"/>
            <a:r>
              <a:rPr lang="ru-RU" altLang="ru-RU" sz="2000" dirty="0"/>
              <a:t>В разряд CASE-средств попадают как относительно дешевые системы для персональных компьютеров с весьма ограниченными возможностями, так и дорогостоящие системы для неоднородных вычислительных платформ и операционных сред. </a:t>
            </a:r>
          </a:p>
          <a:p>
            <a:pPr eaLnBrk="1" hangingPunct="1"/>
            <a:r>
              <a:rPr lang="ru-RU" altLang="ru-RU" sz="2000" dirty="0"/>
              <a:t>Так, современный рынок программных средств насчитывает около 300 различных CASE-средств, наиболее мощные из которых так или иначе используются практически всеми ведущими западными фирмами.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287B15-19C9-4152-94AF-223DEE4A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5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effectLst/>
              </a:rPr>
              <a:t>Полный комплекс CASE-средств, обеспечивающий поддержку жизненного цикла ПО, содержит следующие компоненты:</a:t>
            </a:r>
            <a:br>
              <a:rPr lang="ru-RU" sz="2000" dirty="0">
                <a:solidFill>
                  <a:schemeClr val="tx1"/>
                </a:solidFill>
                <a:effectLst/>
              </a:rPr>
            </a:br>
            <a:endParaRPr lang="ru-RU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7651" name="Содержимое 1">
            <a:extLst>
              <a:ext uri="{FF2B5EF4-FFF2-40B4-BE49-F238E27FC236}">
                <a16:creationId xmlns:a16="http://schemas.microsoft.com/office/drawing/2014/main" id="{C5025474-EF3C-428A-8068-69327911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4525963"/>
          </a:xfrm>
        </p:spPr>
        <p:txBody>
          <a:bodyPr/>
          <a:lstStyle/>
          <a:p>
            <a:pPr eaLnBrk="1" hangingPunct="1"/>
            <a:r>
              <a:rPr lang="ru-RU" altLang="ru-RU" sz="1800"/>
              <a:t> репозиторий, являющийся основой CASE-средства. Он должен обеспечивать хранение версий проекта и его отдельных компонентов, синхронизацию поступления информации от различных разработчиков при групповой разработке, контроль метаданных на полноту и непротиворечивость; </a:t>
            </a:r>
          </a:p>
          <a:p>
            <a:pPr eaLnBrk="1" hangingPunct="1"/>
            <a:r>
              <a:rPr lang="ru-RU" altLang="ru-RU" sz="1800"/>
              <a:t> графические средства анализа и проектирования, обеспечивающие создание и редактирование иерархически связанных диаграмм (потоков данных, "сущность-связь" и др.), образующих модели ИС; </a:t>
            </a:r>
          </a:p>
          <a:p>
            <a:pPr eaLnBrk="1" hangingPunct="1"/>
            <a:r>
              <a:rPr lang="ru-RU" altLang="ru-RU" sz="1800"/>
              <a:t> средства разработки приложений, включая языки 4GL и генераторы кодов; </a:t>
            </a:r>
          </a:p>
          <a:p>
            <a:pPr eaLnBrk="1" hangingPunct="1"/>
            <a:r>
              <a:rPr lang="ru-RU" altLang="ru-RU" sz="1800"/>
              <a:t> средства конфигурационного управления; </a:t>
            </a:r>
          </a:p>
          <a:p>
            <a:pPr eaLnBrk="1" hangingPunct="1"/>
            <a:r>
              <a:rPr lang="ru-RU" altLang="ru-RU" sz="1800"/>
              <a:t> средства документирования; </a:t>
            </a:r>
          </a:p>
          <a:p>
            <a:pPr eaLnBrk="1" hangingPunct="1"/>
            <a:r>
              <a:rPr lang="ru-RU" altLang="ru-RU" sz="1800"/>
              <a:t> средства тестирования; </a:t>
            </a:r>
          </a:p>
          <a:p>
            <a:pPr eaLnBrk="1" hangingPunct="1"/>
            <a:r>
              <a:rPr lang="ru-RU" altLang="ru-RU" sz="1800"/>
              <a:t> средства управления проектом; </a:t>
            </a:r>
          </a:p>
          <a:p>
            <a:pPr eaLnBrk="1" hangingPunct="1"/>
            <a:r>
              <a:rPr lang="ru-RU" altLang="ru-RU" sz="1800"/>
              <a:t> средства реинжиниринга. </a:t>
            </a:r>
          </a:p>
          <a:p>
            <a:pPr eaLnBrk="1" hangingPunct="1"/>
            <a:endParaRPr lang="ru-RU" altLang="ru-RU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D0D1DD6-7308-4B80-94CE-93F62EB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dirty="0"/>
              <a:t>Критерии классификации CASE-средств</a:t>
            </a:r>
          </a:p>
        </p:txBody>
      </p:sp>
      <p:sp>
        <p:nvSpPr>
          <p:cNvPr id="28675" name="Содержимое 1">
            <a:extLst>
              <a:ext uri="{FF2B5EF4-FFF2-40B4-BE49-F238E27FC236}">
                <a16:creationId xmlns:a16="http://schemas.microsoft.com/office/drawing/2014/main" id="{EC8E0A53-3A01-475E-9254-E6A8EB6A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/>
              <a:t>Классификация по типам отражает функциональную ориентацию CASE-средств на те или иные процессы ЖЦ. </a:t>
            </a:r>
          </a:p>
          <a:p>
            <a:pPr eaLnBrk="1" hangingPunct="1"/>
            <a:r>
              <a:rPr lang="ru-RU" altLang="ru-RU" sz="2400"/>
              <a:t>Классификация по применяемым методологиям и моделям систем и баз данных (БД); </a:t>
            </a:r>
          </a:p>
          <a:p>
            <a:pPr eaLnBrk="1" hangingPunct="1"/>
            <a:r>
              <a:rPr lang="ru-RU" altLang="ru-RU" sz="2400"/>
              <a:t>Классификация по степени интегрированности с системами управления базами данных (СУБД); </a:t>
            </a:r>
          </a:p>
          <a:p>
            <a:pPr eaLnBrk="1" hangingPunct="1"/>
            <a:r>
              <a:rPr lang="ru-RU" altLang="ru-RU" sz="2400"/>
              <a:t>Классификация по доступным платформам. </a:t>
            </a:r>
          </a:p>
          <a:p>
            <a:pPr eaLnBrk="1" hangingPunct="1"/>
            <a:endParaRPr lang="ru-RU" altLang="ru-R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3D896DE-10E0-446E-BF76-8017D2A0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800" dirty="0"/>
              <a:t>Типы  CASE-средств</a:t>
            </a:r>
          </a:p>
        </p:txBody>
      </p:sp>
      <p:sp>
        <p:nvSpPr>
          <p:cNvPr id="29699" name="Содержимое 1">
            <a:extLst>
              <a:ext uri="{FF2B5EF4-FFF2-40B4-BE49-F238E27FC236}">
                <a16:creationId xmlns:a16="http://schemas.microsoft.com/office/drawing/2014/main" id="{278F90F1-4FF4-4351-879D-90E5852F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14438"/>
            <a:ext cx="8472488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sz="2400"/>
              <a:t> </a:t>
            </a:r>
            <a:r>
              <a:rPr lang="ru-RU" altLang="ru-RU" sz="2400" b="1"/>
              <a:t>средства анализа </a:t>
            </a:r>
            <a:r>
              <a:rPr lang="ru-RU" altLang="ru-RU" sz="2400"/>
              <a:t>(Upper CASE), предназначенные для построения и анализа моделей предметной области (Design/IDEF, BPwin); </a:t>
            </a:r>
          </a:p>
          <a:p>
            <a:pPr eaLnBrk="1" hangingPunct="1"/>
            <a:r>
              <a:rPr lang="ru-RU" altLang="ru-RU" sz="2400" b="1"/>
              <a:t>средства анализа и проектирования </a:t>
            </a:r>
            <a:r>
              <a:rPr lang="ru-RU" altLang="ru-RU" sz="2400"/>
              <a:t>(Middle CASE), поддерживающие наиболее распространенные методологии проектирования и использующиеся для создания проектных спецификаций (Vantage Team Builder, Designer/2000, Silverrun, PRO-IV, CASE.Аналитик, </a:t>
            </a:r>
            <a:r>
              <a:rPr lang="en-US" altLang="ru-RU" sz="2400"/>
              <a:t>ARIS</a:t>
            </a:r>
            <a:r>
              <a:rPr lang="ru-RU" altLang="ru-RU" sz="2400"/>
              <a:t>). Выходом таких средств являются спецификации компонентов и интерфейсов системы, архитектуры системы, алгоритмов и структур данных;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1CF95F-F8D2-49FE-BCB7-8E3C65496AD2}"/>
              </a:ext>
            </a:extLst>
          </p:cNvPr>
          <p:cNvSpPr/>
          <p:nvPr/>
        </p:nvSpPr>
        <p:spPr>
          <a:xfrm>
            <a:off x="785813" y="1428750"/>
            <a:ext cx="7358062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 средства проектирования БД</a:t>
            </a:r>
            <a:r>
              <a:rPr lang="ru-RU" sz="2000" dirty="0">
                <a:latin typeface="+mn-lt"/>
              </a:rPr>
              <a:t>, обеспечивающие моделирование данных и генерацию схем баз данных (как правило, на языке SQL) для наиболее распространенных СУБД. К ним относятся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ERwin</a:t>
            </a:r>
            <a:r>
              <a:rPr lang="en-US" sz="2000" dirty="0">
                <a:latin typeface="+mn-lt"/>
              </a:rPr>
              <a:t>, S-</a:t>
            </a:r>
            <a:r>
              <a:rPr lang="en-US" sz="2000" dirty="0" err="1">
                <a:latin typeface="+mn-lt"/>
              </a:rPr>
              <a:t>Designor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DataBase</a:t>
            </a:r>
            <a:r>
              <a:rPr lang="en-US" sz="2000" dirty="0">
                <a:latin typeface="+mn-lt"/>
              </a:rPr>
              <a:t> Designer (ORACLE). </a:t>
            </a:r>
            <a:r>
              <a:rPr lang="ru-RU" sz="2000" dirty="0">
                <a:latin typeface="+mn-lt"/>
              </a:rPr>
              <a:t>Средства проектирования баз данных имеются также в составе CASE-средств </a:t>
            </a:r>
            <a:r>
              <a:rPr lang="ru-RU" sz="2000" dirty="0" err="1">
                <a:latin typeface="+mn-lt"/>
              </a:rPr>
              <a:t>Vantage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Team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Builder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Designer</a:t>
            </a:r>
            <a:r>
              <a:rPr lang="ru-RU" sz="2000" dirty="0">
                <a:latin typeface="+mn-lt"/>
              </a:rPr>
              <a:t>/2000, </a:t>
            </a:r>
            <a:r>
              <a:rPr lang="ru-RU" sz="2000" dirty="0" err="1">
                <a:latin typeface="+mn-lt"/>
              </a:rPr>
              <a:t>Silverrun</a:t>
            </a:r>
            <a:r>
              <a:rPr lang="ru-RU" sz="2000" dirty="0">
                <a:latin typeface="+mn-lt"/>
              </a:rPr>
              <a:t> и PRO-IV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ru-RU" sz="2000" dirty="0">
              <a:latin typeface="+mn-lt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latin typeface="+mn-lt"/>
              </a:rPr>
              <a:t>средства разработки приложений</a:t>
            </a:r>
            <a:r>
              <a:rPr lang="ru-RU" sz="2000" dirty="0">
                <a:latin typeface="+mn-lt"/>
              </a:rPr>
              <a:t>. К ним относятся средства 4GL (</a:t>
            </a:r>
            <a:r>
              <a:rPr lang="ru-RU" sz="2000" dirty="0" err="1">
                <a:latin typeface="+mn-lt"/>
              </a:rPr>
              <a:t>Uniface</a:t>
            </a:r>
            <a:r>
              <a:rPr lang="ru-RU" sz="2000" dirty="0">
                <a:latin typeface="+mn-lt"/>
              </a:rPr>
              <a:t>, JAM, </a:t>
            </a:r>
            <a:r>
              <a:rPr lang="ru-RU" sz="2000" dirty="0" err="1">
                <a:latin typeface="+mn-lt"/>
              </a:rPr>
              <a:t>PowerBuilder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Developer</a:t>
            </a:r>
            <a:r>
              <a:rPr lang="ru-RU" sz="2000" dirty="0">
                <a:latin typeface="+mn-lt"/>
              </a:rPr>
              <a:t>/2000, </a:t>
            </a:r>
            <a:r>
              <a:rPr lang="ru-RU" sz="2000" dirty="0" err="1">
                <a:latin typeface="+mn-lt"/>
              </a:rPr>
              <a:t>New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Era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SQLWindows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Delphi</a:t>
            </a:r>
            <a:r>
              <a:rPr lang="ru-RU" sz="2000" dirty="0">
                <a:latin typeface="+mn-lt"/>
              </a:rPr>
              <a:t> и др.) и генераторы кодов, входящие в состав </a:t>
            </a:r>
            <a:r>
              <a:rPr lang="ru-RU" sz="2000" dirty="0" err="1">
                <a:latin typeface="+mn-lt"/>
              </a:rPr>
              <a:t>Vantage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Team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Builder</a:t>
            </a:r>
            <a:r>
              <a:rPr lang="ru-RU" sz="2000" dirty="0">
                <a:latin typeface="+mn-lt"/>
              </a:rPr>
              <a:t>, PRO-IV и частично - в </a:t>
            </a:r>
            <a:r>
              <a:rPr lang="ru-RU" sz="2000" dirty="0" err="1">
                <a:latin typeface="+mn-lt"/>
              </a:rPr>
              <a:t>Silverrun</a:t>
            </a:r>
            <a:r>
              <a:rPr lang="ru-RU" sz="2000" dirty="0">
                <a:latin typeface="+mn-lt"/>
              </a:rPr>
              <a:t>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4C3C1187-CEC7-412D-8B5D-70B236F7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33375"/>
            <a:ext cx="53975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C97F6DEA-47FE-454A-8768-0FE94CE1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4286250"/>
            <a:ext cx="70008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ru-RU" altLang="ru-RU" sz="17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503E3FDD-04C7-46B4-834C-9CAC361A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7338"/>
            <a:ext cx="72009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4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EDDFE626-4FD4-44F0-BD14-19D737D97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ru-RU" sz="2400" b="1" dirty="0">
                <a:solidFill>
                  <a:srgbClr val="C17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«CASE-технологии»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CEE58D6-A7EA-4CEC-8AC5-1D07930ECF2F}"/>
              </a:ext>
            </a:extLst>
          </p:cNvPr>
          <p:cNvSpPr txBox="1">
            <a:spLocks/>
          </p:cNvSpPr>
          <p:nvPr/>
        </p:nvSpPr>
        <p:spPr>
          <a:xfrm>
            <a:off x="179388" y="476250"/>
            <a:ext cx="7848600" cy="7350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ru-RU" sz="1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Лекция 1</a:t>
            </a: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ru-RU" sz="1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по дисциплине «Инструментальные средства проектирования </a:t>
            </a:r>
            <a:r>
              <a:rPr lang="ru-RU" sz="18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АСОИиУ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3AA43E-7382-4F1F-AC18-424FBADBDAA6}"/>
              </a:ext>
            </a:extLst>
          </p:cNvPr>
          <p:cNvSpPr/>
          <p:nvPr/>
        </p:nvSpPr>
        <p:spPr>
          <a:xfrm>
            <a:off x="428625" y="1304925"/>
            <a:ext cx="8501063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400" b="1" dirty="0">
                <a:latin typeface="+mn-lt"/>
              </a:rPr>
              <a:t>средства </a:t>
            </a:r>
            <a:r>
              <a:rPr lang="ru-RU" sz="2400" b="1" dirty="0" err="1">
                <a:latin typeface="+mn-lt"/>
              </a:rPr>
              <a:t>реинжиниринга</a:t>
            </a:r>
            <a:r>
              <a:rPr lang="ru-RU" sz="2400" dirty="0">
                <a:latin typeface="+mn-lt"/>
              </a:rPr>
              <a:t>, обеспечивающие анализ программных кодов и схем баз данных и формирование на их основе различных моделей и проектных спецификаций. Средства анализа схем БД и формирования ERD входят в состав </a:t>
            </a:r>
            <a:r>
              <a:rPr lang="ru-RU" sz="2400" dirty="0" err="1">
                <a:latin typeface="+mn-lt"/>
              </a:rPr>
              <a:t>Vantage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Team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Builder</a:t>
            </a:r>
            <a:r>
              <a:rPr lang="ru-RU" sz="2400" dirty="0">
                <a:latin typeface="+mn-lt"/>
              </a:rPr>
              <a:t>, PRO-IV, </a:t>
            </a:r>
            <a:r>
              <a:rPr lang="ru-RU" sz="2400" dirty="0" err="1">
                <a:latin typeface="+mn-lt"/>
              </a:rPr>
              <a:t>Silverrun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Designer</a:t>
            </a:r>
            <a:r>
              <a:rPr lang="ru-RU" sz="2400" dirty="0">
                <a:latin typeface="+mn-lt"/>
              </a:rPr>
              <a:t>/2000, </a:t>
            </a:r>
            <a:r>
              <a:rPr lang="ru-RU" sz="2400" dirty="0" err="1">
                <a:latin typeface="+mn-lt"/>
              </a:rPr>
              <a:t>ERwin</a:t>
            </a:r>
            <a:r>
              <a:rPr lang="ru-RU" sz="2400" dirty="0">
                <a:latin typeface="+mn-lt"/>
              </a:rPr>
              <a:t> и </a:t>
            </a:r>
            <a:r>
              <a:rPr lang="ru-RU" sz="2400" dirty="0" err="1">
                <a:latin typeface="+mn-lt"/>
              </a:rPr>
              <a:t>S-Designor</a:t>
            </a:r>
            <a:r>
              <a:rPr lang="ru-RU" sz="2400" dirty="0">
                <a:latin typeface="+mn-lt"/>
              </a:rPr>
              <a:t>. В области анализа программных кодов наибольшее распространение получают объектно-ориентированные CASE-средства, обеспечивающие </a:t>
            </a:r>
            <a:r>
              <a:rPr lang="ru-RU" sz="2400" dirty="0" err="1">
                <a:latin typeface="+mn-lt"/>
              </a:rPr>
              <a:t>реинжиниринг</a:t>
            </a:r>
            <a:r>
              <a:rPr lang="ru-RU" sz="2400" dirty="0">
                <a:latin typeface="+mn-lt"/>
              </a:rPr>
              <a:t> программ на языке С++ (</a:t>
            </a:r>
            <a:r>
              <a:rPr lang="ru-RU" sz="2400" dirty="0" err="1">
                <a:latin typeface="+mn-lt"/>
              </a:rPr>
              <a:t>Rational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Rose</a:t>
            </a:r>
            <a:r>
              <a:rPr lang="ru-RU" sz="2400" dirty="0">
                <a:latin typeface="+mn-lt"/>
              </a:rPr>
              <a:t>, </a:t>
            </a:r>
            <a:r>
              <a:rPr lang="ru-RU" sz="2400" dirty="0" err="1">
                <a:latin typeface="+mn-lt"/>
              </a:rPr>
              <a:t>Object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Team</a:t>
            </a:r>
            <a:r>
              <a:rPr lang="ru-RU" sz="2400" dirty="0">
                <a:latin typeface="+mn-lt"/>
              </a:rPr>
              <a:t>).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9F891EC7-2DBB-4B7B-A2C0-048231F027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F5E2DD5-B146-4E93-834A-37A87AF31BEB}" type="slidenum">
              <a:rPr lang="ru-RU" altLang="ru-RU" sz="1200">
                <a:solidFill>
                  <a:srgbClr val="268EA8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ru-RU" altLang="ru-RU" sz="1200">
              <a:solidFill>
                <a:srgbClr val="268EA8"/>
              </a:solidFill>
              <a:latin typeface="Arial" panose="020B0604020202020204" pitchFamily="34" charset="0"/>
            </a:endParaRPr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B04B2EB9-C497-41FF-B03C-24C13A923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" b="7588"/>
          <a:stretch>
            <a:fillRect/>
          </a:stretch>
        </p:blipFill>
        <p:spPr bwMode="auto">
          <a:xfrm>
            <a:off x="357188" y="714375"/>
            <a:ext cx="87868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82713980-8AC2-4A3C-94E1-F08AD4C9C9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93EF2E-E4A4-4086-9605-F84E66249FA4}" type="slidenum">
              <a:rPr lang="ru-RU" altLang="ru-RU" sz="1200">
                <a:solidFill>
                  <a:srgbClr val="268EA8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ru-RU" altLang="ru-RU" sz="1200">
              <a:solidFill>
                <a:srgbClr val="268EA8"/>
              </a:solidFill>
              <a:latin typeface="Arial" panose="020B0604020202020204" pitchFamily="34" charset="0"/>
            </a:endParaRP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4E49540F-E71C-4E26-89C4-5ADF11AB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" b="5495"/>
          <a:stretch>
            <a:fillRect/>
          </a:stretch>
        </p:blipFill>
        <p:spPr bwMode="auto">
          <a:xfrm>
            <a:off x="214313" y="714375"/>
            <a:ext cx="866775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1">
            <a:extLst>
              <a:ext uri="{FF2B5EF4-FFF2-40B4-BE49-F238E27FC236}">
                <a16:creationId xmlns:a16="http://schemas.microsoft.com/office/drawing/2014/main" id="{BEB81A3E-6D01-42D4-AB2B-AA58E02E78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77A051-7E3B-4F90-907D-1DB73A4B0E53}" type="slidenum">
              <a:rPr lang="ru-RU" altLang="ru-RU" sz="1200">
                <a:solidFill>
                  <a:srgbClr val="268EA8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ru-RU" altLang="ru-RU" sz="1200">
              <a:solidFill>
                <a:srgbClr val="268EA8"/>
              </a:solidFill>
              <a:latin typeface="Arial" panose="020B0604020202020204" pitchFamily="34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49246D0F-37F3-4B37-94B6-07724CA0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6" b="9740"/>
          <a:stretch>
            <a:fillRect/>
          </a:stretch>
        </p:blipFill>
        <p:spPr bwMode="auto">
          <a:xfrm>
            <a:off x="342900" y="714375"/>
            <a:ext cx="88011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1">
            <a:extLst>
              <a:ext uri="{FF2B5EF4-FFF2-40B4-BE49-F238E27FC236}">
                <a16:creationId xmlns:a16="http://schemas.microsoft.com/office/drawing/2014/main" id="{7FD2E815-320F-4E14-8ED9-ACF2B6D61D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FFE9D34-369E-4B92-ADC5-40A2F7A69E17}" type="slidenum">
              <a:rPr lang="ru-RU" altLang="ru-RU" sz="1200">
                <a:solidFill>
                  <a:srgbClr val="268EA8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ru-RU" altLang="ru-RU" sz="1200">
              <a:solidFill>
                <a:srgbClr val="268EA8"/>
              </a:solidFill>
              <a:latin typeface="Arial" panose="020B0604020202020204" pitchFamily="34" charset="0"/>
            </a:endParaRP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BB967BEC-903E-4820-8395-B60F15BA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" b="32561"/>
          <a:stretch>
            <a:fillRect/>
          </a:stretch>
        </p:blipFill>
        <p:spPr bwMode="auto">
          <a:xfrm>
            <a:off x="0" y="928688"/>
            <a:ext cx="90392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1">
            <a:extLst>
              <a:ext uri="{FF2B5EF4-FFF2-40B4-BE49-F238E27FC236}">
                <a16:creationId xmlns:a16="http://schemas.microsoft.com/office/drawing/2014/main" id="{FF21B21F-BDF3-4133-9934-0715EAFD53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FE1BE7-A4C2-4A76-9204-CE368C671FA3}" type="slidenum">
              <a:rPr lang="ru-RU" altLang="ru-RU" sz="1200">
                <a:solidFill>
                  <a:srgbClr val="268EA8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altLang="ru-RU" sz="1200">
              <a:solidFill>
                <a:srgbClr val="268EA8"/>
              </a:solidFill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CECD27-022A-41BF-9977-8F6AB373B445}"/>
              </a:ext>
            </a:extLst>
          </p:cNvPr>
          <p:cNvSpPr/>
          <p:nvPr/>
        </p:nvSpPr>
        <p:spPr>
          <a:xfrm>
            <a:off x="785813" y="571500"/>
            <a:ext cx="750093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b="1" cap="all" dirty="0">
                <a:solidFill>
                  <a:srgbClr val="C00000"/>
                </a:solidFill>
              </a:rPr>
              <a:t>Назначение интегрированной системы моделирования </a:t>
            </a:r>
            <a:r>
              <a:rPr lang="en-US" b="1" i="1" cap="all" dirty="0">
                <a:solidFill>
                  <a:srgbClr val="C00000"/>
                </a:solidFill>
              </a:rPr>
              <a:t>ARIS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CEDB0884-66C1-4DEC-A951-B8C06F65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0" t="13264" b="7652"/>
          <a:stretch>
            <a:fillRect/>
          </a:stretch>
        </p:blipFill>
        <p:spPr bwMode="auto">
          <a:xfrm>
            <a:off x="428625" y="1428750"/>
            <a:ext cx="842962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FB1EF5AC-F61F-4140-9D4F-01352B612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429625" cy="4929188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400" b="1"/>
              <a:t>Информационная технология </a:t>
            </a:r>
            <a:r>
              <a:rPr lang="ru-RU" sz="2400"/>
              <a:t>(ИТ) – сочетание процедур, реализующих функции сбора, получения, накопления, хранения, обработки, анализа и передачи информации в организационной структуре с использованием средств вычислительной техники для решения управленческих задач экономического объекта. </a:t>
            </a:r>
            <a:endParaRPr lang="ru-RU" sz="2400" b="1" u="sng"/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400" b="1"/>
              <a:t>Информационная технология </a:t>
            </a:r>
            <a:r>
              <a:rPr lang="ru-RU" sz="2400"/>
              <a:t>— основной элемент информационной системы управления в экономическом объекте, каким является любая организация (предприятие, фирма, корпорация и т.д.).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400" b="1"/>
              <a:t>Целью ИТ </a:t>
            </a:r>
            <a:r>
              <a:rPr lang="ru-RU" sz="2400"/>
              <a:t>является производство информации для ее анализа человеком и принятие на его основе управленческого решения. </a:t>
            </a:r>
            <a:endParaRPr lang="ru-RU" sz="2400" b="1" u="sng"/>
          </a:p>
        </p:txBody>
      </p:sp>
      <p:sp>
        <p:nvSpPr>
          <p:cNvPr id="14339" name="Text Box 7">
            <a:extLst>
              <a:ext uri="{FF2B5EF4-FFF2-40B4-BE49-F238E27FC236}">
                <a16:creationId xmlns:a16="http://schemas.microsoft.com/office/drawing/2014/main" id="{4874D543-4A4F-49E8-8B35-46813D49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24538"/>
            <a:ext cx="189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>
            <a:extLst>
              <a:ext uri="{FF2B5EF4-FFF2-40B4-BE49-F238E27FC236}">
                <a16:creationId xmlns:a16="http://schemas.microsoft.com/office/drawing/2014/main" id="{A78EF97D-7B8F-464E-891D-5D8D47E14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24538"/>
            <a:ext cx="189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265C4D80-54A7-402A-B34A-AED48ED32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1181100"/>
            <a:ext cx="7929562" cy="4710113"/>
          </a:xfrm>
        </p:spPr>
        <p:txBody>
          <a:bodyPr anchor="ctr">
            <a:spAutoFit/>
          </a:bodyPr>
          <a:lstStyle/>
          <a:p>
            <a:pPr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ru-RU" sz="2000" b="1" dirty="0"/>
              <a:t>Особенности информационных технологий</a:t>
            </a:r>
            <a:r>
              <a:rPr lang="ru-RU" sz="2000" dirty="0"/>
              <a:t>: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000" i="1" dirty="0"/>
              <a:t>   </a:t>
            </a:r>
            <a:r>
              <a:rPr lang="ru-RU" sz="2000" dirty="0"/>
              <a:t>целью процесса является получение информации;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000" dirty="0"/>
              <a:t>   предмет процесса (предмет обработки) — данные;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000" dirty="0"/>
              <a:t>  средства осуществления процесса — это различные вычислительные комплексы (программные, аппаратные, программно-аппаратные);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000" dirty="0"/>
              <a:t> процессы обработки данных разделяются на операции в соответствии с выбранной предметной областью;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000" dirty="0"/>
              <a:t> управляющие воздействия на процессы осуществляются лицами, принимающими решения;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000" dirty="0"/>
              <a:t> критериями оптимальности процесса служат своевременность доставки информации пользователям, ее надежность, достоверность, полнота.</a:t>
            </a:r>
          </a:p>
          <a:p>
            <a:pPr marL="0" indent="450850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defRPr/>
            </a:pPr>
            <a:endParaRPr lang="ru-RU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4229F31C-C5C1-4AFF-B318-E222143B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52482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 b="1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 algn="r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</p:txBody>
      </p:sp>
      <p:sp>
        <p:nvSpPr>
          <p:cNvPr id="16387" name="Text Box 7">
            <a:extLst>
              <a:ext uri="{FF2B5EF4-FFF2-40B4-BE49-F238E27FC236}">
                <a16:creationId xmlns:a16="http://schemas.microsoft.com/office/drawing/2014/main" id="{F893378E-8E7E-446F-B8F9-F6DAC934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24538"/>
            <a:ext cx="189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CF1AD90-0581-4BCD-9FC4-E99C6EFE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5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60" name="Rectangle 9">
            <a:extLst>
              <a:ext uri="{FF2B5EF4-FFF2-40B4-BE49-F238E27FC236}">
                <a16:creationId xmlns:a16="http://schemas.microsoft.com/office/drawing/2014/main" id="{DE5FC8AA-8F97-49E4-A52B-F0616E73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14375"/>
            <a:ext cx="85010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ru-RU" sz="2400" b="1" dirty="0">
                <a:latin typeface="+mn-lt"/>
              </a:rPr>
              <a:t>Структура ИТ </a:t>
            </a:r>
            <a:r>
              <a:rPr lang="ru-RU" sz="2400" dirty="0">
                <a:latin typeface="+mn-lt"/>
              </a:rPr>
              <a:t>– это внутренняя организация, представляющая собой взаимосвязи образующих ее компонентов, объединенных в две большие группы: опорную технологию и базу знаний.</a:t>
            </a:r>
            <a:endParaRPr lang="ru-RU" sz="2400" b="1" u="sng" dirty="0">
              <a:latin typeface="+mn-lt"/>
            </a:endParaRPr>
          </a:p>
        </p:txBody>
      </p:sp>
      <p:graphicFrame>
        <p:nvGraphicFramePr>
          <p:cNvPr id="16390" name="Object 8">
            <a:extLst>
              <a:ext uri="{FF2B5EF4-FFF2-40B4-BE49-F238E27FC236}">
                <a16:creationId xmlns:a16="http://schemas.microsoft.com/office/drawing/2014/main" id="{ABDEE857-647C-43E4-9C43-1692C309B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51" imgH="215619" progId="Equation.3">
                  <p:embed/>
                </p:oleObj>
              </mc:Choice>
              <mc:Fallback>
                <p:oleObj name="Формула" r:id="rId2" imgW="114151" imgH="215619" progId="Equation.3">
                  <p:embed/>
                  <p:pic>
                    <p:nvPicPr>
                      <p:cNvPr id="16390" name="Object 8">
                        <a:extLst>
                          <a:ext uri="{FF2B5EF4-FFF2-40B4-BE49-F238E27FC236}">
                            <a16:creationId xmlns:a16="http://schemas.microsoft.com/office/drawing/2014/main" id="{ABDEE857-647C-43E4-9C43-1692C309B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>
            <a:extLst>
              <a:ext uri="{FF2B5EF4-FFF2-40B4-BE49-F238E27FC236}">
                <a16:creationId xmlns:a16="http://schemas.microsoft.com/office/drawing/2014/main" id="{1CE413BD-30F3-4BA8-8AA4-943B51AA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500563"/>
            <a:ext cx="8501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ru-RU" sz="2400" dirty="0">
                <a:latin typeface="+mn-lt"/>
                <a:ea typeface="Times New Roman" pitchFamily="18" charset="0"/>
              </a:rPr>
              <a:t> </a:t>
            </a:r>
            <a:endParaRPr lang="ru-RU" sz="2400" dirty="0">
              <a:latin typeface="+mn-lt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9167443-B24E-4589-81BC-382F3BFA2A38}"/>
              </a:ext>
            </a:extLst>
          </p:cNvPr>
          <p:cNvGraphicFramePr>
            <a:graphicFrameLocks noGrp="1"/>
          </p:cNvGraphicFramePr>
          <p:nvPr/>
        </p:nvGraphicFramePr>
        <p:xfrm>
          <a:off x="1000125" y="2428875"/>
          <a:ext cx="7215188" cy="3930649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Предметная область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Функциональные процессы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Модели предметной области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Информационная технология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Опорная технология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База знаний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5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Аппаратные средства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Системные и  инструм. средства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База данных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Пользовательский интерфейс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cs typeface="Times New Roman" pitchFamily="18" charset="0"/>
                        </a:rPr>
                        <a:t>Информационно-технологические процессы</a:t>
                      </a:r>
                      <a:endParaRPr kumimoji="0" 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F18C49E-48FA-411C-8CEE-C7052BEE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52482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 b="1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 algn="r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</p:txBody>
      </p:sp>
      <p:sp>
        <p:nvSpPr>
          <p:cNvPr id="17411" name="Text Box 7">
            <a:extLst>
              <a:ext uri="{FF2B5EF4-FFF2-40B4-BE49-F238E27FC236}">
                <a16:creationId xmlns:a16="http://schemas.microsoft.com/office/drawing/2014/main" id="{CC1DDFB8-98B3-406F-8F5F-5D155433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24538"/>
            <a:ext cx="189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58D80E1D-08C0-4749-B4F9-28BA60F6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93725"/>
            <a:ext cx="878681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ru-RU" sz="2000" b="1" dirty="0">
                <a:latin typeface="+mn-lt"/>
              </a:rPr>
              <a:t>Предметная область </a:t>
            </a:r>
            <a:r>
              <a:rPr lang="ru-RU" sz="2000" dirty="0">
                <a:latin typeface="+mn-lt"/>
              </a:rPr>
              <a:t>– часть реального мира, т.е. часть экономической системы (предприятие, фирма, корпорация и т.д.).</a:t>
            </a:r>
          </a:p>
          <a:p>
            <a:pPr eaLnBrk="1" hangingPunct="1">
              <a:defRPr/>
            </a:pPr>
            <a:r>
              <a:rPr lang="ru-RU" sz="2000" b="1" dirty="0">
                <a:latin typeface="+mn-lt"/>
              </a:rPr>
              <a:t>Функциональные процессы</a:t>
            </a:r>
            <a:r>
              <a:rPr lang="ru-RU" sz="20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 • </a:t>
            </a:r>
            <a:r>
              <a:rPr lang="ru-RU" sz="2000" i="1" dirty="0">
                <a:latin typeface="+mn-lt"/>
              </a:rPr>
              <a:t>планирование - </a:t>
            </a:r>
            <a:r>
              <a:rPr lang="ru-RU" sz="2000" dirty="0">
                <a:latin typeface="+mn-lt"/>
              </a:rPr>
              <a:t>функция, определяющая цель функционирова­ния экономической системы на различные периоды времени          (стратегическое, тактическое, оперативное планирование);  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• </a:t>
            </a:r>
            <a:r>
              <a:rPr lang="ru-RU" sz="2000" i="1" dirty="0">
                <a:latin typeface="+mn-lt"/>
              </a:rPr>
              <a:t>учет - </a:t>
            </a:r>
            <a:r>
              <a:rPr lang="ru-RU" sz="2000" dirty="0">
                <a:latin typeface="+mn-lt"/>
              </a:rPr>
              <a:t>функция, отображающая состояние объекта управле­ния в результате выполнения хозяйственных процессов; 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 • </a:t>
            </a:r>
            <a:r>
              <a:rPr lang="ru-RU" sz="2000" i="1" dirty="0">
                <a:latin typeface="+mn-lt"/>
              </a:rPr>
              <a:t>контроль - </a:t>
            </a:r>
            <a:r>
              <a:rPr lang="ru-RU" sz="2000" dirty="0">
                <a:latin typeface="+mn-lt"/>
              </a:rPr>
              <a:t>функция, с помощью которой определяется откло­нение учетных данных от плановых целей и нормативов; 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• </a:t>
            </a:r>
            <a:r>
              <a:rPr lang="ru-RU" sz="2000" i="1" dirty="0">
                <a:latin typeface="+mn-lt"/>
              </a:rPr>
              <a:t>оперативное управление - </a:t>
            </a:r>
            <a:r>
              <a:rPr lang="ru-RU" sz="2000" dirty="0">
                <a:latin typeface="+mn-lt"/>
              </a:rPr>
              <a:t>функция, осуществляющая регули­рование всех хозяйственных процессов с целью исключения возникающих отклонений в плановых и учетных данных; </a:t>
            </a:r>
          </a:p>
          <a:p>
            <a:pPr eaLnBrk="1" hangingPunct="1">
              <a:defRPr/>
            </a:pPr>
            <a:r>
              <a:rPr lang="ru-RU" sz="2000" i="1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• </a:t>
            </a:r>
            <a:r>
              <a:rPr lang="ru-RU" sz="2000" i="1" dirty="0">
                <a:latin typeface="+mn-lt"/>
              </a:rPr>
              <a:t>анализ - </a:t>
            </a:r>
            <a:r>
              <a:rPr lang="ru-RU" sz="2000" dirty="0">
                <a:latin typeface="+mn-lt"/>
              </a:rPr>
              <a:t>функция, определяющая тенденции в работе эконо­мической системы и резервы, которые учитываются при планировании на следующий временной период.</a:t>
            </a:r>
          </a:p>
        </p:txBody>
      </p:sp>
      <p:graphicFrame>
        <p:nvGraphicFramePr>
          <p:cNvPr id="17413" name="Object 1">
            <a:extLst>
              <a:ext uri="{FF2B5EF4-FFF2-40B4-BE49-F238E27FC236}">
                <a16:creationId xmlns:a16="http://schemas.microsoft.com/office/drawing/2014/main" id="{04247E57-2DBC-4ED9-8859-8C0F4433C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51" imgH="215619" progId="Equation.3">
                  <p:embed/>
                </p:oleObj>
              </mc:Choice>
              <mc:Fallback>
                <p:oleObj name="Формула" r:id="rId2" imgW="114151" imgH="215619" progId="Equation.3">
                  <p:embed/>
                  <p:pic>
                    <p:nvPicPr>
                      <p:cNvPr id="17413" name="Object 1">
                        <a:extLst>
                          <a:ext uri="{FF2B5EF4-FFF2-40B4-BE49-F238E27FC236}">
                            <a16:creationId xmlns:a16="http://schemas.microsoft.com/office/drawing/2014/main" id="{04247E57-2DBC-4ED9-8859-8C0F4433C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ED676063-7721-494F-ABE2-F90205FF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482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 b="1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  <a:p>
            <a:pPr algn="r"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</p:txBody>
      </p:sp>
      <p:sp>
        <p:nvSpPr>
          <p:cNvPr id="18435" name="Text Box 7">
            <a:extLst>
              <a:ext uri="{FF2B5EF4-FFF2-40B4-BE49-F238E27FC236}">
                <a16:creationId xmlns:a16="http://schemas.microsoft.com/office/drawing/2014/main" id="{10FF2F93-73C6-4CBE-919C-DC273079E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24538"/>
            <a:ext cx="189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C62793A9-3FFF-4CC3-96FD-D3898913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811213"/>
            <a:ext cx="8001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latin typeface="+mn-lt"/>
              </a:rPr>
              <a:t>Модели предметной области </a:t>
            </a:r>
            <a:r>
              <a:rPr lang="ru-RU" sz="2000" dirty="0">
                <a:latin typeface="+mn-lt"/>
              </a:rPr>
              <a:t>– совокупность описаний предметной области и протекающих в ней функциональных процессов, обеспечивающая взаимопонимание между пользователями: специалистами и разработчиками.</a:t>
            </a:r>
            <a:endParaRPr lang="ru-RU" sz="2000" b="1" u="sng" dirty="0">
              <a:latin typeface="+mn-lt"/>
            </a:endParaRPr>
          </a:p>
          <a:p>
            <a:pPr eaLnBrk="1" hangingPunct="1">
              <a:defRPr/>
            </a:pPr>
            <a:r>
              <a:rPr lang="ru-RU" sz="2000" b="1" dirty="0">
                <a:latin typeface="+mn-lt"/>
              </a:rPr>
              <a:t>Опорная технология </a:t>
            </a:r>
            <a:r>
              <a:rPr lang="ru-RU" sz="2000" dirty="0">
                <a:latin typeface="+mn-lt"/>
              </a:rPr>
              <a:t>– совокупность аппаратных средств автоматизации и инструментального программного обеспечения, на основе которых реализуются подсистемы хранения и переработки информации. Системные и инструментальные средства – системное программное обеспечение (операционная система, СУБД) и инструментальное программное обеспечение (алгоритмические языки, системы программирования, языки спецификаций, технология программирования).</a:t>
            </a:r>
            <a:endParaRPr lang="ru-RU" sz="2000" b="1" u="sng" dirty="0">
              <a:latin typeface="+mn-lt"/>
            </a:endParaRPr>
          </a:p>
          <a:p>
            <a:pPr eaLnBrk="1" hangingPunct="1">
              <a:defRPr/>
            </a:pPr>
            <a:r>
              <a:rPr lang="ru-RU" sz="2000" b="1" dirty="0">
                <a:latin typeface="+mn-lt"/>
              </a:rPr>
              <a:t>База знаний </a:t>
            </a:r>
            <a:r>
              <a:rPr lang="ru-RU" sz="2000" dirty="0">
                <a:latin typeface="+mn-lt"/>
              </a:rPr>
              <a:t>– совокупность знаний, хранящихся в памяти ПЭВМ, включает базу данных и интерфейс пользователя (средство связи пользователя с ПЭВМ).</a:t>
            </a:r>
            <a:endParaRPr lang="ru-RU" sz="2000" b="1" u="sng" dirty="0">
              <a:latin typeface="+mn-lt"/>
            </a:endParaRPr>
          </a:p>
          <a:p>
            <a:pPr eaLnBrk="1" hangingPunct="1">
              <a:defRPr/>
            </a:pPr>
            <a:endParaRPr lang="ru-RU" sz="20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1120DE6C-E0A5-48E6-B92E-B64E011D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0"/>
            <a:ext cx="8715375" cy="6286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B58B80"/>
              </a:buClr>
              <a:buFontTx/>
              <a:buNone/>
            </a:pPr>
            <a:r>
              <a:rPr lang="ru-RU" altLang="ru-RU" sz="2000"/>
              <a:t>                                                                                                                      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r>
              <a:rPr lang="ru-RU" altLang="ru-RU" sz="2000" b="1">
                <a:solidFill>
                  <a:srgbClr val="C17529"/>
                </a:solidFill>
              </a:rPr>
              <a:t>CASE-технологии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ru-RU" altLang="ru-RU" sz="2000" b="1">
                <a:solidFill>
                  <a:schemeClr val="hlink"/>
                </a:solidFill>
              </a:rPr>
              <a:t>CASE-технология</a:t>
            </a:r>
            <a:r>
              <a:rPr lang="ru-RU" altLang="ru-RU" sz="2000" b="1"/>
              <a:t> </a:t>
            </a:r>
            <a:r>
              <a:rPr lang="ru-RU" altLang="ru-RU" sz="2000"/>
              <a:t>представляет собой совокупность методологий анализа, проектирования, разработки и сопровождения сложных систем и поддерживается комплексом взаимоувязанных средств автоматизации.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ru-RU" altLang="ru-RU" sz="2000"/>
              <a:t>CASE-технология - это инструментарий для системных аналитиков, разработчиков и программистов, заменяющий бумагу и карандаш компьютером, автоматизируя процесс проектирования и разработки ПО.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ru-RU" altLang="ru-RU" sz="2000"/>
              <a:t>При использовании методологий структурного анализа появился ряд ограничений (сложность понимания, большая трудоемкость и стоимость использования, неудобство внесения изменений в проектные спецификации и т.д.)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ru-RU" altLang="ru-RU" sz="2000"/>
              <a:t>С самого начала CASE-технологии и развивались с целью преодоления этих ограничений путем автоматизации процессов анализа и интеграции поддерживающих средств. </a:t>
            </a:r>
          </a:p>
          <a:p>
            <a:pPr eaLnBrk="1" hangingPunct="1">
              <a:lnSpc>
                <a:spcPct val="80000"/>
              </a:lnSpc>
              <a:buClr>
                <a:srgbClr val="B58B80"/>
              </a:buClr>
              <a:buFontTx/>
              <a:buNone/>
            </a:pPr>
            <a:endParaRPr lang="ru-RU" altLang="ru-RU" sz="2000"/>
          </a:p>
          <a:p>
            <a:pPr eaLnBrk="1" hangingPunct="1">
              <a:lnSpc>
                <a:spcPct val="80000"/>
              </a:lnSpc>
              <a:buClr>
                <a:srgbClr val="B58B80"/>
              </a:buClr>
              <a:buFontTx/>
              <a:buNone/>
            </a:pPr>
            <a:endParaRPr lang="ru-RU" altLang="ru-RU" sz="2000"/>
          </a:p>
          <a:p>
            <a:pPr eaLnBrk="1" hangingPunct="1">
              <a:lnSpc>
                <a:spcPct val="80000"/>
              </a:lnSpc>
              <a:buClr>
                <a:srgbClr val="B58B80"/>
              </a:buClr>
              <a:buFontTx/>
              <a:buNone/>
            </a:pPr>
            <a:endParaRPr lang="ru-RU" altLang="ru-RU" sz="2000"/>
          </a:p>
          <a:p>
            <a:pPr eaLnBrk="1" hangingPunct="1">
              <a:lnSpc>
                <a:spcPct val="80000"/>
              </a:lnSpc>
              <a:buClr>
                <a:srgbClr val="B58B80"/>
              </a:buClr>
              <a:buFontTx/>
              <a:buNone/>
            </a:pPr>
            <a:endParaRPr lang="ru-RU" altLang="ru-RU" sz="2000"/>
          </a:p>
          <a:p>
            <a:pPr eaLnBrk="1" hangingPunct="1">
              <a:lnSpc>
                <a:spcPct val="80000"/>
              </a:lnSpc>
              <a:buClr>
                <a:srgbClr val="B58B80"/>
              </a:buClr>
              <a:buFontTx/>
              <a:buNone/>
            </a:pPr>
            <a:endParaRPr lang="ru-RU" altLang="ru-RU" sz="2000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DC585F29-9D9F-4327-950B-C14DA11A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8">
            <a:extLst>
              <a:ext uri="{FF2B5EF4-FFF2-40B4-BE49-F238E27FC236}">
                <a16:creationId xmlns:a16="http://schemas.microsoft.com/office/drawing/2014/main" id="{A0BEEC59-4B1F-44D9-9205-1538E42B8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1978995F-7EC3-41F8-9456-1651D7F87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 13">
            <a:extLst>
              <a:ext uri="{FF2B5EF4-FFF2-40B4-BE49-F238E27FC236}">
                <a16:creationId xmlns:a16="http://schemas.microsoft.com/office/drawing/2014/main" id="{9B5D79B3-32CA-4868-B245-06F3078F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1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>
            <a:extLst>
              <a:ext uri="{FF2B5EF4-FFF2-40B4-BE49-F238E27FC236}">
                <a16:creationId xmlns:a16="http://schemas.microsoft.com/office/drawing/2014/main" id="{027D01AD-7D96-4D0D-BF6C-2203E923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4500" y="1630363"/>
            <a:ext cx="1524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6">
            <a:extLst>
              <a:ext uri="{FF2B5EF4-FFF2-40B4-BE49-F238E27FC236}">
                <a16:creationId xmlns:a16="http://schemas.microsoft.com/office/drawing/2014/main" id="{E848D828-3CF0-492B-A2B0-7D250710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928813"/>
            <a:ext cx="8391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AC40A7B1-B265-41BC-AD62-36B6D869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BE49EA7E-6A32-4EE9-8699-F5DD22C7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8358187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ru-RU" sz="2400" b="1" dirty="0">
                <a:solidFill>
                  <a:schemeClr val="accent6"/>
                </a:solidFill>
                <a:latin typeface="+mn-lt"/>
              </a:rPr>
              <a:t>Возможности CASE-технологий</a:t>
            </a:r>
          </a:p>
          <a:p>
            <a:pPr algn="ctr" eaLnBrk="1" hangingPunct="1">
              <a:lnSpc>
                <a:spcPct val="150000"/>
              </a:lnSpc>
              <a:defRPr/>
            </a:pPr>
            <a:endParaRPr lang="ru-RU" sz="2400" b="1" dirty="0">
              <a:solidFill>
                <a:schemeClr val="accent6"/>
              </a:solidFill>
              <a:latin typeface="+mn-lt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sz="2000" b="1" dirty="0">
                <a:latin typeface="+mn-lt"/>
              </a:rPr>
              <a:t>Единый графический язык.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CASE-технологии обеспечивают всех участников проекта, включая заказчиков, единым строгим, наглядным и интуитивно понятным графическим языком, позволяющим получать обозримые компоненты с простой и ясной структурой. </a:t>
            </a:r>
          </a:p>
          <a:p>
            <a:pPr eaLnBrk="1" hangingPunct="1">
              <a:defRPr/>
            </a:pPr>
            <a:r>
              <a:rPr lang="ru-RU" sz="2000" dirty="0">
                <a:latin typeface="+mn-lt"/>
              </a:rPr>
              <a:t>При этом программы представляются двумерными схемами (которые проще в использовании, чем многостраничные описания), позволяющими заказчику участвовать в процессе разработки, а разработчикам - общаться с экспертами предметной области, разделять деятельность системных аналитиков, проектировщиков и программистов, облегчая им защиту проекта перед руководством, а также обеспечивая легкость сопровождения и внесения изменений в систему. 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ru-RU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ru-RU" sz="2400" b="1" dirty="0">
              <a:latin typeface="+mn-lt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ru-RU" sz="2400" b="1" dirty="0">
              <a:latin typeface="+mn-lt"/>
            </a:endParaRPr>
          </a:p>
        </p:txBody>
      </p:sp>
      <p:sp>
        <p:nvSpPr>
          <p:cNvPr id="20486" name="Rectangle 25">
            <a:extLst>
              <a:ext uri="{FF2B5EF4-FFF2-40B4-BE49-F238E27FC236}">
                <a16:creationId xmlns:a16="http://schemas.microsoft.com/office/drawing/2014/main" id="{93460E98-EB71-4EFB-9F5C-FB455ABA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Rectangle 13">
            <a:extLst>
              <a:ext uri="{FF2B5EF4-FFF2-40B4-BE49-F238E27FC236}">
                <a16:creationId xmlns:a16="http://schemas.microsoft.com/office/drawing/2014/main" id="{AF84A550-E782-4A8B-BBBF-BCD7EB5C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     </a:t>
            </a:r>
            <a:endParaRPr lang="ru-RU" altLang="ru-R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Тема1">
  <a:themeElements>
    <a:clrScheme name="cdb2004134l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cdb2004134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488C4">
                <a:alpha val="0"/>
              </a:srgbClr>
            </a:gs>
            <a:gs pos="53000">
              <a:srgbClr val="D4DEFF">
                <a:alpha val="53000"/>
              </a:srgbClr>
            </a:gs>
            <a:gs pos="83000">
              <a:srgbClr val="D4DEFF">
                <a:alpha val="83000"/>
              </a:srgbClr>
            </a:gs>
            <a:gs pos="100000">
              <a:srgbClr val="96AB94"/>
            </a:gs>
          </a:gsLst>
          <a:lin ang="10800000"/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8100" dir="5400000" algn="t" rotWithShape="0">
            <a:srgbClr val="000000">
              <a:alpha val="39999"/>
            </a:srgb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0" i="0" u="none" strike="noStrike" cap="none" normalizeH="0" baseline="0" smtClean="0">
            <a:ln>
              <a:noFill/>
            </a:ln>
            <a:solidFill>
              <a:srgbClr val="3E788A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488C4">
                <a:alpha val="0"/>
              </a:srgbClr>
            </a:gs>
            <a:gs pos="53000">
              <a:srgbClr val="D4DEFF">
                <a:alpha val="53000"/>
              </a:srgbClr>
            </a:gs>
            <a:gs pos="83000">
              <a:srgbClr val="D4DEFF">
                <a:alpha val="83000"/>
              </a:srgbClr>
            </a:gs>
            <a:gs pos="100000">
              <a:srgbClr val="96AB94"/>
            </a:gs>
          </a:gsLst>
          <a:lin ang="10800000"/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8100" dir="5400000" algn="t" rotWithShape="0">
            <a:srgbClr val="000000">
              <a:alpha val="39999"/>
            </a:srgb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0" i="0" u="none" strike="noStrike" cap="none" normalizeH="0" baseline="0" smtClean="0">
            <a:ln>
              <a:noFill/>
            </a:ln>
            <a:solidFill>
              <a:srgbClr val="3E788A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34l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рек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B5343A044ADC748A8F7188EAF7D66D0" ma:contentTypeVersion="0" ma:contentTypeDescription="Создание документа." ma:contentTypeScope="" ma:versionID="a9ac98534f49b9bb2b768a49286009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5b3fbc7b90e30c3e6e9a5c02c6ede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2B6F3F-659E-494D-9323-A05B160A9996}"/>
</file>

<file path=customXml/itemProps2.xml><?xml version="1.0" encoding="utf-8"?>
<ds:datastoreItem xmlns:ds="http://schemas.openxmlformats.org/officeDocument/2006/customXml" ds:itemID="{D885778B-9433-4842-862C-EB7F11972B12}"/>
</file>

<file path=customXml/itemProps3.xml><?xml version="1.0" encoding="utf-8"?>
<ds:datastoreItem xmlns:ds="http://schemas.openxmlformats.org/officeDocument/2006/customXml" ds:itemID="{0E42AEFB-9FFC-4F23-9DB5-D5B07E266D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1792</Words>
  <Application>Microsoft Office PowerPoint</Application>
  <PresentationFormat>Экран (4:3)</PresentationFormat>
  <Paragraphs>147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40" baseType="lpstr">
      <vt:lpstr>Arial</vt:lpstr>
      <vt:lpstr>Calibri</vt:lpstr>
      <vt:lpstr>Franklin Gothic Book</vt:lpstr>
      <vt:lpstr>Franklin Gothic Medium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Тема1</vt:lpstr>
      <vt:lpstr>Трек</vt:lpstr>
      <vt:lpstr>Image</vt:lpstr>
      <vt:lpstr>Формула</vt:lpstr>
      <vt:lpstr>Брагин Александр Евгеньевич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Характеристика современных CASE-систем</vt:lpstr>
      <vt:lpstr>Полный комплекс CASE-средств, обеспечивающий поддержку жизненного цикла ПО, содержит следующие компоненты: </vt:lpstr>
      <vt:lpstr>Критерии классификации CASE-средств</vt:lpstr>
      <vt:lpstr>Типы  CASE-средств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Александр Брагин</cp:lastModifiedBy>
  <cp:revision>154</cp:revision>
  <dcterms:created xsi:type="dcterms:W3CDTF">2009-05-19T13:51:53Z</dcterms:created>
  <dcterms:modified xsi:type="dcterms:W3CDTF">2022-02-14T00:37:12Z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0x0101006B5343A044ADC748A8F7188EAF7D66D0</vt:lpwstr>
  </property>
</Properties>
</file>