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3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42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9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9D2D-1974-466C-85CF-D1DE9F0EE6CB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5927-0596-4711-952C-A6A95CF0A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3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29358" y="2592845"/>
            <a:ext cx="6417257" cy="1471165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dirty="0" smtClean="0"/>
              <a:t>Обосновать актуальность проекта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40517" y="4322376"/>
            <a:ext cx="6032164" cy="42470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Автоматизированная система по учёту коммуникаций</a:t>
            </a:r>
            <a:endParaRPr lang="ru-RU" dirty="0"/>
          </a:p>
        </p:txBody>
      </p:sp>
      <p:pic>
        <p:nvPicPr>
          <p:cNvPr id="1026" name="Picture 2" descr="https://www.funnyart.club/uploads/posts/2022-12/1671789789_www-funnyart-club-p-kot-ustal-krasivo-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3" y="1922843"/>
            <a:ext cx="3945179" cy="26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5399028" y="1922842"/>
            <a:ext cx="1022059" cy="42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Д</a:t>
            </a:r>
            <a:r>
              <a:rPr lang="en-US" sz="2800" dirty="0" smtClean="0"/>
              <a:t>/</a:t>
            </a:r>
            <a:r>
              <a:rPr lang="ru-RU" sz="2800" dirty="0" smtClean="0"/>
              <a:t>З-1</a:t>
            </a:r>
            <a:endParaRPr lang="ru-RU" sz="28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833785" y="6251191"/>
            <a:ext cx="5584431" cy="42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Выполнила студентка группы АСУб-20-2: </a:t>
            </a:r>
            <a:r>
              <a:rPr lang="ru-RU" sz="1600" dirty="0" err="1" smtClean="0"/>
              <a:t>Арбакова</a:t>
            </a:r>
            <a:r>
              <a:rPr lang="ru-RU" sz="1600" dirty="0" smtClean="0"/>
              <a:t> Анастасия</a:t>
            </a:r>
            <a:endParaRPr lang="ru-RU" sz="16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461148" y="4151099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461147" y="2526947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0892" y="220821"/>
            <a:ext cx="4292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1. Определение проблемы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1229" y="5257677"/>
            <a:ext cx="5425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Хранение информации</a:t>
            </a:r>
            <a:r>
              <a:rPr lang="ru-RU" dirty="0" smtClean="0"/>
              <a:t>: все данные хранятся в одном месте, в отличие от бумажного календаря, где информация может быть утеряна или забыта.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924570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-269967" y="1898470"/>
            <a:ext cx="687977" cy="16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0892" y="1192431"/>
            <a:ext cx="69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АС по учёту коммуникаций позволит решить следующие проблемы: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1229" y="1808849"/>
            <a:ext cx="5425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Контроль за взаимодействием</a:t>
            </a:r>
            <a:r>
              <a:rPr lang="ru-RU" dirty="0" smtClean="0"/>
              <a:t>: позволит отслеживать все коммуникации пользователя, что повысит уровень контроля за процессом добавления и удаления информации и поможет избежать недоразумений.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338370" y="2751496"/>
            <a:ext cx="5513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Управление коммуникациями</a:t>
            </a:r>
            <a:r>
              <a:rPr lang="ru-RU" dirty="0" smtClean="0"/>
              <a:t>: предоставляет возможность планирования и координации различных коммуникаций и встреч.</a:t>
            </a:r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338370" y="4310075"/>
            <a:ext cx="551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Экономия времени и ресурсов</a:t>
            </a:r>
            <a:r>
              <a:rPr lang="ru-RU" dirty="0" smtClean="0"/>
              <a:t>: благодаря автоматизации некоторых процессов, таких как напоминания о встречах и событиях, АС поможет сэкономить время пользователя и </a:t>
            </a:r>
            <a:r>
              <a:rPr lang="ru-RU" dirty="0" err="1" smtClean="0"/>
              <a:t>го</a:t>
            </a:r>
            <a:r>
              <a:rPr lang="ru-RU" dirty="0" smtClean="0"/>
              <a:t> личные ресурсы.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1229" y="3533263"/>
            <a:ext cx="5425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Удобство использования</a:t>
            </a:r>
            <a:r>
              <a:rPr lang="ru-RU" dirty="0" smtClean="0"/>
              <a:t>: электронный календарь всегда под рукой, на любом устройстве, подключенном к интернету, что позволяет быстро и легко вносить изменения и обновления в расписание.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-269968" y="3674826"/>
            <a:ext cx="687977" cy="16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-269969" y="5368451"/>
            <a:ext cx="687977" cy="16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852367" y="2886701"/>
            <a:ext cx="687977" cy="16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848011" y="4393283"/>
            <a:ext cx="687977" cy="165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53181" y="1504509"/>
            <a:ext cx="106469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Недостатки:</a:t>
            </a:r>
            <a:endParaRPr lang="ru-RU" sz="1400" dirty="0"/>
          </a:p>
          <a:p>
            <a:r>
              <a:rPr lang="ru-RU" sz="1400" u="sng" dirty="0" smtClean="0"/>
              <a:t>Сложность </a:t>
            </a:r>
            <a:r>
              <a:rPr lang="ru-RU" sz="1400" u="sng" dirty="0"/>
              <a:t>в использовании</a:t>
            </a:r>
            <a:r>
              <a:rPr lang="ru-RU" sz="1400" dirty="0"/>
              <a:t>: </a:t>
            </a:r>
            <a:r>
              <a:rPr lang="ru-RU" sz="1400" dirty="0" err="1"/>
              <a:t>Google</a:t>
            </a:r>
            <a:r>
              <a:rPr lang="ru-RU" sz="1400" dirty="0"/>
              <a:t> </a:t>
            </a:r>
            <a:r>
              <a:rPr lang="ru-RU" sz="1400" dirty="0" err="1"/>
              <a:t>Calendar</a:t>
            </a:r>
            <a:r>
              <a:rPr lang="ru-RU" sz="1400" dirty="0"/>
              <a:t> может показаться сложным для тех, кто только начинает использовать его, из-за обилия функций и возможностей.</a:t>
            </a:r>
          </a:p>
          <a:p>
            <a:r>
              <a:rPr lang="ru-RU" sz="1400" u="sng" dirty="0" smtClean="0"/>
              <a:t>Зависимость </a:t>
            </a:r>
            <a:r>
              <a:rPr lang="ru-RU" sz="1400" u="sng" dirty="0"/>
              <a:t>от других сервисов</a:t>
            </a:r>
            <a:r>
              <a:rPr lang="ru-RU" sz="1400" dirty="0"/>
              <a:t>: </a:t>
            </a:r>
            <a:r>
              <a:rPr lang="ru-RU" sz="1400" dirty="0" err="1"/>
              <a:t>Google</a:t>
            </a:r>
            <a:r>
              <a:rPr lang="ru-RU" sz="1400" dirty="0"/>
              <a:t> </a:t>
            </a:r>
            <a:r>
              <a:rPr lang="ru-RU" sz="1400" dirty="0" err="1"/>
              <a:t>Calendar</a:t>
            </a:r>
            <a:r>
              <a:rPr lang="ru-RU" sz="1400" dirty="0"/>
              <a:t> тесно связан с другими сервисами </a:t>
            </a:r>
            <a:r>
              <a:rPr lang="ru-RU" sz="1400" dirty="0" err="1"/>
              <a:t>Google</a:t>
            </a:r>
            <a:r>
              <a:rPr lang="ru-RU" sz="1400" dirty="0"/>
              <a:t>, такими как </a:t>
            </a:r>
            <a:r>
              <a:rPr lang="ru-RU" sz="1400" dirty="0" err="1"/>
              <a:t>Gmail</a:t>
            </a:r>
            <a:r>
              <a:rPr lang="ru-RU" sz="1400" dirty="0"/>
              <a:t> и </a:t>
            </a:r>
            <a:r>
              <a:rPr lang="ru-RU" sz="1400" dirty="0" err="1"/>
              <a:t>Google</a:t>
            </a:r>
            <a:r>
              <a:rPr lang="ru-RU" sz="1400" dirty="0"/>
              <a:t> </a:t>
            </a:r>
            <a:r>
              <a:rPr lang="ru-RU" sz="1400" dirty="0" err="1"/>
              <a:t>Meet</a:t>
            </a:r>
            <a:r>
              <a:rPr lang="ru-RU" sz="1400" dirty="0"/>
              <a:t>, что может усложнить его использование для пользователей, которые не используют эти сервисы.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4473" y="3105335"/>
            <a:ext cx="106469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Недостатки:</a:t>
            </a:r>
            <a:endParaRPr lang="ru-RU" sz="1400" dirty="0"/>
          </a:p>
          <a:p>
            <a:r>
              <a:rPr lang="ru-RU" sz="1400" u="sng" dirty="0" smtClean="0"/>
              <a:t>Стоимость</a:t>
            </a:r>
            <a:r>
              <a:rPr lang="ru-RU" sz="1400" dirty="0" smtClean="0"/>
              <a:t>: </a:t>
            </a:r>
            <a:r>
              <a:rPr lang="ru-RU" sz="1400" dirty="0" err="1" smtClean="0"/>
              <a:t>Outlook</a:t>
            </a:r>
            <a:r>
              <a:rPr lang="ru-RU" sz="1400" dirty="0" smtClean="0"/>
              <a:t> </a:t>
            </a:r>
            <a:r>
              <a:rPr lang="ru-RU" sz="1400" dirty="0" err="1"/>
              <a:t>Calendar</a:t>
            </a:r>
            <a:r>
              <a:rPr lang="ru-RU" sz="1400" dirty="0"/>
              <a:t> может быть дорогим для некоторых пользователей, особенно тех, кто не использует другие продукты </a:t>
            </a:r>
            <a:r>
              <a:rPr lang="ru-RU" sz="1400" dirty="0" err="1"/>
              <a:t>Microsoft</a:t>
            </a:r>
            <a:r>
              <a:rPr lang="ru-RU" sz="1400" dirty="0"/>
              <a:t>.</a:t>
            </a:r>
          </a:p>
          <a:p>
            <a:r>
              <a:rPr lang="ru-RU" sz="1400" u="sng" dirty="0" smtClean="0"/>
              <a:t>Сложность</a:t>
            </a:r>
            <a:r>
              <a:rPr lang="ru-RU" sz="1400" dirty="0" smtClean="0"/>
              <a:t>: Интерфейс </a:t>
            </a:r>
            <a:r>
              <a:rPr lang="ru-RU" sz="1400" dirty="0"/>
              <a:t>может быть сложным и запутанным для новичков.</a:t>
            </a:r>
          </a:p>
          <a:p>
            <a:r>
              <a:rPr lang="ru-RU" sz="1400" dirty="0"/>
              <a:t>Некоторые функции доступны только в премиум-версии, что может увеличить стоимость для некоторых пользователей.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44472" y="4710308"/>
            <a:ext cx="106469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Недостатки</a:t>
            </a:r>
            <a:r>
              <a:rPr lang="ru-RU" sz="1400" dirty="0" smtClean="0"/>
              <a:t>:</a:t>
            </a:r>
            <a:endParaRPr lang="ru-RU" sz="800" dirty="0" smtClean="0"/>
          </a:p>
          <a:p>
            <a:r>
              <a:rPr lang="ru-RU" sz="1400" u="sng" dirty="0" smtClean="0"/>
              <a:t>Только </a:t>
            </a:r>
            <a:r>
              <a:rPr lang="en-US" sz="1400" u="sng" dirty="0" smtClean="0"/>
              <a:t>Apple</a:t>
            </a:r>
            <a:r>
              <a:rPr lang="ru-RU" sz="1400" dirty="0" smtClean="0"/>
              <a:t>: </a:t>
            </a:r>
            <a:r>
              <a:rPr lang="ru-RU" sz="1400" dirty="0" err="1" smtClean="0"/>
              <a:t>iCloud</a:t>
            </a:r>
            <a:r>
              <a:rPr lang="ru-RU" sz="1400" dirty="0" smtClean="0"/>
              <a:t> </a:t>
            </a:r>
            <a:r>
              <a:rPr lang="ru-RU" sz="1400" dirty="0" err="1"/>
              <a:t>Calendar</a:t>
            </a:r>
            <a:r>
              <a:rPr lang="ru-RU" sz="1400" dirty="0"/>
              <a:t> может быть менее знакомым и удобным для пользователей, не использующих устройства </a:t>
            </a:r>
            <a:r>
              <a:rPr lang="ru-RU" sz="1400" dirty="0" err="1"/>
              <a:t>Apple</a:t>
            </a:r>
            <a:r>
              <a:rPr lang="ru-RU" sz="1400" dirty="0"/>
              <a:t>.</a:t>
            </a:r>
          </a:p>
          <a:p>
            <a:r>
              <a:rPr lang="ru-RU" sz="1400" u="sng" dirty="0" smtClean="0"/>
              <a:t>Ограниченность</a:t>
            </a:r>
            <a:r>
              <a:rPr lang="ru-RU" sz="1400" dirty="0" smtClean="0"/>
              <a:t>: </a:t>
            </a:r>
            <a:r>
              <a:rPr lang="ru-RU" sz="1400" dirty="0" smtClean="0"/>
              <a:t>Некоторые </a:t>
            </a:r>
            <a:r>
              <a:rPr lang="ru-RU" sz="1400" dirty="0"/>
              <a:t>функции могут быть ограничены в бесплатной версии </a:t>
            </a:r>
            <a:r>
              <a:rPr lang="ru-RU" sz="1400" dirty="0" err="1" smtClean="0"/>
              <a:t>iCloud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err="1" smtClean="0"/>
              <a:t>iCloud</a:t>
            </a:r>
            <a:r>
              <a:rPr lang="ru-RU" sz="1400" dirty="0" smtClean="0"/>
              <a:t> </a:t>
            </a:r>
            <a:r>
              <a:rPr lang="ru-RU" sz="1400" dirty="0"/>
              <a:t>может быть дороже для некоторых пользователей, особенно если они не используют другие продукты </a:t>
            </a:r>
            <a:r>
              <a:rPr lang="ru-RU" sz="1400" dirty="0" err="1"/>
              <a:t>Apple</a:t>
            </a:r>
            <a:r>
              <a:rPr lang="ru-RU" sz="14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46" y="6020979"/>
            <a:ext cx="11330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Исследование рынка подтверждает интерес к системам учета коммуникаций. Однако многие из представленных на рынке решений не удовлетворяют всем потребностям компаний и пользователей.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0892" y="220821"/>
            <a:ext cx="3758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2. Исследование рынка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924570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-108857" y="5893109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92184" y="1106957"/>
            <a:ext cx="3715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Google</a:t>
            </a:r>
            <a:r>
              <a:rPr lang="ru-RU" dirty="0" smtClean="0"/>
              <a:t> Календарь (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Calendar</a:t>
            </a:r>
            <a:r>
              <a:rPr lang="ru-RU" dirty="0" smtClean="0"/>
              <a:t>)</a:t>
            </a: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92184" y="2739200"/>
            <a:ext cx="292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Microsoft’s</a:t>
            </a:r>
            <a:r>
              <a:rPr lang="ru-RU" dirty="0" smtClean="0"/>
              <a:t> </a:t>
            </a:r>
            <a:r>
              <a:rPr lang="ru-RU" dirty="0" err="1" smtClean="0"/>
              <a:t>Outlook</a:t>
            </a:r>
            <a:r>
              <a:rPr lang="ru-RU" dirty="0" smtClean="0"/>
              <a:t> </a:t>
            </a:r>
            <a:r>
              <a:rPr lang="ru-RU" dirty="0" err="1" smtClean="0"/>
              <a:t>Calendar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92184" y="4353744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iCloud</a:t>
            </a:r>
            <a:r>
              <a:rPr lang="ru-RU" dirty="0" smtClean="0"/>
              <a:t> </a:t>
            </a:r>
            <a:r>
              <a:rPr lang="ru-RU" dirty="0" err="1" smtClean="0"/>
              <a:t>Calendar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66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0892" y="1444734"/>
            <a:ext cx="1093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Цель проекта</a:t>
            </a:r>
          </a:p>
          <a:p>
            <a:r>
              <a:rPr lang="ru-RU" dirty="0" smtClean="0"/>
              <a:t>Данный проект ставит перед собой целью помочь пользователю с планированием и анализом его рабочих и личных коммуникаций, и осуществлением напоминаний пользователю о запланированных коммуникациях.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0891" y="2548593"/>
            <a:ext cx="10937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Задачи для достижения цели</a:t>
            </a:r>
          </a:p>
          <a:p>
            <a:r>
              <a:rPr lang="ru-RU" dirty="0" smtClean="0"/>
              <a:t>1. Выполнить анализ предметной области</a:t>
            </a:r>
          </a:p>
          <a:p>
            <a:r>
              <a:rPr lang="ru-RU" dirty="0" smtClean="0"/>
              <a:t>2. Ознакомиться с существующими похожими программными средствами</a:t>
            </a:r>
          </a:p>
          <a:p>
            <a:r>
              <a:rPr lang="ru-RU" dirty="0" smtClean="0"/>
              <a:t>3. Изучить типы и способы коммуникаций пользователя, выявить информацию о фактических (состоявшихся) и запланированных коммуникациях</a:t>
            </a:r>
          </a:p>
          <a:p>
            <a:r>
              <a:rPr lang="ru-RU" dirty="0" smtClean="0"/>
              <a:t>4. Спроектировать и реализовать веб-приложение: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892" y="220821"/>
            <a:ext cx="2881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 </a:t>
            </a:r>
            <a:r>
              <a:rPr lang="ru-RU" sz="2800" dirty="0" smtClean="0"/>
              <a:t>Целеполагание</a:t>
            </a:r>
            <a:endParaRPr lang="ru-RU" sz="2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924570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36318" y="4294645"/>
            <a:ext cx="10502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4.1. Осуществлять учёт информации о фактических (состоявшихся) и запланированных коммуникациях</a:t>
            </a:r>
          </a:p>
          <a:p>
            <a:r>
              <a:rPr lang="ru-RU" dirty="0" smtClean="0"/>
              <a:t>4.2. Реализовать расчет количества дней до запланированной коммуникации и количества дней с последней коммуникации с конкретным человеком</a:t>
            </a:r>
          </a:p>
          <a:p>
            <a:r>
              <a:rPr lang="ru-RU" dirty="0" smtClean="0"/>
              <a:t>4.3. Реализовать напоминания о запланированной коммуникации</a:t>
            </a:r>
          </a:p>
          <a:p>
            <a:r>
              <a:rPr lang="ru-RU" dirty="0" smtClean="0"/>
              <a:t>4.4. Осуществлять анализ статистики коммуникаций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3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14995" y="1743073"/>
            <a:ext cx="9797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u="sng" dirty="0" smtClean="0"/>
              <a:t>Персонализация и настройка</a:t>
            </a:r>
            <a:r>
              <a:rPr lang="ru-RU" sz="1600" dirty="0" smtClean="0"/>
              <a:t>: пользователи могут настраивать систему под свои индивидуальные потребности</a:t>
            </a:r>
          </a:p>
          <a:p>
            <a:pPr marL="342900" indent="-342900">
              <a:buAutoNum type="arabicPeriod"/>
            </a:pPr>
            <a:r>
              <a:rPr lang="ru-RU" sz="1600" u="sng" dirty="0" smtClean="0"/>
              <a:t>Аналитика и отчетность</a:t>
            </a:r>
            <a:r>
              <a:rPr lang="ru-RU" sz="1600" dirty="0" smtClean="0"/>
              <a:t>: система может предоставлять возможность анализа данных о </a:t>
            </a:r>
            <a:r>
              <a:rPr lang="ru-RU" sz="1600" dirty="0" smtClean="0"/>
              <a:t>запланированных и состоявшихся </a:t>
            </a:r>
            <a:r>
              <a:rPr lang="ru-RU" sz="1600" dirty="0" smtClean="0"/>
              <a:t>коммуникациях, получать статистику по коммуникациям.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0892" y="1041362"/>
            <a:ext cx="982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Уникальность проекта по созданию системы учета коммуникаций (календаря) может заключаться в следующих аспектах: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0892" y="220821"/>
            <a:ext cx="393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4. Уникальность проекта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924570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0892" y="3706352"/>
            <a:ext cx="10772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рамках проекта будут использованы собственные разработки, что позволит сократить затраты на внедрение и эксплуатацию системы. Поэтому </a:t>
            </a:r>
            <a:r>
              <a:rPr lang="ru-RU" dirty="0"/>
              <a:t>п</a:t>
            </a:r>
            <a:r>
              <a:rPr lang="ru-RU" dirty="0" smtClean="0"/>
              <a:t>роект будет успешным, потому что он решает актуальную проблему многих компаний - неэффективного учета коммуникаций.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0892" y="2821476"/>
            <a:ext cx="226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5. Экспертиза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3525225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00892" y="4697597"/>
            <a:ext cx="2031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6. Стратегия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0" y="5401346"/>
            <a:ext cx="55909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00891" y="5520915"/>
            <a:ext cx="11173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Проект по созданию системы учета коммуникаций является важной частью стратегии.</a:t>
            </a:r>
            <a:r>
              <a:rPr lang="ru-RU" dirty="0" smtClean="0"/>
              <a:t> Он стремится предоставить эффективное решение для управления коммуникациями, которое поможет пользователям улучшить свою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592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Обосновать актуальность проекта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Обосновать актуальность  Вашего проекта</dc:title>
  <dc:creator>admin</dc:creator>
  <cp:lastModifiedBy>admin</cp:lastModifiedBy>
  <cp:revision>10</cp:revision>
  <dcterms:created xsi:type="dcterms:W3CDTF">2023-11-24T12:37:04Z</dcterms:created>
  <dcterms:modified xsi:type="dcterms:W3CDTF">2023-11-24T13:53:53Z</dcterms:modified>
</cp:coreProperties>
</file>