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922"/>
    <a:srgbClr val="004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95" d="100"/>
          <a:sy n="95" d="100"/>
        </p:scale>
        <p:origin x="245"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hroz  Karim" userId="a8424e75-82e4-4d33-b424-09328cf80ede" providerId="ADAL" clId="{C68865B2-9A62-456F-8A87-6EF23E914627}"/>
    <pc:docChg chg="custSel modSld">
      <pc:chgData name="Behroz  Karim" userId="a8424e75-82e4-4d33-b424-09328cf80ede" providerId="ADAL" clId="{C68865B2-9A62-456F-8A87-6EF23E914627}" dt="2021-10-30T08:35:34.006" v="222" actId="27636"/>
      <pc:docMkLst>
        <pc:docMk/>
      </pc:docMkLst>
      <pc:sldChg chg="modSp mod">
        <pc:chgData name="Behroz  Karim" userId="a8424e75-82e4-4d33-b424-09328cf80ede" providerId="ADAL" clId="{C68865B2-9A62-456F-8A87-6EF23E914627}" dt="2021-10-30T08:35:34.006" v="222" actId="27636"/>
        <pc:sldMkLst>
          <pc:docMk/>
          <pc:sldMk cId="295049013" sldId="261"/>
        </pc:sldMkLst>
        <pc:spChg chg="mod">
          <ac:chgData name="Behroz  Karim" userId="a8424e75-82e4-4d33-b424-09328cf80ede" providerId="ADAL" clId="{C68865B2-9A62-456F-8A87-6EF23E914627}" dt="2021-10-30T08:35:34.006" v="222" actId="27636"/>
          <ac:spMkLst>
            <pc:docMk/>
            <pc:sldMk cId="295049013"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0474" y="1122363"/>
            <a:ext cx="7385538" cy="2387600"/>
          </a:xfrm>
        </p:spPr>
        <p:txBody>
          <a:bodyPr anchor="b">
            <a:normAutofit/>
          </a:bodyPr>
          <a:lstStyle>
            <a:lvl1pPr algn="ctr">
              <a:defRPr sz="6000">
                <a:solidFill>
                  <a:srgbClr val="F15922"/>
                </a:solidFill>
              </a:defRPr>
            </a:lvl1pPr>
          </a:lstStyle>
          <a:p>
            <a:r>
              <a:rPr lang="en-US"/>
              <a:t>Click to edit Master title style</a:t>
            </a:r>
          </a:p>
        </p:txBody>
      </p:sp>
      <p:sp>
        <p:nvSpPr>
          <p:cNvPr id="3" name="Subtitle 2"/>
          <p:cNvSpPr>
            <a:spLocks noGrp="1"/>
          </p:cNvSpPr>
          <p:nvPr>
            <p:ph type="subTitle" idx="1"/>
          </p:nvPr>
        </p:nvSpPr>
        <p:spPr>
          <a:xfrm>
            <a:off x="4670474" y="3602038"/>
            <a:ext cx="7385538"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276D79ED-3FA7-4EF8-964B-EB8BCFAB02F8}" type="datetimeFigureOut">
              <a:rPr lang="en-US" smtClean="0"/>
              <a:pPr/>
              <a:t>10/30/2021</a:t>
            </a:fld>
            <a:endParaRPr lang="en-US"/>
          </a:p>
        </p:txBody>
      </p:sp>
      <p:sp>
        <p:nvSpPr>
          <p:cNvPr id="5" name="Footer Placeholder 4"/>
          <p:cNvSpPr>
            <a:spLocks noGrp="1"/>
          </p:cNvSpPr>
          <p:nvPr>
            <p:ph type="ftr" sz="quarter" idx="11"/>
          </p:nvPr>
        </p:nvSpPr>
        <p:spPr>
          <a:xfrm>
            <a:off x="4389706" y="6356348"/>
            <a:ext cx="4114800"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9312812" y="6356349"/>
            <a:ext cx="2743200" cy="365125"/>
          </a:xfrm>
        </p:spPr>
        <p:txBody>
          <a:bodyPr/>
          <a:lstStyle>
            <a:lvl1pPr>
              <a:defRPr>
                <a:solidFill>
                  <a:schemeClr val="tx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1592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8830" y="1427163"/>
            <a:ext cx="7163170" cy="1219784"/>
          </a:xfrm>
        </p:spPr>
        <p:txBody>
          <a:bodyPr/>
          <a:lstStyle/>
          <a:p>
            <a:r>
              <a:rPr lang="en-US" dirty="0"/>
              <a:t>Introduction</a:t>
            </a:r>
          </a:p>
        </p:txBody>
      </p:sp>
      <p:sp>
        <p:nvSpPr>
          <p:cNvPr id="3" name="Subtitle 2"/>
          <p:cNvSpPr>
            <a:spLocks noGrp="1"/>
          </p:cNvSpPr>
          <p:nvPr>
            <p:ph type="subTitle" idx="1"/>
          </p:nvPr>
        </p:nvSpPr>
        <p:spPr>
          <a:xfrm>
            <a:off x="5028830" y="2873291"/>
            <a:ext cx="7163170" cy="2133599"/>
          </a:xfrm>
        </p:spPr>
        <p:txBody>
          <a:bodyPr>
            <a:normAutofit fontScale="92500" lnSpcReduction="10000"/>
          </a:bodyPr>
          <a:lstStyle/>
          <a:p>
            <a:pPr algn="l"/>
            <a:r>
              <a:rPr lang="en-US" sz="2400" dirty="0">
                <a:effectLst/>
                <a:latin typeface="Times New Roman" panose="02020603050405020304" pitchFamily="18" charset="0"/>
                <a:ea typeface="Calibri" panose="020F0502020204030204" pitchFamily="34" charset="0"/>
              </a:rPr>
              <a:t>The Chicago Crime dataset reflects the incidents of crime that occurred in the city of Chicago from 2001. This Data is taken from the Chicago police department. To protect the privacy of the victims their addresses are shown at block level only.  The data has information about the crime location, type, date and case number. Moreover, each data also has a column describing the crime</a:t>
            </a:r>
            <a:endParaRPr lang="en-US" sz="2400" dirty="0"/>
          </a:p>
          <a:p>
            <a:pPr algn="l"/>
            <a:endParaRPr lang="en-US" b="1" dirty="0"/>
          </a:p>
        </p:txBody>
      </p:sp>
      <p:pic>
        <p:nvPicPr>
          <p:cNvPr id="5" name="Picture 4">
            <a:extLst>
              <a:ext uri="{FF2B5EF4-FFF2-40B4-BE49-F238E27FC236}">
                <a16:creationId xmlns:a16="http://schemas.microsoft.com/office/drawing/2014/main" id="{BE652247-7642-4053-8CC0-122DFAFB0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196" y="5029196"/>
            <a:ext cx="1828804" cy="1828804"/>
          </a:xfrm>
          <a:prstGeom prst="rect">
            <a:avLst/>
          </a:prstGeom>
        </p:spPr>
      </p:pic>
    </p:spTree>
    <p:extLst>
      <p:ext uri="{BB962C8B-B14F-4D97-AF65-F5344CB8AC3E}">
        <p14:creationId xmlns:p14="http://schemas.microsoft.com/office/powerpoint/2010/main" val="72092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fontScale="92500" lnSpcReduction="10000"/>
          </a:bodyPr>
          <a:lstStyle/>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What is the format of the data and how reliable, big, and incomplete the data is?</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How crime rate is related to time( date, time of the day).</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How often domestic crimes occur.</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Which types of crimes occurred most frequently?</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What are the most vulnerable blocks for crime location and what are the safest areas?</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What percent of the cases were solved?</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How crime rate is affected by arresting criminals?</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Does the crime rate increased or decreased with years?</a:t>
            </a:r>
          </a:p>
          <a:p>
            <a:pPr marL="342900" marR="0" lvl="0" indent="-342900">
              <a:lnSpc>
                <a:spcPct val="107000"/>
              </a:lnSpc>
              <a:spcBef>
                <a:spcPts val="0"/>
              </a:spcBef>
              <a:spcAft>
                <a:spcPts val="80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Criminals of which crimes were arrested frequently?</a:t>
            </a:r>
          </a:p>
        </p:txBody>
      </p:sp>
      <p:pic>
        <p:nvPicPr>
          <p:cNvPr id="4" name="Picture 3">
            <a:extLst>
              <a:ext uri="{FF2B5EF4-FFF2-40B4-BE49-F238E27FC236}">
                <a16:creationId xmlns:a16="http://schemas.microsoft.com/office/drawing/2014/main" id="{AD924802-A533-4E97-BA65-1EB436B6DA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196" y="5029196"/>
            <a:ext cx="1828804" cy="1828804"/>
          </a:xfrm>
          <a:prstGeom prst="rect">
            <a:avLst/>
          </a:prstGeom>
        </p:spPr>
      </p:pic>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a:t>
            </a:r>
          </a:p>
        </p:txBody>
      </p:sp>
      <p:sp>
        <p:nvSpPr>
          <p:cNvPr id="3" name="Content Placeholder 2"/>
          <p:cNvSpPr>
            <a:spLocks noGrp="1"/>
          </p:cNvSpPr>
          <p:nvPr>
            <p:ph idx="1"/>
          </p:nvPr>
        </p:nvSpPr>
        <p:spPr>
          <a:xfrm>
            <a:off x="838200" y="1789611"/>
            <a:ext cx="10515600" cy="3728873"/>
          </a:xfrm>
        </p:spPr>
        <p:txBody>
          <a:bodyPr>
            <a:normAutofit/>
          </a:bodyPr>
          <a:lstStyle/>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We can find safe </a:t>
            </a:r>
            <a:r>
              <a:rPr lang="en-US" sz="2800" dirty="0">
                <a:latin typeface="Trebuchet MS (Headings)"/>
                <a:ea typeface="Calibri" panose="020F0502020204030204" pitchFamily="34" charset="0"/>
                <a:cs typeface="Times New Roman" panose="02020603050405020304" pitchFamily="18" charset="0"/>
              </a:rPr>
              <a:t>areas in Chicago</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We can </a:t>
            </a:r>
            <a:r>
              <a:rPr lang="en-US" sz="2800" dirty="0">
                <a:latin typeface="Trebuchet MS (Headings)"/>
                <a:ea typeface="Calibri" panose="020F0502020204030204" pitchFamily="34" charset="0"/>
                <a:cs typeface="Times New Roman" panose="02020603050405020304" pitchFamily="18" charset="0"/>
              </a:rPr>
              <a:t>infer </a:t>
            </a:r>
            <a:r>
              <a:rPr lang="en-US" sz="2800" dirty="0">
                <a:effectLst/>
                <a:latin typeface="Trebuchet MS (Headings)"/>
                <a:ea typeface="Calibri" panose="020F0502020204030204" pitchFamily="34" charset="0"/>
                <a:cs typeface="Times New Roman" panose="02020603050405020304" pitchFamily="18" charset="0"/>
              </a:rPr>
              <a:t>how effective Chicago police is in dealing crimes</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We can infer how safe </a:t>
            </a:r>
            <a:r>
              <a:rPr lang="en-US" sz="2800" dirty="0">
                <a:latin typeface="Trebuchet MS (Headings)"/>
                <a:ea typeface="Calibri" panose="020F0502020204030204" pitchFamily="34" charset="0"/>
                <a:cs typeface="Times New Roman" panose="02020603050405020304" pitchFamily="18" charset="0"/>
              </a:rPr>
              <a:t>Chicago is for domestic residents</a:t>
            </a: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We can infer how much violent people of Chicago are.</a:t>
            </a:r>
          </a:p>
          <a:p>
            <a:pPr marL="342900" marR="0" lvl="0" indent="-342900">
              <a:lnSpc>
                <a:spcPct val="107000"/>
              </a:lnSpc>
              <a:spcBef>
                <a:spcPts val="0"/>
              </a:spcBef>
              <a:spcAft>
                <a:spcPts val="0"/>
              </a:spcAft>
              <a:buFont typeface="+mj-lt"/>
              <a:buAutoNum type="arabicPeriod"/>
            </a:pPr>
            <a:r>
              <a:rPr lang="en-US" sz="2800" dirty="0">
                <a:latin typeface="Trebuchet MS (Headings)"/>
                <a:ea typeface="Calibri" panose="020F0502020204030204" pitchFamily="34" charset="0"/>
                <a:cs typeface="Times New Roman" panose="02020603050405020304" pitchFamily="18" charset="0"/>
              </a:rPr>
              <a:t>We can infer from the dataset that </a:t>
            </a:r>
            <a:r>
              <a:rPr lang="en-US" dirty="0">
                <a:latin typeface="Trebuchet MS (Headings)"/>
                <a:ea typeface="Calibri" panose="020F0502020204030204" pitchFamily="34" charset="0"/>
                <a:cs typeface="Times New Roman" panose="02020603050405020304" pitchFamily="18" charset="0"/>
              </a:rPr>
              <a:t>Chicago is notorious for what type of crimes</a:t>
            </a:r>
            <a:endParaRPr lang="en-US" sz="2800" dirty="0">
              <a:latin typeface="Trebuchet MS (Headings)"/>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dirty="0">
                <a:effectLst/>
                <a:latin typeface="Trebuchet MS (Headings)"/>
                <a:ea typeface="Calibri" panose="020F0502020204030204" pitchFamily="34" charset="0"/>
                <a:cs typeface="Times New Roman" panose="02020603050405020304" pitchFamily="18" charset="0"/>
              </a:rPr>
              <a:t>We can visualize the frequency of crimes and infer whether crimes increased or decreased over the years </a:t>
            </a:r>
          </a:p>
        </p:txBody>
      </p:sp>
      <p:pic>
        <p:nvPicPr>
          <p:cNvPr id="4" name="Picture 3">
            <a:extLst>
              <a:ext uri="{FF2B5EF4-FFF2-40B4-BE49-F238E27FC236}">
                <a16:creationId xmlns:a16="http://schemas.microsoft.com/office/drawing/2014/main" id="{E888A21B-B2BB-409D-8AB2-2ED317DD9F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196" y="5029196"/>
            <a:ext cx="1828804" cy="1828804"/>
          </a:xfrm>
          <a:prstGeom prst="rect">
            <a:avLst/>
          </a:prstGeom>
        </p:spPr>
      </p:pic>
    </p:spTree>
    <p:extLst>
      <p:ext uri="{BB962C8B-B14F-4D97-AF65-F5344CB8AC3E}">
        <p14:creationId xmlns:p14="http://schemas.microsoft.com/office/powerpoint/2010/main" val="295049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4DAACCB-BA11-44A6-9C9B-CE79C391980F}" vid="{19E1171A-2D23-4786-A0DA-36C1A002E6D3}"/>
    </a:ext>
  </a:extLst>
</a:theme>
</file>

<file path=docProps/app.xml><?xml version="1.0" encoding="utf-8"?>
<Properties xmlns="http://schemas.openxmlformats.org/officeDocument/2006/extended-properties" xmlns:vt="http://schemas.openxmlformats.org/officeDocument/2006/docPropsVTypes">
  <Template>Big-Data-PowerPoint-Template</Template>
  <TotalTime>12</TotalTime>
  <Words>245</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Trebuchet MS</vt:lpstr>
      <vt:lpstr>Trebuchet MS (Headings)</vt:lpstr>
      <vt:lpstr>Office Theme</vt:lpstr>
      <vt:lpstr>Introduction</vt:lpstr>
      <vt:lpstr>Questions</vt:lpstr>
      <vt:lpstr>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Behroz  Karim</dc:creator>
  <cp:lastModifiedBy>Behroz  Karim</cp:lastModifiedBy>
  <cp:revision>1</cp:revision>
  <dcterms:created xsi:type="dcterms:W3CDTF">2021-10-30T08:23:36Z</dcterms:created>
  <dcterms:modified xsi:type="dcterms:W3CDTF">2021-10-30T08:35:40Z</dcterms:modified>
</cp:coreProperties>
</file>