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Lst>
  <p:sldSz cx="12192000" cy="6858000"/>
  <p:notesSz cx="6858000" cy="9144000"/>
  <p:embeddedFontLst>
    <p:embeddedFont>
      <p:font typeface="Noto Sans Symbols" panose="020B0604020202020204" charset="0"/>
      <p:regular r:id="rId18"/>
      <p:bold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D19B5E-E164-4CF0-B6D5-986EF994BB87}">
  <a:tblStyle styleId="{6AD19B5E-E164-4CF0-B6D5-986EF994BB8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57CE837-6569-42B6-A025-7355EA745100}"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06718cc71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06718cc7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6718cc71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6718cc71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6d5bb38f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106d5bb38f3_2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6d5bb38f3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106d5bb38f3_2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bb2495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106bb2495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rgbClr val="FFCA08"/>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rgbClr val="F1C232"/>
            </a:solidFill>
            <a:ln>
              <a:noFill/>
            </a:ln>
          </p:spPr>
        </p:sp>
        <p:sp>
          <p:nvSpPr>
            <p:cNvPr id="28" name="Google Shape;28;p2"/>
            <p:cNvSpPr/>
            <p:nvPr/>
          </p:nvSpPr>
          <p:spPr>
            <a:xfrm>
              <a:off x="8932333" y="3048000"/>
              <a:ext cx="3259667" cy="3810000"/>
            </a:xfrm>
            <a:prstGeom prst="triangle">
              <a:avLst>
                <a:gd name="adj" fmla="val 100000"/>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FFCA08"/>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F1C232"/>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FFCA08"/>
            </a:solidFill>
            <a:ln>
              <a:noFill/>
            </a:ln>
          </p:spPr>
        </p:sp>
        <p:sp>
          <p:nvSpPr>
            <p:cNvPr id="32" name="Google Shape;32;p2"/>
            <p:cNvSpPr/>
            <p:nvPr/>
          </p:nvSpPr>
          <p:spPr>
            <a:xfrm>
              <a:off x="10371666" y="3589867"/>
              <a:ext cx="1817159" cy="3268133"/>
            </a:xfrm>
            <a:prstGeom prst="triangle">
              <a:avLst>
                <a:gd name="adj" fmla="val 100000"/>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589509" y="2195714"/>
            <a:ext cx="8596800" cy="38808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path path="circle">
            <a:fillToRect l="50000" t="50000" r="50000" b="50000"/>
          </a:path>
          <a:tileRect/>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4229"/>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rgbClr val="FFFF00"/>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rgbClr val="FFFF00"/>
            </a:solidFill>
            <a:ln>
              <a:noFill/>
            </a:ln>
          </p:spPr>
        </p:sp>
        <p:sp>
          <p:nvSpPr>
            <p:cNvPr id="11" name="Google Shape;11;p1"/>
            <p:cNvSpPr/>
            <p:nvPr/>
          </p:nvSpPr>
          <p:spPr>
            <a:xfrm>
              <a:off x="8932333" y="3048000"/>
              <a:ext cx="3259667" cy="3810000"/>
            </a:xfrm>
            <a:prstGeom prst="triangle">
              <a:avLst>
                <a:gd name="adj" fmla="val 100000"/>
              </a:avLst>
            </a:prstGeom>
            <a:solidFill>
              <a:srgbClr val="FFCA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FFCA08"/>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FFCA08"/>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FFCA08"/>
            </a:solidFill>
            <a:ln>
              <a:noFill/>
            </a:ln>
          </p:spPr>
        </p:sp>
        <p:sp>
          <p:nvSpPr>
            <p:cNvPr id="15" name="Google Shape;15;p1"/>
            <p:cNvSpPr/>
            <p:nvPr/>
          </p:nvSpPr>
          <p:spPr>
            <a:xfrm>
              <a:off x="10371666" y="3589867"/>
              <a:ext cx="1817159" cy="3268133"/>
            </a:xfrm>
            <a:prstGeom prst="triangle">
              <a:avLst>
                <a:gd name="adj" fmla="val 100000"/>
              </a:avLst>
            </a:prstGeom>
            <a:solidFill>
              <a:srgbClr val="FFCA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F1C232"/>
              </a:buClr>
              <a:buSzPts val="3600"/>
              <a:buFont typeface="Trebuchet MS"/>
              <a:buNone/>
              <a:defRPr sz="3600" b="0" i="0" u="none" strike="noStrike" cap="none">
                <a:solidFill>
                  <a:srgbClr val="F1C23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589509" y="2195714"/>
            <a:ext cx="8596800" cy="38808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rgbClr val="FFFFFF"/>
              </a:buClr>
              <a:buSzPts val="1440"/>
              <a:buFont typeface="Noto Sans Symbols"/>
              <a:buChar char="►"/>
              <a:defRPr sz="1800" b="0" i="0" u="none" strike="noStrike" cap="none">
                <a:solidFill>
                  <a:srgbClr val="FFFFFF"/>
                </a:solidFill>
                <a:latin typeface="Trebuchet MS"/>
                <a:ea typeface="Trebuchet MS"/>
                <a:cs typeface="Trebuchet MS"/>
                <a:sym typeface="Trebuchet MS"/>
              </a:defRPr>
            </a:lvl1pPr>
            <a:lvl2pPr marL="914400" marR="0" lvl="1" indent="-309880" algn="l" rtl="0">
              <a:spcBef>
                <a:spcPts val="1000"/>
              </a:spcBef>
              <a:spcAft>
                <a:spcPts val="0"/>
              </a:spcAft>
              <a:buClr>
                <a:srgbClr val="FFFFFF"/>
              </a:buClr>
              <a:buSzPts val="1280"/>
              <a:buFont typeface="Noto Sans Symbols"/>
              <a:buChar char="►"/>
              <a:defRPr sz="1600" b="0" i="0" u="none" strike="noStrike" cap="none">
                <a:solidFill>
                  <a:srgbClr val="FFFFFF"/>
                </a:solidFill>
                <a:latin typeface="Trebuchet MS"/>
                <a:ea typeface="Trebuchet MS"/>
                <a:cs typeface="Trebuchet MS"/>
                <a:sym typeface="Trebuchet MS"/>
              </a:defRPr>
            </a:lvl2pPr>
            <a:lvl3pPr marL="1371600" marR="0" lvl="2" indent="-299719" algn="l" rtl="0">
              <a:spcBef>
                <a:spcPts val="1000"/>
              </a:spcBef>
              <a:spcAft>
                <a:spcPts val="0"/>
              </a:spcAft>
              <a:buClr>
                <a:srgbClr val="FFFFFF"/>
              </a:buClr>
              <a:buSzPts val="1120"/>
              <a:buFont typeface="Noto Sans Symbols"/>
              <a:buChar char="►"/>
              <a:defRPr sz="1400" b="0" i="0" u="none" strike="noStrike" cap="none">
                <a:solidFill>
                  <a:srgbClr val="FFFFFF"/>
                </a:solidFill>
                <a:latin typeface="Trebuchet MS"/>
                <a:ea typeface="Trebuchet MS"/>
                <a:cs typeface="Trebuchet MS"/>
                <a:sym typeface="Trebuchet MS"/>
              </a:defRPr>
            </a:lvl3pPr>
            <a:lvl4pPr marL="1828800" marR="0" lvl="3" indent="-289560" algn="l" rtl="0">
              <a:spcBef>
                <a:spcPts val="1000"/>
              </a:spcBef>
              <a:spcAft>
                <a:spcPts val="0"/>
              </a:spcAft>
              <a:buClr>
                <a:srgbClr val="FFFFFF"/>
              </a:buClr>
              <a:buSzPts val="960"/>
              <a:buFont typeface="Noto Sans Symbols"/>
              <a:buChar char="►"/>
              <a:defRPr sz="1200" b="0" i="0" u="none" strike="noStrike" cap="none">
                <a:solidFill>
                  <a:srgbClr val="FFFFFF"/>
                </a:solidFill>
                <a:latin typeface="Trebuchet MS"/>
                <a:ea typeface="Trebuchet MS"/>
                <a:cs typeface="Trebuchet MS"/>
                <a:sym typeface="Trebuchet MS"/>
              </a:defRPr>
            </a:lvl4pPr>
            <a:lvl5pPr marL="2286000" marR="0" lvl="4" indent="-289560" algn="l" rtl="0">
              <a:spcBef>
                <a:spcPts val="1000"/>
              </a:spcBef>
              <a:spcAft>
                <a:spcPts val="0"/>
              </a:spcAft>
              <a:buClr>
                <a:srgbClr val="FFFFFF"/>
              </a:buClr>
              <a:buSzPts val="960"/>
              <a:buFont typeface="Noto Sans Symbols"/>
              <a:buChar char="►"/>
              <a:defRPr sz="1200" b="0" i="0" u="none" strike="noStrike" cap="none">
                <a:solidFill>
                  <a:srgbClr val="FFFFFF"/>
                </a:solidFill>
                <a:latin typeface="Trebuchet MS"/>
                <a:ea typeface="Trebuchet MS"/>
                <a:cs typeface="Trebuchet MS"/>
                <a:sym typeface="Trebuchet MS"/>
              </a:defRPr>
            </a:lvl5pPr>
            <a:lvl6pPr marL="2743200" marR="0" lvl="5" indent="-289560" algn="l" rtl="0">
              <a:spcBef>
                <a:spcPts val="1000"/>
              </a:spcBef>
              <a:spcAft>
                <a:spcPts val="0"/>
              </a:spcAft>
              <a:buClr>
                <a:srgbClr val="FFFFFF"/>
              </a:buClr>
              <a:buSzPts val="960"/>
              <a:buFont typeface="Noto Sans Symbols"/>
              <a:buChar char="►"/>
              <a:defRPr sz="1200" b="0" i="0" u="none" strike="noStrike" cap="none">
                <a:solidFill>
                  <a:srgbClr val="FFFFFF"/>
                </a:solidFill>
                <a:latin typeface="Trebuchet MS"/>
                <a:ea typeface="Trebuchet MS"/>
                <a:cs typeface="Trebuchet MS"/>
                <a:sym typeface="Trebuchet MS"/>
              </a:defRPr>
            </a:lvl6pPr>
            <a:lvl7pPr marL="3200400" marR="0" lvl="6" indent="-289560" algn="l" rtl="0">
              <a:spcBef>
                <a:spcPts val="1000"/>
              </a:spcBef>
              <a:spcAft>
                <a:spcPts val="0"/>
              </a:spcAft>
              <a:buClr>
                <a:srgbClr val="FFFFFF"/>
              </a:buClr>
              <a:buSzPts val="960"/>
              <a:buFont typeface="Noto Sans Symbols"/>
              <a:buChar char="►"/>
              <a:defRPr sz="1200" b="0" i="0" u="none" strike="noStrike" cap="none">
                <a:solidFill>
                  <a:srgbClr val="FFFFFF"/>
                </a:solidFill>
                <a:latin typeface="Trebuchet MS"/>
                <a:ea typeface="Trebuchet MS"/>
                <a:cs typeface="Trebuchet MS"/>
                <a:sym typeface="Trebuchet MS"/>
              </a:defRPr>
            </a:lvl7pPr>
            <a:lvl8pPr marL="3657600" marR="0" lvl="7" indent="-289559" algn="l" rtl="0">
              <a:spcBef>
                <a:spcPts val="1000"/>
              </a:spcBef>
              <a:spcAft>
                <a:spcPts val="0"/>
              </a:spcAft>
              <a:buClr>
                <a:srgbClr val="FFFFFF"/>
              </a:buClr>
              <a:buSzPts val="960"/>
              <a:buFont typeface="Noto Sans Symbols"/>
              <a:buChar char="►"/>
              <a:defRPr sz="1200" b="0" i="0" u="none" strike="noStrike" cap="none">
                <a:solidFill>
                  <a:srgbClr val="FFFFFF"/>
                </a:solidFill>
                <a:latin typeface="Trebuchet MS"/>
                <a:ea typeface="Trebuchet MS"/>
                <a:cs typeface="Trebuchet MS"/>
                <a:sym typeface="Trebuchet MS"/>
              </a:defRPr>
            </a:lvl8pPr>
            <a:lvl9pPr marL="4114800" marR="0" lvl="8" indent="-289559" algn="l" rtl="0">
              <a:spcBef>
                <a:spcPts val="1000"/>
              </a:spcBef>
              <a:spcAft>
                <a:spcPts val="0"/>
              </a:spcAft>
              <a:buClr>
                <a:srgbClr val="FFFFFF"/>
              </a:buClr>
              <a:buSzPts val="960"/>
              <a:buFont typeface="Noto Sans Symbols"/>
              <a:buChar char="►"/>
              <a:defRPr sz="1200" b="0" i="0" u="none" strike="noStrike" cap="none">
                <a:solidFill>
                  <a:srgbClr val="FFFFF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142"/>
        <p:cNvGrpSpPr/>
        <p:nvPr/>
      </p:nvGrpSpPr>
      <p:grpSpPr>
        <a:xfrm>
          <a:off x="0" y="0"/>
          <a:ext cx="0" cy="0"/>
          <a:chOff x="0" y="0"/>
          <a:chExt cx="0" cy="0"/>
        </a:xfrm>
      </p:grpSpPr>
      <p:pic>
        <p:nvPicPr>
          <p:cNvPr id="143" name="Google Shape;143;p18"/>
          <p:cNvPicPr preferRelativeResize="0"/>
          <p:nvPr/>
        </p:nvPicPr>
        <p:blipFill>
          <a:blip r:embed="rId3">
            <a:alphaModFix/>
          </a:blip>
          <a:stretch>
            <a:fillRect/>
          </a:stretch>
        </p:blipFill>
        <p:spPr>
          <a:xfrm>
            <a:off x="718200" y="1502350"/>
            <a:ext cx="7649126" cy="2003550"/>
          </a:xfrm>
          <a:prstGeom prst="rect">
            <a:avLst/>
          </a:prstGeom>
          <a:noFill/>
          <a:ln>
            <a:noFill/>
          </a:ln>
          <a:effectLst>
            <a:outerShdw blurRad="57150" dist="19050" dir="5400000" algn="bl" rotWithShape="0">
              <a:srgbClr val="000000">
                <a:alpha val="46000"/>
              </a:srgbClr>
            </a:outerShdw>
          </a:effectLst>
        </p:spPr>
      </p:pic>
      <p:sp>
        <p:nvSpPr>
          <p:cNvPr id="144" name="Google Shape;144;p18"/>
          <p:cNvSpPr txBox="1"/>
          <p:nvPr/>
        </p:nvSpPr>
        <p:spPr>
          <a:xfrm>
            <a:off x="831400" y="3414200"/>
            <a:ext cx="5403900" cy="1644522"/>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4400" b="1" dirty="0">
                <a:solidFill>
                  <a:srgbClr val="FFFFFF"/>
                </a:solidFill>
                <a:latin typeface="Trebuchet MS"/>
                <a:ea typeface="Trebuchet MS"/>
                <a:cs typeface="Trebuchet MS"/>
                <a:sym typeface="Trebuchet MS"/>
              </a:rPr>
              <a:t>Group members</a:t>
            </a:r>
            <a:endParaRPr sz="4400" b="1" dirty="0">
              <a:solidFill>
                <a:srgbClr val="FFFFFF"/>
              </a:solidFill>
              <a:latin typeface="Trebuchet MS"/>
              <a:ea typeface="Trebuchet MS"/>
              <a:cs typeface="Trebuchet MS"/>
              <a:sym typeface="Trebuchet MS"/>
            </a:endParaRPr>
          </a:p>
          <a:p>
            <a:pPr marL="457200" lvl="0" indent="-381000" algn="l" rtl="0">
              <a:lnSpc>
                <a:spcPct val="115000"/>
              </a:lnSpc>
              <a:spcBef>
                <a:spcPts val="1000"/>
              </a:spcBef>
              <a:spcAft>
                <a:spcPts val="0"/>
              </a:spcAft>
              <a:buClr>
                <a:srgbClr val="F5BD00"/>
              </a:buClr>
              <a:buSzPts val="2400"/>
              <a:buChar char="➢"/>
            </a:pPr>
            <a:r>
              <a:rPr lang="en-US" sz="2400" dirty="0">
                <a:solidFill>
                  <a:srgbClr val="FFFFFF"/>
                </a:solidFill>
                <a:latin typeface="Trebuchet MS"/>
                <a:ea typeface="Trebuchet MS"/>
                <a:cs typeface="Trebuchet MS"/>
                <a:sym typeface="Trebuchet MS"/>
              </a:rPr>
              <a:t>Arbaz Hamid Bamboowala</a:t>
            </a:r>
            <a:endParaRPr sz="2400" dirty="0">
              <a:solidFill>
                <a:srgbClr val="FFFFFF"/>
              </a:solidFill>
              <a:latin typeface="Trebuchet MS"/>
              <a:ea typeface="Trebuchet MS"/>
              <a:cs typeface="Trebuchet MS"/>
              <a:sym typeface="Trebuchet MS"/>
            </a:endParaRPr>
          </a:p>
        </p:txBody>
      </p:sp>
      <p:pic>
        <p:nvPicPr>
          <p:cNvPr id="145" name="Google Shape;145;p18"/>
          <p:cNvPicPr preferRelativeResize="0"/>
          <p:nvPr/>
        </p:nvPicPr>
        <p:blipFill>
          <a:blip r:embed="rId4">
            <a:alphaModFix/>
          </a:blip>
          <a:stretch>
            <a:fillRect/>
          </a:stretch>
        </p:blipFill>
        <p:spPr>
          <a:xfrm>
            <a:off x="4111588" y="14950"/>
            <a:ext cx="1289775" cy="1282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290550" y="1185025"/>
            <a:ext cx="100011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sz="5400">
                <a:solidFill>
                  <a:srgbClr val="FFFF00"/>
                </a:solidFill>
              </a:rPr>
              <a:t>5 Days weather forecast from tableau</a:t>
            </a:r>
            <a:endParaRPr sz="5400">
              <a:solidFill>
                <a:srgbClr val="FFFF00"/>
              </a:solidFill>
            </a:endParaRPr>
          </a:p>
        </p:txBody>
      </p:sp>
      <p:pic>
        <p:nvPicPr>
          <p:cNvPr id="223" name="Google Shape;223;p28" descr="Q2"/>
          <p:cNvPicPr preferRelativeResize="0">
            <a:picLocks noGrp="1"/>
          </p:cNvPicPr>
          <p:nvPr>
            <p:ph type="body" idx="1"/>
          </p:nvPr>
        </p:nvPicPr>
        <p:blipFill rotWithShape="1">
          <a:blip r:embed="rId3">
            <a:alphaModFix/>
          </a:blip>
          <a:srcRect/>
          <a:stretch/>
        </p:blipFill>
        <p:spPr>
          <a:xfrm>
            <a:off x="570634" y="2911164"/>
            <a:ext cx="8596800" cy="3880800"/>
          </a:xfrm>
          <a:prstGeom prst="rect">
            <a:avLst/>
          </a:prstGeom>
          <a:noFill/>
          <a:ln>
            <a:noFill/>
          </a:ln>
        </p:spPr>
      </p:pic>
      <p:pic>
        <p:nvPicPr>
          <p:cNvPr id="224" name="Google Shape;224;p28"/>
          <p:cNvPicPr preferRelativeResize="0"/>
          <p:nvPr/>
        </p:nvPicPr>
        <p:blipFill>
          <a:blip r:embed="rId4">
            <a:alphaModFix/>
          </a:blip>
          <a:stretch>
            <a:fillRect/>
          </a:stretch>
        </p:blipFill>
        <p:spPr>
          <a:xfrm>
            <a:off x="4251850" y="0"/>
            <a:ext cx="1289775" cy="128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228"/>
        <p:cNvGrpSpPr/>
        <p:nvPr/>
      </p:nvGrpSpPr>
      <p:grpSpPr>
        <a:xfrm>
          <a:off x="0" y="0"/>
          <a:ext cx="0" cy="0"/>
          <a:chOff x="0" y="0"/>
          <a:chExt cx="0" cy="0"/>
        </a:xfrm>
      </p:grpSpPr>
      <p:pic>
        <p:nvPicPr>
          <p:cNvPr id="229" name="Google Shape;229;p29"/>
          <p:cNvPicPr preferRelativeResize="0"/>
          <p:nvPr/>
        </p:nvPicPr>
        <p:blipFill rotWithShape="1">
          <a:blip r:embed="rId3">
            <a:alphaModFix/>
          </a:blip>
          <a:srcRect/>
          <a:stretch/>
        </p:blipFill>
        <p:spPr>
          <a:xfrm>
            <a:off x="574113" y="1150061"/>
            <a:ext cx="8596200" cy="5099400"/>
          </a:xfrm>
          <a:prstGeom prst="rect">
            <a:avLst/>
          </a:prstGeom>
          <a:noFill/>
          <a:ln>
            <a:noFill/>
          </a:ln>
        </p:spPr>
      </p:pic>
      <p:pic>
        <p:nvPicPr>
          <p:cNvPr id="230" name="Google Shape;230;p29"/>
          <p:cNvPicPr preferRelativeResize="0"/>
          <p:nvPr/>
        </p:nvPicPr>
        <p:blipFill>
          <a:blip r:embed="rId4">
            <a:alphaModFix/>
          </a:blip>
          <a:stretch>
            <a:fillRect/>
          </a:stretch>
        </p:blipFill>
        <p:spPr>
          <a:xfrm>
            <a:off x="4480450" y="0"/>
            <a:ext cx="1156619" cy="115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234"/>
        <p:cNvGrpSpPr/>
        <p:nvPr/>
      </p:nvGrpSpPr>
      <p:grpSpPr>
        <a:xfrm>
          <a:off x="0" y="0"/>
          <a:ext cx="0" cy="0"/>
          <a:chOff x="0" y="0"/>
          <a:chExt cx="0" cy="0"/>
        </a:xfrm>
      </p:grpSpPr>
      <p:grpSp>
        <p:nvGrpSpPr>
          <p:cNvPr id="235" name="Google Shape;235;p30"/>
          <p:cNvGrpSpPr/>
          <p:nvPr/>
        </p:nvGrpSpPr>
        <p:grpSpPr>
          <a:xfrm>
            <a:off x="0" y="-8467"/>
            <a:ext cx="12192000" cy="6866467"/>
            <a:chOff x="0" y="-8467"/>
            <a:chExt cx="12192000" cy="6866467"/>
          </a:xfrm>
        </p:grpSpPr>
        <p:cxnSp>
          <p:nvCxnSpPr>
            <p:cNvPr id="236" name="Google Shape;236;p3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37" name="Google Shape;237;p3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38" name="Google Shape;238;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a:lstStyle/>
            <a:p>
              <a:endParaRPr lang="en-US"/>
            </a:p>
          </p:txBody>
        </p:sp>
        <p:sp>
          <p:nvSpPr>
            <p:cNvPr id="239" name="Google Shape;239;p3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US"/>
            </a:p>
          </p:txBody>
        </p:sp>
        <p:sp>
          <p:nvSpPr>
            <p:cNvPr id="240" name="Google Shape;240;p3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a:lstStyle/>
            <a:p>
              <a:endParaRPr lang="en-US"/>
            </a:p>
          </p:txBody>
        </p:sp>
        <p:sp>
          <p:nvSpPr>
            <p:cNvPr id="242" name="Google Shape;242;p3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a:lstStyle/>
            <a:p>
              <a:endParaRPr lang="en-US"/>
            </a:p>
          </p:txBody>
        </p:sp>
        <p:sp>
          <p:nvSpPr>
            <p:cNvPr id="243" name="Google Shape;243;p3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a:lstStyle/>
            <a:p>
              <a:endParaRPr lang="en-US"/>
            </a:p>
          </p:txBody>
        </p:sp>
        <p:sp>
          <p:nvSpPr>
            <p:cNvPr id="244" name="Google Shape;244;p3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30"/>
          <p:cNvSpPr/>
          <p:nvPr/>
        </p:nvSpPr>
        <p:spPr>
          <a:xfrm>
            <a:off x="0" y="0"/>
            <a:ext cx="12188952" cy="6858000"/>
          </a:xfrm>
          <a:prstGeom prst="rect">
            <a:avLst/>
          </a:prstGeom>
          <a:gradFill>
            <a:gsLst>
              <a:gs pos="0">
                <a:srgbClr val="3177EE"/>
              </a:gs>
              <a:gs pos="100000">
                <a:srgbClr val="113D8A"/>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247" name="Google Shape;247;p30"/>
          <p:cNvGrpSpPr/>
          <p:nvPr/>
        </p:nvGrpSpPr>
        <p:grpSpPr>
          <a:xfrm>
            <a:off x="0" y="-8467"/>
            <a:ext cx="12192000" cy="6866467"/>
            <a:chOff x="0" y="-8467"/>
            <a:chExt cx="12192000" cy="6866467"/>
          </a:xfrm>
        </p:grpSpPr>
        <p:cxnSp>
          <p:nvCxnSpPr>
            <p:cNvPr id="248" name="Google Shape;248;p30"/>
            <p:cNvCxnSpPr/>
            <p:nvPr/>
          </p:nvCxnSpPr>
          <p:spPr>
            <a:xfrm flipH="1">
              <a:off x="7425267" y="3681413"/>
              <a:ext cx="4763558" cy="3176587"/>
            </a:xfrm>
            <a:prstGeom prst="straightConnector1">
              <a:avLst/>
            </a:prstGeom>
            <a:noFill/>
            <a:ln w="9525" cap="flat" cmpd="sng">
              <a:solidFill>
                <a:srgbClr val="FFCA08"/>
              </a:solidFill>
              <a:prstDash val="solid"/>
              <a:round/>
              <a:headEnd type="none" w="sm" len="sm"/>
              <a:tailEnd type="none" w="sm" len="sm"/>
            </a:ln>
          </p:spPr>
        </p:cxnSp>
        <p:sp>
          <p:nvSpPr>
            <p:cNvPr id="249" name="Google Shape;249;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rgbClr val="FFFF00"/>
            </a:solidFill>
            <a:ln>
              <a:noFill/>
            </a:ln>
          </p:spPr>
          <p:txBody>
            <a:bodyPr/>
            <a:lstStyle/>
            <a:p>
              <a:endParaRPr lang="en-US"/>
            </a:p>
          </p:txBody>
        </p:sp>
        <p:sp>
          <p:nvSpPr>
            <p:cNvPr id="250" name="Google Shape;250;p3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rgbClr val="FFFF00"/>
            </a:solidFill>
            <a:ln>
              <a:noFill/>
            </a:ln>
          </p:spPr>
          <p:txBody>
            <a:bodyPr/>
            <a:lstStyle/>
            <a:p>
              <a:endParaRPr lang="en-US"/>
            </a:p>
          </p:txBody>
        </p:sp>
        <p:sp>
          <p:nvSpPr>
            <p:cNvPr id="251" name="Google Shape;251;p30"/>
            <p:cNvSpPr/>
            <p:nvPr/>
          </p:nvSpPr>
          <p:spPr>
            <a:xfrm>
              <a:off x="8932333" y="3048000"/>
              <a:ext cx="3259667" cy="3810000"/>
            </a:xfrm>
            <a:prstGeom prst="triangle">
              <a:avLst>
                <a:gd name="adj" fmla="val 100000"/>
              </a:avLst>
            </a:prstGeom>
            <a:solidFill>
              <a:srgbClr val="FFCA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FFCA08"/>
            </a:solidFill>
            <a:ln>
              <a:noFill/>
            </a:ln>
          </p:spPr>
          <p:txBody>
            <a:bodyPr/>
            <a:lstStyle/>
            <a:p>
              <a:endParaRPr lang="en-US"/>
            </a:p>
          </p:txBody>
        </p:sp>
        <p:sp>
          <p:nvSpPr>
            <p:cNvPr id="253" name="Google Shape;253;p3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FFCA08"/>
            </a:solidFill>
            <a:ln>
              <a:noFill/>
            </a:ln>
          </p:spPr>
          <p:txBody>
            <a:bodyPr/>
            <a:lstStyle/>
            <a:p>
              <a:endParaRPr lang="en-US"/>
            </a:p>
          </p:txBody>
        </p:sp>
        <p:sp>
          <p:nvSpPr>
            <p:cNvPr id="254" name="Google Shape;254;p3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FFCA08"/>
            </a:solidFill>
            <a:ln>
              <a:noFill/>
            </a:ln>
          </p:spPr>
          <p:txBody>
            <a:bodyPr/>
            <a:lstStyle/>
            <a:p>
              <a:endParaRPr lang="en-US"/>
            </a:p>
          </p:txBody>
        </p:sp>
        <p:sp>
          <p:nvSpPr>
            <p:cNvPr id="255" name="Google Shape;255;p30"/>
            <p:cNvSpPr/>
            <p:nvPr/>
          </p:nvSpPr>
          <p:spPr>
            <a:xfrm>
              <a:off x="10371666" y="3589867"/>
              <a:ext cx="1817159" cy="3268133"/>
            </a:xfrm>
            <a:prstGeom prst="triangle">
              <a:avLst>
                <a:gd name="adj" fmla="val 100000"/>
              </a:avLst>
            </a:prstGeom>
            <a:solidFill>
              <a:srgbClr val="FFCA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0" y="4013200"/>
              <a:ext cx="448733" cy="2844800"/>
            </a:xfrm>
            <a:prstGeom prst="triangle">
              <a:avLst>
                <a:gd name="adj" fmla="val 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57" name="Google Shape;257;p30"/>
          <p:cNvGraphicFramePr/>
          <p:nvPr/>
        </p:nvGraphicFramePr>
        <p:xfrm>
          <a:off x="343621" y="1707794"/>
          <a:ext cx="9712350" cy="4649900"/>
        </p:xfrm>
        <a:graphic>
          <a:graphicData uri="http://schemas.openxmlformats.org/drawingml/2006/table">
            <a:tbl>
              <a:tblPr>
                <a:noFill/>
                <a:tableStyleId>{6AD19B5E-E164-4CF0-B6D5-986EF994BB87}</a:tableStyleId>
              </a:tblPr>
              <a:tblGrid>
                <a:gridCol w="1261400">
                  <a:extLst>
                    <a:ext uri="{9D8B030D-6E8A-4147-A177-3AD203B41FA5}">
                      <a16:colId xmlns:a16="http://schemas.microsoft.com/office/drawing/2014/main" val="20000"/>
                    </a:ext>
                  </a:extLst>
                </a:gridCol>
                <a:gridCol w="1356525">
                  <a:extLst>
                    <a:ext uri="{9D8B030D-6E8A-4147-A177-3AD203B41FA5}">
                      <a16:colId xmlns:a16="http://schemas.microsoft.com/office/drawing/2014/main" val="20001"/>
                    </a:ext>
                  </a:extLst>
                </a:gridCol>
                <a:gridCol w="1302350">
                  <a:extLst>
                    <a:ext uri="{9D8B030D-6E8A-4147-A177-3AD203B41FA5}">
                      <a16:colId xmlns:a16="http://schemas.microsoft.com/office/drawing/2014/main" val="20002"/>
                    </a:ext>
                  </a:extLst>
                </a:gridCol>
                <a:gridCol w="1173025">
                  <a:extLst>
                    <a:ext uri="{9D8B030D-6E8A-4147-A177-3AD203B41FA5}">
                      <a16:colId xmlns:a16="http://schemas.microsoft.com/office/drawing/2014/main" val="20003"/>
                    </a:ext>
                  </a:extLst>
                </a:gridCol>
                <a:gridCol w="699425">
                  <a:extLst>
                    <a:ext uri="{9D8B030D-6E8A-4147-A177-3AD203B41FA5}">
                      <a16:colId xmlns:a16="http://schemas.microsoft.com/office/drawing/2014/main" val="20004"/>
                    </a:ext>
                  </a:extLst>
                </a:gridCol>
                <a:gridCol w="683675">
                  <a:extLst>
                    <a:ext uri="{9D8B030D-6E8A-4147-A177-3AD203B41FA5}">
                      <a16:colId xmlns:a16="http://schemas.microsoft.com/office/drawing/2014/main" val="20005"/>
                    </a:ext>
                  </a:extLst>
                </a:gridCol>
                <a:gridCol w="1540025">
                  <a:extLst>
                    <a:ext uri="{9D8B030D-6E8A-4147-A177-3AD203B41FA5}">
                      <a16:colId xmlns:a16="http://schemas.microsoft.com/office/drawing/2014/main" val="20006"/>
                    </a:ext>
                  </a:extLst>
                </a:gridCol>
                <a:gridCol w="797275">
                  <a:extLst>
                    <a:ext uri="{9D8B030D-6E8A-4147-A177-3AD203B41FA5}">
                      <a16:colId xmlns:a16="http://schemas.microsoft.com/office/drawing/2014/main" val="20007"/>
                    </a:ext>
                  </a:extLst>
                </a:gridCol>
                <a:gridCol w="898650">
                  <a:extLst>
                    <a:ext uri="{9D8B030D-6E8A-4147-A177-3AD203B41FA5}">
                      <a16:colId xmlns:a16="http://schemas.microsoft.com/office/drawing/2014/main" val="20008"/>
                    </a:ext>
                  </a:extLst>
                </a:gridCol>
              </a:tblGrid>
              <a:tr h="460850">
                <a:tc gridSpan="9">
                  <a:txBody>
                    <a:bodyPr/>
                    <a:lstStyle/>
                    <a:p>
                      <a:pPr marL="0" marR="0" lvl="0" indent="0" algn="ct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5 Days Weather Forecast</a:t>
                      </a:r>
                      <a:endParaRPr sz="1900" b="0" i="0" u="none" strike="noStrike">
                        <a:latin typeface="Arial"/>
                        <a:ea typeface="Arial"/>
                        <a:cs typeface="Arial"/>
                        <a:sym typeface="Arial"/>
                      </a:endParaRPr>
                    </a:p>
                  </a:txBody>
                  <a:tcPr marL="96125" marR="96125" marT="48050" marB="4805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D7D3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8175">
                <a:tc>
                  <a:txBody>
                    <a:bodyPr/>
                    <a:lstStyle/>
                    <a:p>
                      <a:pPr marL="0" marR="0" lvl="0" indent="0" algn="l"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Date </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Maximum</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Minimum</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Average</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HDD</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CDD</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Preciption </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New snow</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Snow depth</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698175">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30-Nov-21</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58</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31</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44.5</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4</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0.657029</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extLst>
                  <a:ext uri="{0D108BD9-81ED-4DB2-BD59-A6C34878D82A}">
                    <a16:rowId xmlns:a16="http://schemas.microsoft.com/office/drawing/2014/main" val="10002"/>
                  </a:ext>
                </a:extLst>
              </a:tr>
              <a:tr h="698175">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1-Dec-21</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57</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30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43.5</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4</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0.659919</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extLst>
                  <a:ext uri="{0D108BD9-81ED-4DB2-BD59-A6C34878D82A}">
                    <a16:rowId xmlns:a16="http://schemas.microsoft.com/office/drawing/2014/main" val="10003"/>
                  </a:ext>
                </a:extLst>
              </a:tr>
              <a:tr h="698175">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2-Dec-21</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55</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29</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42</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3</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0.662794</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extLst>
                  <a:ext uri="{0D108BD9-81ED-4DB2-BD59-A6C34878D82A}">
                    <a16:rowId xmlns:a16="http://schemas.microsoft.com/office/drawing/2014/main" val="10004"/>
                  </a:ext>
                </a:extLst>
              </a:tr>
              <a:tr h="698175">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3-Dec-21</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54</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28</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41</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2</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0.665655</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extLst>
                  <a:ext uri="{0D108BD9-81ED-4DB2-BD59-A6C34878D82A}">
                    <a16:rowId xmlns:a16="http://schemas.microsoft.com/office/drawing/2014/main" val="10005"/>
                  </a:ext>
                </a:extLst>
              </a:tr>
              <a:tr h="698175">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4-Dec-21</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53</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27</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40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2</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0.668502</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tc>
                  <a:txBody>
                    <a:bodyPr/>
                    <a:lstStyle/>
                    <a:p>
                      <a:pPr marL="0" marR="0" lvl="0" indent="0" algn="r" rtl="0">
                        <a:spcBef>
                          <a:spcPts val="0"/>
                        </a:spcBef>
                        <a:spcAft>
                          <a:spcPts val="0"/>
                        </a:spcAft>
                        <a:buNone/>
                      </a:pPr>
                      <a:r>
                        <a:rPr lang="en-US" sz="2100" b="0" i="0" u="none" strike="noStrike">
                          <a:solidFill>
                            <a:srgbClr val="000000"/>
                          </a:solidFill>
                          <a:latin typeface="Trebuchet MS"/>
                          <a:ea typeface="Trebuchet MS"/>
                          <a:cs typeface="Trebuchet MS"/>
                          <a:sym typeface="Trebuchet MS"/>
                        </a:rPr>
                        <a:t>0</a:t>
                      </a:r>
                      <a:endParaRPr sz="1900" b="0" i="0" u="none" strike="noStrike">
                        <a:latin typeface="Arial"/>
                        <a:ea typeface="Arial"/>
                        <a:cs typeface="Arial"/>
                        <a:sym typeface="Arial"/>
                      </a:endParaRPr>
                    </a:p>
                  </a:txBody>
                  <a:tcPr marL="10000" marR="10000" marT="100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EF4E8"/>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1"/>
          <p:cNvSpPr txBox="1">
            <a:spLocks noGrp="1"/>
          </p:cNvSpPr>
          <p:nvPr>
            <p:ph type="title"/>
          </p:nvPr>
        </p:nvSpPr>
        <p:spPr>
          <a:xfrm>
            <a:off x="196234" y="1269925"/>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5400">
                <a:solidFill>
                  <a:srgbClr val="FFFF00"/>
                </a:solidFill>
              </a:rPr>
              <a:t>CONCLUSION</a:t>
            </a:r>
            <a:endParaRPr sz="5400">
              <a:solidFill>
                <a:srgbClr val="FFFF00"/>
              </a:solidFill>
            </a:endParaRPr>
          </a:p>
        </p:txBody>
      </p:sp>
      <p:sp>
        <p:nvSpPr>
          <p:cNvPr id="263" name="Google Shape;263;p31"/>
          <p:cNvSpPr txBox="1">
            <a:spLocks noGrp="1"/>
          </p:cNvSpPr>
          <p:nvPr>
            <p:ph type="body" idx="1"/>
          </p:nvPr>
        </p:nvSpPr>
        <p:spPr>
          <a:xfrm>
            <a:off x="589509" y="2195714"/>
            <a:ext cx="8596800" cy="3880800"/>
          </a:xfrm>
          <a:prstGeom prst="rect">
            <a:avLst/>
          </a:prstGeom>
        </p:spPr>
        <p:txBody>
          <a:bodyPr spcFirstLastPara="1" wrap="square" lIns="91425" tIns="45700" rIns="91425" bIns="45700" anchor="t" anchorCtr="0">
            <a:normAutofit fontScale="77500" lnSpcReduction="10000"/>
          </a:bodyPr>
          <a:lstStyle/>
          <a:p>
            <a:pPr marL="0" lvl="0" indent="0" algn="l" rtl="0">
              <a:lnSpc>
                <a:spcPct val="115000"/>
              </a:lnSpc>
              <a:spcBef>
                <a:spcPts val="0"/>
              </a:spcBef>
              <a:spcAft>
                <a:spcPts val="0"/>
              </a:spcAft>
              <a:buNone/>
            </a:pPr>
            <a:r>
              <a:rPr lang="en-US">
                <a:solidFill>
                  <a:srgbClr val="FFFFFF"/>
                </a:solidFill>
              </a:rPr>
              <a:t>The Data warehouse is built to pull the historical and upcoming weather reports for Dallas, TX.</a:t>
            </a:r>
            <a:endParaRPr>
              <a:solidFill>
                <a:srgbClr val="FFFFFF"/>
              </a:solidFill>
            </a:endParaRPr>
          </a:p>
          <a:p>
            <a:pPr marL="0" lvl="0" indent="0" algn="l" rtl="0">
              <a:lnSpc>
                <a:spcPct val="115000"/>
              </a:lnSpc>
              <a:spcBef>
                <a:spcPts val="0"/>
              </a:spcBef>
              <a:spcAft>
                <a:spcPts val="0"/>
              </a:spcAft>
              <a:buClr>
                <a:schemeClr val="dk1"/>
              </a:buClr>
              <a:buSzPct val="61111"/>
              <a:buFont typeface="Arial"/>
              <a:buNone/>
            </a:pPr>
            <a:endParaRPr>
              <a:solidFill>
                <a:srgbClr val="FFFFFF"/>
              </a:solidFill>
            </a:endParaRPr>
          </a:p>
          <a:p>
            <a:pPr marL="0" lvl="0" indent="0" algn="l" rtl="0">
              <a:lnSpc>
                <a:spcPct val="115000"/>
              </a:lnSpc>
              <a:spcBef>
                <a:spcPts val="0"/>
              </a:spcBef>
              <a:spcAft>
                <a:spcPts val="0"/>
              </a:spcAft>
              <a:buClr>
                <a:schemeClr val="dk1"/>
              </a:buClr>
              <a:buSzPct val="78571"/>
              <a:buFont typeface="Arial"/>
              <a:buNone/>
            </a:pPr>
            <a:r>
              <a:rPr lang="en-US" sz="1400">
                <a:solidFill>
                  <a:srgbClr val="FFFFFF"/>
                </a:solidFill>
                <a:latin typeface="Noto Sans Symbols"/>
                <a:ea typeface="Noto Sans Symbols"/>
                <a:cs typeface="Noto Sans Symbols"/>
                <a:sym typeface="Noto Sans Symbols"/>
              </a:rPr>
              <a:t>►</a:t>
            </a:r>
            <a:r>
              <a:rPr lang="en-US">
                <a:solidFill>
                  <a:srgbClr val="FFFFFF"/>
                </a:solidFill>
              </a:rPr>
              <a:t>Database designed, structured and normalized in a way to use unlimited city forecasts as well, not limited with specific cities.</a:t>
            </a:r>
            <a:endParaRPr>
              <a:solidFill>
                <a:srgbClr val="FFFFFF"/>
              </a:solidFill>
            </a:endParaRPr>
          </a:p>
          <a:p>
            <a:pPr marL="0" lvl="0" indent="0" algn="l" rtl="0">
              <a:lnSpc>
                <a:spcPct val="115000"/>
              </a:lnSpc>
              <a:spcBef>
                <a:spcPts val="0"/>
              </a:spcBef>
              <a:spcAft>
                <a:spcPts val="0"/>
              </a:spcAft>
              <a:buClr>
                <a:schemeClr val="dk1"/>
              </a:buClr>
              <a:buSzPct val="61111"/>
              <a:buFont typeface="Arial"/>
              <a:buNone/>
            </a:pPr>
            <a:endParaRPr>
              <a:solidFill>
                <a:srgbClr val="FFFFFF"/>
              </a:solidFill>
            </a:endParaRPr>
          </a:p>
          <a:p>
            <a:pPr marL="0" lvl="0" indent="0" algn="l" rtl="0">
              <a:lnSpc>
                <a:spcPct val="115000"/>
              </a:lnSpc>
              <a:spcBef>
                <a:spcPts val="0"/>
              </a:spcBef>
              <a:spcAft>
                <a:spcPts val="0"/>
              </a:spcAft>
              <a:buClr>
                <a:schemeClr val="dk1"/>
              </a:buClr>
              <a:buSzPct val="78571"/>
              <a:buFont typeface="Arial"/>
              <a:buNone/>
            </a:pPr>
            <a:r>
              <a:rPr lang="en-US" sz="1400">
                <a:solidFill>
                  <a:srgbClr val="FFFFFF"/>
                </a:solidFill>
                <a:latin typeface="Noto Sans Symbols"/>
                <a:ea typeface="Noto Sans Symbols"/>
                <a:cs typeface="Noto Sans Symbols"/>
                <a:sym typeface="Noto Sans Symbols"/>
              </a:rPr>
              <a:t>►</a:t>
            </a:r>
            <a:r>
              <a:rPr lang="en-US">
                <a:solidFill>
                  <a:srgbClr val="FFFFFF"/>
                </a:solidFill>
              </a:rPr>
              <a:t>The dimensional modeling is designed by four chief steps to fulfill the business requirements. Dim Table which has its own Primary Key(PK) and Fact Table is derived value from Dim table via Foreign Key(FK).</a:t>
            </a:r>
            <a:endParaRPr>
              <a:solidFill>
                <a:srgbClr val="FFFFFF"/>
              </a:solidFill>
            </a:endParaRPr>
          </a:p>
          <a:p>
            <a:pPr marL="0" lvl="0" indent="0" algn="l" rtl="0">
              <a:lnSpc>
                <a:spcPct val="115000"/>
              </a:lnSpc>
              <a:spcBef>
                <a:spcPts val="0"/>
              </a:spcBef>
              <a:spcAft>
                <a:spcPts val="0"/>
              </a:spcAft>
              <a:buClr>
                <a:schemeClr val="dk1"/>
              </a:buClr>
              <a:buSzPct val="61111"/>
              <a:buFont typeface="Arial"/>
              <a:buNone/>
            </a:pPr>
            <a:endParaRPr>
              <a:solidFill>
                <a:srgbClr val="FFFFFF"/>
              </a:solidFill>
            </a:endParaRPr>
          </a:p>
          <a:p>
            <a:pPr marL="0" lvl="0" indent="0" algn="l" rtl="0">
              <a:lnSpc>
                <a:spcPct val="115000"/>
              </a:lnSpc>
              <a:spcBef>
                <a:spcPts val="0"/>
              </a:spcBef>
              <a:spcAft>
                <a:spcPts val="0"/>
              </a:spcAft>
              <a:buClr>
                <a:schemeClr val="dk1"/>
              </a:buClr>
              <a:buSzPct val="78571"/>
              <a:buFont typeface="Arial"/>
              <a:buNone/>
            </a:pPr>
            <a:r>
              <a:rPr lang="en-US" sz="1400">
                <a:solidFill>
                  <a:srgbClr val="FFFFFF"/>
                </a:solidFill>
                <a:latin typeface="Noto Sans Symbols"/>
                <a:ea typeface="Noto Sans Symbols"/>
                <a:cs typeface="Noto Sans Symbols"/>
                <a:sym typeface="Noto Sans Symbols"/>
              </a:rPr>
              <a:t>►</a:t>
            </a:r>
            <a:r>
              <a:rPr lang="en-US">
                <a:solidFill>
                  <a:srgbClr val="FFFFFF"/>
                </a:solidFill>
              </a:rPr>
              <a:t>The most convenient application MS SQL server used for building data warehouse by writing sql queries, secondly MS Visual Studio to build SSIS to load the data from CSV file and construct a fact table.</a:t>
            </a:r>
            <a:endParaRPr>
              <a:solidFill>
                <a:srgbClr val="FFFFFF"/>
              </a:solidFill>
            </a:endParaRPr>
          </a:p>
          <a:p>
            <a:pPr marL="0" lvl="0" indent="0" algn="l" rtl="0">
              <a:lnSpc>
                <a:spcPct val="115000"/>
              </a:lnSpc>
              <a:spcBef>
                <a:spcPts val="0"/>
              </a:spcBef>
              <a:spcAft>
                <a:spcPts val="0"/>
              </a:spcAft>
              <a:buClr>
                <a:schemeClr val="dk1"/>
              </a:buClr>
              <a:buSzPct val="61111"/>
              <a:buFont typeface="Arial"/>
              <a:buNone/>
            </a:pPr>
            <a:endParaRPr>
              <a:solidFill>
                <a:srgbClr val="FFFFFF"/>
              </a:solidFill>
            </a:endParaRPr>
          </a:p>
          <a:p>
            <a:pPr marL="0" lvl="0" indent="0" algn="l" rtl="0">
              <a:lnSpc>
                <a:spcPct val="115000"/>
              </a:lnSpc>
              <a:spcBef>
                <a:spcPts val="0"/>
              </a:spcBef>
              <a:spcAft>
                <a:spcPts val="0"/>
              </a:spcAft>
              <a:buClr>
                <a:schemeClr val="dk1"/>
              </a:buClr>
              <a:buSzPct val="78571"/>
              <a:buFont typeface="Arial"/>
              <a:buNone/>
            </a:pPr>
            <a:r>
              <a:rPr lang="en-US" sz="1400">
                <a:solidFill>
                  <a:srgbClr val="FFFFFF"/>
                </a:solidFill>
                <a:latin typeface="Noto Sans Symbols"/>
                <a:ea typeface="Noto Sans Symbols"/>
                <a:cs typeface="Noto Sans Symbols"/>
                <a:sym typeface="Noto Sans Symbols"/>
              </a:rPr>
              <a:t>►</a:t>
            </a:r>
            <a:r>
              <a:rPr lang="en-US">
                <a:solidFill>
                  <a:srgbClr val="FFFFFF"/>
                </a:solidFill>
              </a:rPr>
              <a:t>Entity Relationship Diagram helped to showcase the accurate picture of connections between tables.</a:t>
            </a:r>
            <a:endParaRPr>
              <a:solidFill>
                <a:srgbClr val="FFFFFF"/>
              </a:solidFill>
            </a:endParaRPr>
          </a:p>
          <a:p>
            <a:pPr marL="0" lvl="0" indent="0" algn="l" rtl="0">
              <a:spcBef>
                <a:spcPts val="1000"/>
              </a:spcBef>
              <a:spcAft>
                <a:spcPts val="0"/>
              </a:spcAft>
              <a:buNone/>
            </a:pPr>
            <a:r>
              <a:rPr lang="en-US">
                <a:solidFill>
                  <a:srgbClr val="FFFFFF"/>
                </a:solidFill>
              </a:rPr>
              <a:t>In spite of all this, we used Tableau application to showcase the data in various outline graphs to get one look at the entire designed data.</a:t>
            </a:r>
            <a:endParaRPr>
              <a:solidFill>
                <a:srgbClr val="FFFFFF"/>
              </a:solidFill>
            </a:endParaRPr>
          </a:p>
          <a:p>
            <a:pPr marL="0" lvl="0" indent="0" algn="l" rtl="0">
              <a:lnSpc>
                <a:spcPct val="115000"/>
              </a:lnSpc>
              <a:spcBef>
                <a:spcPts val="0"/>
              </a:spcBef>
              <a:spcAft>
                <a:spcPts val="0"/>
              </a:spcAft>
              <a:buClr>
                <a:schemeClr val="dk1"/>
              </a:buClr>
              <a:buSzPct val="61111"/>
              <a:buFont typeface="Arial"/>
              <a:buNone/>
            </a:pPr>
            <a:endParaRPr>
              <a:solidFill>
                <a:srgbClr val="FFFFFF"/>
              </a:solidFill>
            </a:endParaRPr>
          </a:p>
        </p:txBody>
      </p:sp>
      <p:pic>
        <p:nvPicPr>
          <p:cNvPr id="264" name="Google Shape;264;p31"/>
          <p:cNvPicPr preferRelativeResize="0"/>
          <p:nvPr/>
        </p:nvPicPr>
        <p:blipFill>
          <a:blip r:embed="rId3">
            <a:alphaModFix/>
          </a:blip>
          <a:stretch>
            <a:fillRect/>
          </a:stretch>
        </p:blipFill>
        <p:spPr>
          <a:xfrm>
            <a:off x="4328050" y="0"/>
            <a:ext cx="1289775" cy="1282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658484" y="854850"/>
            <a:ext cx="8596800" cy="1320900"/>
          </a:xfrm>
          <a:prstGeom prst="rect">
            <a:avLst/>
          </a:prstGeom>
        </p:spPr>
        <p:txBody>
          <a:bodyPr spcFirstLastPara="1" wrap="square" lIns="91425" tIns="45700" rIns="91425" bIns="45700" anchor="t" anchorCtr="0">
            <a:normAutofit fontScale="90000"/>
          </a:bodyPr>
          <a:lstStyle/>
          <a:p>
            <a:pPr marL="0" lvl="0" indent="0" algn="ctr" rtl="0">
              <a:spcBef>
                <a:spcPts val="0"/>
              </a:spcBef>
              <a:spcAft>
                <a:spcPts val="0"/>
              </a:spcAft>
              <a:buNone/>
            </a:pPr>
            <a:endParaRPr>
              <a:solidFill>
                <a:srgbClr val="90C226"/>
              </a:solidFill>
            </a:endParaRPr>
          </a:p>
          <a:p>
            <a:pPr marL="0" lvl="0" indent="0" algn="ctr" rtl="0">
              <a:spcBef>
                <a:spcPts val="0"/>
              </a:spcBef>
              <a:spcAft>
                <a:spcPts val="0"/>
              </a:spcAft>
              <a:buNone/>
            </a:pPr>
            <a:r>
              <a:rPr lang="en-US" sz="5400">
                <a:solidFill>
                  <a:srgbClr val="FFFF00"/>
                </a:solidFill>
              </a:rPr>
              <a:t>QUESTIONS?</a:t>
            </a:r>
            <a:endParaRPr sz="5400">
              <a:solidFill>
                <a:srgbClr val="FFFF00"/>
              </a:solidFill>
            </a:endParaRPr>
          </a:p>
        </p:txBody>
      </p:sp>
      <p:pic>
        <p:nvPicPr>
          <p:cNvPr id="270" name="Google Shape;270;p32"/>
          <p:cNvPicPr preferRelativeResize="0"/>
          <p:nvPr/>
        </p:nvPicPr>
        <p:blipFill>
          <a:blip r:embed="rId3">
            <a:alphaModFix/>
          </a:blip>
          <a:stretch>
            <a:fillRect/>
          </a:stretch>
        </p:blipFill>
        <p:spPr>
          <a:xfrm>
            <a:off x="3851784" y="2298150"/>
            <a:ext cx="2613066" cy="3842744"/>
          </a:xfrm>
          <a:prstGeom prst="rect">
            <a:avLst/>
          </a:prstGeom>
          <a:noFill/>
          <a:ln>
            <a:noFill/>
          </a:ln>
        </p:spPr>
      </p:pic>
      <p:pic>
        <p:nvPicPr>
          <p:cNvPr id="271" name="Google Shape;271;p32"/>
          <p:cNvPicPr preferRelativeResize="0"/>
          <p:nvPr/>
        </p:nvPicPr>
        <p:blipFill>
          <a:blip r:embed="rId4">
            <a:alphaModFix/>
          </a:blip>
          <a:stretch>
            <a:fillRect/>
          </a:stretch>
        </p:blipFill>
        <p:spPr>
          <a:xfrm>
            <a:off x="4404250" y="0"/>
            <a:ext cx="1289775" cy="1282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33" descr="Text, whiteboard&#10;&#10;Description automatically generated"/>
          <p:cNvPicPr preferRelativeResize="0">
            <a:picLocks noGrp="1"/>
          </p:cNvPicPr>
          <p:nvPr>
            <p:ph type="body" idx="1"/>
          </p:nvPr>
        </p:nvPicPr>
        <p:blipFill rotWithShape="1">
          <a:blip r:embed="rId3">
            <a:alphaModFix/>
          </a:blip>
          <a:srcRect/>
          <a:stretch/>
        </p:blipFill>
        <p:spPr>
          <a:xfrm>
            <a:off x="589509" y="2195714"/>
            <a:ext cx="8596800" cy="3880800"/>
          </a:xfrm>
          <a:prstGeom prst="rect">
            <a:avLst/>
          </a:prstGeom>
          <a:noFill/>
          <a:ln>
            <a:noFill/>
          </a:ln>
        </p:spPr>
      </p:pic>
      <p:pic>
        <p:nvPicPr>
          <p:cNvPr id="277" name="Google Shape;277;p33"/>
          <p:cNvPicPr preferRelativeResize="0"/>
          <p:nvPr/>
        </p:nvPicPr>
        <p:blipFill>
          <a:blip r:embed="rId4">
            <a:alphaModFix/>
          </a:blip>
          <a:stretch>
            <a:fillRect/>
          </a:stretch>
        </p:blipFill>
        <p:spPr>
          <a:xfrm>
            <a:off x="4328050" y="0"/>
            <a:ext cx="1289775" cy="128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149"/>
        <p:cNvGrpSpPr/>
        <p:nvPr/>
      </p:nvGrpSpPr>
      <p:grpSpPr>
        <a:xfrm>
          <a:off x="0" y="0"/>
          <a:ext cx="0" cy="0"/>
          <a:chOff x="0" y="0"/>
          <a:chExt cx="0" cy="0"/>
        </a:xfrm>
      </p:grpSpPr>
      <p:pic>
        <p:nvPicPr>
          <p:cNvPr id="150" name="Google Shape;150;p19"/>
          <p:cNvPicPr preferRelativeResize="0"/>
          <p:nvPr/>
        </p:nvPicPr>
        <p:blipFill>
          <a:blip r:embed="rId3">
            <a:alphaModFix/>
          </a:blip>
          <a:stretch>
            <a:fillRect/>
          </a:stretch>
        </p:blipFill>
        <p:spPr>
          <a:xfrm>
            <a:off x="4172825" y="-47175"/>
            <a:ext cx="1134641" cy="1128200"/>
          </a:xfrm>
          <a:prstGeom prst="rect">
            <a:avLst/>
          </a:prstGeom>
          <a:noFill/>
          <a:ln>
            <a:noFill/>
          </a:ln>
        </p:spPr>
      </p:pic>
      <p:sp>
        <p:nvSpPr>
          <p:cNvPr id="151" name="Google Shape;151;p19"/>
          <p:cNvSpPr txBox="1"/>
          <p:nvPr/>
        </p:nvSpPr>
        <p:spPr>
          <a:xfrm>
            <a:off x="4021450" y="1029675"/>
            <a:ext cx="3222300" cy="785100"/>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3900">
                <a:solidFill>
                  <a:srgbClr val="FFFFFF"/>
                </a:solidFill>
                <a:latin typeface="Trebuchet MS"/>
                <a:ea typeface="Trebuchet MS"/>
                <a:cs typeface="Trebuchet MS"/>
                <a:sym typeface="Trebuchet MS"/>
              </a:rPr>
              <a:t>INDEX</a:t>
            </a:r>
            <a:endParaRPr sz="3700" b="1">
              <a:solidFill>
                <a:srgbClr val="FFFFFF"/>
              </a:solidFill>
              <a:latin typeface="Trebuchet MS"/>
              <a:ea typeface="Trebuchet MS"/>
              <a:cs typeface="Trebuchet MS"/>
              <a:sym typeface="Trebuchet MS"/>
            </a:endParaRPr>
          </a:p>
        </p:txBody>
      </p:sp>
      <p:sp>
        <p:nvSpPr>
          <p:cNvPr id="152" name="Google Shape;152;p19"/>
          <p:cNvSpPr txBox="1"/>
          <p:nvPr/>
        </p:nvSpPr>
        <p:spPr>
          <a:xfrm>
            <a:off x="-248975" y="2010725"/>
            <a:ext cx="8995800" cy="492600"/>
          </a:xfrm>
          <a:prstGeom prst="rect">
            <a:avLst/>
          </a:prstGeom>
          <a:solidFill>
            <a:srgbClr val="000000">
              <a:alpha val="0"/>
            </a:srgbClr>
          </a:solidFill>
          <a:ln>
            <a:noFill/>
          </a:ln>
        </p:spPr>
        <p:txBody>
          <a:bodyPr spcFirstLastPara="1" wrap="square" lIns="91425" tIns="91425" rIns="91425" bIns="91425" anchor="t" anchorCtr="0">
            <a:spAutoFit/>
          </a:bodyPr>
          <a:lstStyle/>
          <a:p>
            <a:pPr marL="914400" lvl="0" indent="0" algn="l" rtl="0">
              <a:lnSpc>
                <a:spcPct val="115000"/>
              </a:lnSpc>
              <a:spcBef>
                <a:spcPts val="1000"/>
              </a:spcBef>
              <a:spcAft>
                <a:spcPts val="0"/>
              </a:spcAft>
              <a:buNone/>
            </a:pPr>
            <a:r>
              <a:rPr lang="en-US" sz="2000">
                <a:solidFill>
                  <a:srgbClr val="FFFFFF"/>
                </a:solidFill>
                <a:latin typeface="Trebuchet MS"/>
                <a:ea typeface="Trebuchet MS"/>
                <a:cs typeface="Trebuchet MS"/>
                <a:sym typeface="Trebuchet MS"/>
              </a:rPr>
              <a:t>1) Introduction</a:t>
            </a:r>
            <a:endParaRPr sz="2000" b="1">
              <a:solidFill>
                <a:srgbClr val="FFFFFF"/>
              </a:solidFill>
              <a:latin typeface="Trebuchet MS"/>
              <a:ea typeface="Trebuchet MS"/>
              <a:cs typeface="Trebuchet MS"/>
              <a:sym typeface="Trebuchet MS"/>
            </a:endParaRPr>
          </a:p>
        </p:txBody>
      </p:sp>
      <p:sp>
        <p:nvSpPr>
          <p:cNvPr id="153" name="Google Shape;153;p19"/>
          <p:cNvSpPr txBox="1"/>
          <p:nvPr/>
        </p:nvSpPr>
        <p:spPr>
          <a:xfrm>
            <a:off x="654400" y="2436700"/>
            <a:ext cx="8995800" cy="492600"/>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2000">
                <a:solidFill>
                  <a:srgbClr val="FFFFFF"/>
                </a:solidFill>
                <a:latin typeface="Trebuchet MS"/>
                <a:ea typeface="Trebuchet MS"/>
                <a:cs typeface="Trebuchet MS"/>
                <a:sym typeface="Trebuchet MS"/>
              </a:rPr>
              <a:t>2) Data Collection </a:t>
            </a:r>
            <a:endParaRPr sz="2000" b="1">
              <a:solidFill>
                <a:srgbClr val="FFFFFF"/>
              </a:solidFill>
              <a:latin typeface="Trebuchet MS"/>
              <a:ea typeface="Trebuchet MS"/>
              <a:cs typeface="Trebuchet MS"/>
              <a:sym typeface="Trebuchet MS"/>
            </a:endParaRPr>
          </a:p>
        </p:txBody>
      </p:sp>
      <p:sp>
        <p:nvSpPr>
          <p:cNvPr id="154" name="Google Shape;154;p19"/>
          <p:cNvSpPr txBox="1"/>
          <p:nvPr/>
        </p:nvSpPr>
        <p:spPr>
          <a:xfrm>
            <a:off x="654400" y="2959900"/>
            <a:ext cx="8995800" cy="492600"/>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2000">
                <a:solidFill>
                  <a:srgbClr val="FFFFFF"/>
                </a:solidFill>
                <a:latin typeface="Trebuchet MS"/>
                <a:ea typeface="Trebuchet MS"/>
                <a:cs typeface="Trebuchet MS"/>
                <a:sym typeface="Trebuchet MS"/>
              </a:rPr>
              <a:t>3) Dimensional Modeling Design</a:t>
            </a:r>
            <a:endParaRPr sz="2000" b="1">
              <a:solidFill>
                <a:srgbClr val="FFFFFF"/>
              </a:solidFill>
              <a:latin typeface="Trebuchet MS"/>
              <a:ea typeface="Trebuchet MS"/>
              <a:cs typeface="Trebuchet MS"/>
              <a:sym typeface="Trebuchet MS"/>
            </a:endParaRPr>
          </a:p>
        </p:txBody>
      </p:sp>
      <p:sp>
        <p:nvSpPr>
          <p:cNvPr id="155" name="Google Shape;155;p19"/>
          <p:cNvSpPr txBox="1"/>
          <p:nvPr/>
        </p:nvSpPr>
        <p:spPr>
          <a:xfrm>
            <a:off x="654400" y="3433025"/>
            <a:ext cx="8995800" cy="492600"/>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2000">
                <a:solidFill>
                  <a:srgbClr val="FFFFFF"/>
                </a:solidFill>
                <a:latin typeface="Trebuchet MS"/>
                <a:ea typeface="Trebuchet MS"/>
                <a:cs typeface="Trebuchet MS"/>
                <a:sym typeface="Trebuchet MS"/>
              </a:rPr>
              <a:t>4) Dimension Tables</a:t>
            </a:r>
            <a:endParaRPr sz="2000" b="1">
              <a:solidFill>
                <a:srgbClr val="FFFFFF"/>
              </a:solidFill>
              <a:latin typeface="Trebuchet MS"/>
              <a:ea typeface="Trebuchet MS"/>
              <a:cs typeface="Trebuchet MS"/>
              <a:sym typeface="Trebuchet MS"/>
            </a:endParaRPr>
          </a:p>
        </p:txBody>
      </p:sp>
      <p:sp>
        <p:nvSpPr>
          <p:cNvPr id="156" name="Google Shape;156;p19"/>
          <p:cNvSpPr txBox="1"/>
          <p:nvPr/>
        </p:nvSpPr>
        <p:spPr>
          <a:xfrm>
            <a:off x="654400" y="3956225"/>
            <a:ext cx="8995800" cy="492600"/>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2000">
                <a:solidFill>
                  <a:srgbClr val="FFFFFF"/>
                </a:solidFill>
                <a:latin typeface="Trebuchet MS"/>
                <a:ea typeface="Trebuchet MS"/>
                <a:cs typeface="Trebuchet MS"/>
                <a:sym typeface="Trebuchet MS"/>
              </a:rPr>
              <a:t>5) Fact Tables</a:t>
            </a:r>
            <a:endParaRPr sz="2000" b="1">
              <a:solidFill>
                <a:srgbClr val="FFFFFF"/>
              </a:solidFill>
              <a:latin typeface="Trebuchet MS"/>
              <a:ea typeface="Trebuchet MS"/>
              <a:cs typeface="Trebuchet MS"/>
              <a:sym typeface="Trebuchet MS"/>
            </a:endParaRPr>
          </a:p>
        </p:txBody>
      </p:sp>
      <p:sp>
        <p:nvSpPr>
          <p:cNvPr id="157" name="Google Shape;157;p19"/>
          <p:cNvSpPr txBox="1"/>
          <p:nvPr/>
        </p:nvSpPr>
        <p:spPr>
          <a:xfrm>
            <a:off x="654400" y="4429350"/>
            <a:ext cx="8995800" cy="492600"/>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2000">
                <a:solidFill>
                  <a:srgbClr val="FFFFFF"/>
                </a:solidFill>
                <a:latin typeface="Trebuchet MS"/>
                <a:ea typeface="Trebuchet MS"/>
                <a:cs typeface="Trebuchet MS"/>
                <a:sym typeface="Trebuchet MS"/>
              </a:rPr>
              <a:t>6) Creating Data Warehouse</a:t>
            </a:r>
            <a:endParaRPr sz="2000" b="1">
              <a:solidFill>
                <a:srgbClr val="FFFFFF"/>
              </a:solidFill>
              <a:latin typeface="Trebuchet MS"/>
              <a:ea typeface="Trebuchet MS"/>
              <a:cs typeface="Trebuchet MS"/>
              <a:sym typeface="Trebuchet MS"/>
            </a:endParaRPr>
          </a:p>
        </p:txBody>
      </p:sp>
      <p:sp>
        <p:nvSpPr>
          <p:cNvPr id="158" name="Google Shape;158;p19"/>
          <p:cNvSpPr txBox="1"/>
          <p:nvPr/>
        </p:nvSpPr>
        <p:spPr>
          <a:xfrm>
            <a:off x="654400" y="4952550"/>
            <a:ext cx="8995800" cy="492600"/>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2000">
                <a:solidFill>
                  <a:srgbClr val="FFFFFF"/>
                </a:solidFill>
                <a:latin typeface="Trebuchet MS"/>
                <a:ea typeface="Trebuchet MS"/>
                <a:cs typeface="Trebuchet MS"/>
                <a:sym typeface="Trebuchet MS"/>
              </a:rPr>
              <a:t>7) Weather Datawarehouse E-R Diagram</a:t>
            </a:r>
            <a:endParaRPr sz="2000" b="1">
              <a:solidFill>
                <a:srgbClr val="FFFFFF"/>
              </a:solidFill>
              <a:latin typeface="Trebuchet MS"/>
              <a:ea typeface="Trebuchet MS"/>
              <a:cs typeface="Trebuchet MS"/>
              <a:sym typeface="Trebuchet MS"/>
            </a:endParaRPr>
          </a:p>
        </p:txBody>
      </p:sp>
      <p:sp>
        <p:nvSpPr>
          <p:cNvPr id="159" name="Google Shape;159;p19"/>
          <p:cNvSpPr txBox="1"/>
          <p:nvPr/>
        </p:nvSpPr>
        <p:spPr>
          <a:xfrm>
            <a:off x="654400" y="5425675"/>
            <a:ext cx="8995800" cy="492600"/>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2000">
                <a:solidFill>
                  <a:srgbClr val="FFFFFF"/>
                </a:solidFill>
                <a:latin typeface="Trebuchet MS"/>
                <a:ea typeface="Trebuchet MS"/>
                <a:cs typeface="Trebuchet MS"/>
                <a:sym typeface="Trebuchet MS"/>
              </a:rPr>
              <a:t>8) Historic Weather Condition in Dallas</a:t>
            </a:r>
            <a:endParaRPr sz="2000" b="1">
              <a:solidFill>
                <a:srgbClr val="FFFFFF"/>
              </a:solidFill>
              <a:latin typeface="Trebuchet MS"/>
              <a:ea typeface="Trebuchet MS"/>
              <a:cs typeface="Trebuchet MS"/>
              <a:sym typeface="Trebuchet MS"/>
            </a:endParaRPr>
          </a:p>
        </p:txBody>
      </p:sp>
      <p:sp>
        <p:nvSpPr>
          <p:cNvPr id="160" name="Google Shape;160;p19"/>
          <p:cNvSpPr txBox="1"/>
          <p:nvPr/>
        </p:nvSpPr>
        <p:spPr>
          <a:xfrm>
            <a:off x="654400" y="5923838"/>
            <a:ext cx="8995800" cy="492600"/>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2000">
                <a:solidFill>
                  <a:srgbClr val="FFFFFF"/>
                </a:solidFill>
                <a:latin typeface="Trebuchet MS"/>
                <a:ea typeface="Trebuchet MS"/>
                <a:cs typeface="Trebuchet MS"/>
                <a:sym typeface="Trebuchet MS"/>
              </a:rPr>
              <a:t>9) 5 Days Weather Forecast from Tableau</a:t>
            </a:r>
            <a:endParaRPr sz="2000" b="1">
              <a:solidFill>
                <a:srgbClr val="FFFFFF"/>
              </a:solidFill>
              <a:latin typeface="Trebuchet MS"/>
              <a:ea typeface="Trebuchet MS"/>
              <a:cs typeface="Trebuchet MS"/>
              <a:sym typeface="Trebuchet MS"/>
            </a:endParaRPr>
          </a:p>
        </p:txBody>
      </p:sp>
      <p:sp>
        <p:nvSpPr>
          <p:cNvPr id="161" name="Google Shape;161;p19"/>
          <p:cNvSpPr txBox="1"/>
          <p:nvPr/>
        </p:nvSpPr>
        <p:spPr>
          <a:xfrm>
            <a:off x="572400" y="6422000"/>
            <a:ext cx="8995800" cy="492600"/>
          </a:xfrm>
          <a:prstGeom prst="rect">
            <a:avLst/>
          </a:prstGeom>
          <a:solidFill>
            <a:srgbClr val="000000">
              <a:alpha val="0"/>
            </a:srgbClr>
          </a:solid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2000">
                <a:solidFill>
                  <a:srgbClr val="FFFFFF"/>
                </a:solidFill>
                <a:latin typeface="Trebuchet MS"/>
                <a:ea typeface="Trebuchet MS"/>
                <a:cs typeface="Trebuchet MS"/>
                <a:sym typeface="Trebuchet MS"/>
              </a:rPr>
              <a:t>10) Conclusion</a:t>
            </a:r>
            <a:endParaRPr sz="2000" b="1">
              <a:solidFill>
                <a:srgbClr val="FFFFF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165"/>
        <p:cNvGrpSpPr/>
        <p:nvPr/>
      </p:nvGrpSpPr>
      <p:grpSpPr>
        <a:xfrm>
          <a:off x="0" y="0"/>
          <a:ext cx="0" cy="0"/>
          <a:chOff x="0" y="0"/>
          <a:chExt cx="0" cy="0"/>
        </a:xfrm>
      </p:grpSpPr>
      <p:pic>
        <p:nvPicPr>
          <p:cNvPr id="166" name="Google Shape;166;p20"/>
          <p:cNvPicPr preferRelativeResize="0"/>
          <p:nvPr/>
        </p:nvPicPr>
        <p:blipFill>
          <a:blip r:embed="rId3">
            <a:alphaModFix/>
          </a:blip>
          <a:stretch>
            <a:fillRect/>
          </a:stretch>
        </p:blipFill>
        <p:spPr>
          <a:xfrm>
            <a:off x="4096625" y="0"/>
            <a:ext cx="1289775" cy="1282450"/>
          </a:xfrm>
          <a:prstGeom prst="rect">
            <a:avLst/>
          </a:prstGeom>
          <a:noFill/>
          <a:ln>
            <a:noFill/>
          </a:ln>
        </p:spPr>
      </p:pic>
      <p:pic>
        <p:nvPicPr>
          <p:cNvPr id="167" name="Google Shape;167;p20"/>
          <p:cNvPicPr preferRelativeResize="0"/>
          <p:nvPr/>
        </p:nvPicPr>
        <p:blipFill>
          <a:blip r:embed="rId4">
            <a:alphaModFix/>
          </a:blip>
          <a:stretch>
            <a:fillRect/>
          </a:stretch>
        </p:blipFill>
        <p:spPr>
          <a:xfrm>
            <a:off x="3114813" y="1529650"/>
            <a:ext cx="3657600" cy="981075"/>
          </a:xfrm>
          <a:prstGeom prst="rect">
            <a:avLst/>
          </a:prstGeom>
          <a:noFill/>
          <a:ln>
            <a:noFill/>
          </a:ln>
        </p:spPr>
      </p:pic>
      <p:sp>
        <p:nvSpPr>
          <p:cNvPr id="168" name="Google Shape;168;p20"/>
          <p:cNvSpPr txBox="1"/>
          <p:nvPr/>
        </p:nvSpPr>
        <p:spPr>
          <a:xfrm>
            <a:off x="1104975" y="2942525"/>
            <a:ext cx="7677300" cy="677100"/>
          </a:xfrm>
          <a:prstGeom prst="rect">
            <a:avLst/>
          </a:prstGeom>
          <a:solidFill>
            <a:srgbClr val="000000">
              <a:alpha val="0"/>
            </a:srgbClr>
          </a:solidFill>
          <a:ln>
            <a:noFill/>
          </a:ln>
        </p:spPr>
        <p:txBody>
          <a:bodyPr spcFirstLastPara="1" wrap="square" lIns="91425" tIns="91425" rIns="91425" bIns="91425" anchor="t" anchorCtr="0">
            <a:spAutoFit/>
          </a:bodyPr>
          <a:lstStyle/>
          <a:p>
            <a:pPr marL="457200" lvl="0" indent="-431800" algn="l" rtl="0">
              <a:lnSpc>
                <a:spcPct val="115000"/>
              </a:lnSpc>
              <a:spcBef>
                <a:spcPts val="1000"/>
              </a:spcBef>
              <a:spcAft>
                <a:spcPts val="0"/>
              </a:spcAft>
              <a:buClr>
                <a:srgbClr val="FFCA08"/>
              </a:buClr>
              <a:buSzPts val="3200"/>
              <a:buFont typeface="Trebuchet MS"/>
              <a:buChar char="➢"/>
            </a:pPr>
            <a:r>
              <a:rPr lang="en-US" sz="3200">
                <a:solidFill>
                  <a:srgbClr val="FFFFFF"/>
                </a:solidFill>
                <a:latin typeface="Trebuchet MS"/>
                <a:ea typeface="Trebuchet MS"/>
                <a:cs typeface="Trebuchet MS"/>
                <a:sym typeface="Trebuchet MS"/>
              </a:rPr>
              <a:t>What is Weather Forecasting?</a:t>
            </a:r>
            <a:endParaRPr sz="3000" b="1">
              <a:solidFill>
                <a:srgbClr val="FFFFFF"/>
              </a:solidFill>
              <a:latin typeface="Trebuchet MS"/>
              <a:ea typeface="Trebuchet MS"/>
              <a:cs typeface="Trebuchet MS"/>
              <a:sym typeface="Trebuchet MS"/>
            </a:endParaRPr>
          </a:p>
        </p:txBody>
      </p:sp>
      <p:sp>
        <p:nvSpPr>
          <p:cNvPr id="169" name="Google Shape;169;p20"/>
          <p:cNvSpPr txBox="1"/>
          <p:nvPr/>
        </p:nvSpPr>
        <p:spPr>
          <a:xfrm>
            <a:off x="1104975" y="4255225"/>
            <a:ext cx="7677300" cy="677100"/>
          </a:xfrm>
          <a:prstGeom prst="rect">
            <a:avLst/>
          </a:prstGeom>
          <a:solidFill>
            <a:srgbClr val="000000">
              <a:alpha val="0"/>
            </a:srgbClr>
          </a:solidFill>
          <a:ln>
            <a:noFill/>
          </a:ln>
        </p:spPr>
        <p:txBody>
          <a:bodyPr spcFirstLastPara="1" wrap="square" lIns="91425" tIns="91425" rIns="91425" bIns="91425" anchor="t" anchorCtr="0">
            <a:spAutoFit/>
          </a:bodyPr>
          <a:lstStyle/>
          <a:p>
            <a:pPr marL="457200" lvl="0" indent="-431800" algn="l" rtl="0">
              <a:lnSpc>
                <a:spcPct val="115000"/>
              </a:lnSpc>
              <a:spcBef>
                <a:spcPts val="1000"/>
              </a:spcBef>
              <a:spcAft>
                <a:spcPts val="0"/>
              </a:spcAft>
              <a:buClr>
                <a:srgbClr val="FFCA08"/>
              </a:buClr>
              <a:buSzPts val="3200"/>
              <a:buFont typeface="Trebuchet MS"/>
              <a:buChar char="➢"/>
            </a:pPr>
            <a:r>
              <a:rPr lang="en-US" sz="3200">
                <a:solidFill>
                  <a:srgbClr val="FFFFFF"/>
                </a:solidFill>
                <a:latin typeface="Trebuchet MS"/>
                <a:ea typeface="Trebuchet MS"/>
                <a:cs typeface="Trebuchet MS"/>
                <a:sym typeface="Trebuchet MS"/>
              </a:rPr>
              <a:t>Why is Weather Forecasting Useful?</a:t>
            </a:r>
            <a:endParaRPr sz="3000" b="1">
              <a:solidFill>
                <a:srgbClr val="FFFFFF"/>
              </a:solidFill>
              <a:latin typeface="Trebuchet MS"/>
              <a:ea typeface="Trebuchet MS"/>
              <a:cs typeface="Trebuchet MS"/>
              <a:sym typeface="Trebuchet MS"/>
            </a:endParaRPr>
          </a:p>
        </p:txBody>
      </p:sp>
      <p:sp>
        <p:nvSpPr>
          <p:cNvPr id="170" name="Google Shape;170;p20"/>
          <p:cNvSpPr txBox="1"/>
          <p:nvPr/>
        </p:nvSpPr>
        <p:spPr>
          <a:xfrm>
            <a:off x="1104975" y="5520750"/>
            <a:ext cx="7677300" cy="1243800"/>
          </a:xfrm>
          <a:prstGeom prst="rect">
            <a:avLst/>
          </a:prstGeom>
          <a:solidFill>
            <a:srgbClr val="000000">
              <a:alpha val="0"/>
            </a:srgbClr>
          </a:solidFill>
          <a:ln>
            <a:noFill/>
          </a:ln>
        </p:spPr>
        <p:txBody>
          <a:bodyPr spcFirstLastPara="1" wrap="square" lIns="91425" tIns="91425" rIns="91425" bIns="91425" anchor="t" anchorCtr="0">
            <a:spAutoFit/>
          </a:bodyPr>
          <a:lstStyle/>
          <a:p>
            <a:pPr marL="457200" lvl="0" indent="-431800" algn="l" rtl="0">
              <a:lnSpc>
                <a:spcPct val="115000"/>
              </a:lnSpc>
              <a:spcBef>
                <a:spcPts val="1000"/>
              </a:spcBef>
              <a:spcAft>
                <a:spcPts val="0"/>
              </a:spcAft>
              <a:buClr>
                <a:srgbClr val="FFCA08"/>
              </a:buClr>
              <a:buSzPts val="3200"/>
              <a:buFont typeface="Trebuchet MS"/>
              <a:buChar char="➢"/>
            </a:pPr>
            <a:r>
              <a:rPr lang="en-US" sz="3200">
                <a:solidFill>
                  <a:srgbClr val="FFFFFF"/>
                </a:solidFill>
                <a:latin typeface="Trebuchet MS"/>
                <a:ea typeface="Trebuchet MS"/>
                <a:cs typeface="Trebuchet MS"/>
                <a:sym typeface="Trebuchet MS"/>
              </a:rPr>
              <a:t>How do we perform Weather Forecasting?</a:t>
            </a:r>
            <a:endParaRPr sz="3000" b="1">
              <a:solidFill>
                <a:srgbClr val="FFFFF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174"/>
        <p:cNvGrpSpPr/>
        <p:nvPr/>
      </p:nvGrpSpPr>
      <p:grpSpPr>
        <a:xfrm>
          <a:off x="0" y="0"/>
          <a:ext cx="0" cy="0"/>
          <a:chOff x="0" y="0"/>
          <a:chExt cx="0" cy="0"/>
        </a:xfrm>
      </p:grpSpPr>
      <p:sp>
        <p:nvSpPr>
          <p:cNvPr id="175" name="Google Shape;175;p21"/>
          <p:cNvSpPr txBox="1">
            <a:spLocks noGrp="1"/>
          </p:cNvSpPr>
          <p:nvPr>
            <p:ph type="ctrTitle"/>
          </p:nvPr>
        </p:nvSpPr>
        <p:spPr>
          <a:xfrm>
            <a:off x="959949" y="414101"/>
            <a:ext cx="6664800" cy="1510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solidFill>
                  <a:srgbClr val="FFFF00"/>
                </a:solidFill>
              </a:rPr>
              <a:t>Data Collection</a:t>
            </a:r>
            <a:endParaRPr>
              <a:solidFill>
                <a:srgbClr val="FFFF00"/>
              </a:solidFill>
            </a:endParaRPr>
          </a:p>
        </p:txBody>
      </p:sp>
      <p:graphicFrame>
        <p:nvGraphicFramePr>
          <p:cNvPr id="176" name="Google Shape;176;p21"/>
          <p:cNvGraphicFramePr/>
          <p:nvPr/>
        </p:nvGraphicFramePr>
        <p:xfrm>
          <a:off x="5414650" y="612200"/>
          <a:ext cx="4011025" cy="5391123"/>
        </p:xfrm>
        <a:graphic>
          <a:graphicData uri="http://schemas.openxmlformats.org/drawingml/2006/table">
            <a:tbl>
              <a:tblPr>
                <a:noFill/>
                <a:tableStyleId>{6AD19B5E-E164-4CF0-B6D5-986EF994BB87}</a:tableStyleId>
              </a:tblPr>
              <a:tblGrid>
                <a:gridCol w="967400">
                  <a:extLst>
                    <a:ext uri="{9D8B030D-6E8A-4147-A177-3AD203B41FA5}">
                      <a16:colId xmlns:a16="http://schemas.microsoft.com/office/drawing/2014/main" val="20000"/>
                    </a:ext>
                  </a:extLst>
                </a:gridCol>
                <a:gridCol w="761350">
                  <a:extLst>
                    <a:ext uri="{9D8B030D-6E8A-4147-A177-3AD203B41FA5}">
                      <a16:colId xmlns:a16="http://schemas.microsoft.com/office/drawing/2014/main" val="20001"/>
                    </a:ext>
                  </a:extLst>
                </a:gridCol>
                <a:gridCol w="741000">
                  <a:extLst>
                    <a:ext uri="{9D8B030D-6E8A-4147-A177-3AD203B41FA5}">
                      <a16:colId xmlns:a16="http://schemas.microsoft.com/office/drawing/2014/main" val="20002"/>
                    </a:ext>
                  </a:extLst>
                </a:gridCol>
                <a:gridCol w="620075">
                  <a:extLst>
                    <a:ext uri="{9D8B030D-6E8A-4147-A177-3AD203B41FA5}">
                      <a16:colId xmlns:a16="http://schemas.microsoft.com/office/drawing/2014/main" val="20003"/>
                    </a:ext>
                  </a:extLst>
                </a:gridCol>
                <a:gridCol w="921200">
                  <a:extLst>
                    <a:ext uri="{9D8B030D-6E8A-4147-A177-3AD203B41FA5}">
                      <a16:colId xmlns:a16="http://schemas.microsoft.com/office/drawing/2014/main" val="20004"/>
                    </a:ext>
                  </a:extLst>
                </a:gridCol>
              </a:tblGrid>
              <a:tr h="318100">
                <a:tc>
                  <a:txBody>
                    <a:bodyPr/>
                    <a:lstStyle/>
                    <a:p>
                      <a:pPr marL="0" lvl="0" indent="0" algn="l" rtl="0">
                        <a:spcBef>
                          <a:spcPts val="0"/>
                        </a:spcBef>
                        <a:spcAft>
                          <a:spcPts val="0"/>
                        </a:spcAft>
                        <a:buNone/>
                      </a:pPr>
                      <a:endParaRPr/>
                    </a:p>
                  </a:txBody>
                  <a:tcPr marL="9525" marR="9525" marT="9525" marB="91425" anchor="b">
                    <a:lnR w="9525" cap="flat" cmpd="sng">
                      <a:solidFill>
                        <a:srgbClr val="FFFFFF"/>
                      </a:solidFill>
                      <a:prstDash val="solid"/>
                      <a:round/>
                      <a:headEnd type="none" w="sm" len="sm"/>
                      <a:tailEnd type="none" w="sm" len="sm"/>
                    </a:lnR>
                  </a:tcPr>
                </a:tc>
                <a:tc gridSpan="4">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Temperatures</a:t>
                      </a:r>
                      <a:endParaRPr b="1">
                        <a:solidFill>
                          <a:srgbClr val="FFFF00"/>
                        </a:solidFill>
                        <a:latin typeface="Times New Roman"/>
                        <a:ea typeface="Times New Roman"/>
                        <a:cs typeface="Times New Roman"/>
                        <a:sym typeface="Times New Roman"/>
                      </a:endParaRPr>
                    </a:p>
                  </a:txBody>
                  <a:tcPr marL="9525" marR="9525" marT="9525" marB="9142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000">
                        <a:alpha val="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8100">
                <a:tc>
                  <a:txBody>
                    <a:bodyPr/>
                    <a:lstStyle/>
                    <a:p>
                      <a:pPr marL="0" lvl="0" indent="0" algn="l" rtl="0">
                        <a:spcBef>
                          <a:spcPts val="0"/>
                        </a:spcBef>
                        <a:spcAft>
                          <a:spcPts val="0"/>
                        </a:spcAft>
                        <a:buNone/>
                      </a:pPr>
                      <a:endParaRPr/>
                    </a:p>
                  </a:txBody>
                  <a:tcPr marL="9525" marR="9525" marT="9525" marB="91425" anchor="ctr">
                    <a:lnR w="9525" cap="flat" cmpd="sng">
                      <a:solidFill>
                        <a:srgbClr val="FFFFFF"/>
                      </a:solidFill>
                      <a:prstDash val="solid"/>
                      <a:round/>
                      <a:headEnd type="none" w="sm" len="sm"/>
                      <a:tailEnd type="none" w="sm" len="sm"/>
                    </a:lnR>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Maximum</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000">
                        <a:alpha val="0"/>
                      </a:srgbClr>
                    </a:solidFill>
                  </a:tcPr>
                </a:tc>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Minimum</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000">
                        <a:alpha val="0"/>
                      </a:srgbClr>
                    </a:solidFill>
                  </a:tcPr>
                </a:tc>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Average</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000">
                        <a:alpha val="0"/>
                      </a:srgbClr>
                    </a:solidFill>
                  </a:tcPr>
                </a:tc>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Departure</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0000">
                        <a:alpha val="0"/>
                      </a:srgbClr>
                    </a:solidFill>
                  </a:tcPr>
                </a:tc>
                <a:extLst>
                  <a:ext uri="{0D108BD9-81ED-4DB2-BD59-A6C34878D82A}">
                    <a16:rowId xmlns:a16="http://schemas.microsoft.com/office/drawing/2014/main" val="10001"/>
                  </a:ext>
                </a:extLst>
              </a:tr>
              <a:tr h="318100">
                <a:tc>
                  <a:txBody>
                    <a:bodyPr/>
                    <a:lstStyle/>
                    <a:p>
                      <a:pPr marL="0" lvl="0" indent="0" algn="ctr" rtl="0">
                        <a:lnSpc>
                          <a:spcPct val="115000"/>
                        </a:lnSpc>
                        <a:spcBef>
                          <a:spcPts val="0"/>
                        </a:spcBef>
                        <a:spcAft>
                          <a:spcPts val="0"/>
                        </a:spcAft>
                        <a:buNone/>
                      </a:pPr>
                      <a:endParaRPr b="1">
                        <a:solidFill>
                          <a:srgbClr val="FFFF00"/>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Nov-20</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71.6</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49.2</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60.4</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4</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Dec-20</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60.7</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37.3</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49</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0.9</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Jan-21</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56.6</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38.4</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47.5</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1.2</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Feb-21</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50.8</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31.4</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41.1</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-9.4</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Mar-21</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72.2</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50.6</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61.4</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latin typeface="Times New Roman"/>
                          <a:ea typeface="Times New Roman"/>
                          <a:cs typeface="Times New Roman"/>
                          <a:sym typeface="Times New Roman"/>
                        </a:rPr>
                        <a:t>3.2</a:t>
                      </a:r>
                      <a:endParaRPr sz="1200">
                        <a:solidFill>
                          <a:srgbClr val="FFFFFF"/>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Apr-21</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rPr>
                        <a:t>74.4</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54.8</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64.6</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-1</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7"/>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May-21</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rPr>
                        <a:t>79.5</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64</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71.8</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-2.2</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8"/>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Jun-21</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rPr>
                        <a:t>91.2</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73</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82.1</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0.2</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9"/>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Jul-21</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rPr>
                        <a:t>93.9</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75.5</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84.7</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-1</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10"/>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Aug-21</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rPr>
                        <a:t>94.3</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75.9</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85.1</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-0.6</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11"/>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Sep-21</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rPr>
                        <a:t>91.7</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69.2</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80.5</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2</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12"/>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Oct-21</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rPr>
                        <a:t>83.2</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60.8</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72</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4.3</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13"/>
                  </a:ext>
                </a:extLst>
              </a:tr>
              <a:tr h="318100">
                <a:tc>
                  <a:txBody>
                    <a:bodyPr/>
                    <a:lstStyle/>
                    <a:p>
                      <a:pPr marL="0" lvl="0" indent="0" algn="ctr" rtl="0">
                        <a:lnSpc>
                          <a:spcPct val="115000"/>
                        </a:lnSpc>
                        <a:spcBef>
                          <a:spcPts val="0"/>
                        </a:spcBef>
                        <a:spcAft>
                          <a:spcPts val="0"/>
                        </a:spcAft>
                        <a:buNone/>
                      </a:pPr>
                      <a:r>
                        <a:rPr lang="en-US" b="1">
                          <a:solidFill>
                            <a:srgbClr val="FFFF00"/>
                          </a:solidFill>
                          <a:latin typeface="Times New Roman"/>
                          <a:ea typeface="Times New Roman"/>
                          <a:cs typeface="Times New Roman"/>
                          <a:sym typeface="Times New Roman"/>
                        </a:rPr>
                        <a:t>Nov-21</a:t>
                      </a:r>
                      <a:endParaRPr b="1">
                        <a:solidFill>
                          <a:srgbClr val="FFFF00"/>
                        </a:solidFill>
                        <a:latin typeface="Times New Roman"/>
                        <a:ea typeface="Times New Roman"/>
                        <a:cs typeface="Times New Roman"/>
                        <a:sym typeface="Times New Roman"/>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4C6E7"/>
                    </a:solidFill>
                  </a:tcPr>
                </a:tc>
                <a:tc>
                  <a:txBody>
                    <a:bodyPr/>
                    <a:lstStyle/>
                    <a:p>
                      <a:pPr marL="0" lvl="0" indent="0" algn="ctr" rtl="0">
                        <a:lnSpc>
                          <a:spcPct val="115000"/>
                        </a:lnSpc>
                        <a:spcBef>
                          <a:spcPts val="0"/>
                        </a:spcBef>
                        <a:spcAft>
                          <a:spcPts val="0"/>
                        </a:spcAft>
                        <a:buNone/>
                      </a:pPr>
                      <a:r>
                        <a:rPr lang="en-US" sz="1200">
                          <a:solidFill>
                            <a:srgbClr val="FFFFFF"/>
                          </a:solidFill>
                        </a:rPr>
                        <a:t>69.1</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46.3</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57.7</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solidFill>
                            <a:srgbClr val="FFFFFF"/>
                          </a:solidFill>
                        </a:rPr>
                        <a:t>1.3</a:t>
                      </a:r>
                      <a:endParaRPr sz="1200">
                        <a:solidFill>
                          <a:srgbClr val="FFFFFF"/>
                        </a:solidFill>
                      </a:endParaRPr>
                    </a:p>
                  </a:txBody>
                  <a:tcPr marL="9525" marR="9525" marT="95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
        <p:nvSpPr>
          <p:cNvPr id="177" name="Google Shape;177;p21"/>
          <p:cNvSpPr txBox="1"/>
          <p:nvPr/>
        </p:nvSpPr>
        <p:spPr>
          <a:xfrm>
            <a:off x="404650" y="1443300"/>
            <a:ext cx="5010000" cy="5954700"/>
          </a:xfrm>
          <a:prstGeom prst="rect">
            <a:avLst/>
          </a:prstGeom>
          <a:noFill/>
          <a:ln>
            <a:noFill/>
          </a:ln>
        </p:spPr>
        <p:txBody>
          <a:bodyPr spcFirstLastPara="1" wrap="square" lIns="91425" tIns="91425" rIns="91425" bIns="91425" anchor="t" anchorCtr="0">
            <a:spAutoFit/>
          </a:bodyPr>
          <a:lstStyle/>
          <a:p>
            <a:pPr marL="742950" lvl="1" indent="-298450" algn="l" rtl="0">
              <a:lnSpc>
                <a:spcPct val="115000"/>
              </a:lnSpc>
              <a:spcBef>
                <a:spcPts val="1000"/>
              </a:spcBef>
              <a:spcAft>
                <a:spcPts val="0"/>
              </a:spcAft>
              <a:buClr>
                <a:srgbClr val="FFFFFF"/>
              </a:buClr>
              <a:buSzPts val="1640"/>
              <a:buFont typeface="Noto Sans Symbols"/>
              <a:buChar char="►"/>
            </a:pPr>
            <a:r>
              <a:rPr lang="en-US" sz="1800" b="1">
                <a:solidFill>
                  <a:srgbClr val="FFFFFF"/>
                </a:solidFill>
                <a:latin typeface="Trebuchet MS"/>
                <a:ea typeface="Trebuchet MS"/>
                <a:cs typeface="Trebuchet MS"/>
                <a:sym typeface="Trebuchet MS"/>
              </a:rPr>
              <a:t>Temperature:</a:t>
            </a:r>
            <a:endParaRPr sz="1800" b="1">
              <a:solidFill>
                <a:srgbClr val="FFFFFF"/>
              </a:solidFill>
              <a:latin typeface="Trebuchet MS"/>
              <a:ea typeface="Trebuchet MS"/>
              <a:cs typeface="Trebuchet MS"/>
              <a:sym typeface="Trebuchet MS"/>
            </a:endParaRPr>
          </a:p>
          <a:p>
            <a:pPr marL="1143000" lvl="2" indent="-238760" algn="l" rtl="0">
              <a:lnSpc>
                <a:spcPct val="115000"/>
              </a:lnSpc>
              <a:spcBef>
                <a:spcPts val="1000"/>
              </a:spcBef>
              <a:spcAft>
                <a:spcPts val="0"/>
              </a:spcAft>
              <a:buClr>
                <a:srgbClr val="FFFFFF"/>
              </a:buClr>
              <a:buSzPts val="1600"/>
              <a:buFont typeface="Trebuchet MS"/>
              <a:buChar char="►"/>
            </a:pPr>
            <a:r>
              <a:rPr lang="en-US" sz="1600">
                <a:solidFill>
                  <a:srgbClr val="FFFFFF"/>
                </a:solidFill>
                <a:latin typeface="Trebuchet MS"/>
                <a:ea typeface="Trebuchet MS"/>
                <a:cs typeface="Trebuchet MS"/>
                <a:sym typeface="Trebuchet MS"/>
              </a:rPr>
              <a:t>Maximum</a:t>
            </a:r>
            <a:endParaRPr sz="1600">
              <a:solidFill>
                <a:srgbClr val="FFFFFF"/>
              </a:solidFill>
              <a:latin typeface="Trebuchet MS"/>
              <a:ea typeface="Trebuchet MS"/>
              <a:cs typeface="Trebuchet MS"/>
              <a:sym typeface="Trebuchet MS"/>
            </a:endParaRPr>
          </a:p>
          <a:p>
            <a:pPr marL="1600200" lvl="3" indent="-219710" algn="l" rtl="0">
              <a:lnSpc>
                <a:spcPct val="115000"/>
              </a:lnSpc>
              <a:spcBef>
                <a:spcPts val="0"/>
              </a:spcBef>
              <a:spcAft>
                <a:spcPts val="0"/>
              </a:spcAft>
              <a:buClr>
                <a:srgbClr val="FFFFFF"/>
              </a:buClr>
              <a:buSzPts val="1300"/>
              <a:buFont typeface="Trebuchet MS"/>
              <a:buChar char="►"/>
            </a:pPr>
            <a:r>
              <a:rPr lang="en-US" sz="1100">
                <a:solidFill>
                  <a:srgbClr val="FFFFFF"/>
                </a:solidFill>
                <a:latin typeface="Trebuchet MS"/>
                <a:ea typeface="Trebuchet MS"/>
                <a:cs typeface="Trebuchet MS"/>
                <a:sym typeface="Trebuchet MS"/>
              </a:rPr>
              <a:t>The highest temperature for the day.</a:t>
            </a:r>
            <a:endParaRPr sz="1100">
              <a:solidFill>
                <a:srgbClr val="FFFFFF"/>
              </a:solidFill>
              <a:latin typeface="Trebuchet MS"/>
              <a:ea typeface="Trebuchet MS"/>
              <a:cs typeface="Trebuchet MS"/>
              <a:sym typeface="Trebuchet MS"/>
            </a:endParaRPr>
          </a:p>
          <a:p>
            <a:pPr marL="1143000" lvl="2" indent="-238760" algn="l" rtl="0">
              <a:lnSpc>
                <a:spcPct val="115000"/>
              </a:lnSpc>
              <a:spcBef>
                <a:spcPts val="1000"/>
              </a:spcBef>
              <a:spcAft>
                <a:spcPts val="0"/>
              </a:spcAft>
              <a:buClr>
                <a:srgbClr val="FFFFFF"/>
              </a:buClr>
              <a:buSzPts val="1600"/>
              <a:buFont typeface="Trebuchet MS"/>
              <a:buChar char="►"/>
            </a:pPr>
            <a:r>
              <a:rPr lang="en-US" sz="1600">
                <a:solidFill>
                  <a:srgbClr val="FFFFFF"/>
                </a:solidFill>
                <a:latin typeface="Trebuchet MS"/>
                <a:ea typeface="Trebuchet MS"/>
                <a:cs typeface="Trebuchet MS"/>
                <a:sym typeface="Trebuchet MS"/>
              </a:rPr>
              <a:t>Minimum</a:t>
            </a:r>
            <a:endParaRPr sz="1600">
              <a:solidFill>
                <a:srgbClr val="FFFFFF"/>
              </a:solidFill>
              <a:latin typeface="Trebuchet MS"/>
              <a:ea typeface="Trebuchet MS"/>
              <a:cs typeface="Trebuchet MS"/>
              <a:sym typeface="Trebuchet MS"/>
            </a:endParaRPr>
          </a:p>
          <a:p>
            <a:pPr marL="1600200" lvl="3" indent="-219710" algn="l" rtl="0">
              <a:lnSpc>
                <a:spcPct val="115000"/>
              </a:lnSpc>
              <a:spcBef>
                <a:spcPts val="0"/>
              </a:spcBef>
              <a:spcAft>
                <a:spcPts val="0"/>
              </a:spcAft>
              <a:buClr>
                <a:srgbClr val="FFFFFF"/>
              </a:buClr>
              <a:buSzPts val="1300"/>
              <a:buFont typeface="Trebuchet MS"/>
              <a:buChar char="►"/>
            </a:pPr>
            <a:r>
              <a:rPr lang="en-US" sz="1100">
                <a:solidFill>
                  <a:srgbClr val="FFFFFF"/>
                </a:solidFill>
                <a:latin typeface="Trebuchet MS"/>
                <a:ea typeface="Trebuchet MS"/>
                <a:cs typeface="Trebuchet MS"/>
                <a:sym typeface="Trebuchet MS"/>
              </a:rPr>
              <a:t>The highest temperature for the day.</a:t>
            </a:r>
            <a:endParaRPr sz="1100">
              <a:solidFill>
                <a:srgbClr val="FFFFFF"/>
              </a:solidFill>
              <a:latin typeface="Trebuchet MS"/>
              <a:ea typeface="Trebuchet MS"/>
              <a:cs typeface="Trebuchet MS"/>
              <a:sym typeface="Trebuchet MS"/>
            </a:endParaRPr>
          </a:p>
          <a:p>
            <a:pPr marL="1143000" lvl="2" indent="-228600" algn="l" rtl="0">
              <a:lnSpc>
                <a:spcPct val="115000"/>
              </a:lnSpc>
              <a:spcBef>
                <a:spcPts val="1000"/>
              </a:spcBef>
              <a:spcAft>
                <a:spcPts val="0"/>
              </a:spcAft>
              <a:buClr>
                <a:srgbClr val="FFFFFF"/>
              </a:buClr>
              <a:buSzPts val="1440"/>
              <a:buFont typeface="Trebuchet MS"/>
              <a:buChar char="►"/>
            </a:pPr>
            <a:r>
              <a:rPr lang="en-US" sz="1600">
                <a:solidFill>
                  <a:srgbClr val="FFFFFF"/>
                </a:solidFill>
                <a:latin typeface="Trebuchet MS"/>
                <a:ea typeface="Trebuchet MS"/>
                <a:cs typeface="Trebuchet MS"/>
                <a:sym typeface="Trebuchet MS"/>
              </a:rPr>
              <a:t>Average</a:t>
            </a:r>
            <a:endParaRPr sz="1600">
              <a:solidFill>
                <a:srgbClr val="FFFFFF"/>
              </a:solidFill>
              <a:latin typeface="Trebuchet MS"/>
              <a:ea typeface="Trebuchet MS"/>
              <a:cs typeface="Trebuchet MS"/>
              <a:sym typeface="Trebuchet MS"/>
            </a:endParaRPr>
          </a:p>
          <a:p>
            <a:pPr marL="1600200" lvl="3" indent="-219710" algn="l" rtl="0">
              <a:lnSpc>
                <a:spcPct val="115000"/>
              </a:lnSpc>
              <a:spcBef>
                <a:spcPts val="0"/>
              </a:spcBef>
              <a:spcAft>
                <a:spcPts val="0"/>
              </a:spcAft>
              <a:buClr>
                <a:srgbClr val="FFFFFF"/>
              </a:buClr>
              <a:buSzPts val="1300"/>
              <a:buFont typeface="Trebuchet MS"/>
              <a:buChar char="►"/>
            </a:pPr>
            <a:r>
              <a:rPr lang="en-US" sz="1100">
                <a:solidFill>
                  <a:srgbClr val="FFFFFF"/>
                </a:solidFill>
                <a:latin typeface="Trebuchet MS"/>
                <a:ea typeface="Trebuchet MS"/>
                <a:cs typeface="Trebuchet MS"/>
                <a:sym typeface="Trebuchet MS"/>
              </a:rPr>
              <a:t>The Average temperature for the day.</a:t>
            </a:r>
            <a:endParaRPr sz="1100">
              <a:solidFill>
                <a:srgbClr val="FFFFFF"/>
              </a:solidFill>
              <a:latin typeface="Trebuchet MS"/>
              <a:ea typeface="Trebuchet MS"/>
              <a:cs typeface="Trebuchet MS"/>
              <a:sym typeface="Trebuchet MS"/>
            </a:endParaRPr>
          </a:p>
          <a:p>
            <a:pPr marL="1143000" lvl="2" indent="-228600" algn="l" rtl="0">
              <a:lnSpc>
                <a:spcPct val="115000"/>
              </a:lnSpc>
              <a:spcBef>
                <a:spcPts val="0"/>
              </a:spcBef>
              <a:spcAft>
                <a:spcPts val="0"/>
              </a:spcAft>
              <a:buClr>
                <a:srgbClr val="FFFFFF"/>
              </a:buClr>
              <a:buSzPts val="1440"/>
              <a:buFont typeface="Trebuchet MS"/>
              <a:buChar char="►"/>
            </a:pPr>
            <a:r>
              <a:rPr lang="en-US">
                <a:solidFill>
                  <a:srgbClr val="FFFFFF"/>
                </a:solidFill>
                <a:latin typeface="Trebuchet MS"/>
                <a:ea typeface="Trebuchet MS"/>
                <a:cs typeface="Trebuchet MS"/>
                <a:sym typeface="Trebuchet MS"/>
              </a:rPr>
              <a:t>Departure</a:t>
            </a:r>
            <a:endParaRPr>
              <a:solidFill>
                <a:srgbClr val="FFFFFF"/>
              </a:solidFill>
              <a:latin typeface="Trebuchet MS"/>
              <a:ea typeface="Trebuchet MS"/>
              <a:cs typeface="Trebuchet MS"/>
              <a:sym typeface="Trebuchet MS"/>
            </a:endParaRPr>
          </a:p>
          <a:p>
            <a:pPr marL="1600200" lvl="3" indent="-209550" algn="l" rtl="0">
              <a:lnSpc>
                <a:spcPct val="115000"/>
              </a:lnSpc>
              <a:spcBef>
                <a:spcPts val="0"/>
              </a:spcBef>
              <a:spcAft>
                <a:spcPts val="0"/>
              </a:spcAft>
              <a:buClr>
                <a:srgbClr val="FFFFFF"/>
              </a:buClr>
              <a:buSzPts val="1140"/>
              <a:buFont typeface="Trebuchet MS"/>
              <a:buChar char="►"/>
            </a:pPr>
            <a:r>
              <a:rPr lang="en-US" sz="1100">
                <a:solidFill>
                  <a:srgbClr val="FFFFFF"/>
                </a:solidFill>
                <a:latin typeface="Trebuchet MS"/>
                <a:ea typeface="Trebuchet MS"/>
                <a:cs typeface="Trebuchet MS"/>
                <a:sym typeface="Trebuchet MS"/>
              </a:rPr>
              <a:t>The difference between the 30-day mean temperature for that day and the average temperature.</a:t>
            </a:r>
            <a:endParaRPr sz="1100">
              <a:solidFill>
                <a:srgbClr val="FFFFFF"/>
              </a:solidFill>
              <a:latin typeface="Trebuchet MS"/>
              <a:ea typeface="Trebuchet MS"/>
              <a:cs typeface="Trebuchet MS"/>
              <a:sym typeface="Trebuchet MS"/>
            </a:endParaRPr>
          </a:p>
          <a:p>
            <a:pPr marL="742950" lvl="1" indent="-298450" algn="l" rtl="0">
              <a:lnSpc>
                <a:spcPct val="115000"/>
              </a:lnSpc>
              <a:spcBef>
                <a:spcPts val="1000"/>
              </a:spcBef>
              <a:spcAft>
                <a:spcPts val="0"/>
              </a:spcAft>
              <a:buClr>
                <a:srgbClr val="FFFFFF"/>
              </a:buClr>
              <a:buSzPts val="1640"/>
              <a:buFont typeface="Noto Sans Symbols"/>
              <a:buChar char="►"/>
            </a:pPr>
            <a:r>
              <a:rPr lang="en-US" sz="1800" b="1">
                <a:solidFill>
                  <a:srgbClr val="FFFFFF"/>
                </a:solidFill>
                <a:latin typeface="Trebuchet MS"/>
                <a:ea typeface="Trebuchet MS"/>
                <a:cs typeface="Trebuchet MS"/>
                <a:sym typeface="Trebuchet MS"/>
              </a:rPr>
              <a:t>Heating/Cooling Degree Day</a:t>
            </a:r>
            <a:endParaRPr sz="1800" b="1">
              <a:solidFill>
                <a:srgbClr val="FFFFFF"/>
              </a:solidFill>
              <a:latin typeface="Trebuchet MS"/>
              <a:ea typeface="Trebuchet MS"/>
              <a:cs typeface="Trebuchet MS"/>
              <a:sym typeface="Trebuchet MS"/>
            </a:endParaRPr>
          </a:p>
          <a:p>
            <a:pPr marL="1143000" lvl="2" indent="-219710" algn="l" rtl="0">
              <a:lnSpc>
                <a:spcPct val="115000"/>
              </a:lnSpc>
              <a:spcBef>
                <a:spcPts val="0"/>
              </a:spcBef>
              <a:spcAft>
                <a:spcPts val="0"/>
              </a:spcAft>
              <a:buClr>
                <a:srgbClr val="000000"/>
              </a:buClr>
              <a:buSzPts val="1300"/>
              <a:buFont typeface="Trebuchet MS"/>
              <a:buChar char="►"/>
            </a:pPr>
            <a:r>
              <a:rPr lang="en-US" sz="1100">
                <a:highlight>
                  <a:srgbClr val="FFFFFF"/>
                </a:highlight>
                <a:latin typeface="Trebuchet MS"/>
                <a:ea typeface="Trebuchet MS"/>
                <a:cs typeface="Trebuchet MS"/>
                <a:sym typeface="Trebuchet MS"/>
              </a:rPr>
              <a:t>Measurement designed to quantify the demand for energy needed to heat/cool the area.</a:t>
            </a:r>
            <a:endParaRPr sz="1100">
              <a:highlight>
                <a:srgbClr val="FFFFFF"/>
              </a:highlight>
              <a:latin typeface="Trebuchet MS"/>
              <a:ea typeface="Trebuchet MS"/>
              <a:cs typeface="Trebuchet MS"/>
              <a:sym typeface="Trebuchet MS"/>
            </a:endParaRPr>
          </a:p>
          <a:p>
            <a:pPr marL="742950" lvl="1" indent="-298450" algn="l" rtl="0">
              <a:lnSpc>
                <a:spcPct val="115000"/>
              </a:lnSpc>
              <a:spcBef>
                <a:spcPts val="1000"/>
              </a:spcBef>
              <a:spcAft>
                <a:spcPts val="0"/>
              </a:spcAft>
              <a:buClr>
                <a:srgbClr val="FFFFFF"/>
              </a:buClr>
              <a:buSzPts val="1640"/>
              <a:buFont typeface="Noto Sans Symbols"/>
              <a:buChar char="►"/>
            </a:pPr>
            <a:r>
              <a:rPr lang="en-US" sz="1800" b="1">
                <a:solidFill>
                  <a:srgbClr val="FFFFFF"/>
                </a:solidFill>
                <a:latin typeface="Trebuchet MS"/>
                <a:ea typeface="Trebuchet MS"/>
                <a:cs typeface="Trebuchet MS"/>
                <a:sym typeface="Trebuchet MS"/>
              </a:rPr>
              <a:t>Precipitation</a:t>
            </a:r>
            <a:endParaRPr sz="1800" b="1">
              <a:solidFill>
                <a:srgbClr val="FFFFFF"/>
              </a:solidFill>
              <a:latin typeface="Trebuchet MS"/>
              <a:ea typeface="Trebuchet MS"/>
              <a:cs typeface="Trebuchet MS"/>
              <a:sym typeface="Trebuchet MS"/>
            </a:endParaRPr>
          </a:p>
          <a:p>
            <a:pPr marL="1143000" lvl="2" indent="-213360" algn="l" rtl="0">
              <a:lnSpc>
                <a:spcPct val="115000"/>
              </a:lnSpc>
              <a:spcBef>
                <a:spcPts val="1000"/>
              </a:spcBef>
              <a:spcAft>
                <a:spcPts val="0"/>
              </a:spcAft>
              <a:buClr>
                <a:srgbClr val="FFFFFF"/>
              </a:buClr>
              <a:buSzPts val="1200"/>
              <a:buFont typeface="Trebuchet MS"/>
              <a:buChar char="►"/>
            </a:pPr>
            <a:r>
              <a:rPr lang="en-US" sz="1200">
                <a:solidFill>
                  <a:srgbClr val="FFFFFF"/>
                </a:solidFill>
                <a:latin typeface="Trebuchet MS"/>
                <a:ea typeface="Trebuchet MS"/>
                <a:cs typeface="Trebuchet MS"/>
                <a:sym typeface="Trebuchet MS"/>
              </a:rPr>
              <a:t>Amount of rain/snow/sleet that falls.</a:t>
            </a:r>
            <a:endParaRPr sz="1200">
              <a:solidFill>
                <a:srgbClr val="FFFFFF"/>
              </a:solidFill>
              <a:latin typeface="Trebuchet MS"/>
              <a:ea typeface="Trebuchet MS"/>
              <a:cs typeface="Trebuchet MS"/>
              <a:sym typeface="Trebuchet MS"/>
            </a:endParaRPr>
          </a:p>
          <a:p>
            <a:pPr marL="742950" lvl="0" indent="0" algn="l" rtl="0">
              <a:spcBef>
                <a:spcPts val="1000"/>
              </a:spcBef>
              <a:spcAft>
                <a:spcPts val="0"/>
              </a:spcAft>
              <a:buNone/>
            </a:pPr>
            <a:endParaRPr sz="1600">
              <a:solidFill>
                <a:srgbClr val="3F3F3F"/>
              </a:solidFill>
              <a:latin typeface="Trebuchet MS"/>
              <a:ea typeface="Trebuchet MS"/>
              <a:cs typeface="Trebuchet MS"/>
              <a:sym typeface="Trebuchet MS"/>
            </a:endParaRPr>
          </a:p>
          <a:p>
            <a:pPr marL="0" lvl="0" indent="0" algn="l" rtl="0">
              <a:spcBef>
                <a:spcPts val="0"/>
              </a:spcBef>
              <a:spcAft>
                <a:spcPts val="0"/>
              </a:spcAft>
              <a:buNone/>
            </a:pPr>
            <a:endParaRPr>
              <a:solidFill>
                <a:schemeClr val="dk1"/>
              </a:solidFill>
              <a:highlight>
                <a:srgbClr val="FFFFFF"/>
              </a:highlight>
              <a:latin typeface="Trebuchet MS"/>
              <a:ea typeface="Trebuchet MS"/>
              <a:cs typeface="Trebuchet MS"/>
              <a:sym typeface="Trebuchet MS"/>
            </a:endParaRPr>
          </a:p>
          <a:p>
            <a:pPr marL="0" lvl="0" indent="0" algn="l" rtl="0">
              <a:spcBef>
                <a:spcPts val="0"/>
              </a:spcBef>
              <a:spcAft>
                <a:spcPts val="0"/>
              </a:spcAft>
              <a:buNone/>
            </a:pPr>
            <a:endParaRPr>
              <a:solidFill>
                <a:schemeClr val="dk1"/>
              </a:solidFill>
              <a:highlight>
                <a:srgbClr val="FFFFFF"/>
              </a:highlight>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649034" y="3832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sz="5400">
                <a:solidFill>
                  <a:srgbClr val="FFFF00"/>
                </a:solidFill>
              </a:rPr>
              <a:t>Dimensional Modeling Design</a:t>
            </a:r>
            <a:endParaRPr sz="5400">
              <a:solidFill>
                <a:srgbClr val="FFFF00"/>
              </a:solidFill>
            </a:endParaRPr>
          </a:p>
        </p:txBody>
      </p:sp>
      <p:sp>
        <p:nvSpPr>
          <p:cNvPr id="183" name="Google Shape;183;p22"/>
          <p:cNvSpPr txBox="1">
            <a:spLocks noGrp="1"/>
          </p:cNvSpPr>
          <p:nvPr>
            <p:ph type="body" idx="1"/>
          </p:nvPr>
        </p:nvSpPr>
        <p:spPr>
          <a:xfrm>
            <a:off x="589509" y="2195714"/>
            <a:ext cx="8596800" cy="38808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US"/>
              <a:t>Step 1 – Select Business Process</a:t>
            </a:r>
            <a:endParaRPr/>
          </a:p>
          <a:p>
            <a:pPr marL="742950" lvl="1" indent="-285750" algn="l" rtl="0">
              <a:spcBef>
                <a:spcPts val="0"/>
              </a:spcBef>
              <a:spcAft>
                <a:spcPts val="0"/>
              </a:spcAft>
              <a:buSzPts val="1440"/>
              <a:buChar char="►"/>
            </a:pPr>
            <a:r>
              <a:rPr lang="en-US"/>
              <a:t>What has weather been like in Dallas historically and can we use that to predict weather over the next 5 days?</a:t>
            </a:r>
            <a:endParaRPr/>
          </a:p>
          <a:p>
            <a:pPr marL="342900" lvl="0" indent="-342900" algn="l" rtl="0">
              <a:spcBef>
                <a:spcPts val="1000"/>
              </a:spcBef>
              <a:spcAft>
                <a:spcPts val="0"/>
              </a:spcAft>
              <a:buSzPts val="1440"/>
              <a:buChar char="►"/>
            </a:pPr>
            <a:r>
              <a:rPr lang="en-US"/>
              <a:t>Step 2 – Declare Granularity</a:t>
            </a:r>
            <a:endParaRPr/>
          </a:p>
          <a:p>
            <a:pPr marL="742950" lvl="1" indent="-285750" algn="l" rtl="0">
              <a:spcBef>
                <a:spcPts val="1000"/>
              </a:spcBef>
              <a:spcAft>
                <a:spcPts val="0"/>
              </a:spcAft>
              <a:buSzPts val="1440"/>
              <a:buChar char="►"/>
            </a:pPr>
            <a:r>
              <a:rPr lang="en-US"/>
              <a:t>The granularity will be represented by the weather (temperature, precipitation) on an individual day.</a:t>
            </a:r>
            <a:endParaRPr/>
          </a:p>
          <a:p>
            <a:pPr marL="342900" lvl="0" indent="-342900" algn="l" rtl="0">
              <a:spcBef>
                <a:spcPts val="1000"/>
              </a:spcBef>
              <a:spcAft>
                <a:spcPts val="0"/>
              </a:spcAft>
              <a:buSzPts val="1440"/>
              <a:buChar char="►"/>
            </a:pPr>
            <a:r>
              <a:rPr lang="en-US"/>
              <a:t>Step 3 – Select Dimensions</a:t>
            </a:r>
            <a:endParaRPr/>
          </a:p>
          <a:p>
            <a:pPr marL="742950" lvl="1" indent="-285750" algn="l" rtl="0">
              <a:spcBef>
                <a:spcPts val="1000"/>
              </a:spcBef>
              <a:spcAft>
                <a:spcPts val="0"/>
              </a:spcAft>
              <a:buSzPts val="1440"/>
              <a:buChar char="►"/>
            </a:pPr>
            <a:r>
              <a:rPr lang="en-US"/>
              <a:t>The dimensions will be Date, Temperature, Precipitation, and Degree Day</a:t>
            </a:r>
            <a:endParaRPr/>
          </a:p>
          <a:p>
            <a:pPr marL="342900" lvl="0" indent="-342900" algn="l" rtl="0">
              <a:spcBef>
                <a:spcPts val="1000"/>
              </a:spcBef>
              <a:spcAft>
                <a:spcPts val="0"/>
              </a:spcAft>
              <a:buSzPts val="1440"/>
              <a:buChar char="►"/>
            </a:pPr>
            <a:r>
              <a:rPr lang="en-US"/>
              <a:t>Step 4 – Identify the Facts</a:t>
            </a:r>
            <a:endParaRPr/>
          </a:p>
          <a:p>
            <a:pPr marL="742950" lvl="1" indent="-285750" algn="l" rtl="0">
              <a:spcBef>
                <a:spcPts val="1000"/>
              </a:spcBef>
              <a:spcAft>
                <a:spcPts val="0"/>
              </a:spcAft>
              <a:buSzPts val="1440"/>
              <a:buChar char="►"/>
            </a:pPr>
            <a:r>
              <a:rPr lang="en-US"/>
              <a:t>The facts will be Additive numbers as Averages</a:t>
            </a:r>
            <a:endParaRPr/>
          </a:p>
          <a:p>
            <a:pPr marL="1143000" lvl="2" indent="-228600" algn="l" rtl="0">
              <a:spcBef>
                <a:spcPts val="1000"/>
              </a:spcBef>
              <a:spcAft>
                <a:spcPts val="0"/>
              </a:spcAft>
              <a:buSzPts val="1440"/>
              <a:buChar char="►"/>
            </a:pPr>
            <a:r>
              <a:rPr lang="en-US"/>
              <a:t>Average Temperature, Average Precipitation, Average Heating Degree Day, Average Cooling Degree Day, Average New Snow, and Average Snow Depth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460359" y="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5400">
                <a:solidFill>
                  <a:srgbClr val="FFFF00"/>
                </a:solidFill>
              </a:rPr>
              <a:t>Dimension Tables</a:t>
            </a:r>
            <a:endParaRPr sz="5400">
              <a:solidFill>
                <a:srgbClr val="FFFF00"/>
              </a:solidFill>
            </a:endParaRPr>
          </a:p>
        </p:txBody>
      </p:sp>
      <p:graphicFrame>
        <p:nvGraphicFramePr>
          <p:cNvPr id="189" name="Google Shape;189;p23"/>
          <p:cNvGraphicFramePr/>
          <p:nvPr/>
        </p:nvGraphicFramePr>
        <p:xfrm>
          <a:off x="6214253" y="934609"/>
          <a:ext cx="4819175" cy="2702750"/>
        </p:xfrm>
        <a:graphic>
          <a:graphicData uri="http://schemas.openxmlformats.org/drawingml/2006/table">
            <a:tbl>
              <a:tblPr firstRow="1" bandRow="1">
                <a:noFill/>
                <a:tableStyleId>{B57CE837-6569-42B6-A025-7355EA745100}</a:tableStyleId>
              </a:tblPr>
              <a:tblGrid>
                <a:gridCol w="1545275">
                  <a:extLst>
                    <a:ext uri="{9D8B030D-6E8A-4147-A177-3AD203B41FA5}">
                      <a16:colId xmlns:a16="http://schemas.microsoft.com/office/drawing/2014/main" val="20000"/>
                    </a:ext>
                  </a:extLst>
                </a:gridCol>
                <a:gridCol w="1703000">
                  <a:extLst>
                    <a:ext uri="{9D8B030D-6E8A-4147-A177-3AD203B41FA5}">
                      <a16:colId xmlns:a16="http://schemas.microsoft.com/office/drawing/2014/main" val="20001"/>
                    </a:ext>
                  </a:extLst>
                </a:gridCol>
                <a:gridCol w="1570900">
                  <a:extLst>
                    <a:ext uri="{9D8B030D-6E8A-4147-A177-3AD203B41FA5}">
                      <a16:colId xmlns:a16="http://schemas.microsoft.com/office/drawing/2014/main" val="20002"/>
                    </a:ext>
                  </a:extLst>
                </a:gridCol>
              </a:tblGrid>
              <a:tr h="477650">
                <a:tc gridSpan="3">
                  <a:txBody>
                    <a:bodyPr/>
                    <a:lstStyle/>
                    <a:p>
                      <a:pPr marL="0" marR="0" lvl="0" indent="0" algn="ctr" rtl="0">
                        <a:spcBef>
                          <a:spcPts val="0"/>
                        </a:spcBef>
                        <a:spcAft>
                          <a:spcPts val="0"/>
                        </a:spcAft>
                        <a:buNone/>
                      </a:pPr>
                      <a:r>
                        <a:rPr lang="en-US" sz="1800" u="none" strike="noStrike" cap="none"/>
                        <a:t>DimDate</a:t>
                      </a:r>
                      <a:endParaRPr sz="1800" u="none" strike="noStrike" cap="none"/>
                    </a:p>
                  </a:txBody>
                  <a:tcPr marL="91450" marR="91450" marT="45725" marB="45725">
                    <a:solidFill>
                      <a:srgbClr val="ED7D3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u="none" strike="noStrike" cap="none">
                          <a:solidFill>
                            <a:schemeClr val="lt1"/>
                          </a:solidFill>
                        </a:rPr>
                        <a:t>Name</a:t>
                      </a:r>
                      <a:endParaRPr/>
                    </a:p>
                  </a:txBody>
                  <a:tcPr marL="91450" marR="91450" marT="45725" marB="45725">
                    <a:solidFill>
                      <a:srgbClr val="ED7D31"/>
                    </a:solidFill>
                  </a:tcPr>
                </a:tc>
                <a:tc>
                  <a:txBody>
                    <a:bodyPr/>
                    <a:lstStyle/>
                    <a:p>
                      <a:pPr marL="0" marR="0" lvl="0" indent="0" algn="l" rtl="0">
                        <a:spcBef>
                          <a:spcPts val="0"/>
                        </a:spcBef>
                        <a:spcAft>
                          <a:spcPts val="0"/>
                        </a:spcAft>
                        <a:buNone/>
                      </a:pPr>
                      <a:r>
                        <a:rPr lang="en-US" sz="1800">
                          <a:solidFill>
                            <a:schemeClr val="lt1"/>
                          </a:solidFill>
                        </a:rPr>
                        <a:t>Data Type</a:t>
                      </a:r>
                      <a:endParaRPr/>
                    </a:p>
                  </a:txBody>
                  <a:tcPr marL="91450" marR="91450" marT="45725" marB="45725">
                    <a:solidFill>
                      <a:srgbClr val="ED7D31"/>
                    </a:solidFill>
                  </a:tcPr>
                </a:tc>
                <a:tc>
                  <a:txBody>
                    <a:bodyPr/>
                    <a:lstStyle/>
                    <a:p>
                      <a:pPr marL="0" marR="0" lvl="0" indent="0" algn="l" rtl="0">
                        <a:spcBef>
                          <a:spcPts val="0"/>
                        </a:spcBef>
                        <a:spcAft>
                          <a:spcPts val="0"/>
                        </a:spcAft>
                        <a:buNone/>
                      </a:pPr>
                      <a:r>
                        <a:rPr lang="en-US" sz="1800">
                          <a:solidFill>
                            <a:schemeClr val="lt1"/>
                          </a:solidFill>
                        </a:rPr>
                        <a:t>Key</a:t>
                      </a:r>
                      <a:endParaRPr/>
                    </a:p>
                  </a:txBody>
                  <a:tcPr marL="91450" marR="91450" marT="45725" marB="45725">
                    <a:solidFill>
                      <a:srgbClr val="ED7D3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DateKey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Primary Key</a:t>
                      </a:r>
                      <a:endParaRPr/>
                    </a:p>
                  </a:txBody>
                  <a:tcPr marL="91450" marR="91450" marT="45725" marB="45725">
                    <a:solidFill>
                      <a:srgbClr val="FFFF00"/>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FullDate</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DATE</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MonthKey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Year</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DayOfMonth</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6"/>
                  </a:ext>
                </a:extLst>
              </a:tr>
            </a:tbl>
          </a:graphicData>
        </a:graphic>
      </p:graphicFrame>
      <p:graphicFrame>
        <p:nvGraphicFramePr>
          <p:cNvPr id="190" name="Google Shape;190;p23"/>
          <p:cNvGraphicFramePr/>
          <p:nvPr/>
        </p:nvGraphicFramePr>
        <p:xfrm>
          <a:off x="287960" y="934609"/>
          <a:ext cx="5602575" cy="3073600"/>
        </p:xfrm>
        <a:graphic>
          <a:graphicData uri="http://schemas.openxmlformats.org/drawingml/2006/table">
            <a:tbl>
              <a:tblPr firstRow="1" bandRow="1">
                <a:noFill/>
                <a:tableStyleId>{B57CE837-6569-42B6-A025-7355EA745100}</a:tableStyleId>
              </a:tblPr>
              <a:tblGrid>
                <a:gridCol w="2753300">
                  <a:extLst>
                    <a:ext uri="{9D8B030D-6E8A-4147-A177-3AD203B41FA5}">
                      <a16:colId xmlns:a16="http://schemas.microsoft.com/office/drawing/2014/main" val="20000"/>
                    </a:ext>
                  </a:extLst>
                </a:gridCol>
                <a:gridCol w="1399375">
                  <a:extLst>
                    <a:ext uri="{9D8B030D-6E8A-4147-A177-3AD203B41FA5}">
                      <a16:colId xmlns:a16="http://schemas.microsoft.com/office/drawing/2014/main" val="20001"/>
                    </a:ext>
                  </a:extLst>
                </a:gridCol>
                <a:gridCol w="1449900">
                  <a:extLst>
                    <a:ext uri="{9D8B030D-6E8A-4147-A177-3AD203B41FA5}">
                      <a16:colId xmlns:a16="http://schemas.microsoft.com/office/drawing/2014/main" val="20002"/>
                    </a:ext>
                  </a:extLst>
                </a:gridCol>
              </a:tblGrid>
              <a:tr h="477650">
                <a:tc gridSpan="3">
                  <a:txBody>
                    <a:bodyPr/>
                    <a:lstStyle/>
                    <a:p>
                      <a:pPr marL="0" marR="0" lvl="0" indent="0" algn="ctr" rtl="0">
                        <a:spcBef>
                          <a:spcPts val="0"/>
                        </a:spcBef>
                        <a:spcAft>
                          <a:spcPts val="0"/>
                        </a:spcAft>
                        <a:buNone/>
                      </a:pPr>
                      <a:r>
                        <a:rPr lang="en-US" sz="1800"/>
                        <a:t>DimTemperature</a:t>
                      </a:r>
                      <a:endParaRPr sz="1800"/>
                    </a:p>
                  </a:txBody>
                  <a:tcPr marL="91450" marR="91450" marT="45725" marB="45725">
                    <a:solidFill>
                      <a:srgbClr val="FF99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solidFill>
                            <a:schemeClr val="lt1"/>
                          </a:solidFill>
                        </a:rPr>
                        <a:t>Name</a:t>
                      </a:r>
                      <a:endParaRPr/>
                    </a:p>
                  </a:txBody>
                  <a:tcPr marL="91450" marR="91450" marT="45725" marB="45725">
                    <a:solidFill>
                      <a:srgbClr val="FF9900"/>
                    </a:solidFill>
                  </a:tcPr>
                </a:tc>
                <a:tc>
                  <a:txBody>
                    <a:bodyPr/>
                    <a:lstStyle/>
                    <a:p>
                      <a:pPr marL="0" marR="0" lvl="0" indent="0" algn="l" rtl="0">
                        <a:spcBef>
                          <a:spcPts val="0"/>
                        </a:spcBef>
                        <a:spcAft>
                          <a:spcPts val="0"/>
                        </a:spcAft>
                        <a:buNone/>
                      </a:pPr>
                      <a:r>
                        <a:rPr lang="en-US" sz="1800">
                          <a:solidFill>
                            <a:schemeClr val="lt1"/>
                          </a:solidFill>
                        </a:rPr>
                        <a:t>Data Type</a:t>
                      </a:r>
                      <a:endParaRPr/>
                    </a:p>
                  </a:txBody>
                  <a:tcPr marL="91450" marR="91450" marT="45725" marB="45725">
                    <a:solidFill>
                      <a:srgbClr val="FF9900"/>
                    </a:solidFill>
                  </a:tcPr>
                </a:tc>
                <a:tc>
                  <a:txBody>
                    <a:bodyPr/>
                    <a:lstStyle/>
                    <a:p>
                      <a:pPr marL="0" marR="0" lvl="0" indent="0" algn="l" rtl="0">
                        <a:spcBef>
                          <a:spcPts val="0"/>
                        </a:spcBef>
                        <a:spcAft>
                          <a:spcPts val="0"/>
                        </a:spcAft>
                        <a:buNone/>
                      </a:pPr>
                      <a:r>
                        <a:rPr lang="en-US" sz="1800">
                          <a:solidFill>
                            <a:schemeClr val="lt1"/>
                          </a:solidFill>
                        </a:rPr>
                        <a:t>Key</a:t>
                      </a:r>
                      <a:endParaRPr/>
                    </a:p>
                  </a:txBody>
                  <a:tcPr marL="91450" marR="91450" marT="45725" marB="45725">
                    <a:solidFill>
                      <a:srgbClr val="FF9900"/>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TemperatureKey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Primary Key</a:t>
                      </a:r>
                      <a:endParaRPr/>
                    </a:p>
                  </a:txBody>
                  <a:tcPr marL="91450" marR="91450" marT="45725" marB="45725">
                    <a:solidFill>
                      <a:srgbClr val="FFFF00"/>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DateKey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Foreign Key</a:t>
                      </a:r>
                      <a:endParaRPr/>
                    </a:p>
                  </a:txBody>
                  <a:tcPr marL="91450" marR="91450" marT="45725" marB="45725">
                    <a:solidFill>
                      <a:srgbClr val="FFFF00"/>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MaximumTemperature</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FLOAT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MinimumTemperature</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FLOAT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AverageTemperature</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FLOAT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DepartureTemperature</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FLOAT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7"/>
                  </a:ext>
                </a:extLst>
              </a:tr>
            </a:tbl>
          </a:graphicData>
        </a:graphic>
      </p:graphicFrame>
      <p:graphicFrame>
        <p:nvGraphicFramePr>
          <p:cNvPr id="191" name="Google Shape;191;p23"/>
          <p:cNvGraphicFramePr/>
          <p:nvPr/>
        </p:nvGraphicFramePr>
        <p:xfrm>
          <a:off x="6214253" y="3885179"/>
          <a:ext cx="4819150" cy="2787650"/>
        </p:xfrm>
        <a:graphic>
          <a:graphicData uri="http://schemas.openxmlformats.org/drawingml/2006/table">
            <a:tbl>
              <a:tblPr firstRow="1" bandRow="1">
                <a:noFill/>
                <a:tableStyleId>{B57CE837-6569-42B6-A025-7355EA745100}</a:tableStyleId>
              </a:tblPr>
              <a:tblGrid>
                <a:gridCol w="1985025">
                  <a:extLst>
                    <a:ext uri="{9D8B030D-6E8A-4147-A177-3AD203B41FA5}">
                      <a16:colId xmlns:a16="http://schemas.microsoft.com/office/drawing/2014/main" val="20000"/>
                    </a:ext>
                  </a:extLst>
                </a:gridCol>
                <a:gridCol w="1333700">
                  <a:extLst>
                    <a:ext uri="{9D8B030D-6E8A-4147-A177-3AD203B41FA5}">
                      <a16:colId xmlns:a16="http://schemas.microsoft.com/office/drawing/2014/main" val="20001"/>
                    </a:ext>
                  </a:extLst>
                </a:gridCol>
                <a:gridCol w="1500425">
                  <a:extLst>
                    <a:ext uri="{9D8B030D-6E8A-4147-A177-3AD203B41FA5}">
                      <a16:colId xmlns:a16="http://schemas.microsoft.com/office/drawing/2014/main" val="20002"/>
                    </a:ext>
                  </a:extLst>
                </a:gridCol>
              </a:tblGrid>
              <a:tr h="562550">
                <a:tc gridSpan="3">
                  <a:txBody>
                    <a:bodyPr/>
                    <a:lstStyle/>
                    <a:p>
                      <a:pPr marL="0" marR="0" lvl="0" indent="0" algn="ctr" rtl="0">
                        <a:spcBef>
                          <a:spcPts val="0"/>
                        </a:spcBef>
                        <a:spcAft>
                          <a:spcPts val="0"/>
                        </a:spcAft>
                        <a:buNone/>
                      </a:pPr>
                      <a:r>
                        <a:rPr lang="en-US" sz="1800"/>
                        <a:t>DimPrecipitation</a:t>
                      </a:r>
                      <a:endParaRPr sz="1800"/>
                    </a:p>
                  </a:txBody>
                  <a:tcPr marL="91450" marR="91450" marT="45725" marB="45725">
                    <a:solidFill>
                      <a:srgbClr val="ED7D3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solidFill>
                            <a:schemeClr val="lt1"/>
                          </a:solidFill>
                        </a:rPr>
                        <a:t>Name</a:t>
                      </a:r>
                      <a:endParaRPr/>
                    </a:p>
                  </a:txBody>
                  <a:tcPr marL="91450" marR="91450" marT="45725" marB="45725">
                    <a:solidFill>
                      <a:srgbClr val="ED7D31"/>
                    </a:solidFill>
                  </a:tcPr>
                </a:tc>
                <a:tc>
                  <a:txBody>
                    <a:bodyPr/>
                    <a:lstStyle/>
                    <a:p>
                      <a:pPr marL="0" marR="0" lvl="0" indent="0" algn="l" rtl="0">
                        <a:spcBef>
                          <a:spcPts val="0"/>
                        </a:spcBef>
                        <a:spcAft>
                          <a:spcPts val="0"/>
                        </a:spcAft>
                        <a:buNone/>
                      </a:pPr>
                      <a:r>
                        <a:rPr lang="en-US" sz="1800">
                          <a:solidFill>
                            <a:schemeClr val="lt1"/>
                          </a:solidFill>
                        </a:rPr>
                        <a:t>Data Type</a:t>
                      </a:r>
                      <a:endParaRPr/>
                    </a:p>
                  </a:txBody>
                  <a:tcPr marL="91450" marR="91450" marT="45725" marB="45725">
                    <a:solidFill>
                      <a:srgbClr val="ED7D31"/>
                    </a:solidFill>
                  </a:tcPr>
                </a:tc>
                <a:tc>
                  <a:txBody>
                    <a:bodyPr/>
                    <a:lstStyle/>
                    <a:p>
                      <a:pPr marL="0" marR="0" lvl="0" indent="0" algn="l" rtl="0">
                        <a:spcBef>
                          <a:spcPts val="0"/>
                        </a:spcBef>
                        <a:spcAft>
                          <a:spcPts val="0"/>
                        </a:spcAft>
                        <a:buNone/>
                      </a:pPr>
                      <a:r>
                        <a:rPr lang="en-US" sz="1800">
                          <a:solidFill>
                            <a:schemeClr val="lt1"/>
                          </a:solidFill>
                        </a:rPr>
                        <a:t>Key</a:t>
                      </a:r>
                      <a:endParaRPr/>
                    </a:p>
                  </a:txBody>
                  <a:tcPr marL="91450" marR="91450" marT="45725" marB="45725">
                    <a:solidFill>
                      <a:srgbClr val="ED7D3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PrecipitationKey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Primary Key</a:t>
                      </a:r>
                      <a:endParaRPr/>
                    </a:p>
                  </a:txBody>
                  <a:tcPr marL="91450" marR="91450" marT="45725" marB="45725">
                    <a:solidFill>
                      <a:srgbClr val="FFFF00"/>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DateKey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Foreign Key</a:t>
                      </a:r>
                      <a:endParaRPr/>
                    </a:p>
                  </a:txBody>
                  <a:tcPr marL="91450" marR="91450" marT="45725" marB="45725">
                    <a:solidFill>
                      <a:srgbClr val="FFFF00"/>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Precipitation</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FLOAT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NewSnow</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FLOAT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SnowDepth</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FLOAT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6"/>
                  </a:ext>
                </a:extLst>
              </a:tr>
            </a:tbl>
          </a:graphicData>
        </a:graphic>
      </p:graphicFrame>
      <p:graphicFrame>
        <p:nvGraphicFramePr>
          <p:cNvPr id="192" name="Google Shape;192;p23"/>
          <p:cNvGraphicFramePr/>
          <p:nvPr/>
        </p:nvGraphicFramePr>
        <p:xfrm>
          <a:off x="257649" y="4340919"/>
          <a:ext cx="5663225" cy="2331900"/>
        </p:xfrm>
        <a:graphic>
          <a:graphicData uri="http://schemas.openxmlformats.org/drawingml/2006/table">
            <a:tbl>
              <a:tblPr firstRow="1" bandRow="1">
                <a:noFill/>
                <a:tableStyleId>{B57CE837-6569-42B6-A025-7355EA745100}</a:tableStyleId>
              </a:tblPr>
              <a:tblGrid>
                <a:gridCol w="2455250">
                  <a:extLst>
                    <a:ext uri="{9D8B030D-6E8A-4147-A177-3AD203B41FA5}">
                      <a16:colId xmlns:a16="http://schemas.microsoft.com/office/drawing/2014/main" val="20000"/>
                    </a:ext>
                  </a:extLst>
                </a:gridCol>
                <a:gridCol w="1361950">
                  <a:extLst>
                    <a:ext uri="{9D8B030D-6E8A-4147-A177-3AD203B41FA5}">
                      <a16:colId xmlns:a16="http://schemas.microsoft.com/office/drawing/2014/main" val="20001"/>
                    </a:ext>
                  </a:extLst>
                </a:gridCol>
                <a:gridCol w="1846025">
                  <a:extLst>
                    <a:ext uri="{9D8B030D-6E8A-4147-A177-3AD203B41FA5}">
                      <a16:colId xmlns:a16="http://schemas.microsoft.com/office/drawing/2014/main" val="20002"/>
                    </a:ext>
                  </a:extLst>
                </a:gridCol>
              </a:tblGrid>
              <a:tr h="477650">
                <a:tc gridSpan="3">
                  <a:txBody>
                    <a:bodyPr/>
                    <a:lstStyle/>
                    <a:p>
                      <a:pPr marL="0" marR="0" lvl="0" indent="0" algn="ctr" rtl="0">
                        <a:spcBef>
                          <a:spcPts val="0"/>
                        </a:spcBef>
                        <a:spcAft>
                          <a:spcPts val="0"/>
                        </a:spcAft>
                        <a:buNone/>
                      </a:pPr>
                      <a:r>
                        <a:rPr lang="en-US" sz="1800"/>
                        <a:t>DimDegreeDay</a:t>
                      </a:r>
                      <a:endParaRPr sz="1800"/>
                    </a:p>
                  </a:txBody>
                  <a:tcPr marL="91450" marR="91450" marT="45725" marB="45725">
                    <a:solidFill>
                      <a:srgbClr val="ED7D3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solidFill>
                            <a:schemeClr val="lt1"/>
                          </a:solidFill>
                        </a:rPr>
                        <a:t>Name</a:t>
                      </a:r>
                      <a:endParaRPr/>
                    </a:p>
                  </a:txBody>
                  <a:tcPr marL="91450" marR="91450" marT="45725" marB="45725">
                    <a:solidFill>
                      <a:srgbClr val="ED7D31"/>
                    </a:solidFill>
                  </a:tcPr>
                </a:tc>
                <a:tc>
                  <a:txBody>
                    <a:bodyPr/>
                    <a:lstStyle/>
                    <a:p>
                      <a:pPr marL="0" marR="0" lvl="0" indent="0" algn="l" rtl="0">
                        <a:spcBef>
                          <a:spcPts val="0"/>
                        </a:spcBef>
                        <a:spcAft>
                          <a:spcPts val="0"/>
                        </a:spcAft>
                        <a:buNone/>
                      </a:pPr>
                      <a:r>
                        <a:rPr lang="en-US" sz="1800">
                          <a:solidFill>
                            <a:schemeClr val="lt1"/>
                          </a:solidFill>
                        </a:rPr>
                        <a:t>Data Type</a:t>
                      </a:r>
                      <a:endParaRPr/>
                    </a:p>
                  </a:txBody>
                  <a:tcPr marL="91450" marR="91450" marT="45725" marB="45725">
                    <a:solidFill>
                      <a:srgbClr val="ED7D31"/>
                    </a:solidFill>
                  </a:tcPr>
                </a:tc>
                <a:tc>
                  <a:txBody>
                    <a:bodyPr/>
                    <a:lstStyle/>
                    <a:p>
                      <a:pPr marL="0" marR="0" lvl="0" indent="0" algn="l" rtl="0">
                        <a:spcBef>
                          <a:spcPts val="0"/>
                        </a:spcBef>
                        <a:spcAft>
                          <a:spcPts val="0"/>
                        </a:spcAft>
                        <a:buNone/>
                      </a:pPr>
                      <a:r>
                        <a:rPr lang="en-US" sz="1800">
                          <a:solidFill>
                            <a:schemeClr val="lt1"/>
                          </a:solidFill>
                        </a:rPr>
                        <a:t>Key</a:t>
                      </a:r>
                      <a:endParaRPr/>
                    </a:p>
                  </a:txBody>
                  <a:tcPr marL="91450" marR="91450" marT="45725" marB="45725">
                    <a:solidFill>
                      <a:srgbClr val="ED7D3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DegreeKey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Primary Key</a:t>
                      </a:r>
                      <a:endParaRPr/>
                    </a:p>
                  </a:txBody>
                  <a:tcPr marL="91450" marR="91450" marT="45725" marB="45725">
                    <a:solidFill>
                      <a:srgbClr val="FFFF00"/>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DateKey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Foreign Key</a:t>
                      </a:r>
                      <a:endParaRPr/>
                    </a:p>
                  </a:txBody>
                  <a:tcPr marL="91450" marR="91450" marT="45725" marB="45725">
                    <a:solidFill>
                      <a:srgbClr val="FFFF00"/>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HeatingDegreeDay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CoolingDegreeDay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442984" y="477525"/>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5400">
                <a:solidFill>
                  <a:srgbClr val="FFFF00"/>
                </a:solidFill>
              </a:rPr>
              <a:t>Fact Table</a:t>
            </a:r>
            <a:endParaRPr sz="5400">
              <a:solidFill>
                <a:srgbClr val="FFFF00"/>
              </a:solidFill>
            </a:endParaRPr>
          </a:p>
        </p:txBody>
      </p:sp>
      <p:graphicFrame>
        <p:nvGraphicFramePr>
          <p:cNvPr id="198" name="Google Shape;198;p24"/>
          <p:cNvGraphicFramePr/>
          <p:nvPr/>
        </p:nvGraphicFramePr>
        <p:xfrm>
          <a:off x="677334" y="1361623"/>
          <a:ext cx="8127975" cy="4927850"/>
        </p:xfrm>
        <a:graphic>
          <a:graphicData uri="http://schemas.openxmlformats.org/drawingml/2006/table">
            <a:tbl>
              <a:tblPr firstRow="1" bandRow="1">
                <a:noFill/>
                <a:tableStyleId>{B57CE837-6569-42B6-A025-7355EA745100}</a:tableStyleId>
              </a:tblPr>
              <a:tblGrid>
                <a:gridCol w="3945175">
                  <a:extLst>
                    <a:ext uri="{9D8B030D-6E8A-4147-A177-3AD203B41FA5}">
                      <a16:colId xmlns:a16="http://schemas.microsoft.com/office/drawing/2014/main" val="20000"/>
                    </a:ext>
                  </a:extLst>
                </a:gridCol>
                <a:gridCol w="147347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477650">
                <a:tc gridSpan="3">
                  <a:txBody>
                    <a:bodyPr/>
                    <a:lstStyle/>
                    <a:p>
                      <a:pPr marL="0" marR="0" lvl="0" indent="0" algn="ctr" rtl="0">
                        <a:spcBef>
                          <a:spcPts val="0"/>
                        </a:spcBef>
                        <a:spcAft>
                          <a:spcPts val="0"/>
                        </a:spcAft>
                        <a:buNone/>
                      </a:pPr>
                      <a:r>
                        <a:rPr lang="en-US" sz="1800"/>
                        <a:t>FactAverageWeather</a:t>
                      </a:r>
                      <a:endParaRPr sz="1800"/>
                    </a:p>
                  </a:txBody>
                  <a:tcPr marL="91450" marR="91450" marT="45725" marB="45725">
                    <a:solidFill>
                      <a:srgbClr val="ED7D3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solidFill>
                            <a:schemeClr val="lt1"/>
                          </a:solidFill>
                        </a:rPr>
                        <a:t>Name</a:t>
                      </a:r>
                      <a:endParaRPr/>
                    </a:p>
                  </a:txBody>
                  <a:tcPr marL="91450" marR="91450" marT="45725" marB="45725">
                    <a:solidFill>
                      <a:srgbClr val="ED7D31"/>
                    </a:solidFill>
                  </a:tcPr>
                </a:tc>
                <a:tc>
                  <a:txBody>
                    <a:bodyPr/>
                    <a:lstStyle/>
                    <a:p>
                      <a:pPr marL="0" marR="0" lvl="0" indent="0" algn="l" rtl="0">
                        <a:spcBef>
                          <a:spcPts val="0"/>
                        </a:spcBef>
                        <a:spcAft>
                          <a:spcPts val="0"/>
                        </a:spcAft>
                        <a:buNone/>
                      </a:pPr>
                      <a:r>
                        <a:rPr lang="en-US" sz="1800">
                          <a:solidFill>
                            <a:schemeClr val="lt1"/>
                          </a:solidFill>
                        </a:rPr>
                        <a:t>Data Type</a:t>
                      </a:r>
                      <a:endParaRPr/>
                    </a:p>
                  </a:txBody>
                  <a:tcPr marL="91450" marR="91450" marT="45725" marB="45725">
                    <a:solidFill>
                      <a:srgbClr val="ED7D31"/>
                    </a:solidFill>
                  </a:tcPr>
                </a:tc>
                <a:tc>
                  <a:txBody>
                    <a:bodyPr/>
                    <a:lstStyle/>
                    <a:p>
                      <a:pPr marL="0" marR="0" lvl="0" indent="0" algn="l" rtl="0">
                        <a:spcBef>
                          <a:spcPts val="0"/>
                        </a:spcBef>
                        <a:spcAft>
                          <a:spcPts val="0"/>
                        </a:spcAft>
                        <a:buNone/>
                      </a:pPr>
                      <a:r>
                        <a:rPr lang="en-US" sz="1800">
                          <a:solidFill>
                            <a:schemeClr val="lt1"/>
                          </a:solidFill>
                        </a:rPr>
                        <a:t>Key</a:t>
                      </a:r>
                      <a:endParaRPr/>
                    </a:p>
                  </a:txBody>
                  <a:tcPr marL="91450" marR="91450" marT="45725" marB="45725">
                    <a:solidFill>
                      <a:srgbClr val="ED7D3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AverageKey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Primary Key</a:t>
                      </a:r>
                      <a:endParaRPr/>
                    </a:p>
                  </a:txBody>
                  <a:tcPr marL="91450" marR="91450" marT="45725" marB="45725">
                    <a:solidFill>
                      <a:srgbClr val="FFFF00"/>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DateKey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Foreign Key</a:t>
                      </a:r>
                      <a:endParaRPr sz="1800"/>
                    </a:p>
                  </a:txBody>
                  <a:tcPr marL="91450" marR="91450" marT="45725" marB="45725">
                    <a:solidFill>
                      <a:srgbClr val="FFFF00"/>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TemperatureKey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Foreign Key</a:t>
                      </a:r>
                      <a:endParaRPr sz="1800"/>
                    </a:p>
                  </a:txBody>
                  <a:tcPr marL="91450" marR="91450" marT="45725" marB="45725">
                    <a:solidFill>
                      <a:srgbClr val="FFFF00"/>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PrecipitationKey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Foreign Key</a:t>
                      </a:r>
                      <a:endParaRPr sz="1800"/>
                    </a:p>
                  </a:txBody>
                  <a:tcPr marL="91450" marR="91450" marT="45725" marB="45725">
                    <a:solidFill>
                      <a:srgbClr val="FFFF00"/>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DegreeKey</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Foreign Key</a:t>
                      </a:r>
                      <a:endParaRPr sz="1800"/>
                    </a:p>
                  </a:txBody>
                  <a:tcPr marL="91450" marR="91450" marT="45725" marB="45725">
                    <a:solidFill>
                      <a:srgbClr val="FFFF00"/>
                    </a:solidFill>
                  </a:tcPr>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AveragePrecipitation</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FLOAT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AverageTemperature</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FLOAT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800"/>
                        <a:t>AverageHeatingDegree</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US" sz="1800"/>
                        <a:t>AverageCoolingDegree</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INT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en-US" sz="1800"/>
                        <a:t>AverageNewSnow</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FLOAT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11"/>
                  </a:ext>
                </a:extLst>
              </a:tr>
              <a:tr h="370850">
                <a:tc>
                  <a:txBody>
                    <a:bodyPr/>
                    <a:lstStyle/>
                    <a:p>
                      <a:pPr marL="0" marR="0" lvl="0" indent="0" algn="l" rtl="0">
                        <a:spcBef>
                          <a:spcPts val="0"/>
                        </a:spcBef>
                        <a:spcAft>
                          <a:spcPts val="0"/>
                        </a:spcAft>
                        <a:buNone/>
                      </a:pPr>
                      <a:r>
                        <a:rPr lang="en-US" sz="1800"/>
                        <a:t>AverageSnowDepth</a:t>
                      </a:r>
                      <a:endParaRPr sz="1800"/>
                    </a:p>
                  </a:txBody>
                  <a:tcPr marL="91450" marR="91450" marT="45725" marB="45725">
                    <a:solidFill>
                      <a:srgbClr val="FFFF00"/>
                    </a:solidFill>
                  </a:tcPr>
                </a:tc>
                <a:tc>
                  <a:txBody>
                    <a:bodyPr/>
                    <a:lstStyle/>
                    <a:p>
                      <a:pPr marL="0" marR="0" lvl="0" indent="0" algn="l" rtl="0">
                        <a:spcBef>
                          <a:spcPts val="0"/>
                        </a:spcBef>
                        <a:spcAft>
                          <a:spcPts val="0"/>
                        </a:spcAft>
                        <a:buNone/>
                      </a:pPr>
                      <a:r>
                        <a:rPr lang="en-US" sz="1800"/>
                        <a:t>FLOAT</a:t>
                      </a:r>
                      <a:endParaRPr/>
                    </a:p>
                  </a:txBody>
                  <a:tcPr marL="91450" marR="91450" marT="45725" marB="45725">
                    <a:solidFill>
                      <a:srgbClr val="FFFF00"/>
                    </a:solidFill>
                  </a:tcPr>
                </a:tc>
                <a:tc>
                  <a:txBody>
                    <a:bodyPr/>
                    <a:lstStyle/>
                    <a:p>
                      <a:pPr marL="0" marR="0" lvl="0" indent="0" algn="l" rtl="0">
                        <a:spcBef>
                          <a:spcPts val="0"/>
                        </a:spcBef>
                        <a:spcAft>
                          <a:spcPts val="0"/>
                        </a:spcAft>
                        <a:buNone/>
                      </a:pPr>
                      <a:endParaRPr sz="1800"/>
                    </a:p>
                  </a:txBody>
                  <a:tcPr marL="91450" marR="91450" marT="45725" marB="45725">
                    <a:solidFill>
                      <a:srgbClr val="FFFF00"/>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135537" y="-41300"/>
            <a:ext cx="94539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sz="5400">
                <a:solidFill>
                  <a:srgbClr val="FFFF00"/>
                </a:solidFill>
              </a:rPr>
              <a:t>Weather DW Entity-Relationship Diagram</a:t>
            </a:r>
            <a:endParaRPr sz="5400">
              <a:solidFill>
                <a:srgbClr val="FFFF00"/>
              </a:solidFill>
            </a:endParaRPr>
          </a:p>
        </p:txBody>
      </p:sp>
      <p:pic>
        <p:nvPicPr>
          <p:cNvPr id="211" name="Google Shape;211;p26"/>
          <p:cNvPicPr preferRelativeResize="0"/>
          <p:nvPr/>
        </p:nvPicPr>
        <p:blipFill>
          <a:blip r:embed="rId3">
            <a:alphaModFix/>
          </a:blip>
          <a:stretch>
            <a:fillRect/>
          </a:stretch>
        </p:blipFill>
        <p:spPr>
          <a:xfrm>
            <a:off x="1262138" y="1670094"/>
            <a:ext cx="7068614" cy="50679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3177EE"/>
            </a:gs>
            <a:gs pos="100000">
              <a:srgbClr val="113D8A"/>
            </a:gs>
          </a:gsLst>
          <a:lin ang="5400012" scaled="0"/>
        </a:gradFill>
        <a:effectLst/>
      </p:bgPr>
    </p:bg>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0" y="336025"/>
            <a:ext cx="118827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sz="4400">
                <a:solidFill>
                  <a:srgbClr val="FFFF00"/>
                </a:solidFill>
              </a:rPr>
              <a:t>Historic Weather condition in Dallas </a:t>
            </a:r>
            <a:endParaRPr sz="4400">
              <a:solidFill>
                <a:srgbClr val="FFFF00"/>
              </a:solidFill>
            </a:endParaRPr>
          </a:p>
          <a:p>
            <a:pPr marL="0" lvl="0" indent="0" algn="l" rtl="0">
              <a:spcBef>
                <a:spcPts val="0"/>
              </a:spcBef>
              <a:spcAft>
                <a:spcPts val="0"/>
              </a:spcAft>
              <a:buClr>
                <a:schemeClr val="accent1"/>
              </a:buClr>
              <a:buSzPts val="3600"/>
              <a:buFont typeface="Trebuchet MS"/>
              <a:buNone/>
            </a:pPr>
            <a:r>
              <a:rPr lang="en-US" sz="4400">
                <a:solidFill>
                  <a:srgbClr val="FFFF00"/>
                </a:solidFill>
              </a:rPr>
              <a:t>from March 2020-November 2021</a:t>
            </a:r>
            <a:endParaRPr sz="4400">
              <a:solidFill>
                <a:srgbClr val="FFFF00"/>
              </a:solidFill>
            </a:endParaRPr>
          </a:p>
        </p:txBody>
      </p:sp>
      <p:pic>
        <p:nvPicPr>
          <p:cNvPr id="217" name="Google Shape;217;p27" descr="Q1"/>
          <p:cNvPicPr preferRelativeResize="0"/>
          <p:nvPr/>
        </p:nvPicPr>
        <p:blipFill rotWithShape="1">
          <a:blip r:embed="rId3">
            <a:alphaModFix/>
          </a:blip>
          <a:srcRect/>
          <a:stretch/>
        </p:blipFill>
        <p:spPr>
          <a:xfrm>
            <a:off x="448250" y="2154950"/>
            <a:ext cx="8683176" cy="4703051"/>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0000FF"/>
      </a:lt1>
      <a:dk2>
        <a:srgbClr val="BF9000"/>
      </a:dk2>
      <a:lt2>
        <a:srgbClr val="EBEBEB"/>
      </a:lt2>
      <a:accent1>
        <a:srgbClr val="90C226"/>
      </a:accent1>
      <a:accent2>
        <a:srgbClr val="54A021"/>
      </a:accent2>
      <a:accent3>
        <a:srgbClr val="0263FF"/>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696</Words>
  <Application>Microsoft Office PowerPoint</Application>
  <PresentationFormat>Widescreen</PresentationFormat>
  <Paragraphs>281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Arial</vt:lpstr>
      <vt:lpstr>Noto Sans Symbols</vt:lpstr>
      <vt:lpstr>Trebuchet MS</vt:lpstr>
      <vt:lpstr>Facet</vt:lpstr>
      <vt:lpstr>PowerPoint Presentation</vt:lpstr>
      <vt:lpstr>PowerPoint Presentation</vt:lpstr>
      <vt:lpstr>PowerPoint Presentation</vt:lpstr>
      <vt:lpstr>Data Collection</vt:lpstr>
      <vt:lpstr>Dimensional Modeling Design</vt:lpstr>
      <vt:lpstr>Dimension Tables</vt:lpstr>
      <vt:lpstr>Fact Table</vt:lpstr>
      <vt:lpstr>Weather DW Entity-Relationship Diagram</vt:lpstr>
      <vt:lpstr>Historic Weather condition in Dallas  from March 2020-November 2021</vt:lpstr>
      <vt:lpstr>5 Days weather forecast from tableau</vt:lpstr>
      <vt:lpstr>PowerPoint Presentation</vt:lpstr>
      <vt:lpstr>PowerPoint Presentation</vt:lpstr>
      <vt:lpstr>CONCLUSION</vt:lpstr>
      <vt:lpstr>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arbaz bamboowala</cp:lastModifiedBy>
  <cp:revision>1</cp:revision>
  <dcterms:modified xsi:type="dcterms:W3CDTF">2023-11-17T22:57:13Z</dcterms:modified>
</cp:coreProperties>
</file>