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</p:sldIdLst>
  <p:sldSz cx="18288000" cy="10287000"/>
  <p:notesSz cx="6858000" cy="9144000"/>
  <p:embeddedFontLst>
    <p:embeddedFont>
      <p:font typeface="Arial Bold" panose="020B0704020202020204" pitchFamily="34" charset="0"/>
      <p:regular r:id="rId18"/>
      <p:bold r:id="rId19"/>
    </p:embeddedFont>
    <p:embeddedFont>
      <p:font typeface="Canva Sans" panose="020B0604020202020204" charset="0"/>
      <p:regular r:id="rId20"/>
    </p:embeddedFont>
    <p:embeddedFont>
      <p:font typeface="Canva San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030316" y="7795249"/>
            <a:ext cx="12458755" cy="2491751"/>
          </a:xfrm>
          <a:custGeom>
            <a:avLst/>
            <a:gdLst/>
            <a:ahLst/>
            <a:cxnLst/>
            <a:rect l="l" t="t" r="r" b="b"/>
            <a:pathLst>
              <a:path w="12458755" h="2491751">
                <a:moveTo>
                  <a:pt x="0" y="0"/>
                </a:moveTo>
                <a:lnTo>
                  <a:pt x="12458756" y="0"/>
                </a:lnTo>
                <a:lnTo>
                  <a:pt x="12458756" y="2491751"/>
                </a:lnTo>
                <a:lnTo>
                  <a:pt x="0" y="2491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684616" cy="10287000"/>
          </a:xfrm>
          <a:custGeom>
            <a:avLst/>
            <a:gdLst/>
            <a:ahLst/>
            <a:cxnLst/>
            <a:rect l="l" t="t" r="r" b="b"/>
            <a:pathLst>
              <a:path w="3684616" h="10287000">
                <a:moveTo>
                  <a:pt x="0" y="0"/>
                </a:moveTo>
                <a:lnTo>
                  <a:pt x="3684616" y="0"/>
                </a:lnTo>
                <a:lnTo>
                  <a:pt x="36846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597445" y="2524477"/>
            <a:ext cx="13846016" cy="2187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94"/>
              </a:lnSpc>
            </a:pPr>
            <a:r>
              <a:rPr lang="en-US" sz="6281" dirty="0">
                <a:solidFill>
                  <a:srgbClr val="FFFFFF"/>
                </a:solidFill>
                <a:latin typeface="Canva Sans Bold"/>
              </a:rPr>
              <a:t>Higher Education System Analytics </a:t>
            </a:r>
          </a:p>
          <a:p>
            <a:pPr algn="ctr">
              <a:lnSpc>
                <a:spcPts val="8794"/>
              </a:lnSpc>
            </a:pPr>
            <a:endParaRPr lang="en-US" sz="6281" dirty="0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027772" y="3662120"/>
            <a:ext cx="12985362" cy="1120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8"/>
              </a:lnSpc>
            </a:pPr>
            <a:r>
              <a:rPr lang="en-US" sz="3077" dirty="0">
                <a:solidFill>
                  <a:srgbClr val="FCCA46"/>
                </a:solidFill>
                <a:latin typeface="Arial Bold"/>
              </a:rPr>
              <a:t>Enlightening Technical Solutions at Texas A&amp;M University-Commerce</a:t>
            </a:r>
          </a:p>
          <a:p>
            <a:pPr algn="ctr">
              <a:lnSpc>
                <a:spcPts val="4308"/>
              </a:lnSpc>
            </a:pPr>
            <a:endParaRPr lang="en-US" sz="3077" dirty="0">
              <a:solidFill>
                <a:srgbClr val="FCCA46"/>
              </a:solidFill>
              <a:latin typeface="Arial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927676" y="4967715"/>
            <a:ext cx="8432648" cy="1612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4"/>
              </a:lnSpc>
            </a:pPr>
            <a:r>
              <a:rPr lang="en-US" sz="4646" dirty="0">
                <a:solidFill>
                  <a:srgbClr val="FFFFFF"/>
                </a:solidFill>
                <a:latin typeface="Canva Sans Bold"/>
              </a:rPr>
              <a:t>by </a:t>
            </a:r>
          </a:p>
          <a:p>
            <a:pPr algn="ctr">
              <a:lnSpc>
                <a:spcPts val="6504"/>
              </a:lnSpc>
            </a:pPr>
            <a:r>
              <a:rPr lang="en-US" sz="4646" dirty="0">
                <a:solidFill>
                  <a:srgbClr val="FFFFFF"/>
                </a:solidFill>
                <a:latin typeface="Canva Sans Bold"/>
              </a:rPr>
              <a:t>Arbaz Hamid </a:t>
            </a:r>
            <a:r>
              <a:rPr lang="en-US" sz="4646" dirty="0" err="1">
                <a:solidFill>
                  <a:srgbClr val="FFFFFF"/>
                </a:solidFill>
                <a:latin typeface="Canva Sans Bold"/>
              </a:rPr>
              <a:t>Bamboowala</a:t>
            </a:r>
            <a:endParaRPr lang="en-US" sz="4646" dirty="0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09E200D-3C16-F2F1-0681-8D89A72135A5}"/>
              </a:ext>
            </a:extLst>
          </p:cNvPr>
          <p:cNvSpPr txBox="1"/>
          <p:nvPr/>
        </p:nvSpPr>
        <p:spPr>
          <a:xfrm>
            <a:off x="5167127" y="7795248"/>
            <a:ext cx="7953746" cy="509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31"/>
              </a:lnSpc>
            </a:pPr>
            <a:r>
              <a:rPr lang="en-US" sz="3600" dirty="0">
                <a:solidFill>
                  <a:srgbClr val="FCCA46"/>
                </a:solidFill>
                <a:latin typeface="Arial Bold"/>
              </a:rPr>
              <a:t>Texas A&amp;M University-Commerce</a:t>
            </a:r>
          </a:p>
          <a:p>
            <a:pPr algn="ctr">
              <a:lnSpc>
                <a:spcPts val="1831"/>
              </a:lnSpc>
            </a:pPr>
            <a:endParaRPr lang="en-US" sz="3600" dirty="0">
              <a:solidFill>
                <a:srgbClr val="FCCA46"/>
              </a:solidFill>
              <a:latin typeface="Arial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030316" y="7795249"/>
            <a:ext cx="12458755" cy="2491751"/>
          </a:xfrm>
          <a:custGeom>
            <a:avLst/>
            <a:gdLst/>
            <a:ahLst/>
            <a:cxnLst/>
            <a:rect l="l" t="t" r="r" b="b"/>
            <a:pathLst>
              <a:path w="12458755" h="2491751">
                <a:moveTo>
                  <a:pt x="0" y="0"/>
                </a:moveTo>
                <a:lnTo>
                  <a:pt x="12458756" y="0"/>
                </a:lnTo>
                <a:lnTo>
                  <a:pt x="12458756" y="2491751"/>
                </a:lnTo>
                <a:lnTo>
                  <a:pt x="0" y="2491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684616" cy="10287000"/>
          </a:xfrm>
          <a:custGeom>
            <a:avLst/>
            <a:gdLst/>
            <a:ahLst/>
            <a:cxnLst/>
            <a:rect l="l" t="t" r="r" b="b"/>
            <a:pathLst>
              <a:path w="3684616" h="10287000">
                <a:moveTo>
                  <a:pt x="0" y="0"/>
                </a:moveTo>
                <a:lnTo>
                  <a:pt x="3684616" y="0"/>
                </a:lnTo>
                <a:lnTo>
                  <a:pt x="36846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4879441" y="3190497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6"/>
                </a:lnTo>
                <a:lnTo>
                  <a:pt x="0" y="6384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202181" y="302943"/>
            <a:ext cx="8678154" cy="137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r>
              <a:rPr lang="en-US" sz="3937">
                <a:solidFill>
                  <a:srgbClr val="FFFFFF"/>
                </a:solidFill>
                <a:latin typeface="Canva Sans Bold"/>
              </a:rPr>
              <a:t>Higher Education System Analytics </a:t>
            </a:r>
          </a:p>
          <a:p>
            <a:pPr algn="ctr">
              <a:lnSpc>
                <a:spcPts val="5512"/>
              </a:lnSpc>
            </a:pPr>
            <a:endParaRPr lang="en-US" sz="3937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66969" y="1025859"/>
            <a:ext cx="7507169" cy="652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0"/>
              </a:lnSpc>
            </a:pPr>
            <a:r>
              <a:rPr lang="en-US" sz="1779">
                <a:solidFill>
                  <a:srgbClr val="FCCA46"/>
                </a:solidFill>
                <a:latin typeface="Arial Bold"/>
              </a:rPr>
              <a:t>Enlightening Technical Solutions at Texas A&amp;M University-Commerce</a:t>
            </a:r>
          </a:p>
          <a:p>
            <a:pPr algn="ctr">
              <a:lnSpc>
                <a:spcPts val="2490"/>
              </a:lnSpc>
            </a:pPr>
            <a:endParaRPr lang="en-US" sz="1779">
              <a:solidFill>
                <a:srgbClr val="FCCA46"/>
              </a:solidFill>
              <a:latin typeface="Arial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926166" y="3190198"/>
            <a:ext cx="3026093" cy="572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5"/>
              </a:lnSpc>
            </a:pPr>
            <a:r>
              <a:rPr lang="en-US" sz="3339">
                <a:solidFill>
                  <a:srgbClr val="FFFFFF"/>
                </a:solidFill>
                <a:latin typeface="Canva Sans Bold"/>
              </a:rPr>
              <a:t>Ease of Access</a:t>
            </a:r>
          </a:p>
        </p:txBody>
      </p:sp>
      <p:sp>
        <p:nvSpPr>
          <p:cNvPr id="10" name="Freeform 10"/>
          <p:cNvSpPr/>
          <p:nvPr/>
        </p:nvSpPr>
        <p:spPr>
          <a:xfrm>
            <a:off x="4879441" y="4111724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6"/>
                </a:lnTo>
                <a:lnTo>
                  <a:pt x="0" y="6384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6008436" y="4111425"/>
            <a:ext cx="2213253" cy="572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5"/>
              </a:lnSpc>
            </a:pPr>
            <a:r>
              <a:rPr lang="en-US" sz="3339">
                <a:solidFill>
                  <a:srgbClr val="FFFFFF"/>
                </a:solidFill>
                <a:latin typeface="Canva Sans Bold"/>
              </a:rPr>
              <a:t>Portability</a:t>
            </a:r>
          </a:p>
        </p:txBody>
      </p:sp>
      <p:sp>
        <p:nvSpPr>
          <p:cNvPr id="12" name="Freeform 12"/>
          <p:cNvSpPr/>
          <p:nvPr/>
        </p:nvSpPr>
        <p:spPr>
          <a:xfrm>
            <a:off x="4879441" y="5164584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6"/>
                </a:lnTo>
                <a:lnTo>
                  <a:pt x="0" y="6384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6008436" y="5164285"/>
            <a:ext cx="3185636" cy="572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5"/>
              </a:lnSpc>
            </a:pPr>
            <a:r>
              <a:rPr lang="en-US" sz="3339">
                <a:solidFill>
                  <a:srgbClr val="FFFFFF"/>
                </a:solidFill>
                <a:latin typeface="Canva Sans Bold"/>
              </a:rPr>
              <a:t>Time Efficiency</a:t>
            </a:r>
          </a:p>
        </p:txBody>
      </p:sp>
      <p:sp>
        <p:nvSpPr>
          <p:cNvPr id="14" name="Freeform 14"/>
          <p:cNvSpPr/>
          <p:nvPr/>
        </p:nvSpPr>
        <p:spPr>
          <a:xfrm>
            <a:off x="4879441" y="6123760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6"/>
                </a:lnTo>
                <a:lnTo>
                  <a:pt x="0" y="6384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6008436" y="6089099"/>
            <a:ext cx="6488364" cy="5723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75"/>
              </a:lnSpc>
            </a:pPr>
            <a:r>
              <a:rPr lang="en-US" sz="3339" dirty="0">
                <a:solidFill>
                  <a:srgbClr val="FFFFFF"/>
                </a:solidFill>
                <a:latin typeface="Canva Sans Bold"/>
              </a:rPr>
              <a:t>Tracking and Management</a:t>
            </a:r>
          </a:p>
        </p:txBody>
      </p:sp>
      <p:sp>
        <p:nvSpPr>
          <p:cNvPr id="16" name="Freeform 16"/>
          <p:cNvSpPr/>
          <p:nvPr/>
        </p:nvSpPr>
        <p:spPr>
          <a:xfrm>
            <a:off x="4879441" y="6976595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6"/>
                </a:lnTo>
                <a:lnTo>
                  <a:pt x="0" y="6384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6008436" y="6976296"/>
            <a:ext cx="7326564" cy="5723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75"/>
              </a:lnSpc>
            </a:pPr>
            <a:r>
              <a:rPr lang="en-US" sz="3339" dirty="0">
                <a:solidFill>
                  <a:srgbClr val="FFFFFF"/>
                </a:solidFill>
                <a:latin typeface="Canva Sans Bold"/>
              </a:rPr>
              <a:t>Cost &amp; Effort Saving Approach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798043" y="1773970"/>
            <a:ext cx="9282339" cy="87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68"/>
              </a:lnSpc>
            </a:pPr>
            <a:r>
              <a:rPr lang="en-US" sz="5048">
                <a:solidFill>
                  <a:srgbClr val="FFFFFF"/>
                </a:solidFill>
                <a:latin typeface="Canva Sans Bold"/>
              </a:rPr>
              <a:t>Benefits of Implementation  1</a:t>
            </a:r>
          </a:p>
        </p:txBody>
      </p:sp>
      <p:sp>
        <p:nvSpPr>
          <p:cNvPr id="19" name="Freeform 19"/>
          <p:cNvSpPr/>
          <p:nvPr/>
        </p:nvSpPr>
        <p:spPr>
          <a:xfrm>
            <a:off x="1369655" y="1678257"/>
            <a:ext cx="945306" cy="1106209"/>
          </a:xfrm>
          <a:custGeom>
            <a:avLst/>
            <a:gdLst/>
            <a:ahLst/>
            <a:cxnLst/>
            <a:rect l="l" t="t" r="r" b="b"/>
            <a:pathLst>
              <a:path w="945306" h="1106209">
                <a:moveTo>
                  <a:pt x="0" y="0"/>
                </a:moveTo>
                <a:lnTo>
                  <a:pt x="945306" y="0"/>
                </a:lnTo>
                <a:lnTo>
                  <a:pt x="945306" y="1106210"/>
                </a:lnTo>
                <a:lnTo>
                  <a:pt x="0" y="11062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4879441" y="3190497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6"/>
                </a:lnTo>
                <a:lnTo>
                  <a:pt x="0" y="6384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C3E7AA7F-925D-D315-576A-0F2EAD13C8DC}"/>
              </a:ext>
            </a:extLst>
          </p:cNvPr>
          <p:cNvSpPr txBox="1"/>
          <p:nvPr/>
        </p:nvSpPr>
        <p:spPr>
          <a:xfrm>
            <a:off x="6383421" y="8294562"/>
            <a:ext cx="5521157" cy="442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1"/>
              </a:lnSpc>
            </a:pPr>
            <a:r>
              <a:rPr lang="en-US" sz="1308" dirty="0">
                <a:solidFill>
                  <a:srgbClr val="FCCA46"/>
                </a:solidFill>
                <a:latin typeface="Arial Bold"/>
              </a:rPr>
              <a:t>Texas A&amp;M University-Commerce</a:t>
            </a:r>
          </a:p>
          <a:p>
            <a:pPr algn="ctr">
              <a:lnSpc>
                <a:spcPts val="1831"/>
              </a:lnSpc>
            </a:pPr>
            <a:endParaRPr lang="en-US" sz="1308" dirty="0">
              <a:solidFill>
                <a:srgbClr val="FCCA46"/>
              </a:solidFill>
              <a:latin typeface="Arial Bold"/>
            </a:endParaRPr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030316" y="7795249"/>
            <a:ext cx="12458755" cy="2491751"/>
          </a:xfrm>
          <a:custGeom>
            <a:avLst/>
            <a:gdLst/>
            <a:ahLst/>
            <a:cxnLst/>
            <a:rect l="l" t="t" r="r" b="b"/>
            <a:pathLst>
              <a:path w="12458755" h="2491751">
                <a:moveTo>
                  <a:pt x="0" y="0"/>
                </a:moveTo>
                <a:lnTo>
                  <a:pt x="12458756" y="0"/>
                </a:lnTo>
                <a:lnTo>
                  <a:pt x="12458756" y="2491751"/>
                </a:lnTo>
                <a:lnTo>
                  <a:pt x="0" y="2491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684616" cy="10287000"/>
          </a:xfrm>
          <a:custGeom>
            <a:avLst/>
            <a:gdLst/>
            <a:ahLst/>
            <a:cxnLst/>
            <a:rect l="l" t="t" r="r" b="b"/>
            <a:pathLst>
              <a:path w="3684616" h="10287000">
                <a:moveTo>
                  <a:pt x="0" y="0"/>
                </a:moveTo>
                <a:lnTo>
                  <a:pt x="3684616" y="0"/>
                </a:lnTo>
                <a:lnTo>
                  <a:pt x="36846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66969" y="1678257"/>
            <a:ext cx="945306" cy="1106209"/>
          </a:xfrm>
          <a:custGeom>
            <a:avLst/>
            <a:gdLst/>
            <a:ahLst/>
            <a:cxnLst/>
            <a:rect l="l" t="t" r="r" b="b"/>
            <a:pathLst>
              <a:path w="945306" h="1106209">
                <a:moveTo>
                  <a:pt x="0" y="0"/>
                </a:moveTo>
                <a:lnTo>
                  <a:pt x="945306" y="0"/>
                </a:lnTo>
                <a:lnTo>
                  <a:pt x="945306" y="1106210"/>
                </a:lnTo>
                <a:lnTo>
                  <a:pt x="0" y="11062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4155263" y="3571296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6"/>
                </a:lnTo>
                <a:lnTo>
                  <a:pt x="0" y="6384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202181" y="302943"/>
            <a:ext cx="8678154" cy="137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r>
              <a:rPr lang="en-US" sz="3937">
                <a:solidFill>
                  <a:srgbClr val="FFFFFF"/>
                </a:solidFill>
                <a:latin typeface="Canva Sans Bold"/>
              </a:rPr>
              <a:t>Higher Education System Analytics </a:t>
            </a:r>
          </a:p>
          <a:p>
            <a:pPr algn="ctr">
              <a:lnSpc>
                <a:spcPts val="5512"/>
              </a:lnSpc>
            </a:pPr>
            <a:endParaRPr lang="en-US" sz="3937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66969" y="1025859"/>
            <a:ext cx="7507169" cy="652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0"/>
              </a:lnSpc>
            </a:pPr>
            <a:r>
              <a:rPr lang="en-US" sz="1779">
                <a:solidFill>
                  <a:srgbClr val="FCCA46"/>
                </a:solidFill>
                <a:latin typeface="Arial Bold"/>
              </a:rPr>
              <a:t>Enlightening Technical Solutions at Texas A&amp;M University-Commerce</a:t>
            </a:r>
          </a:p>
          <a:p>
            <a:pPr algn="ctr">
              <a:lnSpc>
                <a:spcPts val="2490"/>
              </a:lnSpc>
            </a:pPr>
            <a:endParaRPr lang="en-US" sz="1779">
              <a:solidFill>
                <a:srgbClr val="FCCA46"/>
              </a:solidFill>
              <a:latin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42464" y="3560887"/>
            <a:ext cx="6188409" cy="572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6"/>
              </a:lnSpc>
            </a:pPr>
            <a:r>
              <a:rPr lang="en-US" sz="3340">
                <a:solidFill>
                  <a:srgbClr val="FFFFFF"/>
                </a:solidFill>
                <a:latin typeface="Canva Sans Bold"/>
              </a:rPr>
              <a:t>Tedious &amp; Time Consuming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86510" y="1505351"/>
            <a:ext cx="12464178" cy="1767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68"/>
              </a:lnSpc>
            </a:pPr>
            <a:r>
              <a:rPr lang="en-US" sz="5048">
                <a:solidFill>
                  <a:srgbClr val="FFFFFF"/>
                </a:solidFill>
                <a:latin typeface="Canva Sans Bold"/>
              </a:rPr>
              <a:t>Problems and Issues Identification 2 </a:t>
            </a:r>
          </a:p>
          <a:p>
            <a:pPr algn="l">
              <a:lnSpc>
                <a:spcPts val="7068"/>
              </a:lnSpc>
            </a:pPr>
            <a:r>
              <a:rPr lang="en-US" sz="5048">
                <a:solidFill>
                  <a:srgbClr val="FFFFFF"/>
                </a:solidFill>
                <a:latin typeface="Canva Sans Bold"/>
              </a:rPr>
              <a:t>(Filling out Multiple Immigration Forms)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42464" y="4314242"/>
            <a:ext cx="10460987" cy="572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6"/>
              </a:lnSpc>
            </a:pPr>
            <a:r>
              <a:rPr lang="en-US" sz="3340">
                <a:solidFill>
                  <a:srgbClr val="FFFFFF"/>
                </a:solidFill>
                <a:latin typeface="Canva Sans Bold"/>
              </a:rPr>
              <a:t>Unclear Process Flow and Difficulty in Navigating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42464" y="5001217"/>
            <a:ext cx="7725564" cy="572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6"/>
              </a:lnSpc>
            </a:pPr>
            <a:r>
              <a:rPr lang="en-US" sz="3340">
                <a:solidFill>
                  <a:srgbClr val="FFFFFF"/>
                </a:solidFill>
                <a:latin typeface="Canva Sans Bold"/>
              </a:rPr>
              <a:t>Inconsistent or Incorrect Data Entry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42464" y="5764096"/>
            <a:ext cx="9286367" cy="572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6"/>
              </a:lnSpc>
            </a:pPr>
            <a:r>
              <a:rPr lang="en-US" sz="3340">
                <a:solidFill>
                  <a:srgbClr val="FFFFFF"/>
                </a:solidFill>
                <a:latin typeface="Canva Sans Bold"/>
              </a:rPr>
              <a:t>Burden to the Faculty/Staff for Management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242464" y="6526976"/>
            <a:ext cx="9286367" cy="572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6"/>
              </a:lnSpc>
            </a:pPr>
            <a:r>
              <a:rPr lang="en-US" sz="3340">
                <a:solidFill>
                  <a:srgbClr val="FFFFFF"/>
                </a:solidFill>
                <a:latin typeface="Canva Sans Bold"/>
              </a:rPr>
              <a:t>Unsorted Data Management</a:t>
            </a:r>
          </a:p>
        </p:txBody>
      </p:sp>
      <p:sp>
        <p:nvSpPr>
          <p:cNvPr id="16" name="Freeform 16"/>
          <p:cNvSpPr/>
          <p:nvPr/>
        </p:nvSpPr>
        <p:spPr>
          <a:xfrm>
            <a:off x="4155263" y="4305012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6"/>
                </a:lnTo>
                <a:lnTo>
                  <a:pt x="0" y="6384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4155263" y="5048547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6"/>
                </a:lnTo>
                <a:lnTo>
                  <a:pt x="0" y="6384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4155263" y="5764391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6"/>
                </a:lnTo>
                <a:lnTo>
                  <a:pt x="0" y="6384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4155263" y="6546321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6"/>
                </a:lnTo>
                <a:lnTo>
                  <a:pt x="0" y="6384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7BA33863-605B-B729-E90B-80B1553F9F85}"/>
              </a:ext>
            </a:extLst>
          </p:cNvPr>
          <p:cNvSpPr txBox="1"/>
          <p:nvPr/>
        </p:nvSpPr>
        <p:spPr>
          <a:xfrm>
            <a:off x="6383421" y="8261169"/>
            <a:ext cx="5521157" cy="442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1"/>
              </a:lnSpc>
            </a:pPr>
            <a:r>
              <a:rPr lang="en-US" sz="1308" dirty="0">
                <a:solidFill>
                  <a:srgbClr val="FCCA46"/>
                </a:solidFill>
                <a:latin typeface="Arial Bold"/>
              </a:rPr>
              <a:t>Texas A&amp;M University-Commerce</a:t>
            </a:r>
          </a:p>
          <a:p>
            <a:pPr algn="ctr">
              <a:lnSpc>
                <a:spcPts val="1831"/>
              </a:lnSpc>
            </a:pPr>
            <a:endParaRPr lang="en-US" sz="1308" dirty="0">
              <a:solidFill>
                <a:srgbClr val="FCCA46"/>
              </a:solidFill>
              <a:latin typeface="Arial Bold"/>
            </a:endParaRPr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030316" y="7795249"/>
            <a:ext cx="12458755" cy="2491751"/>
          </a:xfrm>
          <a:custGeom>
            <a:avLst/>
            <a:gdLst/>
            <a:ahLst/>
            <a:cxnLst/>
            <a:rect l="l" t="t" r="r" b="b"/>
            <a:pathLst>
              <a:path w="12458755" h="2491751">
                <a:moveTo>
                  <a:pt x="0" y="0"/>
                </a:moveTo>
                <a:lnTo>
                  <a:pt x="12458756" y="0"/>
                </a:lnTo>
                <a:lnTo>
                  <a:pt x="12458756" y="2491751"/>
                </a:lnTo>
                <a:lnTo>
                  <a:pt x="0" y="2491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684616" cy="10287000"/>
          </a:xfrm>
          <a:custGeom>
            <a:avLst/>
            <a:gdLst/>
            <a:ahLst/>
            <a:cxnLst/>
            <a:rect l="l" t="t" r="r" b="b"/>
            <a:pathLst>
              <a:path w="3684616" h="10287000">
                <a:moveTo>
                  <a:pt x="0" y="0"/>
                </a:moveTo>
                <a:lnTo>
                  <a:pt x="3684616" y="0"/>
                </a:lnTo>
                <a:lnTo>
                  <a:pt x="36846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842308" y="1028700"/>
            <a:ext cx="945306" cy="1106209"/>
          </a:xfrm>
          <a:custGeom>
            <a:avLst/>
            <a:gdLst/>
            <a:ahLst/>
            <a:cxnLst/>
            <a:rect l="l" t="t" r="r" b="b"/>
            <a:pathLst>
              <a:path w="945306" h="1106209">
                <a:moveTo>
                  <a:pt x="0" y="0"/>
                </a:moveTo>
                <a:lnTo>
                  <a:pt x="945306" y="0"/>
                </a:lnTo>
                <a:lnTo>
                  <a:pt x="945306" y="1106209"/>
                </a:lnTo>
                <a:lnTo>
                  <a:pt x="0" y="11062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1232597" y="0"/>
            <a:ext cx="6491353" cy="10287000"/>
          </a:xfrm>
          <a:custGeom>
            <a:avLst/>
            <a:gdLst/>
            <a:ahLst/>
            <a:cxnLst/>
            <a:rect l="l" t="t" r="r" b="b"/>
            <a:pathLst>
              <a:path w="6491353" h="10287000">
                <a:moveTo>
                  <a:pt x="0" y="0"/>
                </a:moveTo>
                <a:lnTo>
                  <a:pt x="6491353" y="0"/>
                </a:lnTo>
                <a:lnTo>
                  <a:pt x="649135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2188395" y="4491868"/>
            <a:ext cx="5268024" cy="898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2"/>
              </a:lnSpc>
            </a:pPr>
            <a:r>
              <a:rPr lang="en-US" sz="2630">
                <a:solidFill>
                  <a:srgbClr val="FFFFFF"/>
                </a:solidFill>
                <a:latin typeface="Canva Sans Bold"/>
              </a:rPr>
              <a:t>Workflow Diagram</a:t>
            </a:r>
          </a:p>
          <a:p>
            <a:pPr algn="l">
              <a:lnSpc>
                <a:spcPts val="3682"/>
              </a:lnSpc>
            </a:pPr>
            <a:r>
              <a:rPr lang="en-US" sz="2630">
                <a:solidFill>
                  <a:srgbClr val="FFFFFF"/>
                </a:solidFill>
                <a:latin typeface="Canva Sans Bold"/>
              </a:rPr>
              <a:t>Implementing Business Solution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9159" y="545080"/>
            <a:ext cx="5521157" cy="480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1"/>
              </a:lnSpc>
            </a:pPr>
            <a:r>
              <a:rPr lang="en-US" sz="1308" dirty="0">
                <a:solidFill>
                  <a:srgbClr val="FCCA46"/>
                </a:solidFill>
                <a:latin typeface="Arial Bold"/>
              </a:rPr>
              <a:t>Enlightening Technical Solutions at Texas A&amp;M University-Commerce</a:t>
            </a:r>
          </a:p>
          <a:p>
            <a:pPr algn="ctr">
              <a:lnSpc>
                <a:spcPts val="1831"/>
              </a:lnSpc>
            </a:pPr>
            <a:endParaRPr lang="en-US" sz="1308" dirty="0">
              <a:solidFill>
                <a:srgbClr val="FCCA46"/>
              </a:solidFill>
              <a:latin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090324" y="808744"/>
            <a:ext cx="5723315" cy="266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68"/>
              </a:lnSpc>
            </a:pPr>
            <a:r>
              <a:rPr lang="en-US" sz="5048">
                <a:solidFill>
                  <a:srgbClr val="FFFFFF"/>
                </a:solidFill>
                <a:latin typeface="Canva Sans Bold"/>
              </a:rPr>
              <a:t>Business Solution </a:t>
            </a:r>
          </a:p>
          <a:p>
            <a:pPr algn="ctr">
              <a:lnSpc>
                <a:spcPts val="7068"/>
              </a:lnSpc>
            </a:pPr>
            <a:r>
              <a:rPr lang="en-US" sz="5048">
                <a:solidFill>
                  <a:srgbClr val="FFFFFF"/>
                </a:solidFill>
                <a:latin typeface="Canva Sans Bold"/>
              </a:rPr>
              <a:t>- Workflow 2</a:t>
            </a:r>
          </a:p>
          <a:p>
            <a:pPr algn="ctr">
              <a:lnSpc>
                <a:spcPts val="7068"/>
              </a:lnSpc>
            </a:pPr>
            <a:endParaRPr lang="en-US" sz="5048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71395" y="2716525"/>
            <a:ext cx="7672605" cy="49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9"/>
              </a:lnSpc>
            </a:pPr>
            <a:r>
              <a:rPr lang="en-US" sz="2614">
                <a:solidFill>
                  <a:srgbClr val="FCCA46"/>
                </a:solidFill>
                <a:latin typeface="Arial Bold"/>
              </a:rPr>
              <a:t>Integrating Multiple Immigration Forms Together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297EAF31-4D05-1F32-DC28-50763CCF3139}"/>
              </a:ext>
            </a:extLst>
          </p:cNvPr>
          <p:cNvSpPr txBox="1"/>
          <p:nvPr/>
        </p:nvSpPr>
        <p:spPr>
          <a:xfrm>
            <a:off x="132818" y="-74970"/>
            <a:ext cx="8916427" cy="13646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r>
              <a:rPr lang="en-US" sz="3937" dirty="0">
                <a:solidFill>
                  <a:srgbClr val="FFFFFF"/>
                </a:solidFill>
                <a:latin typeface="Canva Sans Bold"/>
              </a:rPr>
              <a:t>Higher Education System Analytics </a:t>
            </a:r>
          </a:p>
          <a:p>
            <a:pPr algn="ctr">
              <a:lnSpc>
                <a:spcPts val="5512"/>
              </a:lnSpc>
            </a:pPr>
            <a:endParaRPr lang="en-US" sz="3937" dirty="0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0364F0EA-31DC-B829-5F0E-7E6B2B25B32E}"/>
              </a:ext>
            </a:extLst>
          </p:cNvPr>
          <p:cNvSpPr txBox="1"/>
          <p:nvPr/>
        </p:nvSpPr>
        <p:spPr>
          <a:xfrm>
            <a:off x="1937449" y="6633477"/>
            <a:ext cx="5521157" cy="442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1"/>
              </a:lnSpc>
            </a:pPr>
            <a:r>
              <a:rPr lang="en-US" sz="1308" dirty="0">
                <a:solidFill>
                  <a:srgbClr val="FCCA46"/>
                </a:solidFill>
                <a:latin typeface="Arial Bold"/>
              </a:rPr>
              <a:t>Texas A&amp;M University-Commerce</a:t>
            </a:r>
          </a:p>
          <a:p>
            <a:pPr algn="ctr">
              <a:lnSpc>
                <a:spcPts val="1831"/>
              </a:lnSpc>
            </a:pPr>
            <a:endParaRPr lang="en-US" sz="1308" dirty="0">
              <a:solidFill>
                <a:srgbClr val="FCCA46"/>
              </a:solidFill>
              <a:latin typeface="Arial Bold"/>
            </a:endParaRPr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030316" y="7795249"/>
            <a:ext cx="12458755" cy="2491751"/>
          </a:xfrm>
          <a:custGeom>
            <a:avLst/>
            <a:gdLst/>
            <a:ahLst/>
            <a:cxnLst/>
            <a:rect l="l" t="t" r="r" b="b"/>
            <a:pathLst>
              <a:path w="12458755" h="2491751">
                <a:moveTo>
                  <a:pt x="0" y="0"/>
                </a:moveTo>
                <a:lnTo>
                  <a:pt x="12458756" y="0"/>
                </a:lnTo>
                <a:lnTo>
                  <a:pt x="12458756" y="2491751"/>
                </a:lnTo>
                <a:lnTo>
                  <a:pt x="0" y="2491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684616" cy="10287000"/>
          </a:xfrm>
          <a:custGeom>
            <a:avLst/>
            <a:gdLst/>
            <a:ahLst/>
            <a:cxnLst/>
            <a:rect l="l" t="t" r="r" b="b"/>
            <a:pathLst>
              <a:path w="3684616" h="10287000">
                <a:moveTo>
                  <a:pt x="0" y="0"/>
                </a:moveTo>
                <a:lnTo>
                  <a:pt x="3684616" y="0"/>
                </a:lnTo>
                <a:lnTo>
                  <a:pt x="36846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4879441" y="3190497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6"/>
                </a:lnTo>
                <a:lnTo>
                  <a:pt x="0" y="6384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202181" y="302943"/>
            <a:ext cx="8678154" cy="137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r>
              <a:rPr lang="en-US" sz="3937">
                <a:solidFill>
                  <a:srgbClr val="FFFFFF"/>
                </a:solidFill>
                <a:latin typeface="Canva Sans Bold"/>
              </a:rPr>
              <a:t>Higher Education System Analytics </a:t>
            </a:r>
          </a:p>
          <a:p>
            <a:pPr algn="ctr">
              <a:lnSpc>
                <a:spcPts val="5512"/>
              </a:lnSpc>
            </a:pPr>
            <a:endParaRPr lang="en-US" sz="3937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66969" y="1025859"/>
            <a:ext cx="7507169" cy="652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0"/>
              </a:lnSpc>
            </a:pPr>
            <a:r>
              <a:rPr lang="en-US" sz="1779">
                <a:solidFill>
                  <a:srgbClr val="FCCA46"/>
                </a:solidFill>
                <a:latin typeface="Arial Bold"/>
              </a:rPr>
              <a:t>Enlightening Technical Solutions at Texas A&amp;M University-Commerce</a:t>
            </a:r>
          </a:p>
          <a:p>
            <a:pPr algn="ctr">
              <a:lnSpc>
                <a:spcPts val="2490"/>
              </a:lnSpc>
            </a:pPr>
            <a:endParaRPr lang="en-US" sz="1779">
              <a:solidFill>
                <a:srgbClr val="FCCA46"/>
              </a:solidFill>
              <a:latin typeface="Arial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926166" y="3190198"/>
            <a:ext cx="3026093" cy="572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5"/>
              </a:lnSpc>
            </a:pPr>
            <a:r>
              <a:rPr lang="en-US" sz="3339">
                <a:solidFill>
                  <a:srgbClr val="FFFFFF"/>
                </a:solidFill>
                <a:latin typeface="Canva Sans Bold"/>
              </a:rPr>
              <a:t>Ease of Access</a:t>
            </a:r>
          </a:p>
        </p:txBody>
      </p:sp>
      <p:sp>
        <p:nvSpPr>
          <p:cNvPr id="10" name="Freeform 10"/>
          <p:cNvSpPr/>
          <p:nvPr/>
        </p:nvSpPr>
        <p:spPr>
          <a:xfrm>
            <a:off x="4879441" y="4066433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6"/>
                </a:lnTo>
                <a:lnTo>
                  <a:pt x="0" y="6384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6008436" y="4066134"/>
            <a:ext cx="3185636" cy="572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5"/>
              </a:lnSpc>
            </a:pPr>
            <a:r>
              <a:rPr lang="en-US" sz="3339">
                <a:solidFill>
                  <a:srgbClr val="FFFFFF"/>
                </a:solidFill>
                <a:latin typeface="Canva Sans Bold"/>
              </a:rPr>
              <a:t>Time Efficiency</a:t>
            </a:r>
          </a:p>
        </p:txBody>
      </p:sp>
      <p:sp>
        <p:nvSpPr>
          <p:cNvPr id="12" name="Freeform 12"/>
          <p:cNvSpPr/>
          <p:nvPr/>
        </p:nvSpPr>
        <p:spPr>
          <a:xfrm>
            <a:off x="4879441" y="5009699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6"/>
                </a:lnTo>
                <a:lnTo>
                  <a:pt x="0" y="6384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6008436" y="4975038"/>
            <a:ext cx="6335964" cy="5723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75"/>
              </a:lnSpc>
            </a:pPr>
            <a:r>
              <a:rPr lang="en-US" sz="3339" dirty="0">
                <a:solidFill>
                  <a:srgbClr val="FFFFFF"/>
                </a:solidFill>
                <a:latin typeface="Canva Sans Bold"/>
              </a:rPr>
              <a:t>Tracking and Management</a:t>
            </a:r>
          </a:p>
        </p:txBody>
      </p:sp>
      <p:sp>
        <p:nvSpPr>
          <p:cNvPr id="14" name="Freeform 14"/>
          <p:cNvSpPr/>
          <p:nvPr/>
        </p:nvSpPr>
        <p:spPr>
          <a:xfrm>
            <a:off x="4879441" y="5886290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6"/>
                </a:lnTo>
                <a:lnTo>
                  <a:pt x="0" y="6384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6008436" y="5885991"/>
            <a:ext cx="4233505" cy="572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5"/>
              </a:lnSpc>
            </a:pPr>
            <a:r>
              <a:rPr lang="en-US" sz="3339" dirty="0">
                <a:solidFill>
                  <a:srgbClr val="FFFFFF"/>
                </a:solidFill>
                <a:latin typeface="Canva Sans Bold"/>
              </a:rPr>
              <a:t>Simple Process Flow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864051" y="1773970"/>
            <a:ext cx="9150322" cy="87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68"/>
              </a:lnSpc>
            </a:pPr>
            <a:r>
              <a:rPr lang="en-US" sz="5048">
                <a:solidFill>
                  <a:srgbClr val="FFFFFF"/>
                </a:solidFill>
                <a:latin typeface="Canva Sans Bold"/>
              </a:rPr>
              <a:t>Benefits of Implementation 2</a:t>
            </a:r>
          </a:p>
        </p:txBody>
      </p:sp>
      <p:sp>
        <p:nvSpPr>
          <p:cNvPr id="17" name="Freeform 17"/>
          <p:cNvSpPr/>
          <p:nvPr/>
        </p:nvSpPr>
        <p:spPr>
          <a:xfrm>
            <a:off x="1369655" y="1678257"/>
            <a:ext cx="945306" cy="1106209"/>
          </a:xfrm>
          <a:custGeom>
            <a:avLst/>
            <a:gdLst/>
            <a:ahLst/>
            <a:cxnLst/>
            <a:rect l="l" t="t" r="r" b="b"/>
            <a:pathLst>
              <a:path w="945306" h="1106209">
                <a:moveTo>
                  <a:pt x="0" y="0"/>
                </a:moveTo>
                <a:lnTo>
                  <a:pt x="945306" y="0"/>
                </a:lnTo>
                <a:lnTo>
                  <a:pt x="945306" y="1106210"/>
                </a:lnTo>
                <a:lnTo>
                  <a:pt x="0" y="11062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4879441" y="3190497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6"/>
                </a:lnTo>
                <a:lnTo>
                  <a:pt x="0" y="6384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4879441" y="6724781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6"/>
                </a:lnTo>
                <a:lnTo>
                  <a:pt x="0" y="6384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6008436" y="6724482"/>
            <a:ext cx="11596331" cy="572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5"/>
              </a:lnSpc>
            </a:pPr>
            <a:r>
              <a:rPr lang="en-US" sz="3339">
                <a:solidFill>
                  <a:srgbClr val="FFFFFF"/>
                </a:solidFill>
                <a:latin typeface="Canva Sans Bold"/>
              </a:rPr>
              <a:t>Consistent Data Entry and Less Likely for Incorrect Data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D31A7E84-7BBE-A7BC-D6FE-436114FF5634}"/>
              </a:ext>
            </a:extLst>
          </p:cNvPr>
          <p:cNvSpPr txBox="1"/>
          <p:nvPr/>
        </p:nvSpPr>
        <p:spPr>
          <a:xfrm>
            <a:off x="6383421" y="8473926"/>
            <a:ext cx="5521157" cy="442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1"/>
              </a:lnSpc>
            </a:pPr>
            <a:r>
              <a:rPr lang="en-US" sz="1308" dirty="0">
                <a:solidFill>
                  <a:srgbClr val="FCCA46"/>
                </a:solidFill>
                <a:latin typeface="Arial Bold"/>
              </a:rPr>
              <a:t>Texas A&amp;M University-Commerce</a:t>
            </a:r>
          </a:p>
          <a:p>
            <a:pPr algn="ctr">
              <a:lnSpc>
                <a:spcPts val="1831"/>
              </a:lnSpc>
            </a:pPr>
            <a:endParaRPr lang="en-US" sz="1308" dirty="0">
              <a:solidFill>
                <a:srgbClr val="FCCA46"/>
              </a:solidFill>
              <a:latin typeface="Arial Bold"/>
            </a:endParaRPr>
          </a:p>
        </p:txBody>
      </p:sp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030316" y="7795249"/>
            <a:ext cx="12458755" cy="2491751"/>
          </a:xfrm>
          <a:custGeom>
            <a:avLst/>
            <a:gdLst/>
            <a:ahLst/>
            <a:cxnLst/>
            <a:rect l="l" t="t" r="r" b="b"/>
            <a:pathLst>
              <a:path w="12458755" h="2491751">
                <a:moveTo>
                  <a:pt x="0" y="0"/>
                </a:moveTo>
                <a:lnTo>
                  <a:pt x="12458756" y="0"/>
                </a:lnTo>
                <a:lnTo>
                  <a:pt x="12458756" y="2491751"/>
                </a:lnTo>
                <a:lnTo>
                  <a:pt x="0" y="2491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684616" cy="10287000"/>
          </a:xfrm>
          <a:custGeom>
            <a:avLst/>
            <a:gdLst/>
            <a:ahLst/>
            <a:cxnLst/>
            <a:rect l="l" t="t" r="r" b="b"/>
            <a:pathLst>
              <a:path w="3684616" h="10287000">
                <a:moveTo>
                  <a:pt x="0" y="0"/>
                </a:moveTo>
                <a:lnTo>
                  <a:pt x="3684616" y="0"/>
                </a:lnTo>
                <a:lnTo>
                  <a:pt x="36846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202181" y="302943"/>
            <a:ext cx="8678154" cy="137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r>
              <a:rPr lang="en-US" sz="3937">
                <a:solidFill>
                  <a:srgbClr val="FFFFFF"/>
                </a:solidFill>
                <a:latin typeface="Canva Sans Bold"/>
              </a:rPr>
              <a:t>Higher Education System Analytics </a:t>
            </a:r>
          </a:p>
          <a:p>
            <a:pPr algn="ctr">
              <a:lnSpc>
                <a:spcPts val="5512"/>
              </a:lnSpc>
            </a:pPr>
            <a:endParaRPr lang="en-US" sz="3937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66969" y="1025859"/>
            <a:ext cx="7507169" cy="652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0"/>
              </a:lnSpc>
            </a:pPr>
            <a:r>
              <a:rPr lang="en-US" sz="1779">
                <a:solidFill>
                  <a:srgbClr val="FCCA46"/>
                </a:solidFill>
                <a:latin typeface="Arial Bold"/>
              </a:rPr>
              <a:t>Enlightening Technical Solutions at Texas A&amp;M University-Commerce</a:t>
            </a:r>
          </a:p>
          <a:p>
            <a:pPr algn="ctr">
              <a:lnSpc>
                <a:spcPts val="2490"/>
              </a:lnSpc>
            </a:pPr>
            <a:endParaRPr lang="en-US" sz="1779">
              <a:solidFill>
                <a:srgbClr val="FCCA46"/>
              </a:solidFill>
              <a:latin typeface="Arial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334776" y="1390158"/>
            <a:ext cx="945306" cy="1106209"/>
          </a:xfrm>
          <a:custGeom>
            <a:avLst/>
            <a:gdLst/>
            <a:ahLst/>
            <a:cxnLst/>
            <a:rect l="l" t="t" r="r" b="b"/>
            <a:pathLst>
              <a:path w="945306" h="1106209">
                <a:moveTo>
                  <a:pt x="0" y="0"/>
                </a:moveTo>
                <a:lnTo>
                  <a:pt x="945307" y="0"/>
                </a:lnTo>
                <a:lnTo>
                  <a:pt x="945307" y="1106210"/>
                </a:lnTo>
                <a:lnTo>
                  <a:pt x="0" y="11062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511406" y="1454074"/>
            <a:ext cx="4194194" cy="849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68"/>
              </a:lnSpc>
            </a:pPr>
            <a:r>
              <a:rPr lang="en-US" sz="5048" dirty="0">
                <a:solidFill>
                  <a:srgbClr val="FFFFFF"/>
                </a:solidFill>
                <a:latin typeface="Canva Sans Bold"/>
              </a:rPr>
              <a:t>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59678" y="2925893"/>
            <a:ext cx="14699622" cy="5296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5"/>
              </a:lnSpc>
            </a:pPr>
            <a:r>
              <a:rPr lang="en-US" sz="3339" dirty="0">
                <a:solidFill>
                  <a:srgbClr val="FFFFFF"/>
                </a:solidFill>
                <a:latin typeface="Canva Sans"/>
              </a:rPr>
              <a:t>By implementing this new immigration form workflow, fostering a more collaborative environment for both users and advisors. </a:t>
            </a:r>
          </a:p>
          <a:p>
            <a:pPr algn="l">
              <a:lnSpc>
                <a:spcPts val="4675"/>
              </a:lnSpc>
            </a:pPr>
            <a:endParaRPr lang="en-US" sz="3339" dirty="0">
              <a:solidFill>
                <a:srgbClr val="FFFFFF"/>
              </a:solidFill>
              <a:latin typeface="Canva Sans"/>
            </a:endParaRPr>
          </a:p>
          <a:p>
            <a:pPr algn="l">
              <a:lnSpc>
                <a:spcPts val="4675"/>
              </a:lnSpc>
            </a:pPr>
            <a:r>
              <a:rPr lang="en-US" sz="3339" dirty="0">
                <a:solidFill>
                  <a:srgbClr val="FFFFFF"/>
                </a:solidFill>
                <a:latin typeface="Canva Sans"/>
              </a:rPr>
              <a:t>The system ensures clear communication, faster processing times, and efficient access to information. </a:t>
            </a:r>
          </a:p>
          <a:p>
            <a:pPr algn="l">
              <a:lnSpc>
                <a:spcPts val="4675"/>
              </a:lnSpc>
            </a:pPr>
            <a:endParaRPr lang="en-US" sz="3339" dirty="0">
              <a:solidFill>
                <a:srgbClr val="FFFFFF"/>
              </a:solidFill>
              <a:latin typeface="Canva Sans"/>
            </a:endParaRPr>
          </a:p>
          <a:p>
            <a:pPr algn="l">
              <a:lnSpc>
                <a:spcPts val="4675"/>
              </a:lnSpc>
            </a:pPr>
            <a:r>
              <a:rPr lang="en-US" sz="3339" dirty="0">
                <a:solidFill>
                  <a:srgbClr val="FFFFFF"/>
                </a:solidFill>
                <a:latin typeface="Canva Sans"/>
              </a:rPr>
              <a:t>This ultimately benefits everyone involved in the ISSS Department.</a:t>
            </a:r>
          </a:p>
          <a:p>
            <a:pPr algn="l">
              <a:lnSpc>
                <a:spcPts val="4675"/>
              </a:lnSpc>
            </a:pPr>
            <a:endParaRPr lang="en-US" sz="3339" dirty="0">
              <a:solidFill>
                <a:srgbClr val="FFFFFF"/>
              </a:solidFill>
              <a:latin typeface="Canva Sans"/>
            </a:endParaRPr>
          </a:p>
          <a:p>
            <a:pPr algn="l">
              <a:lnSpc>
                <a:spcPts val="4675"/>
              </a:lnSpc>
            </a:pPr>
            <a:endParaRPr lang="en-US" sz="3339" dirty="0">
              <a:solidFill>
                <a:srgbClr val="FFFFFF"/>
              </a:solidFill>
              <a:latin typeface="Canva Sans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2F686764-7C56-EDF9-6A4C-A08EACB8B095}"/>
              </a:ext>
            </a:extLst>
          </p:cNvPr>
          <p:cNvSpPr txBox="1"/>
          <p:nvPr/>
        </p:nvSpPr>
        <p:spPr>
          <a:xfrm>
            <a:off x="6383421" y="8191956"/>
            <a:ext cx="5521157" cy="442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1"/>
              </a:lnSpc>
            </a:pPr>
            <a:r>
              <a:rPr lang="en-US" sz="1308" dirty="0">
                <a:solidFill>
                  <a:srgbClr val="FCCA46"/>
                </a:solidFill>
                <a:latin typeface="Arial Bold"/>
              </a:rPr>
              <a:t>Texas A&amp;M University-Commerce</a:t>
            </a:r>
          </a:p>
          <a:p>
            <a:pPr algn="ctr">
              <a:lnSpc>
                <a:spcPts val="1831"/>
              </a:lnSpc>
            </a:pPr>
            <a:endParaRPr lang="en-US" sz="1308" dirty="0">
              <a:solidFill>
                <a:srgbClr val="FCCA46"/>
              </a:solidFill>
              <a:latin typeface="Arial Bold"/>
            </a:endParaRPr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581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030316" y="7795249"/>
            <a:ext cx="12458755" cy="2491751"/>
          </a:xfrm>
          <a:custGeom>
            <a:avLst/>
            <a:gdLst/>
            <a:ahLst/>
            <a:cxnLst/>
            <a:rect l="l" t="t" r="r" b="b"/>
            <a:pathLst>
              <a:path w="12458755" h="2491751">
                <a:moveTo>
                  <a:pt x="0" y="0"/>
                </a:moveTo>
                <a:lnTo>
                  <a:pt x="12458756" y="0"/>
                </a:lnTo>
                <a:lnTo>
                  <a:pt x="12458756" y="2491751"/>
                </a:lnTo>
                <a:lnTo>
                  <a:pt x="0" y="2491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684616" cy="10287000"/>
          </a:xfrm>
          <a:custGeom>
            <a:avLst/>
            <a:gdLst/>
            <a:ahLst/>
            <a:cxnLst/>
            <a:rect l="l" t="t" r="r" b="b"/>
            <a:pathLst>
              <a:path w="3684616" h="10287000">
                <a:moveTo>
                  <a:pt x="0" y="0"/>
                </a:moveTo>
                <a:lnTo>
                  <a:pt x="3684616" y="0"/>
                </a:lnTo>
                <a:lnTo>
                  <a:pt x="36846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202181" y="302943"/>
            <a:ext cx="8678154" cy="137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r>
              <a:rPr lang="en-US" sz="3937">
                <a:solidFill>
                  <a:srgbClr val="FFFFFF"/>
                </a:solidFill>
                <a:latin typeface="Canva Sans Bold"/>
              </a:rPr>
              <a:t>Higher Education System Analytics </a:t>
            </a:r>
          </a:p>
          <a:p>
            <a:pPr algn="ctr">
              <a:lnSpc>
                <a:spcPts val="5512"/>
              </a:lnSpc>
            </a:pPr>
            <a:endParaRPr lang="en-US" sz="3937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66969" y="1025859"/>
            <a:ext cx="7507169" cy="652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0"/>
              </a:lnSpc>
            </a:pPr>
            <a:r>
              <a:rPr lang="en-US" sz="1779">
                <a:solidFill>
                  <a:srgbClr val="FCCA46"/>
                </a:solidFill>
                <a:latin typeface="Arial Bold"/>
              </a:rPr>
              <a:t>Enlightening Technical Solutions at Texas A&amp;M University-Commerce</a:t>
            </a:r>
          </a:p>
          <a:p>
            <a:pPr algn="ctr">
              <a:lnSpc>
                <a:spcPts val="2490"/>
              </a:lnSpc>
            </a:pPr>
            <a:endParaRPr lang="en-US" sz="1779">
              <a:solidFill>
                <a:srgbClr val="FCCA46"/>
              </a:solidFill>
              <a:latin typeface="Arial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334776" y="1390158"/>
            <a:ext cx="945306" cy="1106209"/>
          </a:xfrm>
          <a:custGeom>
            <a:avLst/>
            <a:gdLst/>
            <a:ahLst/>
            <a:cxnLst/>
            <a:rect l="l" t="t" r="r" b="b"/>
            <a:pathLst>
              <a:path w="945306" h="1106209">
                <a:moveTo>
                  <a:pt x="0" y="0"/>
                </a:moveTo>
                <a:lnTo>
                  <a:pt x="945307" y="0"/>
                </a:lnTo>
                <a:lnTo>
                  <a:pt x="945307" y="1106210"/>
                </a:lnTo>
                <a:lnTo>
                  <a:pt x="0" y="11062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511406" y="1454074"/>
            <a:ext cx="4194194" cy="873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68"/>
              </a:lnSpc>
            </a:pPr>
            <a:endParaRPr lang="en-US" sz="5048" dirty="0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280082" y="1849517"/>
            <a:ext cx="14179402" cy="4441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67"/>
              </a:lnSpc>
            </a:pPr>
            <a:r>
              <a:rPr lang="en-US" sz="3619" dirty="0">
                <a:solidFill>
                  <a:srgbClr val="FFFFFF"/>
                </a:solidFill>
                <a:latin typeface="Canva Sans"/>
              </a:rPr>
              <a:t>Lastly,  Education is the most powerful tool which you can be used to implement a positive change.</a:t>
            </a:r>
          </a:p>
          <a:p>
            <a:pPr algn="ctr">
              <a:lnSpc>
                <a:spcPts val="5067"/>
              </a:lnSpc>
            </a:pPr>
            <a:endParaRPr lang="en-US" sz="3619" dirty="0">
              <a:solidFill>
                <a:srgbClr val="FFFFFF"/>
              </a:solidFill>
              <a:latin typeface="Canva Sans"/>
            </a:endParaRPr>
          </a:p>
          <a:p>
            <a:pPr algn="ctr">
              <a:lnSpc>
                <a:spcPts val="5067"/>
              </a:lnSpc>
            </a:pPr>
            <a:r>
              <a:rPr lang="en-US" sz="3619" dirty="0">
                <a:solidFill>
                  <a:srgbClr val="EFB10F"/>
                </a:solidFill>
                <a:latin typeface="Canva Sans Bold"/>
              </a:rPr>
              <a:t>Educate</a:t>
            </a:r>
          </a:p>
          <a:p>
            <a:pPr algn="ctr">
              <a:lnSpc>
                <a:spcPts val="5067"/>
              </a:lnSpc>
            </a:pPr>
            <a:r>
              <a:rPr lang="en-US" sz="3619" dirty="0">
                <a:solidFill>
                  <a:srgbClr val="EFB10F"/>
                </a:solidFill>
                <a:latin typeface="Canva Sans Bold"/>
              </a:rPr>
              <a:t>  Discover </a:t>
            </a:r>
          </a:p>
          <a:p>
            <a:pPr algn="ctr">
              <a:lnSpc>
                <a:spcPts val="5067"/>
              </a:lnSpc>
            </a:pPr>
            <a:r>
              <a:rPr lang="en-US" sz="3619" dirty="0">
                <a:solidFill>
                  <a:srgbClr val="EFB10F"/>
                </a:solidFill>
                <a:latin typeface="Canva Sans Bold"/>
              </a:rPr>
              <a:t>Achieve</a:t>
            </a:r>
          </a:p>
          <a:p>
            <a:pPr algn="l">
              <a:lnSpc>
                <a:spcPts val="5067"/>
              </a:lnSpc>
            </a:pPr>
            <a:endParaRPr lang="en-US" sz="3619" dirty="0">
              <a:solidFill>
                <a:srgbClr val="EFB10F"/>
              </a:solidFill>
              <a:latin typeface="Canva Sans Bold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1D3264F3-C96C-D6F3-7368-1327A9C1B309}"/>
              </a:ext>
            </a:extLst>
          </p:cNvPr>
          <p:cNvSpPr txBox="1"/>
          <p:nvPr/>
        </p:nvSpPr>
        <p:spPr>
          <a:xfrm>
            <a:off x="6383421" y="7673082"/>
            <a:ext cx="5521157" cy="442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1"/>
              </a:lnSpc>
            </a:pPr>
            <a:r>
              <a:rPr lang="en-US" sz="1308" dirty="0">
                <a:solidFill>
                  <a:srgbClr val="FCCA46"/>
                </a:solidFill>
                <a:latin typeface="Arial Bold"/>
              </a:rPr>
              <a:t>Texas A&amp;M University-Commerce</a:t>
            </a:r>
          </a:p>
          <a:p>
            <a:pPr algn="ctr">
              <a:lnSpc>
                <a:spcPts val="1831"/>
              </a:lnSpc>
            </a:pPr>
            <a:endParaRPr lang="en-US" sz="1308" dirty="0">
              <a:solidFill>
                <a:srgbClr val="FCCA46"/>
              </a:solidFill>
              <a:latin typeface="Arial Bold"/>
            </a:endParaRPr>
          </a:p>
        </p:txBody>
      </p:sp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030316" y="7795249"/>
            <a:ext cx="12458755" cy="2491751"/>
          </a:xfrm>
          <a:custGeom>
            <a:avLst/>
            <a:gdLst/>
            <a:ahLst/>
            <a:cxnLst/>
            <a:rect l="l" t="t" r="r" b="b"/>
            <a:pathLst>
              <a:path w="12458755" h="2491751">
                <a:moveTo>
                  <a:pt x="0" y="0"/>
                </a:moveTo>
                <a:lnTo>
                  <a:pt x="12458756" y="0"/>
                </a:lnTo>
                <a:lnTo>
                  <a:pt x="12458756" y="2491751"/>
                </a:lnTo>
                <a:lnTo>
                  <a:pt x="0" y="2491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684616" cy="10287000"/>
          </a:xfrm>
          <a:custGeom>
            <a:avLst/>
            <a:gdLst/>
            <a:ahLst/>
            <a:cxnLst/>
            <a:rect l="l" t="t" r="r" b="b"/>
            <a:pathLst>
              <a:path w="3684616" h="10287000">
                <a:moveTo>
                  <a:pt x="0" y="0"/>
                </a:moveTo>
                <a:lnTo>
                  <a:pt x="3684616" y="0"/>
                </a:lnTo>
                <a:lnTo>
                  <a:pt x="36846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202181" y="302943"/>
            <a:ext cx="8678154" cy="137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r>
              <a:rPr lang="en-US" sz="3937">
                <a:solidFill>
                  <a:srgbClr val="FFFFFF"/>
                </a:solidFill>
                <a:latin typeface="Canva Sans Bold"/>
              </a:rPr>
              <a:t>Higher Education System Analytics </a:t>
            </a:r>
          </a:p>
          <a:p>
            <a:pPr algn="ctr">
              <a:lnSpc>
                <a:spcPts val="5512"/>
              </a:lnSpc>
            </a:pPr>
            <a:endParaRPr lang="en-US" sz="3937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66969" y="1025859"/>
            <a:ext cx="7507169" cy="652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0"/>
              </a:lnSpc>
            </a:pPr>
            <a:r>
              <a:rPr lang="en-US" sz="1779">
                <a:solidFill>
                  <a:srgbClr val="FCCA46"/>
                </a:solidFill>
                <a:latin typeface="Arial Bold"/>
              </a:rPr>
              <a:t>Enlightening Technical Solutions at Texas A&amp;M University-Commerce</a:t>
            </a:r>
          </a:p>
          <a:p>
            <a:pPr algn="ctr">
              <a:lnSpc>
                <a:spcPts val="2490"/>
              </a:lnSpc>
            </a:pPr>
            <a:endParaRPr lang="en-US" sz="1779">
              <a:solidFill>
                <a:srgbClr val="FCCA46"/>
              </a:solidFill>
              <a:latin typeface="Arial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44167" y="2916684"/>
            <a:ext cx="8859942" cy="2012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72"/>
              </a:lnSpc>
            </a:pPr>
            <a:r>
              <a:rPr lang="en-US" sz="11766">
                <a:solidFill>
                  <a:srgbClr val="EFB10F"/>
                </a:solidFill>
                <a:latin typeface="Canva Sans Bold"/>
              </a:rPr>
              <a:t>THANK YOU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77BAEAD-5841-6FF0-4092-A004C9E166B8}"/>
              </a:ext>
            </a:extLst>
          </p:cNvPr>
          <p:cNvSpPr txBox="1"/>
          <p:nvPr/>
        </p:nvSpPr>
        <p:spPr>
          <a:xfrm>
            <a:off x="6383421" y="7883816"/>
            <a:ext cx="5521157" cy="442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1"/>
              </a:lnSpc>
            </a:pPr>
            <a:r>
              <a:rPr lang="en-US" sz="1308" dirty="0">
                <a:solidFill>
                  <a:srgbClr val="FCCA46"/>
                </a:solidFill>
                <a:latin typeface="Arial Bold"/>
              </a:rPr>
              <a:t>Texas A&amp;M University-Commerce</a:t>
            </a:r>
          </a:p>
          <a:p>
            <a:pPr algn="ctr">
              <a:lnSpc>
                <a:spcPts val="1831"/>
              </a:lnSpc>
            </a:pPr>
            <a:endParaRPr lang="en-US" sz="1308" dirty="0">
              <a:solidFill>
                <a:srgbClr val="FCCA46"/>
              </a:solidFill>
              <a:latin typeface="Arial Bold"/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030316" y="7795249"/>
            <a:ext cx="12458755" cy="2491751"/>
          </a:xfrm>
          <a:custGeom>
            <a:avLst/>
            <a:gdLst/>
            <a:ahLst/>
            <a:cxnLst/>
            <a:rect l="l" t="t" r="r" b="b"/>
            <a:pathLst>
              <a:path w="12458755" h="2491751">
                <a:moveTo>
                  <a:pt x="0" y="0"/>
                </a:moveTo>
                <a:lnTo>
                  <a:pt x="12458756" y="0"/>
                </a:lnTo>
                <a:lnTo>
                  <a:pt x="12458756" y="2491751"/>
                </a:lnTo>
                <a:lnTo>
                  <a:pt x="0" y="2491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684616" cy="10287000"/>
          </a:xfrm>
          <a:custGeom>
            <a:avLst/>
            <a:gdLst/>
            <a:ahLst/>
            <a:cxnLst/>
            <a:rect l="l" t="t" r="r" b="b"/>
            <a:pathLst>
              <a:path w="3684616" h="10287000">
                <a:moveTo>
                  <a:pt x="0" y="0"/>
                </a:moveTo>
                <a:lnTo>
                  <a:pt x="3684616" y="0"/>
                </a:lnTo>
                <a:lnTo>
                  <a:pt x="36846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4418313" y="2723310"/>
            <a:ext cx="945306" cy="1106209"/>
          </a:xfrm>
          <a:custGeom>
            <a:avLst/>
            <a:gdLst/>
            <a:ahLst/>
            <a:cxnLst/>
            <a:rect l="l" t="t" r="r" b="b"/>
            <a:pathLst>
              <a:path w="945306" h="1106209">
                <a:moveTo>
                  <a:pt x="0" y="0"/>
                </a:moveTo>
                <a:lnTo>
                  <a:pt x="945306" y="0"/>
                </a:lnTo>
                <a:lnTo>
                  <a:pt x="945306" y="1106209"/>
                </a:lnTo>
                <a:lnTo>
                  <a:pt x="0" y="11062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202181" y="302943"/>
            <a:ext cx="8678154" cy="137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r>
              <a:rPr lang="en-US" sz="3937">
                <a:solidFill>
                  <a:srgbClr val="FFFFFF"/>
                </a:solidFill>
                <a:latin typeface="Canva Sans Bold"/>
              </a:rPr>
              <a:t>Higher Education System Analytics </a:t>
            </a:r>
          </a:p>
          <a:p>
            <a:pPr algn="ctr">
              <a:lnSpc>
                <a:spcPts val="5512"/>
              </a:lnSpc>
            </a:pPr>
            <a:endParaRPr lang="en-US" sz="3937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66969" y="1025859"/>
            <a:ext cx="7507169" cy="652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0"/>
              </a:lnSpc>
            </a:pPr>
            <a:r>
              <a:rPr lang="en-US" sz="1779">
                <a:solidFill>
                  <a:srgbClr val="FCCA46"/>
                </a:solidFill>
                <a:latin typeface="Arial Bold"/>
              </a:rPr>
              <a:t>Enlightening Technical Solutions at Texas A&amp;M University-Commerce</a:t>
            </a:r>
          </a:p>
          <a:p>
            <a:pPr algn="ctr">
              <a:lnSpc>
                <a:spcPts val="2490"/>
              </a:lnSpc>
            </a:pPr>
            <a:endParaRPr lang="en-US" sz="1779">
              <a:solidFill>
                <a:srgbClr val="FCCA46"/>
              </a:solidFill>
              <a:latin typeface="Arial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655030" y="2851142"/>
            <a:ext cx="12389938" cy="87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68"/>
              </a:lnSpc>
            </a:pPr>
            <a:r>
              <a:rPr lang="en-US" sz="5048">
                <a:solidFill>
                  <a:srgbClr val="FFFFFF"/>
                </a:solidFill>
                <a:latin typeface="Canva Sans Bold"/>
              </a:rPr>
              <a:t>       Problems and Issues Identification 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23011" y="3903088"/>
            <a:ext cx="10493527" cy="873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68"/>
              </a:lnSpc>
            </a:pPr>
            <a:r>
              <a:rPr lang="en-US" sz="5048" dirty="0">
                <a:solidFill>
                  <a:srgbClr val="FFFFFF"/>
                </a:solidFill>
                <a:latin typeface="Canva Sans Bold"/>
              </a:rPr>
              <a:t>Business Solution - Workflow 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37073" y="5005162"/>
            <a:ext cx="8641906" cy="873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68"/>
              </a:lnSpc>
            </a:pPr>
            <a:r>
              <a:rPr lang="en-US" sz="5048" dirty="0">
                <a:solidFill>
                  <a:srgbClr val="FFFFFF"/>
                </a:solidFill>
                <a:latin typeface="Canva Sans Bold"/>
              </a:rPr>
              <a:t>Benefits of Implementation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737073" y="6026234"/>
            <a:ext cx="8212331" cy="87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68"/>
              </a:lnSpc>
            </a:pPr>
            <a:r>
              <a:rPr lang="en-US" sz="5048">
                <a:solidFill>
                  <a:srgbClr val="FFFFFF"/>
                </a:solidFill>
                <a:latin typeface="Canva Sans Bold"/>
              </a:rPr>
              <a:t>Data Collection &amp; Analysis</a:t>
            </a:r>
          </a:p>
        </p:txBody>
      </p:sp>
      <p:sp>
        <p:nvSpPr>
          <p:cNvPr id="13" name="Freeform 13"/>
          <p:cNvSpPr/>
          <p:nvPr/>
        </p:nvSpPr>
        <p:spPr>
          <a:xfrm>
            <a:off x="4434718" y="3819994"/>
            <a:ext cx="945306" cy="1106209"/>
          </a:xfrm>
          <a:custGeom>
            <a:avLst/>
            <a:gdLst/>
            <a:ahLst/>
            <a:cxnLst/>
            <a:rect l="l" t="t" r="r" b="b"/>
            <a:pathLst>
              <a:path w="945306" h="1106209">
                <a:moveTo>
                  <a:pt x="0" y="0"/>
                </a:moveTo>
                <a:lnTo>
                  <a:pt x="945306" y="0"/>
                </a:lnTo>
                <a:lnTo>
                  <a:pt x="945306" y="1106209"/>
                </a:lnTo>
                <a:lnTo>
                  <a:pt x="0" y="11062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4434718" y="4951103"/>
            <a:ext cx="945306" cy="1106209"/>
          </a:xfrm>
          <a:custGeom>
            <a:avLst/>
            <a:gdLst/>
            <a:ahLst/>
            <a:cxnLst/>
            <a:rect l="l" t="t" r="r" b="b"/>
            <a:pathLst>
              <a:path w="945306" h="1106209">
                <a:moveTo>
                  <a:pt x="0" y="0"/>
                </a:moveTo>
                <a:lnTo>
                  <a:pt x="945306" y="0"/>
                </a:lnTo>
                <a:lnTo>
                  <a:pt x="945306" y="1106210"/>
                </a:lnTo>
                <a:lnTo>
                  <a:pt x="0" y="11062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4434718" y="5971843"/>
            <a:ext cx="945306" cy="1106209"/>
          </a:xfrm>
          <a:custGeom>
            <a:avLst/>
            <a:gdLst/>
            <a:ahLst/>
            <a:cxnLst/>
            <a:rect l="l" t="t" r="r" b="b"/>
            <a:pathLst>
              <a:path w="945306" h="1106209">
                <a:moveTo>
                  <a:pt x="0" y="0"/>
                </a:moveTo>
                <a:lnTo>
                  <a:pt x="945306" y="0"/>
                </a:lnTo>
                <a:lnTo>
                  <a:pt x="945306" y="1106209"/>
                </a:lnTo>
                <a:lnTo>
                  <a:pt x="0" y="11062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4418313" y="1678257"/>
            <a:ext cx="945306" cy="1106209"/>
          </a:xfrm>
          <a:custGeom>
            <a:avLst/>
            <a:gdLst/>
            <a:ahLst/>
            <a:cxnLst/>
            <a:rect l="l" t="t" r="r" b="b"/>
            <a:pathLst>
              <a:path w="945306" h="1106209">
                <a:moveTo>
                  <a:pt x="0" y="0"/>
                </a:moveTo>
                <a:lnTo>
                  <a:pt x="945306" y="0"/>
                </a:lnTo>
                <a:lnTo>
                  <a:pt x="945306" y="1106210"/>
                </a:lnTo>
                <a:lnTo>
                  <a:pt x="0" y="11062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5461313" y="1797634"/>
            <a:ext cx="4321327" cy="873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68"/>
              </a:lnSpc>
            </a:pPr>
            <a:r>
              <a:rPr lang="en-US" sz="5048" dirty="0">
                <a:solidFill>
                  <a:srgbClr val="FFFFFF"/>
                </a:solidFill>
                <a:latin typeface="Canva Sans Bold"/>
              </a:rPr>
              <a:t>Introduction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4D157A7B-4C57-9A0F-8A32-DC4F771F9188}"/>
              </a:ext>
            </a:extLst>
          </p:cNvPr>
          <p:cNvSpPr txBox="1"/>
          <p:nvPr/>
        </p:nvSpPr>
        <p:spPr>
          <a:xfrm>
            <a:off x="6383421" y="8151308"/>
            <a:ext cx="5521157" cy="442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1"/>
              </a:lnSpc>
            </a:pPr>
            <a:r>
              <a:rPr lang="en-US" sz="1308" dirty="0">
                <a:solidFill>
                  <a:srgbClr val="FCCA46"/>
                </a:solidFill>
                <a:latin typeface="Arial Bold"/>
              </a:rPr>
              <a:t>Texas A&amp;M University-Commerce</a:t>
            </a:r>
          </a:p>
          <a:p>
            <a:pPr algn="ctr">
              <a:lnSpc>
                <a:spcPts val="1831"/>
              </a:lnSpc>
            </a:pPr>
            <a:endParaRPr lang="en-US" sz="1308" dirty="0">
              <a:solidFill>
                <a:srgbClr val="FCCA46"/>
              </a:solidFill>
              <a:latin typeface="Arial Bold"/>
            </a:endParaRPr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030316" y="7795249"/>
            <a:ext cx="12458755" cy="2491751"/>
          </a:xfrm>
          <a:custGeom>
            <a:avLst/>
            <a:gdLst/>
            <a:ahLst/>
            <a:cxnLst/>
            <a:rect l="l" t="t" r="r" b="b"/>
            <a:pathLst>
              <a:path w="12458755" h="2491751">
                <a:moveTo>
                  <a:pt x="0" y="0"/>
                </a:moveTo>
                <a:lnTo>
                  <a:pt x="12458756" y="0"/>
                </a:lnTo>
                <a:lnTo>
                  <a:pt x="12458756" y="2491751"/>
                </a:lnTo>
                <a:lnTo>
                  <a:pt x="0" y="2491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684616" cy="10287000"/>
          </a:xfrm>
          <a:custGeom>
            <a:avLst/>
            <a:gdLst/>
            <a:ahLst/>
            <a:cxnLst/>
            <a:rect l="l" t="t" r="r" b="b"/>
            <a:pathLst>
              <a:path w="3684616" h="10287000">
                <a:moveTo>
                  <a:pt x="0" y="0"/>
                </a:moveTo>
                <a:lnTo>
                  <a:pt x="3684616" y="0"/>
                </a:lnTo>
                <a:lnTo>
                  <a:pt x="36846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4529687" y="1678257"/>
            <a:ext cx="945306" cy="1106209"/>
          </a:xfrm>
          <a:custGeom>
            <a:avLst/>
            <a:gdLst/>
            <a:ahLst/>
            <a:cxnLst/>
            <a:rect l="l" t="t" r="r" b="b"/>
            <a:pathLst>
              <a:path w="945306" h="1106209">
                <a:moveTo>
                  <a:pt x="0" y="0"/>
                </a:moveTo>
                <a:lnTo>
                  <a:pt x="945306" y="0"/>
                </a:lnTo>
                <a:lnTo>
                  <a:pt x="945306" y="1106210"/>
                </a:lnTo>
                <a:lnTo>
                  <a:pt x="0" y="11062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202181" y="302943"/>
            <a:ext cx="8678154" cy="137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r>
              <a:rPr lang="en-US" sz="3937">
                <a:solidFill>
                  <a:srgbClr val="FFFFFF"/>
                </a:solidFill>
                <a:latin typeface="Canva Sans Bold"/>
              </a:rPr>
              <a:t>Higher Education System Analytics </a:t>
            </a:r>
          </a:p>
          <a:p>
            <a:pPr algn="ctr">
              <a:lnSpc>
                <a:spcPts val="5512"/>
              </a:lnSpc>
            </a:pPr>
            <a:endParaRPr lang="en-US" sz="3937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66969" y="1025859"/>
            <a:ext cx="7507169" cy="652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0"/>
              </a:lnSpc>
            </a:pPr>
            <a:r>
              <a:rPr lang="en-US" sz="1779">
                <a:solidFill>
                  <a:srgbClr val="FCCA46"/>
                </a:solidFill>
                <a:latin typeface="Arial Bold"/>
              </a:rPr>
              <a:t>Enlightening Technical Solutions at Texas A&amp;M University-Commerce</a:t>
            </a:r>
          </a:p>
          <a:p>
            <a:pPr algn="ctr">
              <a:lnSpc>
                <a:spcPts val="2490"/>
              </a:lnSpc>
            </a:pPr>
            <a:endParaRPr lang="en-US" sz="1779">
              <a:solidFill>
                <a:srgbClr val="FCCA46"/>
              </a:solidFill>
              <a:latin typeface="Arial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49940" y="1815615"/>
            <a:ext cx="12409360" cy="87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68"/>
              </a:lnSpc>
            </a:pPr>
            <a:r>
              <a:rPr lang="en-US" sz="5048">
                <a:solidFill>
                  <a:srgbClr val="FFFFFF"/>
                </a:solidFill>
                <a:latin typeface="Canva Sans Bold"/>
              </a:rPr>
              <a:t>       Problems and Issues Identification 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367716" y="2956082"/>
            <a:ext cx="10659098" cy="873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68"/>
              </a:lnSpc>
            </a:pPr>
            <a:r>
              <a:rPr lang="en-US" sz="5048" dirty="0">
                <a:solidFill>
                  <a:srgbClr val="FFFFFF"/>
                </a:solidFill>
                <a:latin typeface="Canva Sans Bold"/>
              </a:rPr>
              <a:t>Business Solution - Workflow 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52502" y="4053189"/>
            <a:ext cx="8641906" cy="87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68"/>
              </a:lnSpc>
            </a:pPr>
            <a:r>
              <a:rPr lang="en-US" sz="5048" dirty="0">
                <a:solidFill>
                  <a:srgbClr val="FFFFFF"/>
                </a:solidFill>
                <a:latin typeface="Canva Sans Bold"/>
              </a:rPr>
              <a:t>Benefits of Implementation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541258" y="5177705"/>
            <a:ext cx="8754098" cy="873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68"/>
              </a:lnSpc>
            </a:pPr>
            <a:r>
              <a:rPr lang="en-US" sz="5048" dirty="0">
                <a:solidFill>
                  <a:srgbClr val="FFFFFF"/>
                </a:solidFill>
                <a:latin typeface="Canva Sans Bold"/>
              </a:rPr>
              <a:t>Answers to the Questions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79754" y="6212558"/>
            <a:ext cx="4438553" cy="873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68"/>
              </a:lnSpc>
            </a:pPr>
            <a:r>
              <a:rPr lang="en-US" sz="5048" dirty="0">
                <a:solidFill>
                  <a:srgbClr val="FFFFFF"/>
                </a:solidFill>
                <a:latin typeface="Canva Sans Bold"/>
              </a:rPr>
              <a:t>Conclusion</a:t>
            </a:r>
          </a:p>
        </p:txBody>
      </p:sp>
      <p:sp>
        <p:nvSpPr>
          <p:cNvPr id="14" name="Freeform 14"/>
          <p:cNvSpPr/>
          <p:nvPr/>
        </p:nvSpPr>
        <p:spPr>
          <a:xfrm>
            <a:off x="4546092" y="2774942"/>
            <a:ext cx="945306" cy="1106209"/>
          </a:xfrm>
          <a:custGeom>
            <a:avLst/>
            <a:gdLst/>
            <a:ahLst/>
            <a:cxnLst/>
            <a:rect l="l" t="t" r="r" b="b"/>
            <a:pathLst>
              <a:path w="945306" h="1106209">
                <a:moveTo>
                  <a:pt x="0" y="0"/>
                </a:moveTo>
                <a:lnTo>
                  <a:pt x="945306" y="0"/>
                </a:lnTo>
                <a:lnTo>
                  <a:pt x="945306" y="1106209"/>
                </a:lnTo>
                <a:lnTo>
                  <a:pt x="0" y="11062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4546092" y="3906051"/>
            <a:ext cx="945306" cy="1106209"/>
          </a:xfrm>
          <a:custGeom>
            <a:avLst/>
            <a:gdLst/>
            <a:ahLst/>
            <a:cxnLst/>
            <a:rect l="l" t="t" r="r" b="b"/>
            <a:pathLst>
              <a:path w="945306" h="1106209">
                <a:moveTo>
                  <a:pt x="0" y="0"/>
                </a:moveTo>
                <a:lnTo>
                  <a:pt x="945306" y="0"/>
                </a:lnTo>
                <a:lnTo>
                  <a:pt x="945306" y="1106210"/>
                </a:lnTo>
                <a:lnTo>
                  <a:pt x="0" y="11062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4546092" y="4926791"/>
            <a:ext cx="945306" cy="1106209"/>
          </a:xfrm>
          <a:custGeom>
            <a:avLst/>
            <a:gdLst/>
            <a:ahLst/>
            <a:cxnLst/>
            <a:rect l="l" t="t" r="r" b="b"/>
            <a:pathLst>
              <a:path w="945306" h="1106209">
                <a:moveTo>
                  <a:pt x="0" y="0"/>
                </a:moveTo>
                <a:lnTo>
                  <a:pt x="945306" y="0"/>
                </a:lnTo>
                <a:lnTo>
                  <a:pt x="945306" y="1106209"/>
                </a:lnTo>
                <a:lnTo>
                  <a:pt x="0" y="11062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4529687" y="6096255"/>
            <a:ext cx="945306" cy="1106209"/>
          </a:xfrm>
          <a:custGeom>
            <a:avLst/>
            <a:gdLst/>
            <a:ahLst/>
            <a:cxnLst/>
            <a:rect l="l" t="t" r="r" b="b"/>
            <a:pathLst>
              <a:path w="945306" h="1106209">
                <a:moveTo>
                  <a:pt x="0" y="0"/>
                </a:moveTo>
                <a:lnTo>
                  <a:pt x="945306" y="0"/>
                </a:lnTo>
                <a:lnTo>
                  <a:pt x="945306" y="1106210"/>
                </a:lnTo>
                <a:lnTo>
                  <a:pt x="0" y="11062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CF224F30-219E-9B26-462F-3C4B57375859}"/>
              </a:ext>
            </a:extLst>
          </p:cNvPr>
          <p:cNvSpPr txBox="1"/>
          <p:nvPr/>
        </p:nvSpPr>
        <p:spPr>
          <a:xfrm>
            <a:off x="6383421" y="8430494"/>
            <a:ext cx="5521157" cy="442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1"/>
              </a:lnSpc>
            </a:pPr>
            <a:r>
              <a:rPr lang="en-US" sz="1308" dirty="0">
                <a:solidFill>
                  <a:srgbClr val="FCCA46"/>
                </a:solidFill>
                <a:latin typeface="Arial Bold"/>
              </a:rPr>
              <a:t>Texas A&amp;M University-Commerce</a:t>
            </a:r>
          </a:p>
          <a:p>
            <a:pPr algn="ctr">
              <a:lnSpc>
                <a:spcPts val="1831"/>
              </a:lnSpc>
            </a:pPr>
            <a:endParaRPr lang="en-US" sz="1308" dirty="0">
              <a:solidFill>
                <a:srgbClr val="FCCA46"/>
              </a:solidFill>
              <a:latin typeface="Arial Bold"/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030316" y="7795249"/>
            <a:ext cx="12458755" cy="2491751"/>
          </a:xfrm>
          <a:custGeom>
            <a:avLst/>
            <a:gdLst/>
            <a:ahLst/>
            <a:cxnLst/>
            <a:rect l="l" t="t" r="r" b="b"/>
            <a:pathLst>
              <a:path w="12458755" h="2491751">
                <a:moveTo>
                  <a:pt x="0" y="0"/>
                </a:moveTo>
                <a:lnTo>
                  <a:pt x="12458756" y="0"/>
                </a:lnTo>
                <a:lnTo>
                  <a:pt x="12458756" y="2491751"/>
                </a:lnTo>
                <a:lnTo>
                  <a:pt x="0" y="2491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684616" cy="10287000"/>
          </a:xfrm>
          <a:custGeom>
            <a:avLst/>
            <a:gdLst/>
            <a:ahLst/>
            <a:cxnLst/>
            <a:rect l="l" t="t" r="r" b="b"/>
            <a:pathLst>
              <a:path w="3684616" h="10287000">
                <a:moveTo>
                  <a:pt x="0" y="0"/>
                </a:moveTo>
                <a:lnTo>
                  <a:pt x="3684616" y="0"/>
                </a:lnTo>
                <a:lnTo>
                  <a:pt x="36846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202181" y="302943"/>
            <a:ext cx="8678154" cy="137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r>
              <a:rPr lang="en-US" sz="3937">
                <a:solidFill>
                  <a:srgbClr val="FFFFFF"/>
                </a:solidFill>
                <a:latin typeface="Canva Sans Bold"/>
              </a:rPr>
              <a:t>Higher Education System Analytics </a:t>
            </a:r>
          </a:p>
          <a:p>
            <a:pPr algn="ctr">
              <a:lnSpc>
                <a:spcPts val="5512"/>
              </a:lnSpc>
            </a:pPr>
            <a:endParaRPr lang="en-US" sz="3937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66969" y="1025859"/>
            <a:ext cx="7507169" cy="652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0"/>
              </a:lnSpc>
            </a:pPr>
            <a:r>
              <a:rPr lang="en-US" sz="1779">
                <a:solidFill>
                  <a:srgbClr val="FCCA46"/>
                </a:solidFill>
                <a:latin typeface="Arial Bold"/>
              </a:rPr>
              <a:t>Enlightening Technical Solutions at Texas A&amp;M University-Commerce</a:t>
            </a:r>
          </a:p>
          <a:p>
            <a:pPr algn="ctr">
              <a:lnSpc>
                <a:spcPts val="2490"/>
              </a:lnSpc>
            </a:pPr>
            <a:endParaRPr lang="en-US" sz="1779">
              <a:solidFill>
                <a:srgbClr val="FCCA46"/>
              </a:solidFill>
              <a:latin typeface="Arial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466969" y="1678257"/>
            <a:ext cx="945306" cy="1106209"/>
          </a:xfrm>
          <a:custGeom>
            <a:avLst/>
            <a:gdLst/>
            <a:ahLst/>
            <a:cxnLst/>
            <a:rect l="l" t="t" r="r" b="b"/>
            <a:pathLst>
              <a:path w="945306" h="1106209">
                <a:moveTo>
                  <a:pt x="0" y="0"/>
                </a:moveTo>
                <a:lnTo>
                  <a:pt x="945306" y="0"/>
                </a:lnTo>
                <a:lnTo>
                  <a:pt x="945306" y="1106210"/>
                </a:lnTo>
                <a:lnTo>
                  <a:pt x="0" y="11062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785729" y="1767990"/>
            <a:ext cx="4453271" cy="873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68"/>
              </a:lnSpc>
            </a:pPr>
            <a:r>
              <a:rPr lang="en-US" sz="5048" dirty="0">
                <a:solidFill>
                  <a:srgbClr val="FFFFFF"/>
                </a:solidFill>
                <a:latin typeface="Canva Sans Bold"/>
              </a:rPr>
              <a:t>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85729" y="2831968"/>
            <a:ext cx="15318228" cy="470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6"/>
              </a:lnSpc>
            </a:pPr>
            <a:r>
              <a:rPr lang="en-US" sz="3340">
                <a:solidFill>
                  <a:srgbClr val="FFFFFF"/>
                </a:solidFill>
                <a:latin typeface="Canva Sans Bold"/>
              </a:rPr>
              <a:t>Exploring Technical Business Innovative Solutions to Solving Problems in Everyday Job Routine. </a:t>
            </a:r>
          </a:p>
          <a:p>
            <a:pPr algn="l">
              <a:lnSpc>
                <a:spcPts val="4676"/>
              </a:lnSpc>
            </a:pPr>
            <a:endParaRPr lang="en-US" sz="3340">
              <a:solidFill>
                <a:srgbClr val="FFFFFF"/>
              </a:solidFill>
              <a:latin typeface="Canva Sans Bold"/>
            </a:endParaRPr>
          </a:p>
          <a:p>
            <a:pPr algn="l">
              <a:lnSpc>
                <a:spcPts val="4676"/>
              </a:lnSpc>
            </a:pPr>
            <a:r>
              <a:rPr lang="en-US" sz="3340">
                <a:solidFill>
                  <a:srgbClr val="FFFFFF"/>
                </a:solidFill>
                <a:latin typeface="Canva Sans Bold"/>
              </a:rPr>
              <a:t>The ISSS department is dedicated to providing international students with the resources and support they need to excel academically. </a:t>
            </a:r>
          </a:p>
          <a:p>
            <a:pPr algn="l">
              <a:lnSpc>
                <a:spcPts val="4676"/>
              </a:lnSpc>
            </a:pPr>
            <a:endParaRPr lang="en-US" sz="3340">
              <a:solidFill>
                <a:srgbClr val="FFFFFF"/>
              </a:solidFill>
              <a:latin typeface="Canva Sans Bold"/>
            </a:endParaRPr>
          </a:p>
          <a:p>
            <a:pPr algn="l">
              <a:lnSpc>
                <a:spcPts val="4676"/>
              </a:lnSpc>
            </a:pPr>
            <a:r>
              <a:rPr lang="en-US" sz="3340">
                <a:solidFill>
                  <a:srgbClr val="FFFFFF"/>
                </a:solidFill>
                <a:latin typeface="Canva Sans Bold"/>
              </a:rPr>
              <a:t>This presentation will explore identifying areas where I worked at  ISSS department to enhance its support services.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D446FB7-C1CC-2A64-58D0-2D5D44951BEE}"/>
              </a:ext>
            </a:extLst>
          </p:cNvPr>
          <p:cNvSpPr txBox="1"/>
          <p:nvPr/>
        </p:nvSpPr>
        <p:spPr>
          <a:xfrm>
            <a:off x="6383421" y="8519010"/>
            <a:ext cx="5521157" cy="442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1"/>
              </a:lnSpc>
            </a:pPr>
            <a:r>
              <a:rPr lang="en-US" sz="1308" dirty="0">
                <a:solidFill>
                  <a:srgbClr val="FCCA46"/>
                </a:solidFill>
                <a:latin typeface="Arial Bold"/>
              </a:rPr>
              <a:t>Texas A&amp;M University-Commerce</a:t>
            </a:r>
          </a:p>
          <a:p>
            <a:pPr algn="ctr">
              <a:lnSpc>
                <a:spcPts val="1831"/>
              </a:lnSpc>
            </a:pPr>
            <a:endParaRPr lang="en-US" sz="1308" dirty="0">
              <a:solidFill>
                <a:srgbClr val="FCCA46"/>
              </a:solidFill>
              <a:latin typeface="Arial Bold"/>
            </a:endParaRPr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030316" y="7795249"/>
            <a:ext cx="12458755" cy="2491751"/>
          </a:xfrm>
          <a:custGeom>
            <a:avLst/>
            <a:gdLst/>
            <a:ahLst/>
            <a:cxnLst/>
            <a:rect l="l" t="t" r="r" b="b"/>
            <a:pathLst>
              <a:path w="12458755" h="2491751">
                <a:moveTo>
                  <a:pt x="0" y="0"/>
                </a:moveTo>
                <a:lnTo>
                  <a:pt x="12458756" y="0"/>
                </a:lnTo>
                <a:lnTo>
                  <a:pt x="12458756" y="2491751"/>
                </a:lnTo>
                <a:lnTo>
                  <a:pt x="0" y="2491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684616" cy="10287000"/>
          </a:xfrm>
          <a:custGeom>
            <a:avLst/>
            <a:gdLst/>
            <a:ahLst/>
            <a:cxnLst/>
            <a:rect l="l" t="t" r="r" b="b"/>
            <a:pathLst>
              <a:path w="3684616" h="10287000">
                <a:moveTo>
                  <a:pt x="0" y="0"/>
                </a:moveTo>
                <a:lnTo>
                  <a:pt x="3684616" y="0"/>
                </a:lnTo>
                <a:lnTo>
                  <a:pt x="36846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66969" y="1678257"/>
            <a:ext cx="945306" cy="1106209"/>
          </a:xfrm>
          <a:custGeom>
            <a:avLst/>
            <a:gdLst/>
            <a:ahLst/>
            <a:cxnLst/>
            <a:rect l="l" t="t" r="r" b="b"/>
            <a:pathLst>
              <a:path w="945306" h="1106209">
                <a:moveTo>
                  <a:pt x="0" y="0"/>
                </a:moveTo>
                <a:lnTo>
                  <a:pt x="945306" y="0"/>
                </a:lnTo>
                <a:lnTo>
                  <a:pt x="945306" y="1106210"/>
                </a:lnTo>
                <a:lnTo>
                  <a:pt x="0" y="11062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957216" y="3449348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6"/>
                </a:lnTo>
                <a:lnTo>
                  <a:pt x="0" y="6384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202181" y="302943"/>
            <a:ext cx="8678154" cy="137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r>
              <a:rPr lang="en-US" sz="3937">
                <a:solidFill>
                  <a:srgbClr val="FFFFFF"/>
                </a:solidFill>
                <a:latin typeface="Canva Sans Bold"/>
              </a:rPr>
              <a:t>Higher Education System Analytics </a:t>
            </a:r>
          </a:p>
          <a:p>
            <a:pPr algn="ctr">
              <a:lnSpc>
                <a:spcPts val="5512"/>
              </a:lnSpc>
            </a:pPr>
            <a:endParaRPr lang="en-US" sz="3937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66969" y="1025859"/>
            <a:ext cx="7507169" cy="652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0"/>
              </a:lnSpc>
            </a:pPr>
            <a:r>
              <a:rPr lang="en-US" sz="1779">
                <a:solidFill>
                  <a:srgbClr val="FCCA46"/>
                </a:solidFill>
                <a:latin typeface="Arial Bold"/>
              </a:rPr>
              <a:t>Enlightening Technical Solutions at Texas A&amp;M University-Commerce</a:t>
            </a:r>
          </a:p>
          <a:p>
            <a:pPr algn="ctr">
              <a:lnSpc>
                <a:spcPts val="2490"/>
              </a:lnSpc>
            </a:pPr>
            <a:endParaRPr lang="en-US" sz="1779">
              <a:solidFill>
                <a:srgbClr val="FCCA46"/>
              </a:solidFill>
              <a:latin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044417" y="3438940"/>
            <a:ext cx="4558146" cy="572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6"/>
              </a:lnSpc>
            </a:pPr>
            <a:r>
              <a:rPr lang="en-US" sz="3340">
                <a:solidFill>
                  <a:srgbClr val="FFFFFF"/>
                </a:solidFill>
                <a:latin typeface="Canva Sans Bold"/>
              </a:rPr>
              <a:t>Extensive Paperwork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49070" y="1843337"/>
            <a:ext cx="11331376" cy="87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68"/>
              </a:lnSpc>
            </a:pPr>
            <a:r>
              <a:rPr lang="en-US" sz="5048">
                <a:solidFill>
                  <a:srgbClr val="FFFFFF"/>
                </a:solidFill>
                <a:latin typeface="Canva Sans Bold"/>
              </a:rPr>
              <a:t>Problems and Issues Identification 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044417" y="4192295"/>
            <a:ext cx="6188409" cy="572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6"/>
              </a:lnSpc>
            </a:pPr>
            <a:r>
              <a:rPr lang="en-US" sz="3340">
                <a:solidFill>
                  <a:srgbClr val="FFFFFF"/>
                </a:solidFill>
                <a:latin typeface="Canva Sans Bold"/>
              </a:rPr>
              <a:t>Difficulty in Tracking Records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044417" y="4879269"/>
            <a:ext cx="7725564" cy="572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6"/>
              </a:lnSpc>
            </a:pPr>
            <a:r>
              <a:rPr lang="en-US" sz="3340">
                <a:solidFill>
                  <a:srgbClr val="FFFFFF"/>
                </a:solidFill>
                <a:latin typeface="Canva Sans Bold"/>
              </a:rPr>
              <a:t>Time Consuming and Tiring Process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044417" y="5642149"/>
            <a:ext cx="9286367" cy="572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6"/>
              </a:lnSpc>
            </a:pPr>
            <a:r>
              <a:rPr lang="en-US" sz="3340">
                <a:solidFill>
                  <a:srgbClr val="FFFFFF"/>
                </a:solidFill>
                <a:latin typeface="Canva Sans Bold"/>
              </a:rPr>
              <a:t>Requires Memory Space to Download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044417" y="6405029"/>
            <a:ext cx="9286367" cy="572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6"/>
              </a:lnSpc>
            </a:pPr>
            <a:r>
              <a:rPr lang="en-US" sz="3340">
                <a:solidFill>
                  <a:srgbClr val="FFFFFF"/>
                </a:solidFill>
                <a:latin typeface="Canva Sans Bold"/>
              </a:rPr>
              <a:t>Internal High Costs and Budgeting Issues</a:t>
            </a:r>
          </a:p>
        </p:txBody>
      </p:sp>
      <p:sp>
        <p:nvSpPr>
          <p:cNvPr id="16" name="Freeform 16"/>
          <p:cNvSpPr/>
          <p:nvPr/>
        </p:nvSpPr>
        <p:spPr>
          <a:xfrm>
            <a:off x="3957216" y="4183064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7"/>
                </a:lnTo>
                <a:lnTo>
                  <a:pt x="0" y="6384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3957216" y="4926600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6"/>
                </a:lnTo>
                <a:lnTo>
                  <a:pt x="0" y="6384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3957216" y="5642444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6"/>
                </a:lnTo>
                <a:lnTo>
                  <a:pt x="0" y="6384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3957216" y="6424374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6"/>
                </a:lnTo>
                <a:lnTo>
                  <a:pt x="0" y="6384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71529F53-02F8-1A12-1AD2-0C0CCE9BC04A}"/>
              </a:ext>
            </a:extLst>
          </p:cNvPr>
          <p:cNvSpPr txBox="1"/>
          <p:nvPr/>
        </p:nvSpPr>
        <p:spPr>
          <a:xfrm>
            <a:off x="5973692" y="8116020"/>
            <a:ext cx="6340616" cy="4421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31"/>
              </a:lnSpc>
            </a:pPr>
            <a:r>
              <a:rPr lang="en-US" sz="1308" dirty="0">
                <a:solidFill>
                  <a:srgbClr val="FCCA46"/>
                </a:solidFill>
                <a:latin typeface="Arial Bold"/>
              </a:rPr>
              <a:t>Texas A&amp;M University-Commerce</a:t>
            </a:r>
          </a:p>
          <a:p>
            <a:pPr algn="ctr">
              <a:lnSpc>
                <a:spcPts val="1831"/>
              </a:lnSpc>
            </a:pPr>
            <a:endParaRPr lang="en-US" sz="1308" dirty="0">
              <a:solidFill>
                <a:srgbClr val="FCCA46"/>
              </a:solidFill>
              <a:latin typeface="Arial Bold"/>
            </a:endParaRPr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030316" y="7795249"/>
            <a:ext cx="12458755" cy="2491751"/>
          </a:xfrm>
          <a:custGeom>
            <a:avLst/>
            <a:gdLst/>
            <a:ahLst/>
            <a:cxnLst/>
            <a:rect l="l" t="t" r="r" b="b"/>
            <a:pathLst>
              <a:path w="12458755" h="2491751">
                <a:moveTo>
                  <a:pt x="0" y="0"/>
                </a:moveTo>
                <a:lnTo>
                  <a:pt x="12458756" y="0"/>
                </a:lnTo>
                <a:lnTo>
                  <a:pt x="12458756" y="2491751"/>
                </a:lnTo>
                <a:lnTo>
                  <a:pt x="0" y="2491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684616" cy="10287000"/>
          </a:xfrm>
          <a:custGeom>
            <a:avLst/>
            <a:gdLst/>
            <a:ahLst/>
            <a:cxnLst/>
            <a:rect l="l" t="t" r="r" b="b"/>
            <a:pathLst>
              <a:path w="3684616" h="10287000">
                <a:moveTo>
                  <a:pt x="0" y="0"/>
                </a:moveTo>
                <a:lnTo>
                  <a:pt x="3684616" y="0"/>
                </a:lnTo>
                <a:lnTo>
                  <a:pt x="36846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842308" y="1028700"/>
            <a:ext cx="945306" cy="1106209"/>
          </a:xfrm>
          <a:custGeom>
            <a:avLst/>
            <a:gdLst/>
            <a:ahLst/>
            <a:cxnLst/>
            <a:rect l="l" t="t" r="r" b="b"/>
            <a:pathLst>
              <a:path w="945306" h="1106209">
                <a:moveTo>
                  <a:pt x="0" y="0"/>
                </a:moveTo>
                <a:lnTo>
                  <a:pt x="945306" y="0"/>
                </a:lnTo>
                <a:lnTo>
                  <a:pt x="945306" y="1106209"/>
                </a:lnTo>
                <a:lnTo>
                  <a:pt x="0" y="11062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9406700" y="25958"/>
            <a:ext cx="8588290" cy="10261042"/>
          </a:xfrm>
          <a:custGeom>
            <a:avLst/>
            <a:gdLst/>
            <a:ahLst/>
            <a:cxnLst/>
            <a:rect l="l" t="t" r="r" b="b"/>
            <a:pathLst>
              <a:path w="8588290" h="10261042">
                <a:moveTo>
                  <a:pt x="0" y="0"/>
                </a:moveTo>
                <a:lnTo>
                  <a:pt x="8588290" y="0"/>
                </a:lnTo>
                <a:lnTo>
                  <a:pt x="8588290" y="10261042"/>
                </a:lnTo>
                <a:lnTo>
                  <a:pt x="0" y="102610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2188395" y="4491868"/>
            <a:ext cx="5268024" cy="898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2"/>
              </a:lnSpc>
            </a:pPr>
            <a:r>
              <a:rPr lang="en-US" sz="2630">
                <a:solidFill>
                  <a:srgbClr val="FFFFFF"/>
                </a:solidFill>
                <a:latin typeface="Canva Sans Bold"/>
              </a:rPr>
              <a:t>Workflow Diagram</a:t>
            </a:r>
          </a:p>
          <a:p>
            <a:pPr algn="l">
              <a:lnSpc>
                <a:spcPts val="3682"/>
              </a:lnSpc>
            </a:pPr>
            <a:r>
              <a:rPr lang="en-US" sz="2630">
                <a:solidFill>
                  <a:srgbClr val="FFFFFF"/>
                </a:solidFill>
                <a:latin typeface="Canva Sans Bold"/>
              </a:rPr>
              <a:t>Implementing Business Solution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5448" y="547784"/>
            <a:ext cx="5521157" cy="480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1"/>
              </a:lnSpc>
            </a:pPr>
            <a:r>
              <a:rPr lang="en-US" sz="1308" dirty="0">
                <a:solidFill>
                  <a:srgbClr val="FCCA46"/>
                </a:solidFill>
                <a:latin typeface="Arial Bold"/>
              </a:rPr>
              <a:t>Enlightening Technical Solutions at Texas A&amp;M University-Commerce</a:t>
            </a:r>
          </a:p>
          <a:p>
            <a:pPr algn="ctr">
              <a:lnSpc>
                <a:spcPts val="1831"/>
              </a:lnSpc>
            </a:pPr>
            <a:endParaRPr lang="en-US" sz="1308" dirty="0">
              <a:solidFill>
                <a:srgbClr val="FCCA46"/>
              </a:solidFill>
              <a:latin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082294" y="1317389"/>
            <a:ext cx="5723315" cy="177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68"/>
              </a:lnSpc>
            </a:pPr>
            <a:r>
              <a:rPr lang="en-US" sz="5048" dirty="0">
                <a:solidFill>
                  <a:srgbClr val="FFFFFF"/>
                </a:solidFill>
                <a:latin typeface="Canva Sans Bold"/>
              </a:rPr>
              <a:t>Business Solution </a:t>
            </a:r>
          </a:p>
          <a:p>
            <a:pPr algn="ctr">
              <a:lnSpc>
                <a:spcPts val="7068"/>
              </a:lnSpc>
            </a:pPr>
            <a:r>
              <a:rPr lang="en-US" sz="5048" dirty="0">
                <a:solidFill>
                  <a:srgbClr val="FFFFFF"/>
                </a:solidFill>
                <a:latin typeface="Canva Sans Bold"/>
              </a:rPr>
              <a:t>- Workflow 1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E84813B8-F605-850C-2B7C-7AFCE20831AD}"/>
              </a:ext>
            </a:extLst>
          </p:cNvPr>
          <p:cNvSpPr txBox="1"/>
          <p:nvPr/>
        </p:nvSpPr>
        <p:spPr>
          <a:xfrm>
            <a:off x="364193" y="-66850"/>
            <a:ext cx="8916427" cy="13646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r>
              <a:rPr lang="en-US" sz="3937" dirty="0">
                <a:solidFill>
                  <a:srgbClr val="FFFFFF"/>
                </a:solidFill>
                <a:latin typeface="Canva Sans Bold"/>
              </a:rPr>
              <a:t>Higher Education System Analytics </a:t>
            </a:r>
          </a:p>
          <a:p>
            <a:pPr algn="ctr">
              <a:lnSpc>
                <a:spcPts val="5512"/>
              </a:lnSpc>
            </a:pPr>
            <a:endParaRPr lang="en-US" sz="3937" dirty="0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B1F91A28-A1E7-0262-455E-73B1630C62E3}"/>
              </a:ext>
            </a:extLst>
          </p:cNvPr>
          <p:cNvSpPr txBox="1"/>
          <p:nvPr/>
        </p:nvSpPr>
        <p:spPr>
          <a:xfrm>
            <a:off x="2061827" y="9585489"/>
            <a:ext cx="5521157" cy="442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1"/>
              </a:lnSpc>
            </a:pPr>
            <a:r>
              <a:rPr lang="en-US" sz="1308" dirty="0">
                <a:solidFill>
                  <a:srgbClr val="FCCA46"/>
                </a:solidFill>
                <a:latin typeface="Arial Bold"/>
              </a:rPr>
              <a:t>Texas A&amp;M University-Commerce</a:t>
            </a:r>
          </a:p>
          <a:p>
            <a:pPr algn="ctr">
              <a:lnSpc>
                <a:spcPts val="1831"/>
              </a:lnSpc>
            </a:pPr>
            <a:endParaRPr lang="en-US" sz="1308" dirty="0">
              <a:solidFill>
                <a:srgbClr val="FCCA46"/>
              </a:solidFill>
              <a:latin typeface="Arial Bold"/>
            </a:endParaRP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030316" y="7795249"/>
            <a:ext cx="12458755" cy="2491751"/>
          </a:xfrm>
          <a:custGeom>
            <a:avLst/>
            <a:gdLst/>
            <a:ahLst/>
            <a:cxnLst/>
            <a:rect l="l" t="t" r="r" b="b"/>
            <a:pathLst>
              <a:path w="12458755" h="2491751">
                <a:moveTo>
                  <a:pt x="0" y="0"/>
                </a:moveTo>
                <a:lnTo>
                  <a:pt x="12458756" y="0"/>
                </a:lnTo>
                <a:lnTo>
                  <a:pt x="12458756" y="2491751"/>
                </a:lnTo>
                <a:lnTo>
                  <a:pt x="0" y="2491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684616" cy="10287000"/>
          </a:xfrm>
          <a:custGeom>
            <a:avLst/>
            <a:gdLst/>
            <a:ahLst/>
            <a:cxnLst/>
            <a:rect l="l" t="t" r="r" b="b"/>
            <a:pathLst>
              <a:path w="3684616" h="10287000">
                <a:moveTo>
                  <a:pt x="0" y="0"/>
                </a:moveTo>
                <a:lnTo>
                  <a:pt x="3684616" y="0"/>
                </a:lnTo>
                <a:lnTo>
                  <a:pt x="36846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202181" y="302943"/>
            <a:ext cx="8678154" cy="137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r>
              <a:rPr lang="en-US" sz="3937" dirty="0">
                <a:solidFill>
                  <a:srgbClr val="FFFFFF"/>
                </a:solidFill>
                <a:latin typeface="Canva Sans Bold"/>
              </a:rPr>
              <a:t>Higher Education System Analytics </a:t>
            </a:r>
          </a:p>
          <a:p>
            <a:pPr algn="ctr">
              <a:lnSpc>
                <a:spcPts val="5512"/>
              </a:lnSpc>
            </a:pPr>
            <a:endParaRPr lang="en-US" sz="3937" dirty="0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66969" y="1025859"/>
            <a:ext cx="7507169" cy="652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0"/>
              </a:lnSpc>
            </a:pPr>
            <a:r>
              <a:rPr lang="en-US" sz="1779">
                <a:solidFill>
                  <a:srgbClr val="FCCA46"/>
                </a:solidFill>
                <a:latin typeface="Arial Bold"/>
              </a:rPr>
              <a:t>Enlightening Technical Solutions at Texas A&amp;M University-Commerce</a:t>
            </a:r>
          </a:p>
          <a:p>
            <a:pPr algn="ctr">
              <a:lnSpc>
                <a:spcPts val="2490"/>
              </a:lnSpc>
            </a:pPr>
            <a:endParaRPr lang="en-US" sz="1779">
              <a:solidFill>
                <a:srgbClr val="FCCA46"/>
              </a:solidFill>
              <a:latin typeface="Arial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629602" y="1732648"/>
            <a:ext cx="8701325" cy="87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68"/>
              </a:lnSpc>
            </a:pPr>
            <a:r>
              <a:rPr lang="en-US" sz="5048">
                <a:solidFill>
                  <a:srgbClr val="FFFFFF"/>
                </a:solidFill>
                <a:latin typeface="Canva Sans Bold"/>
              </a:rPr>
              <a:t>Data Collection &amp; Analysis 1</a:t>
            </a:r>
          </a:p>
        </p:txBody>
      </p:sp>
      <p:sp>
        <p:nvSpPr>
          <p:cNvPr id="9" name="Freeform 9"/>
          <p:cNvSpPr/>
          <p:nvPr/>
        </p:nvSpPr>
        <p:spPr>
          <a:xfrm>
            <a:off x="1466969" y="1678257"/>
            <a:ext cx="945306" cy="1106209"/>
          </a:xfrm>
          <a:custGeom>
            <a:avLst/>
            <a:gdLst/>
            <a:ahLst/>
            <a:cxnLst/>
            <a:rect l="l" t="t" r="r" b="b"/>
            <a:pathLst>
              <a:path w="945306" h="1106209">
                <a:moveTo>
                  <a:pt x="0" y="0"/>
                </a:moveTo>
                <a:lnTo>
                  <a:pt x="945306" y="0"/>
                </a:lnTo>
                <a:lnTo>
                  <a:pt x="945306" y="1106210"/>
                </a:lnTo>
                <a:lnTo>
                  <a:pt x="0" y="11062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4093084" y="2869906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6"/>
                </a:lnTo>
                <a:lnTo>
                  <a:pt x="0" y="6384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4969675" y="2831512"/>
            <a:ext cx="10115551" cy="572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6"/>
              </a:lnSpc>
            </a:pPr>
            <a:r>
              <a:rPr lang="en-US" sz="3340">
                <a:solidFill>
                  <a:srgbClr val="FFFFFF"/>
                </a:solidFill>
                <a:latin typeface="Canva Sans Bold"/>
              </a:rPr>
              <a:t>Created a Sample International Students Data </a:t>
            </a:r>
          </a:p>
        </p:txBody>
      </p:sp>
      <p:sp>
        <p:nvSpPr>
          <p:cNvPr id="12" name="Freeform 12"/>
          <p:cNvSpPr/>
          <p:nvPr/>
        </p:nvSpPr>
        <p:spPr>
          <a:xfrm>
            <a:off x="4093084" y="3968248"/>
            <a:ext cx="638466" cy="638466"/>
          </a:xfrm>
          <a:custGeom>
            <a:avLst/>
            <a:gdLst/>
            <a:ahLst/>
            <a:cxnLst/>
            <a:rect l="l" t="t" r="r" b="b"/>
            <a:pathLst>
              <a:path w="638466" h="638466">
                <a:moveTo>
                  <a:pt x="0" y="0"/>
                </a:moveTo>
                <a:lnTo>
                  <a:pt x="638466" y="0"/>
                </a:lnTo>
                <a:lnTo>
                  <a:pt x="638466" y="638466"/>
                </a:lnTo>
                <a:lnTo>
                  <a:pt x="0" y="6384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4969675" y="3929853"/>
            <a:ext cx="13000672" cy="234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6"/>
              </a:lnSpc>
            </a:pPr>
            <a:r>
              <a:rPr lang="en-US" sz="3340">
                <a:solidFill>
                  <a:srgbClr val="FFFFFF"/>
                </a:solidFill>
                <a:latin typeface="Canva Sans Bold"/>
              </a:rPr>
              <a:t>Used KPI’s such as </a:t>
            </a:r>
          </a:p>
          <a:p>
            <a:pPr marL="721183" lvl="1" indent="-360592" algn="l">
              <a:lnSpc>
                <a:spcPts val="4676"/>
              </a:lnSpc>
              <a:buFont typeface="Arial"/>
              <a:buChar char="•"/>
            </a:pPr>
            <a:r>
              <a:rPr lang="en-US" sz="3340">
                <a:solidFill>
                  <a:srgbClr val="FFFFFF"/>
                </a:solidFill>
                <a:latin typeface="Canva Sans Bold"/>
              </a:rPr>
              <a:t>Percentage of Course/Credits Completion,  </a:t>
            </a:r>
          </a:p>
          <a:p>
            <a:pPr marL="721183" lvl="1" indent="-360592" algn="l">
              <a:lnSpc>
                <a:spcPts val="4676"/>
              </a:lnSpc>
              <a:buFont typeface="Arial"/>
              <a:buChar char="•"/>
            </a:pPr>
            <a:r>
              <a:rPr lang="en-US" sz="3340">
                <a:solidFill>
                  <a:srgbClr val="FFFFFF"/>
                </a:solidFill>
                <a:latin typeface="Canva Sans Bold"/>
              </a:rPr>
              <a:t>Completion Rate by Country, </a:t>
            </a:r>
          </a:p>
          <a:p>
            <a:pPr marL="721183" lvl="1" indent="-360592" algn="l">
              <a:lnSpc>
                <a:spcPts val="4676"/>
              </a:lnSpc>
              <a:buFont typeface="Arial"/>
              <a:buChar char="•"/>
            </a:pPr>
            <a:r>
              <a:rPr lang="en-US" sz="3340">
                <a:solidFill>
                  <a:srgbClr val="FFFFFF"/>
                </a:solidFill>
                <a:latin typeface="Canva Sans Bold"/>
              </a:rPr>
              <a:t>Retention Rates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E2EC31A8-F509-0BF6-871F-8111D31B765C}"/>
              </a:ext>
            </a:extLst>
          </p:cNvPr>
          <p:cNvSpPr txBox="1"/>
          <p:nvPr/>
        </p:nvSpPr>
        <p:spPr>
          <a:xfrm>
            <a:off x="6383421" y="7795249"/>
            <a:ext cx="5521157" cy="442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1"/>
              </a:lnSpc>
            </a:pPr>
            <a:r>
              <a:rPr lang="en-US" sz="1308" dirty="0">
                <a:solidFill>
                  <a:srgbClr val="FCCA46"/>
                </a:solidFill>
                <a:latin typeface="Arial Bold"/>
              </a:rPr>
              <a:t>Texas A&amp;M University-Commerce</a:t>
            </a:r>
          </a:p>
          <a:p>
            <a:pPr algn="ctr">
              <a:lnSpc>
                <a:spcPts val="1831"/>
              </a:lnSpc>
            </a:pPr>
            <a:endParaRPr lang="en-US" sz="1308" dirty="0">
              <a:solidFill>
                <a:srgbClr val="FCCA46"/>
              </a:solidFill>
              <a:latin typeface="Arial Bold"/>
            </a:endParaRP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030316" y="7795249"/>
            <a:ext cx="12458755" cy="2491751"/>
          </a:xfrm>
          <a:custGeom>
            <a:avLst/>
            <a:gdLst/>
            <a:ahLst/>
            <a:cxnLst/>
            <a:rect l="l" t="t" r="r" b="b"/>
            <a:pathLst>
              <a:path w="12458755" h="2491751">
                <a:moveTo>
                  <a:pt x="0" y="0"/>
                </a:moveTo>
                <a:lnTo>
                  <a:pt x="12458756" y="0"/>
                </a:lnTo>
                <a:lnTo>
                  <a:pt x="12458756" y="2491751"/>
                </a:lnTo>
                <a:lnTo>
                  <a:pt x="0" y="2491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684616" cy="10287000"/>
          </a:xfrm>
          <a:custGeom>
            <a:avLst/>
            <a:gdLst/>
            <a:ahLst/>
            <a:cxnLst/>
            <a:rect l="l" t="t" r="r" b="b"/>
            <a:pathLst>
              <a:path w="3684616" h="10287000">
                <a:moveTo>
                  <a:pt x="0" y="0"/>
                </a:moveTo>
                <a:lnTo>
                  <a:pt x="3684616" y="0"/>
                </a:lnTo>
                <a:lnTo>
                  <a:pt x="36846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34776" y="1390158"/>
            <a:ext cx="945306" cy="1106209"/>
          </a:xfrm>
          <a:custGeom>
            <a:avLst/>
            <a:gdLst/>
            <a:ahLst/>
            <a:cxnLst/>
            <a:rect l="l" t="t" r="r" b="b"/>
            <a:pathLst>
              <a:path w="945306" h="1106209">
                <a:moveTo>
                  <a:pt x="0" y="0"/>
                </a:moveTo>
                <a:lnTo>
                  <a:pt x="945307" y="0"/>
                </a:lnTo>
                <a:lnTo>
                  <a:pt x="945307" y="1106210"/>
                </a:lnTo>
                <a:lnTo>
                  <a:pt x="0" y="11062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12275" y="2559148"/>
            <a:ext cx="15167265" cy="7103462"/>
          </a:xfrm>
          <a:custGeom>
            <a:avLst/>
            <a:gdLst/>
            <a:ahLst/>
            <a:cxnLst/>
            <a:rect l="l" t="t" r="r" b="b"/>
            <a:pathLst>
              <a:path w="15167265" h="7103462">
                <a:moveTo>
                  <a:pt x="0" y="0"/>
                </a:moveTo>
                <a:lnTo>
                  <a:pt x="15167265" y="0"/>
                </a:lnTo>
                <a:lnTo>
                  <a:pt x="15167265" y="7103462"/>
                </a:lnTo>
                <a:lnTo>
                  <a:pt x="0" y="71034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018" t="-12865" r="-6090" b="-494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202181" y="302943"/>
            <a:ext cx="8678154" cy="137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r>
              <a:rPr lang="en-US" sz="3937">
                <a:solidFill>
                  <a:srgbClr val="FFFFFF"/>
                </a:solidFill>
                <a:latin typeface="Canva Sans Bold"/>
              </a:rPr>
              <a:t>Higher Education System Analytics </a:t>
            </a:r>
          </a:p>
          <a:p>
            <a:pPr algn="ctr">
              <a:lnSpc>
                <a:spcPts val="5512"/>
              </a:lnSpc>
            </a:pPr>
            <a:endParaRPr lang="en-US" sz="3937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66969" y="1025859"/>
            <a:ext cx="7507169" cy="652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0"/>
              </a:lnSpc>
            </a:pPr>
            <a:r>
              <a:rPr lang="en-US" sz="1779">
                <a:solidFill>
                  <a:srgbClr val="FCCA46"/>
                </a:solidFill>
                <a:latin typeface="Arial Bold"/>
              </a:rPr>
              <a:t>Enlightening Technical Solutions at Texas A&amp;M University-Commerce</a:t>
            </a:r>
          </a:p>
          <a:p>
            <a:pPr algn="ctr">
              <a:lnSpc>
                <a:spcPts val="2490"/>
              </a:lnSpc>
            </a:pPr>
            <a:endParaRPr lang="en-US" sz="1779">
              <a:solidFill>
                <a:srgbClr val="FCCA46"/>
              </a:solidFill>
              <a:latin typeface="Arial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596596" y="1459182"/>
            <a:ext cx="8701325" cy="87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68"/>
              </a:lnSpc>
            </a:pPr>
            <a:r>
              <a:rPr lang="en-US" sz="5048">
                <a:solidFill>
                  <a:srgbClr val="FFFFFF"/>
                </a:solidFill>
                <a:latin typeface="Canva Sans Bold"/>
              </a:rPr>
              <a:t>Data Collection &amp; Analysis 1</a:t>
            </a:r>
          </a:p>
        </p:txBody>
      </p:sp>
    </p:spTree>
  </p:cSld>
  <p:clrMapOvr>
    <a:masterClrMapping/>
  </p:clrMapOvr>
  <p:transition spd="slow">
    <p:cover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030316" y="7795249"/>
            <a:ext cx="12458755" cy="2491751"/>
          </a:xfrm>
          <a:custGeom>
            <a:avLst/>
            <a:gdLst/>
            <a:ahLst/>
            <a:cxnLst/>
            <a:rect l="l" t="t" r="r" b="b"/>
            <a:pathLst>
              <a:path w="12458755" h="2491751">
                <a:moveTo>
                  <a:pt x="0" y="0"/>
                </a:moveTo>
                <a:lnTo>
                  <a:pt x="12458756" y="0"/>
                </a:lnTo>
                <a:lnTo>
                  <a:pt x="12458756" y="2491751"/>
                </a:lnTo>
                <a:lnTo>
                  <a:pt x="0" y="2491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684616" cy="10287000"/>
          </a:xfrm>
          <a:custGeom>
            <a:avLst/>
            <a:gdLst/>
            <a:ahLst/>
            <a:cxnLst/>
            <a:rect l="l" t="t" r="r" b="b"/>
            <a:pathLst>
              <a:path w="3684616" h="10287000">
                <a:moveTo>
                  <a:pt x="0" y="0"/>
                </a:moveTo>
                <a:lnTo>
                  <a:pt x="3684616" y="0"/>
                </a:lnTo>
                <a:lnTo>
                  <a:pt x="36846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6354339" y="7766674"/>
            <a:ext cx="6332227" cy="1986736"/>
          </a:xfrm>
          <a:custGeom>
            <a:avLst/>
            <a:gdLst/>
            <a:ahLst/>
            <a:cxnLst/>
            <a:rect l="l" t="t" r="r" b="b"/>
            <a:pathLst>
              <a:path w="6332227" h="1986736">
                <a:moveTo>
                  <a:pt x="0" y="0"/>
                </a:moveTo>
                <a:lnTo>
                  <a:pt x="6332227" y="0"/>
                </a:lnTo>
                <a:lnTo>
                  <a:pt x="6332227" y="1986736"/>
                </a:lnTo>
                <a:lnTo>
                  <a:pt x="0" y="19867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504509" y="2880083"/>
            <a:ext cx="14754791" cy="6694593"/>
          </a:xfrm>
          <a:custGeom>
            <a:avLst/>
            <a:gdLst/>
            <a:ahLst/>
            <a:cxnLst/>
            <a:rect l="l" t="t" r="r" b="b"/>
            <a:pathLst>
              <a:path w="14754791" h="6694593">
                <a:moveTo>
                  <a:pt x="0" y="0"/>
                </a:moveTo>
                <a:lnTo>
                  <a:pt x="14754791" y="0"/>
                </a:lnTo>
                <a:lnTo>
                  <a:pt x="14754791" y="6694593"/>
                </a:lnTo>
                <a:lnTo>
                  <a:pt x="0" y="669459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b="-2351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202181" y="302943"/>
            <a:ext cx="8678154" cy="137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r>
              <a:rPr lang="en-US" sz="3937">
                <a:solidFill>
                  <a:srgbClr val="FFFFFF"/>
                </a:solidFill>
                <a:latin typeface="Canva Sans Bold"/>
              </a:rPr>
              <a:t>Higher Education System Analytics </a:t>
            </a:r>
          </a:p>
          <a:p>
            <a:pPr algn="ctr">
              <a:lnSpc>
                <a:spcPts val="5512"/>
              </a:lnSpc>
            </a:pPr>
            <a:endParaRPr lang="en-US" sz="3937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66969" y="1025859"/>
            <a:ext cx="7507169" cy="652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0"/>
              </a:lnSpc>
            </a:pPr>
            <a:r>
              <a:rPr lang="en-US" sz="1779">
                <a:solidFill>
                  <a:srgbClr val="FCCA46"/>
                </a:solidFill>
                <a:latin typeface="Arial Bold"/>
              </a:rPr>
              <a:t>Enlightening Technical Solutions at Texas A&amp;M University-Commerce</a:t>
            </a:r>
          </a:p>
          <a:p>
            <a:pPr algn="ctr">
              <a:lnSpc>
                <a:spcPts val="2490"/>
              </a:lnSpc>
            </a:pPr>
            <a:endParaRPr lang="en-US" sz="1779">
              <a:solidFill>
                <a:srgbClr val="FCCA46"/>
              </a:solidFill>
              <a:latin typeface="Arial 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334776" y="1390158"/>
            <a:ext cx="945306" cy="1106209"/>
          </a:xfrm>
          <a:custGeom>
            <a:avLst/>
            <a:gdLst/>
            <a:ahLst/>
            <a:cxnLst/>
            <a:rect l="l" t="t" r="r" b="b"/>
            <a:pathLst>
              <a:path w="945306" h="1106209">
                <a:moveTo>
                  <a:pt x="0" y="0"/>
                </a:moveTo>
                <a:lnTo>
                  <a:pt x="945307" y="0"/>
                </a:lnTo>
                <a:lnTo>
                  <a:pt x="945307" y="1106210"/>
                </a:lnTo>
                <a:lnTo>
                  <a:pt x="0" y="11062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2593580" y="1454074"/>
            <a:ext cx="8701325" cy="87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68"/>
              </a:lnSpc>
            </a:pPr>
            <a:r>
              <a:rPr lang="en-US" sz="5048">
                <a:solidFill>
                  <a:srgbClr val="FFFFFF"/>
                </a:solidFill>
                <a:latin typeface="Canva Sans Bold"/>
              </a:rPr>
              <a:t>Data Collection &amp; Analysis 1</a:t>
            </a:r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615</Words>
  <Application>Microsoft Office PowerPoint</Application>
  <PresentationFormat>Custom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Canva Sans</vt:lpstr>
      <vt:lpstr>Canva Sans Bold</vt:lpstr>
      <vt:lpstr>Arial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Education System Analytics</dc:title>
  <cp:lastModifiedBy>Arbaz Bamboowala</cp:lastModifiedBy>
  <cp:revision>4</cp:revision>
  <dcterms:created xsi:type="dcterms:W3CDTF">2006-08-16T00:00:00Z</dcterms:created>
  <dcterms:modified xsi:type="dcterms:W3CDTF">2024-06-14T18:51:57Z</dcterms:modified>
  <dc:identifier>DAGFXPAX5Zs</dc:identifier>
</cp:coreProperties>
</file>