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69" r:id="rId14"/>
    <p:sldId id="295" r:id="rId15"/>
    <p:sldId id="270" r:id="rId16"/>
    <p:sldId id="271" r:id="rId17"/>
    <p:sldId id="272" r:id="rId18"/>
    <p:sldId id="273" r:id="rId19"/>
    <p:sldId id="274" r:id="rId20"/>
    <p:sldId id="275" r:id="rId21"/>
    <p:sldId id="276" r:id="rId22"/>
    <p:sldId id="279" r:id="rId23"/>
    <p:sldId id="280" r:id="rId24"/>
    <p:sldId id="281" r:id="rId25"/>
    <p:sldId id="282" r:id="rId26"/>
    <p:sldId id="277" r:id="rId27"/>
    <p:sldId id="278" r:id="rId28"/>
    <p:sldId id="283" r:id="rId29"/>
    <p:sldId id="284" r:id="rId30"/>
    <p:sldId id="285" r:id="rId31"/>
    <p:sldId id="286" r:id="rId32"/>
    <p:sldId id="287" r:id="rId33"/>
    <p:sldId id="288" r:id="rId34"/>
    <p:sldId id="289" r:id="rId35"/>
    <p:sldId id="292" r:id="rId36"/>
    <p:sldId id="293" r:id="rId37"/>
    <p:sldId id="294" r:id="rId38"/>
    <p:sldId id="290" r:id="rId39"/>
    <p:sldId id="296" r:id="rId40"/>
    <p:sldId id="298" r:id="rId41"/>
    <p:sldId id="299" r:id="rId42"/>
    <p:sldId id="297" r:id="rId43"/>
    <p:sldId id="300" r:id="rId44"/>
    <p:sldId id="291" r:id="rId45"/>
    <p:sldId id="301" r:id="rId46"/>
    <p:sldId id="302" r:id="rId47"/>
    <p:sldId id="303" r:id="rId48"/>
    <p:sldId id="304" r:id="rId49"/>
    <p:sldId id="305" r:id="rId50"/>
    <p:sldId id="306"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41" autoAdjust="0"/>
    <p:restoredTop sz="94660"/>
  </p:normalViewPr>
  <p:slideViewPr>
    <p:cSldViewPr>
      <p:cViewPr>
        <p:scale>
          <a:sx n="85" d="100"/>
          <a:sy n="85" d="100"/>
        </p:scale>
        <p:origin x="-1656" y="-14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FBE1BE-4534-4AFA-B72A-37892FD4C35F}" type="datetimeFigureOut">
              <a:rPr lang="en-US" smtClean="0"/>
              <a:pPr/>
              <a:t>3/19/2017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64D06A-EBE4-41E9-8302-F8278285C82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BE1BE-4534-4AFA-B72A-37892FD4C35F}" type="datetimeFigureOut">
              <a:rPr lang="en-US" smtClean="0"/>
              <a:pPr/>
              <a:t>3/19/2017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4D06A-EBE4-41E9-8302-F8278285C82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800"/>
          </a:xfrm>
        </p:spPr>
        <p:txBody>
          <a:bodyPr>
            <a:normAutofit/>
          </a:bodyPr>
          <a:lstStyle/>
          <a:p>
            <a:r>
              <a:rPr lang="en-US" sz="3200" dirty="0" smtClean="0"/>
              <a:t>USING PREDICATE LOGIC</a:t>
            </a:r>
            <a:endParaRPr lang="en-US" sz="3200" dirty="0"/>
          </a:p>
        </p:txBody>
      </p:sp>
      <p:sp>
        <p:nvSpPr>
          <p:cNvPr id="3" name="Subtitle 2"/>
          <p:cNvSpPr>
            <a:spLocks noGrp="1"/>
          </p:cNvSpPr>
          <p:nvPr>
            <p:ph type="subTitle" idx="1"/>
          </p:nvPr>
        </p:nvSpPr>
        <p:spPr>
          <a:xfrm>
            <a:off x="457200" y="1066800"/>
            <a:ext cx="8229600" cy="5410200"/>
          </a:xfrm>
        </p:spPr>
        <p:txBody>
          <a:bodyPr>
            <a:normAutofit/>
          </a:bodyPr>
          <a:lstStyle/>
          <a:p>
            <a:pPr algn="l"/>
            <a:r>
              <a:rPr lang="en-US" sz="1500" i="1" dirty="0" smtClean="0">
                <a:solidFill>
                  <a:schemeClr val="tx1"/>
                </a:solidFill>
              </a:rPr>
              <a:t>Nature cares nothing for logic, our human logic: she has her own, which we do not recognize and </a:t>
            </a:r>
          </a:p>
          <a:p>
            <a:pPr algn="l"/>
            <a:r>
              <a:rPr lang="en-US" sz="1500" i="1" dirty="0" smtClean="0">
                <a:solidFill>
                  <a:schemeClr val="tx1"/>
                </a:solidFill>
              </a:rPr>
              <a:t>acknowledge until we are crushed under its wheel.</a:t>
            </a:r>
          </a:p>
          <a:p>
            <a:pPr algn="l"/>
            <a:r>
              <a:rPr lang="en-US" sz="1500" i="1" dirty="0" smtClean="0">
                <a:solidFill>
                  <a:schemeClr val="tx1"/>
                </a:solidFill>
              </a:rPr>
              <a:t>					</a:t>
            </a:r>
            <a:r>
              <a:rPr lang="en-US" sz="1500" b="1" dirty="0" smtClean="0">
                <a:solidFill>
                  <a:schemeClr val="tx1"/>
                </a:solidFill>
              </a:rPr>
              <a:t>-Ivan Turgenev</a:t>
            </a:r>
          </a:p>
          <a:p>
            <a:pPr algn="l"/>
            <a:r>
              <a:rPr lang="en-US" sz="1500" b="1" i="1" dirty="0" smtClean="0">
                <a:solidFill>
                  <a:schemeClr val="tx1"/>
                </a:solidFill>
              </a:rPr>
              <a:t>					</a:t>
            </a:r>
            <a:r>
              <a:rPr lang="en-US" sz="1500" dirty="0" smtClean="0">
                <a:solidFill>
                  <a:schemeClr val="tx1"/>
                </a:solidFill>
              </a:rPr>
              <a:t>(1818-1883), Russian novelist and playwright</a:t>
            </a:r>
          </a:p>
          <a:p>
            <a:pPr algn="l"/>
            <a:endParaRPr lang="en-US" sz="1500" dirty="0" smtClean="0">
              <a:solidFill>
                <a:schemeClr val="tx1"/>
              </a:solidFill>
            </a:endParaRPr>
          </a:p>
          <a:p>
            <a:pPr algn="l"/>
            <a:r>
              <a:rPr lang="en-US" sz="1500" dirty="0" smtClean="0">
                <a:solidFill>
                  <a:schemeClr val="tx1"/>
                </a:solidFill>
              </a:rPr>
              <a:t>In this chapter, we begin exploring one particular way of representing facts - the language of logic. Other representational formalisms are discussed in later chapters. The logical formalism is appealing because it immediately suggests a powerful way of deriving new knowledge from old - mathematical deduction. In this formalism, we can conclude that a new statement is true by proving that it follows from the statements that are already known. Thus the idea of a proof, as developed in mathematics as a rigorous way of demonstrating the truth of an already believed proposition, can be extended to include deduction as a way of deriving answers to questions and solutions to problems.</a:t>
            </a:r>
          </a:p>
          <a:p>
            <a:pPr algn="l"/>
            <a:r>
              <a:rPr lang="en-US" sz="1500" dirty="0" smtClean="0">
                <a:solidFill>
                  <a:schemeClr val="tx1"/>
                </a:solidFill>
              </a:rPr>
              <a:t>	One of the early domains in which Al techniques were explored was mechanical theorem proving, by which was meant proving statements in various areas of mathematics. For example, the Logic Theorist [Newell </a:t>
            </a:r>
            <a:r>
              <a:rPr lang="en-US" sz="1500" i="1" dirty="0" smtClean="0">
                <a:solidFill>
                  <a:schemeClr val="tx1"/>
                </a:solidFill>
              </a:rPr>
              <a:t>et al</a:t>
            </a:r>
            <a:r>
              <a:rPr lang="en-US" sz="1500" dirty="0" smtClean="0">
                <a:solidFill>
                  <a:schemeClr val="tx1"/>
                </a:solidFill>
              </a:rPr>
              <a:t>., 1963] proved theorems from the first chapter of Whitehead and Russell's </a:t>
            </a:r>
            <a:r>
              <a:rPr lang="en-US" sz="1500" i="1" dirty="0" smtClean="0">
                <a:solidFill>
                  <a:schemeClr val="tx1"/>
                </a:solidFill>
              </a:rPr>
              <a:t>Principia Mathematica </a:t>
            </a:r>
            <a:r>
              <a:rPr lang="en-US" sz="1500" dirty="0" smtClean="0">
                <a:solidFill>
                  <a:schemeClr val="tx1"/>
                </a:solidFill>
              </a:rPr>
              <a:t>[1950]. Another theorem prover [Gelernter </a:t>
            </a:r>
            <a:r>
              <a:rPr lang="en-US" sz="1500" i="1" dirty="0" smtClean="0">
                <a:solidFill>
                  <a:schemeClr val="tx1"/>
                </a:solidFill>
              </a:rPr>
              <a:t>et al</a:t>
            </a:r>
            <a:r>
              <a:rPr lang="en-US" sz="1500" dirty="0" smtClean="0">
                <a:solidFill>
                  <a:schemeClr val="tx1"/>
                </a:solidFill>
              </a:rPr>
              <a:t>., 1963] proved theorems in geometry. Mathematical theorem proving is still an active area of AI research. (See, for example, Wos </a:t>
            </a:r>
            <a:r>
              <a:rPr lang="en-US" sz="1500" i="1" dirty="0" smtClean="0">
                <a:solidFill>
                  <a:schemeClr val="tx1"/>
                </a:solidFill>
              </a:rPr>
              <a:t>et al</a:t>
            </a:r>
            <a:r>
              <a:rPr lang="en-US" sz="1500" dirty="0" smtClean="0">
                <a:solidFill>
                  <a:schemeClr val="tx1"/>
                </a:solidFill>
              </a:rPr>
              <a:t>. [1984].) But, as we show in this chapter. The usefulness of some mathematical techniques extends well beyond the traditional scope of mathematics. It turns out that mathematics is no different from any other complex intellectual endeavor in requiring both reliable deductive mechanisms and a mass of heuristic knowledge to control what would otherwise be a completely intractable search problem.</a:t>
            </a:r>
            <a:endParaRPr lang="en-US" sz="1500"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Another thing it could do is simply try to prove both answers simultaneously and stop when one effort is successful. Even here, however, if there is not enough information available to answer the question with certainty, the program may never halt. Yet a fourth strategy is to try both to prove one answer and to disprove it, and to use information gained in one of the processes to guide the other.</a:t>
            </a:r>
          </a:p>
          <a:p>
            <a:pPr algn="l"/>
            <a:r>
              <a:rPr lang="en-US" sz="1500" b="1" dirty="0" smtClean="0">
                <a:solidFill>
                  <a:schemeClr val="tx1"/>
                </a:solidFill>
              </a:rPr>
              <a:t>REPRESENTING INSTANCE AND </a:t>
            </a:r>
            <a:r>
              <a:rPr lang="en-US" sz="1500" b="1" i="1" dirty="0" smtClean="0">
                <a:solidFill>
                  <a:schemeClr val="tx1"/>
                </a:solidFill>
              </a:rPr>
              <a:t>ISA </a:t>
            </a:r>
            <a:r>
              <a:rPr lang="en-US" sz="1500" b="1" dirty="0" smtClean="0">
                <a:solidFill>
                  <a:schemeClr val="tx1"/>
                </a:solidFill>
              </a:rPr>
              <a:t>RELATIONSHIPS</a:t>
            </a:r>
          </a:p>
          <a:p>
            <a:pPr algn="l"/>
            <a:r>
              <a:rPr lang="en-US" sz="1500" dirty="0" smtClean="0">
                <a:solidFill>
                  <a:schemeClr val="tx1"/>
                </a:solidFill>
              </a:rPr>
              <a:t>In Chapter 4, we discussed the specific attributes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and described the important role they play in a particularly useful form of reasoning, property inheritance. But if we look back at the way we just represented our knowledge about Marcus and Caesar, we do not appear to have used these attributes at all. We certainly have not used predicates with those names. Why not? The answer is that although we have not used the predicates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explicitly, we have captured the relationships they are used to express, namely class membership and class inclusion.</a:t>
            </a:r>
          </a:p>
          <a:p>
            <a:pPr algn="l"/>
            <a:r>
              <a:rPr lang="en-US" sz="1500" dirty="0" smtClean="0">
                <a:solidFill>
                  <a:schemeClr val="tx1"/>
                </a:solidFill>
              </a:rPr>
              <a:t>	Figure 5.3 shows the first five sentences of the last section represented in logic in three different ways. The first part of the figure contains the representations we have already discussed. In these representations, class membership is represented with unary predicates (such as </a:t>
            </a:r>
            <a:r>
              <a:rPr lang="en-US" sz="1500" i="1" dirty="0" smtClean="0">
                <a:solidFill>
                  <a:schemeClr val="tx1"/>
                </a:solidFill>
              </a:rPr>
              <a:t>Roman</a:t>
            </a:r>
            <a:r>
              <a:rPr lang="en-US" sz="1500" dirty="0" smtClean="0">
                <a:solidFill>
                  <a:schemeClr val="tx1"/>
                </a:solidFill>
              </a:rPr>
              <a:t>), each of which corresponds to a class. Asserting that </a:t>
            </a:r>
            <a:r>
              <a:rPr lang="en-US" sz="1500" i="1" dirty="0" smtClean="0">
                <a:solidFill>
                  <a:schemeClr val="tx1"/>
                </a:solidFill>
              </a:rPr>
              <a:t>P(x) </a:t>
            </a:r>
            <a:r>
              <a:rPr lang="en-US" sz="1500" dirty="0" smtClean="0">
                <a:solidFill>
                  <a:schemeClr val="tx1"/>
                </a:solidFill>
              </a:rPr>
              <a:t>is true is equivalent to asserting that</a:t>
            </a:r>
            <a:r>
              <a:rPr lang="en-US" sz="1500" i="1" dirty="0" smtClean="0">
                <a:solidFill>
                  <a:schemeClr val="tx1"/>
                </a:solidFill>
              </a:rPr>
              <a:t> x </a:t>
            </a:r>
            <a:r>
              <a:rPr lang="en-US" sz="1500" dirty="0" smtClean="0">
                <a:solidFill>
                  <a:schemeClr val="tx1"/>
                </a:solidFill>
              </a:rPr>
              <a:t>is an instance (or element) of </a:t>
            </a:r>
            <a:r>
              <a:rPr lang="en-US" sz="1500" i="1" dirty="0" smtClean="0">
                <a:solidFill>
                  <a:schemeClr val="tx1"/>
                </a:solidFill>
              </a:rPr>
              <a:t>P. </a:t>
            </a:r>
            <a:r>
              <a:rPr lang="en-US" sz="1500" dirty="0" smtClean="0">
                <a:solidFill>
                  <a:schemeClr val="tx1"/>
                </a:solidFill>
              </a:rPr>
              <a:t>The second part of the figure contains representations that use the </a:t>
            </a:r>
            <a:r>
              <a:rPr lang="en-US" sz="1500" i="1" dirty="0" smtClean="0">
                <a:solidFill>
                  <a:schemeClr val="tx1"/>
                </a:solidFill>
              </a:rPr>
              <a:t>instance </a:t>
            </a:r>
            <a:r>
              <a:rPr lang="en-US" sz="1500" dirty="0" smtClean="0">
                <a:solidFill>
                  <a:schemeClr val="tx1"/>
                </a:solidFill>
              </a:rPr>
              <a:t>predicate explicitly. The predicate</a:t>
            </a:r>
            <a:r>
              <a:rPr lang="en-US" sz="1500" i="1" dirty="0" smtClean="0">
                <a:solidFill>
                  <a:schemeClr val="tx1"/>
                </a:solidFill>
              </a:rPr>
              <a:t> instance </a:t>
            </a:r>
            <a:r>
              <a:rPr lang="en-US" sz="1500" dirty="0" smtClean="0">
                <a:solidFill>
                  <a:schemeClr val="tx1"/>
                </a:solidFill>
              </a:rPr>
              <a:t>is a binary one, whose first argument is an object and whose second argument is a class to which the object belongs. But these representations do not use an explicit </a:t>
            </a:r>
            <a:r>
              <a:rPr lang="en-US" sz="1500" i="1" dirty="0" smtClean="0">
                <a:solidFill>
                  <a:schemeClr val="tx1"/>
                </a:solidFill>
              </a:rPr>
              <a:t>isa </a:t>
            </a:r>
            <a:r>
              <a:rPr lang="en-US" sz="1500" dirty="0" smtClean="0">
                <a:solidFill>
                  <a:schemeClr val="tx1"/>
                </a:solidFill>
              </a:rPr>
              <a:t>predicate. Instead, subclass relationships, such as that between Pompeians and Romans, are described as shown in sentence 3. The implication rule there states that if an object is an instance of the subclass Pompeian then it is an instance of the superclass</a:t>
            </a:r>
            <a:r>
              <a:rPr lang="en-US" sz="1500" i="1" dirty="0" smtClean="0">
                <a:solidFill>
                  <a:schemeClr val="tx1"/>
                </a:solidFill>
              </a:rPr>
              <a:t> Roman</a:t>
            </a:r>
            <a:r>
              <a:rPr lang="en-US" sz="1500" dirty="0" smtClean="0">
                <a:solidFill>
                  <a:schemeClr val="tx1"/>
                </a:solidFill>
              </a:rPr>
              <a:t>. Note that this rule is equivalent to the standard set-theoretic definition of the subclass-superclass relationship. The third part contains representations that use both the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predicates explicitly. The use of the </a:t>
            </a:r>
            <a:r>
              <a:rPr lang="en-US" sz="1500" i="1" dirty="0" err="1" smtClean="0">
                <a:solidFill>
                  <a:schemeClr val="tx1"/>
                </a:solidFill>
              </a:rPr>
              <a:t>isa</a:t>
            </a:r>
            <a:r>
              <a:rPr lang="en-US" sz="1500" i="1" dirty="0" smtClean="0">
                <a:solidFill>
                  <a:schemeClr val="tx1"/>
                </a:solidFill>
              </a:rPr>
              <a:t> </a:t>
            </a:r>
            <a:r>
              <a:rPr lang="en-US" sz="1500" dirty="0">
                <a:solidFill>
                  <a:schemeClr val="tx1"/>
                </a:solidFill>
              </a:rPr>
              <a:t>predicate simplifies the representation of sentence 3, but it requires that one additional axiom (shown here as number 6) be provided. </a:t>
            </a:r>
            <a:endParaRPr lang="en-US" sz="15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3.PNG"/>
          <p:cNvPicPr>
            <a:picLocks noChangeAspect="1" noChangeArrowheads="1"/>
          </p:cNvPicPr>
          <p:nvPr/>
        </p:nvPicPr>
        <p:blipFill>
          <a:blip r:embed="rId2" cstate="print"/>
          <a:srcRect/>
          <a:stretch>
            <a:fillRect/>
          </a:stretch>
        </p:blipFill>
        <p:spPr bwMode="auto">
          <a:xfrm>
            <a:off x="1143000" y="381000"/>
            <a:ext cx="6781800" cy="590016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This additional axiom describes how an </a:t>
            </a:r>
            <a:r>
              <a:rPr lang="en-US" sz="1500" i="1" dirty="0" smtClean="0">
                <a:solidFill>
                  <a:schemeClr val="tx1"/>
                </a:solidFill>
              </a:rPr>
              <a:t>instance </a:t>
            </a:r>
            <a:r>
              <a:rPr lang="en-US" sz="1500" dirty="0" smtClean="0">
                <a:solidFill>
                  <a:schemeClr val="tx1"/>
                </a:solidFill>
              </a:rPr>
              <a:t>relation and an </a:t>
            </a:r>
            <a:r>
              <a:rPr lang="en-US" sz="1500" i="1" dirty="0" smtClean="0">
                <a:solidFill>
                  <a:schemeClr val="tx1"/>
                </a:solidFill>
              </a:rPr>
              <a:t>isa </a:t>
            </a:r>
            <a:r>
              <a:rPr lang="en-US" sz="1500" dirty="0" smtClean="0">
                <a:solidFill>
                  <a:schemeClr val="tx1"/>
                </a:solidFill>
              </a:rPr>
              <a:t>relation can be combined to derive a new </a:t>
            </a:r>
            <a:r>
              <a:rPr lang="en-US" sz="1500" i="1" dirty="0" smtClean="0">
                <a:solidFill>
                  <a:schemeClr val="tx1"/>
                </a:solidFill>
              </a:rPr>
              <a:t>instance </a:t>
            </a:r>
            <a:r>
              <a:rPr lang="en-US" sz="1500" dirty="0" smtClean="0">
                <a:solidFill>
                  <a:schemeClr val="tx1"/>
                </a:solidFill>
              </a:rPr>
              <a:t>relation. This one additional axiom is general, though, and does not need to be provided separately for additional </a:t>
            </a:r>
            <a:r>
              <a:rPr lang="en-US" sz="1500" i="1" dirty="0" smtClean="0">
                <a:solidFill>
                  <a:schemeClr val="tx1"/>
                </a:solidFill>
              </a:rPr>
              <a:t>isa </a:t>
            </a:r>
            <a:r>
              <a:rPr lang="en-US" sz="1500" dirty="0" smtClean="0">
                <a:solidFill>
                  <a:schemeClr val="tx1"/>
                </a:solidFill>
              </a:rPr>
              <a:t>relations.</a:t>
            </a:r>
            <a:endParaRPr lang="en-US" sz="1500" b="1" dirty="0" smtClean="0">
              <a:solidFill>
                <a:schemeClr val="tx1"/>
              </a:solidFill>
            </a:endParaRPr>
          </a:p>
          <a:p>
            <a:pPr algn="l"/>
            <a:r>
              <a:rPr lang="en-US" sz="1500" dirty="0" smtClean="0">
                <a:solidFill>
                  <a:schemeClr val="tx1"/>
                </a:solidFill>
              </a:rPr>
              <a:t>	These examples illustrate two points. The first is fairly specific. It is that, although class and superclass memberships are important facts that need to be represented, those memberships need not be represented with predicates labeled </a:t>
            </a:r>
            <a:r>
              <a:rPr lang="en-US" sz="1500" i="1" dirty="0" smtClean="0">
                <a:solidFill>
                  <a:schemeClr val="tx1"/>
                </a:solidFill>
              </a:rPr>
              <a:t>instance </a:t>
            </a:r>
            <a:r>
              <a:rPr lang="en-US" sz="1500" dirty="0" smtClean="0">
                <a:solidFill>
                  <a:schemeClr val="tx1"/>
                </a:solidFill>
              </a:rPr>
              <a:t>and</a:t>
            </a:r>
            <a:r>
              <a:rPr lang="en-US" sz="1500" i="1" dirty="0" smtClean="0">
                <a:solidFill>
                  <a:schemeClr val="tx1"/>
                </a:solidFill>
              </a:rPr>
              <a:t> isa. </a:t>
            </a:r>
            <a:r>
              <a:rPr lang="en-US" sz="1500" dirty="0" smtClean="0">
                <a:solidFill>
                  <a:schemeClr val="tx1"/>
                </a:solidFill>
              </a:rPr>
              <a:t>In fact, in a logical framework it is usually unwieldy to do that, and instead unary predicates corresponding to the classes are often used. The second point is more general. There are usually several different ways of representing a given fact within a particular representational framework, be it logic or anything else. The choice depends partly on which deductions need to be supported most efficiently and partly on taste. The only important thing is that within a particular knowledge base consistency of representation is critical. Since any particular inference rule is designed to work on one particular form of representation, it is necessary that all the knowledge to which that rule is intended to apply be in the form that the rule demands. Many errors in the reasoning performed by knowledge-based programs are the result of inconsistent representation decisions. The moral is simply to be careful.</a:t>
            </a:r>
          </a:p>
          <a:p>
            <a:pPr algn="l"/>
            <a:r>
              <a:rPr lang="en-US" sz="1500" dirty="0" smtClean="0">
                <a:solidFill>
                  <a:schemeClr val="tx1"/>
                </a:solidFill>
              </a:rPr>
              <a:t>	There is one additional point that needs to be made here on the subject of the use of </a:t>
            </a:r>
            <a:r>
              <a:rPr lang="en-US" sz="1500" i="1" dirty="0" smtClean="0">
                <a:solidFill>
                  <a:schemeClr val="tx1"/>
                </a:solidFill>
              </a:rPr>
              <a:t>isa </a:t>
            </a:r>
            <a:r>
              <a:rPr lang="en-US" sz="1500" dirty="0" smtClean="0">
                <a:solidFill>
                  <a:schemeClr val="tx1"/>
                </a:solidFill>
              </a:rPr>
              <a:t>hierarchies in logic-based systems. The reason that these hierarchies are so important is not that they permit the inference of superclass membership. It is that by permitting the inference of superclass membership, they permit the inference of other properties associated with membership in that superclass. So, for example, in our sample knowledge base it is important to be able to conclude that Marcus is a Roman because we have some relevant knowledge about Romans, namely that they either hate Caesar or are loyal to him. But recall that in the baseball example of Chapter 4, we were able to associate knowledge with superclasses that could then be overridden by more specific knowledge associated either with individual instances or with subclasses. In other words, we recorded </a:t>
            </a:r>
            <a:r>
              <a:rPr lang="en-US" sz="1500" dirty="0">
                <a:solidFill>
                  <a:schemeClr val="tx1"/>
                </a:solidFill>
              </a:rPr>
              <a:t>default values that could be accessed whenever necessary.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For example, there was a height associated with adult males and a different height associated with baseball players. Our procedure for manipulating the </a:t>
            </a:r>
            <a:r>
              <a:rPr lang="en-US" sz="1500" i="1" dirty="0" smtClean="0">
                <a:solidFill>
                  <a:schemeClr val="tx1"/>
                </a:solidFill>
              </a:rPr>
              <a:t>isa </a:t>
            </a:r>
            <a:r>
              <a:rPr lang="en-US" sz="1500" dirty="0" smtClean="0">
                <a:solidFill>
                  <a:schemeClr val="tx1"/>
                </a:solidFill>
              </a:rPr>
              <a:t>hierarchy guaranteed that we always found the correct (i.e., most specific) value for any attribute. Unfortunately, reproducing this result in logic is difficult.</a:t>
            </a:r>
          </a:p>
          <a:p>
            <a:pPr algn="l"/>
            <a:r>
              <a:rPr lang="en-US" sz="1500" dirty="0" smtClean="0">
                <a:solidFill>
                  <a:schemeClr val="tx1"/>
                </a:solidFill>
              </a:rPr>
              <a:t>	Suppose, for example, that, in addition to the facts we already have, we add the following.</a:t>
            </a:r>
          </a:p>
          <a:p>
            <a:pPr algn="l"/>
            <a:r>
              <a:rPr lang="en-US" sz="1500" i="1" dirty="0" smtClean="0">
                <a:solidFill>
                  <a:schemeClr val="tx1"/>
                </a:solidFill>
              </a:rPr>
              <a:t>	Pompeian(Paulus)</a:t>
            </a:r>
          </a:p>
          <a:p>
            <a:pPr algn="l"/>
            <a:r>
              <a:rPr lang="en-US" sz="1500" i="1" dirty="0" smtClean="0">
                <a:solidFill>
                  <a:schemeClr val="tx1"/>
                </a:solidFill>
              </a:rPr>
              <a:t>	¬ [Ioyalto(Paulus, Caesar) </a:t>
            </a:r>
            <a:r>
              <a:rPr lang="pt-BR" sz="1500" i="1" dirty="0" smtClean="0">
                <a:solidFill>
                  <a:schemeClr val="tx1"/>
                </a:solidFill>
              </a:rPr>
              <a:t>V</a:t>
            </a:r>
            <a:r>
              <a:rPr lang="en-US" sz="1500" i="1" dirty="0" smtClean="0">
                <a:solidFill>
                  <a:schemeClr val="tx1"/>
                </a:solidFill>
              </a:rPr>
              <a:t> hate(Paulus, Caesar)]</a:t>
            </a:r>
          </a:p>
          <a:p>
            <a:pPr algn="l"/>
            <a:endParaRPr lang="en-US" sz="1500" i="1" dirty="0" smtClean="0">
              <a:solidFill>
                <a:schemeClr val="tx1"/>
              </a:solidFill>
            </a:endParaRPr>
          </a:p>
          <a:p>
            <a:pPr algn="l"/>
            <a:r>
              <a:rPr lang="en-US" sz="1500" dirty="0" smtClean="0">
                <a:solidFill>
                  <a:schemeClr val="tx1"/>
                </a:solidFill>
              </a:rPr>
              <a:t>	In other words, suppose we want to make Paulus an exception to the general rule about Romans and their feelings toward Caesar. Unfortunately, we can not simply add these facts to our existing knowledge base the way we could just add new nodes into a semantic net. The difficulty is that if the old assertions are left unchanged, then the addition of the new assertions makes the knowledge base inconsistent. In order to restore consistency, it is necessary to modify the original assertion to which an exception is being made. So our original sentence 5 must become:</a:t>
            </a:r>
          </a:p>
          <a:p>
            <a:pPr algn="l"/>
            <a:endParaRPr lang="en-US" sz="1500" dirty="0" smtClean="0">
              <a:solidFill>
                <a:schemeClr val="tx1"/>
              </a:solidFill>
            </a:endParaRPr>
          </a:p>
          <a:p>
            <a:pPr algn="l"/>
            <a:r>
              <a:rPr lang="en-US" sz="1500" i="1" dirty="0" smtClean="0">
                <a:solidFill>
                  <a:schemeClr val="tx1"/>
                </a:solidFill>
              </a:rPr>
              <a:t>	</a:t>
            </a:r>
            <a:r>
              <a:rPr lang="en-US" sz="1500" dirty="0" smtClean="0">
                <a:solidFill>
                  <a:schemeClr val="tx1"/>
                </a:solidFill>
              </a:rPr>
              <a:t>∀x:</a:t>
            </a:r>
            <a:r>
              <a:rPr lang="en-US" sz="1500" i="1" dirty="0" smtClean="0">
                <a:solidFill>
                  <a:schemeClr val="tx1"/>
                </a:solidFill>
              </a:rPr>
              <a:t> Roman(x) </a:t>
            </a:r>
            <a:r>
              <a:rPr lang="en-US" sz="1500" dirty="0" smtClean="0">
                <a:solidFill>
                  <a:schemeClr val="tx1"/>
                </a:solidFill>
              </a:rPr>
              <a:t>∧ </a:t>
            </a:r>
            <a:r>
              <a:rPr lang="en-US" sz="1500" i="1" dirty="0" smtClean="0">
                <a:solidFill>
                  <a:schemeClr val="tx1"/>
                </a:solidFill>
              </a:rPr>
              <a:t>¬ eq(x, Paulus) → loyalto(x, Caesar) </a:t>
            </a:r>
            <a:r>
              <a:rPr lang="pt-BR" sz="1500" i="1" dirty="0" smtClean="0">
                <a:solidFill>
                  <a:schemeClr val="tx1"/>
                </a:solidFill>
              </a:rPr>
              <a:t>V</a:t>
            </a:r>
            <a:r>
              <a:rPr lang="en-US" sz="1500" i="1" dirty="0" smtClean="0">
                <a:solidFill>
                  <a:schemeClr val="tx1"/>
                </a:solidFill>
              </a:rPr>
              <a:t> hate(x, Caesar)</a:t>
            </a:r>
          </a:p>
          <a:p>
            <a:pPr algn="l"/>
            <a:endParaRPr lang="en-US" sz="1500" i="1" dirty="0" smtClean="0">
              <a:solidFill>
                <a:schemeClr val="tx1"/>
              </a:solidFill>
            </a:endParaRPr>
          </a:p>
          <a:p>
            <a:pPr algn="l"/>
            <a:r>
              <a:rPr lang="en-US" sz="1500" dirty="0" smtClean="0">
                <a:solidFill>
                  <a:schemeClr val="tx1"/>
                </a:solidFill>
              </a:rPr>
              <a:t>	In this framework, every exception to a general rule must be stated twice, once in a particular statement and once in an exception list that forms part of the general rule. This makes the use of general rules in this framework less convenient and less efficient when there are exceptions than is the use of general rules in a semantic net.</a:t>
            </a:r>
          </a:p>
          <a:p>
            <a:pPr algn="l"/>
            <a:r>
              <a:rPr lang="en-US" sz="1500" dirty="0" smtClean="0">
                <a:solidFill>
                  <a:schemeClr val="tx1"/>
                </a:solidFill>
              </a:rPr>
              <a:t>	A further problem arises when information is incomplete and it is not possible to prove that no exceptions apply in a particular instance. But we defer consideration of this problem until Chapter 7.</a:t>
            </a:r>
            <a:endParaRPr lang="en-US" sz="15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17.PNG"/>
          <p:cNvPicPr>
            <a:picLocks noChangeAspect="1" noChangeArrowheads="1"/>
          </p:cNvPicPr>
          <p:nvPr/>
        </p:nvPicPr>
        <p:blipFill>
          <a:blip r:embed="rId2" cstate="print"/>
          <a:srcRect/>
          <a:stretch>
            <a:fillRect/>
          </a:stretch>
        </p:blipFill>
        <p:spPr bwMode="auto">
          <a:xfrm>
            <a:off x="1817649" y="1859"/>
            <a:ext cx="5562600" cy="675752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b="1" dirty="0" smtClean="0">
                <a:solidFill>
                  <a:schemeClr val="tx1"/>
                </a:solidFill>
              </a:rPr>
              <a:t>COMPUTABLE FUNCTIONS AND PREDICATES</a:t>
            </a:r>
          </a:p>
          <a:p>
            <a:pPr algn="l"/>
            <a:r>
              <a:rPr lang="en-US" sz="1500" dirty="0" smtClean="0">
                <a:solidFill>
                  <a:schemeClr val="tx1"/>
                </a:solidFill>
              </a:rPr>
              <a:t>In the example we explored in the last section, all the simple facts were expressed as combinations of individual predicates, such as:</a:t>
            </a:r>
          </a:p>
          <a:p>
            <a:pPr algn="l"/>
            <a:endParaRPr lang="en-US" sz="1500" dirty="0" smtClean="0">
              <a:solidFill>
                <a:schemeClr val="tx1"/>
              </a:solidFill>
            </a:endParaRPr>
          </a:p>
          <a:p>
            <a:pPr algn="l"/>
            <a:r>
              <a:rPr lang="en-US" sz="1500" i="1" dirty="0" smtClean="0">
                <a:solidFill>
                  <a:schemeClr val="tx1"/>
                </a:solidFill>
              </a:rPr>
              <a:t>	</a:t>
            </a:r>
            <a:r>
              <a:rPr lang="en-US" sz="1500" i="1" dirty="0" err="1" smtClean="0">
                <a:solidFill>
                  <a:schemeClr val="tx1"/>
                </a:solidFill>
              </a:rPr>
              <a:t>tryassasinate</a:t>
            </a:r>
            <a:r>
              <a:rPr lang="en-US" sz="1500" i="1" dirty="0" smtClean="0">
                <a:solidFill>
                  <a:schemeClr val="tx1"/>
                </a:solidFill>
              </a:rPr>
              <a:t>(Marcus, Caesar)</a:t>
            </a:r>
          </a:p>
          <a:p>
            <a:pPr algn="l"/>
            <a:endParaRPr lang="en-US" sz="1500" i="1" dirty="0" smtClean="0">
              <a:solidFill>
                <a:schemeClr val="tx1"/>
              </a:solidFill>
            </a:endParaRPr>
          </a:p>
          <a:p>
            <a:pPr algn="l"/>
            <a:r>
              <a:rPr lang="en-US" sz="1500" dirty="0" smtClean="0">
                <a:solidFill>
                  <a:schemeClr val="tx1"/>
                </a:solidFill>
              </a:rPr>
              <a:t>	This is fine if the number of facts is not very large or if the facts themselves are sufficiently unstructured that there is little alternative. But suppose we want to express simple facts, such as the following greater-than and less-than relationships:</a:t>
            </a:r>
          </a:p>
          <a:p>
            <a:pPr algn="l"/>
            <a:r>
              <a:rPr lang="en-US" sz="1500" dirty="0" smtClean="0">
                <a:solidFill>
                  <a:schemeClr val="tx1"/>
                </a:solidFill>
              </a:rPr>
              <a:t>gt(1,O) 		It(0,1)</a:t>
            </a:r>
          </a:p>
          <a:p>
            <a:pPr algn="l"/>
            <a:r>
              <a:rPr lang="en-US" sz="1500" dirty="0" smtClean="0">
                <a:solidFill>
                  <a:schemeClr val="tx1"/>
                </a:solidFill>
              </a:rPr>
              <a:t>gt(2,1)		It(1,2)</a:t>
            </a:r>
          </a:p>
          <a:p>
            <a:pPr algn="l"/>
            <a:r>
              <a:rPr lang="en-US" sz="1500" dirty="0" smtClean="0">
                <a:solidFill>
                  <a:schemeClr val="tx1"/>
                </a:solidFill>
              </a:rPr>
              <a:t>gt(3,2)		It( 2,3)</a:t>
            </a:r>
          </a:p>
          <a:p>
            <a:pPr algn="l"/>
            <a:r>
              <a:rPr lang="en-US" sz="1500" dirty="0" smtClean="0">
                <a:solidFill>
                  <a:schemeClr val="tx1"/>
                </a:solidFill>
              </a:rPr>
              <a:t>	Clearly we do not want to have to write out the representation of each of these facts individually. For one thing, there are infinitely many of them. But even if we only consider the finite number of them that can be represented, say, using a single machine word per number, it would be extremely inefficient to store explicitly a large set of statements when we could, instead, so easily compute each one as we need it. Thus it becomes useful to augment our representation by these </a:t>
            </a:r>
            <a:r>
              <a:rPr lang="en-US" sz="1500" i="1" dirty="0" smtClean="0">
                <a:solidFill>
                  <a:schemeClr val="tx1"/>
                </a:solidFill>
              </a:rPr>
              <a:t>computable predicates</a:t>
            </a:r>
            <a:r>
              <a:rPr lang="en-US" sz="1500" dirty="0" smtClean="0">
                <a:solidFill>
                  <a:schemeClr val="tx1"/>
                </a:solidFill>
              </a:rPr>
              <a:t>. Whatever proof procedure we use, when it comes upon one of these predicates, instead of searching for it explicitly in the database or attempting to deduce it by further reasoning, we can simply invoke a procedure, which we will specify in addition to our regular rules, that will evaluate it and return true or false</a:t>
            </a:r>
          </a:p>
          <a:p>
            <a:pPr algn="l"/>
            <a:r>
              <a:rPr lang="en-US" sz="1500" dirty="0" smtClean="0">
                <a:solidFill>
                  <a:schemeClr val="tx1"/>
                </a:solidFill>
              </a:rPr>
              <a:t>	It is often also useful to have computable functions as well as computable predicates. Thus we might want to be able to evaluate the truth of</a:t>
            </a:r>
          </a:p>
          <a:p>
            <a:pPr algn="l"/>
            <a:r>
              <a:rPr lang="en-US" sz="1500" dirty="0" smtClean="0">
                <a:solidFill>
                  <a:schemeClr val="tx1"/>
                </a:solidFill>
              </a:rPr>
              <a:t>	gt(2 + 3,1)</a:t>
            </a:r>
            <a:endParaRPr lang="en-US" sz="1500"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lnSpcReduction="10000"/>
          </a:bodyPr>
          <a:lstStyle/>
          <a:p>
            <a:pPr algn="l"/>
            <a:r>
              <a:rPr lang="en-US" sz="1500" dirty="0" smtClean="0">
                <a:solidFill>
                  <a:schemeClr val="tx1"/>
                </a:solidFill>
              </a:rPr>
              <a:t>	</a:t>
            </a:r>
            <a:r>
              <a:rPr lang="en-US" sz="1600" dirty="0" smtClean="0">
                <a:solidFill>
                  <a:schemeClr val="tx1"/>
                </a:solidFill>
              </a:rPr>
              <a:t>To do so requires that we first compute the value of the plus function given the arguments 2 and 3, and then send the arguments 5 and 1 to </a:t>
            </a:r>
            <a:r>
              <a:rPr lang="en-US" sz="1600" i="1" dirty="0" smtClean="0">
                <a:solidFill>
                  <a:schemeClr val="tx1"/>
                </a:solidFill>
              </a:rPr>
              <a:t>gt.</a:t>
            </a:r>
          </a:p>
          <a:p>
            <a:pPr algn="l"/>
            <a:r>
              <a:rPr lang="en-US" sz="1600" i="1" dirty="0" smtClean="0">
                <a:solidFill>
                  <a:schemeClr val="tx1"/>
                </a:solidFill>
              </a:rPr>
              <a:t>	</a:t>
            </a:r>
            <a:r>
              <a:rPr lang="en-US" sz="1600" b="1" dirty="0" smtClean="0">
                <a:solidFill>
                  <a:schemeClr val="tx1"/>
                </a:solidFill>
              </a:rPr>
              <a:t>The next example shows how these ideas of computable functions and predicates can be useful.</a:t>
            </a:r>
            <a:r>
              <a:rPr lang="en-US" sz="1600" dirty="0" smtClean="0">
                <a:solidFill>
                  <a:schemeClr val="tx1"/>
                </a:solidFill>
              </a:rPr>
              <a:t> It also makes use of the notion of equality and allows equal objects to be substituted for each other whenever it appears helpful to do so during a proof.</a:t>
            </a:r>
          </a:p>
          <a:p>
            <a:pPr algn="l"/>
            <a:r>
              <a:rPr lang="en-US" sz="1600" b="1" dirty="0" smtClean="0">
                <a:solidFill>
                  <a:schemeClr val="tx1"/>
                </a:solidFill>
              </a:rPr>
              <a:t>Consider the following set of facts, again involving Marcus:</a:t>
            </a:r>
          </a:p>
          <a:p>
            <a:pPr algn="l"/>
            <a:r>
              <a:rPr lang="en-US" sz="1600" dirty="0" smtClean="0">
                <a:solidFill>
                  <a:schemeClr val="tx1"/>
                </a:solidFill>
              </a:rPr>
              <a:t>I. Marcus was a man.</a:t>
            </a:r>
          </a:p>
          <a:p>
            <a:pPr algn="l"/>
            <a:r>
              <a:rPr lang="en-US" sz="1600" i="1" dirty="0" smtClean="0">
                <a:solidFill>
                  <a:schemeClr val="tx1"/>
                </a:solidFill>
              </a:rPr>
              <a:t>	man(Marcus)</a:t>
            </a:r>
          </a:p>
          <a:p>
            <a:pPr algn="l"/>
            <a:r>
              <a:rPr lang="en-US" sz="1600" dirty="0" smtClean="0">
                <a:solidFill>
                  <a:schemeClr val="tx1"/>
                </a:solidFill>
              </a:rPr>
              <a:t>Again we ignore the issue of tense.</a:t>
            </a:r>
          </a:p>
          <a:p>
            <a:pPr algn="l"/>
            <a:r>
              <a:rPr lang="en-US" sz="1600" dirty="0" smtClean="0">
                <a:solidFill>
                  <a:schemeClr val="tx1"/>
                </a:solidFill>
              </a:rPr>
              <a:t>2. Marcus was a Pompeian.</a:t>
            </a:r>
          </a:p>
          <a:p>
            <a:pPr algn="l"/>
            <a:r>
              <a:rPr lang="en-US" sz="1600" i="1" dirty="0" smtClean="0">
                <a:solidFill>
                  <a:schemeClr val="tx1"/>
                </a:solidFill>
              </a:rPr>
              <a:t>	Pompeian(Marcus)</a:t>
            </a:r>
          </a:p>
          <a:p>
            <a:pPr algn="l"/>
            <a:r>
              <a:rPr lang="en-US" sz="1600" dirty="0" smtClean="0">
                <a:solidFill>
                  <a:schemeClr val="tx1"/>
                </a:solidFill>
              </a:rPr>
              <a:t>3. Marcus was born in 40 A.D.</a:t>
            </a:r>
          </a:p>
          <a:p>
            <a:pPr algn="l"/>
            <a:r>
              <a:rPr lang="en-US" sz="1600" i="1" dirty="0" smtClean="0">
                <a:solidFill>
                  <a:schemeClr val="tx1"/>
                </a:solidFill>
              </a:rPr>
              <a:t>	born(Marcus, 40)</a:t>
            </a:r>
          </a:p>
          <a:p>
            <a:pPr algn="l"/>
            <a:r>
              <a:rPr lang="en-US" sz="1600" dirty="0" smtClean="0">
                <a:solidFill>
                  <a:schemeClr val="tx1"/>
                </a:solidFill>
              </a:rPr>
              <a:t>For simplicity, we will not represent A.D. explicitly, just as we normally omit it in everyday discussions. If we ever need to represent dates B.C., then we will have to decide on a way to do that, such as by using negative numbers. Notice that the representation of a sentence does not have to look like the sentence itself as long as there is a way to convert back and forth between them. This allows us to choose a representation, such as positive and negative numbers, that is easy for a program to work with.</a:t>
            </a:r>
          </a:p>
          <a:p>
            <a:pPr algn="l"/>
            <a:r>
              <a:rPr lang="en-US" sz="1600" dirty="0" smtClean="0">
                <a:solidFill>
                  <a:schemeClr val="tx1"/>
                </a:solidFill>
              </a:rPr>
              <a:t>4. All men are mortal.</a:t>
            </a:r>
          </a:p>
          <a:p>
            <a:pPr algn="l"/>
            <a:r>
              <a:rPr lang="en-US" sz="1600" dirty="0" smtClean="0">
                <a:solidFill>
                  <a:schemeClr val="tx1"/>
                </a:solidFill>
              </a:rPr>
              <a:t>	∀x: </a:t>
            </a:r>
            <a:r>
              <a:rPr lang="en-US" sz="1600" i="1" dirty="0" smtClean="0">
                <a:solidFill>
                  <a:schemeClr val="tx1"/>
                </a:solidFill>
              </a:rPr>
              <a:t>man(x) → mortal(x)</a:t>
            </a:r>
          </a:p>
          <a:p>
            <a:pPr algn="l"/>
            <a:r>
              <a:rPr lang="en-US" sz="1600" dirty="0" smtClean="0">
                <a:solidFill>
                  <a:schemeClr val="tx1"/>
                </a:solidFill>
              </a:rPr>
              <a:t>5. All Pompeians died when the volcano erupted in 79 A.D.</a:t>
            </a:r>
          </a:p>
          <a:p>
            <a:pPr algn="l"/>
            <a:r>
              <a:rPr lang="en-US" sz="1600" i="1" dirty="0" smtClean="0">
                <a:solidFill>
                  <a:schemeClr val="tx1"/>
                </a:solidFill>
              </a:rPr>
              <a:t>	erupted(volcano, 79) </a:t>
            </a:r>
            <a:r>
              <a:rPr lang="en-US" sz="1600" dirty="0" smtClean="0">
                <a:solidFill>
                  <a:schemeClr val="tx1"/>
                </a:solidFill>
              </a:rPr>
              <a:t>∧</a:t>
            </a:r>
            <a:r>
              <a:rPr lang="en-US" sz="1600" i="1" dirty="0" smtClean="0">
                <a:solidFill>
                  <a:schemeClr val="tx1"/>
                </a:solidFill>
              </a:rPr>
              <a:t> </a:t>
            </a:r>
            <a:r>
              <a:rPr lang="en-US" sz="1600" dirty="0" smtClean="0">
                <a:solidFill>
                  <a:schemeClr val="tx1"/>
                </a:solidFill>
              </a:rPr>
              <a:t>∀ x : </a:t>
            </a:r>
            <a:r>
              <a:rPr lang="en-US" sz="1600" i="1" dirty="0" smtClean="0">
                <a:solidFill>
                  <a:schemeClr val="tx1"/>
                </a:solidFill>
              </a:rPr>
              <a:t>[Pompeian(x) → died(x, 79)]</a:t>
            </a:r>
            <a:endParaRPr lang="en-US" sz="15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229600" cy="5791200"/>
          </a:xfrm>
        </p:spPr>
        <p:txBody>
          <a:bodyPr>
            <a:normAutofit/>
          </a:bodyPr>
          <a:lstStyle/>
          <a:p>
            <a:pPr algn="l"/>
            <a:r>
              <a:rPr lang="en-US" sz="1500" dirty="0" smtClean="0">
                <a:solidFill>
                  <a:schemeClr val="tx1"/>
                </a:solidFill>
              </a:rPr>
              <a:t>This sentence clearly asserts the two facts represented above. It may also assert another that we have not shown. namely that the eruption of the volcano caused the death of the Pompeians. People often assume causality between concurrent events if such causality seems plausible.</a:t>
            </a:r>
          </a:p>
          <a:p>
            <a:pPr algn="l"/>
            <a:r>
              <a:rPr lang="en-US" sz="1500" dirty="0" smtClean="0">
                <a:solidFill>
                  <a:schemeClr val="tx1"/>
                </a:solidFill>
              </a:rPr>
              <a:t>	Another problem that arises in interpreting this sentence is that of determining the referent of the phrase "the volcano." There is more than one volcano in the world. Clearly the one referred to here is Vesuvius, which is near Pompeii and erupted in 79 A.D. In general, resolving references such as these can require both a lot of reasoning and a lot of additional knowledge.</a:t>
            </a:r>
          </a:p>
          <a:p>
            <a:pPr algn="l"/>
            <a:r>
              <a:rPr lang="en-US" sz="1500" dirty="0" smtClean="0">
                <a:solidFill>
                  <a:schemeClr val="tx1"/>
                </a:solidFill>
              </a:rPr>
              <a:t>6. No mortal lives longer than 150 years.</a:t>
            </a:r>
          </a:p>
          <a:p>
            <a:pPr algn="l"/>
            <a:r>
              <a:rPr lang="en-US" sz="1500" dirty="0" smtClean="0">
                <a:solidFill>
                  <a:schemeClr val="tx1"/>
                </a:solidFill>
              </a:rPr>
              <a:t>	 ∀x: ∀t1: At2: </a:t>
            </a:r>
            <a:r>
              <a:rPr lang="en-US" sz="1500" i="1" dirty="0" smtClean="0">
                <a:solidFill>
                  <a:schemeClr val="tx1"/>
                </a:solidFill>
              </a:rPr>
              <a:t>mortal(x) </a:t>
            </a:r>
            <a:r>
              <a:rPr lang="en-US" sz="1500" dirty="0" smtClean="0">
                <a:solidFill>
                  <a:schemeClr val="tx1"/>
                </a:solidFill>
              </a:rPr>
              <a:t>∧</a:t>
            </a:r>
            <a:r>
              <a:rPr lang="en-US" sz="1500" i="1" dirty="0" smtClean="0">
                <a:solidFill>
                  <a:schemeClr val="tx1"/>
                </a:solidFill>
              </a:rPr>
              <a:t> born(x, t1)</a:t>
            </a:r>
            <a:r>
              <a:rPr lang="en-US" sz="1500" dirty="0" smtClean="0">
                <a:solidFill>
                  <a:schemeClr val="tx1"/>
                </a:solidFill>
              </a:rPr>
              <a:t> ∧</a:t>
            </a:r>
            <a:r>
              <a:rPr lang="en-US" sz="1500" i="1" dirty="0" smtClean="0">
                <a:solidFill>
                  <a:schemeClr val="tx1"/>
                </a:solidFill>
              </a:rPr>
              <a:t> gt(t2 - t1,150) → died(x, t2)</a:t>
            </a:r>
          </a:p>
          <a:p>
            <a:pPr algn="l"/>
            <a:r>
              <a:rPr lang="en-US" sz="1500" dirty="0" smtClean="0">
                <a:solidFill>
                  <a:schemeClr val="tx1"/>
                </a:solidFill>
              </a:rPr>
              <a:t>There are several ways that the content of this sentence could be expressed. For example, we could introduce a function </a:t>
            </a:r>
            <a:r>
              <a:rPr lang="en-US" sz="1500" i="1" dirty="0" smtClean="0">
                <a:solidFill>
                  <a:schemeClr val="tx1"/>
                </a:solidFill>
              </a:rPr>
              <a:t>age </a:t>
            </a:r>
            <a:r>
              <a:rPr lang="en-US" sz="1500" dirty="0" smtClean="0">
                <a:solidFill>
                  <a:schemeClr val="tx1"/>
                </a:solidFill>
              </a:rPr>
              <a:t>and assert that its value is never greater than 150. The representation shown above is simpler, though, and it will suffice for this example.</a:t>
            </a:r>
          </a:p>
          <a:p>
            <a:pPr algn="l"/>
            <a:r>
              <a:rPr lang="en-US" sz="1500" dirty="0" smtClean="0">
                <a:solidFill>
                  <a:schemeClr val="tx1"/>
                </a:solidFill>
              </a:rPr>
              <a:t>7. It is now 1991.</a:t>
            </a:r>
          </a:p>
          <a:p>
            <a:pPr algn="l"/>
            <a:r>
              <a:rPr lang="en-US" sz="1500" i="1" dirty="0" smtClean="0">
                <a:solidFill>
                  <a:schemeClr val="tx1"/>
                </a:solidFill>
              </a:rPr>
              <a:t>	now </a:t>
            </a:r>
            <a:r>
              <a:rPr lang="en-US" sz="1500" dirty="0" smtClean="0">
                <a:solidFill>
                  <a:schemeClr val="tx1"/>
                </a:solidFill>
              </a:rPr>
              <a:t>= 1991</a:t>
            </a:r>
          </a:p>
          <a:p>
            <a:pPr algn="l"/>
            <a:r>
              <a:rPr lang="en-US" sz="1500" dirty="0" smtClean="0">
                <a:solidFill>
                  <a:schemeClr val="tx1"/>
                </a:solidFill>
              </a:rPr>
              <a:t>Here we will exploit the idea of equal quantities that can be substituted for each other.</a:t>
            </a:r>
          </a:p>
          <a:p>
            <a:pPr algn="l"/>
            <a:r>
              <a:rPr lang="en-US" sz="1500" dirty="0" smtClean="0">
                <a:solidFill>
                  <a:schemeClr val="tx1"/>
                </a:solidFill>
              </a:rPr>
              <a:t>Now suppose we want to answer the question "Is Marcus alive?” A quick glance through the statements we have suggests that there may be two ways of deducing an answer. Either we can show that Marcus is dead because he was killed by the volcano or we can show that he must be dead because he would otherwise be more than 150 years old, which we know is not possible. As soon as we attempt to follow either of those paths rigorously, however, we discover, just as we did in the last example, that we need some additional knowledge. For example, our statements talk about dying, but they say nothing that relates to being alive, which is what the question is asking. </a:t>
            </a:r>
            <a:endParaRPr lang="en-US" sz="15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rmAutofit fontScale="47500" lnSpcReduction="20000"/>
          </a:bodyPr>
          <a:lstStyle/>
          <a:p>
            <a:pPr algn="l"/>
            <a:r>
              <a:rPr lang="en-US" dirty="0">
                <a:solidFill>
                  <a:schemeClr val="tx1"/>
                </a:solidFill>
              </a:rPr>
              <a:t>So we add the following facts</a:t>
            </a:r>
            <a:r>
              <a:rPr lang="en-US" dirty="0" smtClean="0">
                <a:solidFill>
                  <a:schemeClr val="tx1"/>
                </a:solidFill>
              </a:rPr>
              <a:t>:</a:t>
            </a:r>
          </a:p>
          <a:p>
            <a:pPr algn="l"/>
            <a:r>
              <a:rPr lang="en-US" dirty="0" smtClean="0">
                <a:solidFill>
                  <a:schemeClr val="tx1"/>
                </a:solidFill>
              </a:rPr>
              <a:t>8. Alive means not dead.</a:t>
            </a:r>
          </a:p>
          <a:p>
            <a:pPr algn="l"/>
            <a:r>
              <a:rPr lang="en-US" dirty="0" smtClean="0">
                <a:solidFill>
                  <a:schemeClr val="tx1"/>
                </a:solidFill>
              </a:rPr>
              <a:t>	∀x: ∀t</a:t>
            </a:r>
            <a:r>
              <a:rPr lang="en-US" i="1" dirty="0" smtClean="0">
                <a:solidFill>
                  <a:schemeClr val="tx1"/>
                </a:solidFill>
              </a:rPr>
              <a:t>: [alive(x, t) → ¬ dead(</a:t>
            </a:r>
            <a:r>
              <a:rPr lang="en-US" i="1" dirty="0" err="1" smtClean="0">
                <a:solidFill>
                  <a:schemeClr val="tx1"/>
                </a:solidFill>
              </a:rPr>
              <a:t>x,t</a:t>
            </a:r>
            <a:r>
              <a:rPr lang="en-US" i="1" dirty="0" smtClean="0">
                <a:solidFill>
                  <a:schemeClr val="tx1"/>
                </a:solidFill>
              </a:rPr>
              <a:t>)] </a:t>
            </a:r>
            <a:r>
              <a:rPr lang="en-US" dirty="0" smtClean="0">
                <a:solidFill>
                  <a:schemeClr val="tx1"/>
                </a:solidFill>
              </a:rPr>
              <a:t>∧</a:t>
            </a:r>
            <a:r>
              <a:rPr lang="en-US" i="1" dirty="0" smtClean="0">
                <a:solidFill>
                  <a:schemeClr val="tx1"/>
                </a:solidFill>
              </a:rPr>
              <a:t> [¬ dead(x, t) → alive(x, t)]</a:t>
            </a:r>
          </a:p>
          <a:p>
            <a:pPr algn="l"/>
            <a:r>
              <a:rPr lang="en-US" dirty="0" smtClean="0">
                <a:solidFill>
                  <a:schemeClr val="tx1"/>
                </a:solidFill>
              </a:rPr>
              <a:t>This is not strictly correct, since </a:t>
            </a:r>
            <a:r>
              <a:rPr lang="en-US" i="1" dirty="0" smtClean="0">
                <a:solidFill>
                  <a:schemeClr val="tx1"/>
                </a:solidFill>
              </a:rPr>
              <a:t>¬ dead </a:t>
            </a:r>
            <a:r>
              <a:rPr lang="en-US" dirty="0" smtClean="0">
                <a:solidFill>
                  <a:schemeClr val="tx1"/>
                </a:solidFill>
              </a:rPr>
              <a:t>implies alive only for animate objects. (Chairs can be neither dead nor alive.) Again, we will ignore, this for now. This is an example of the fact that rarely do two expressions have truly identical meanings in all circumstances.</a:t>
            </a:r>
          </a:p>
          <a:p>
            <a:pPr algn="l"/>
            <a:r>
              <a:rPr lang="en-US" dirty="0" smtClean="0">
                <a:solidFill>
                  <a:schemeClr val="tx1"/>
                </a:solidFill>
              </a:rPr>
              <a:t>9. If someone dies, then he is dead at all later times.</a:t>
            </a:r>
          </a:p>
          <a:p>
            <a:pPr algn="l"/>
            <a:r>
              <a:rPr lang="en-US" dirty="0" smtClean="0">
                <a:solidFill>
                  <a:schemeClr val="tx1"/>
                </a:solidFill>
              </a:rPr>
              <a:t>	∀x: ∀t1: At2</a:t>
            </a:r>
            <a:r>
              <a:rPr lang="en-US" i="1" dirty="0" smtClean="0">
                <a:solidFill>
                  <a:schemeClr val="tx1"/>
                </a:solidFill>
              </a:rPr>
              <a:t>: died(x, t1) </a:t>
            </a:r>
            <a:r>
              <a:rPr lang="en-US" dirty="0" smtClean="0">
                <a:solidFill>
                  <a:schemeClr val="tx1"/>
                </a:solidFill>
              </a:rPr>
              <a:t>∧ </a:t>
            </a:r>
            <a:r>
              <a:rPr lang="en-US" i="1" dirty="0" smtClean="0">
                <a:solidFill>
                  <a:schemeClr val="tx1"/>
                </a:solidFill>
              </a:rPr>
              <a:t>gt(t2, t1) → dead(x, t2)</a:t>
            </a:r>
          </a:p>
          <a:p>
            <a:pPr algn="l"/>
            <a:r>
              <a:rPr lang="en-US" dirty="0" smtClean="0">
                <a:solidFill>
                  <a:schemeClr val="tx1"/>
                </a:solidFill>
              </a:rPr>
              <a:t>This representation says that one is dead in all years after the one in which one died. It ignores the question of whether one is dead in the year in which one died.</a:t>
            </a: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endParaRPr lang="en-US" i="1" dirty="0" smtClean="0">
              <a:solidFill>
                <a:schemeClr val="tx1"/>
              </a:solidFill>
            </a:endParaRPr>
          </a:p>
          <a:p>
            <a:pPr algn="l"/>
            <a:r>
              <a:rPr lang="en-US" dirty="0" smtClean="0">
                <a:solidFill>
                  <a:schemeClr val="tx1"/>
                </a:solidFill>
              </a:rPr>
              <a:t>To answer that requires breaking time up into smaller units than years. If we do that, we can then add</a:t>
            </a:r>
          </a:p>
          <a:p>
            <a:pPr algn="l"/>
            <a:r>
              <a:rPr lang="en-US" dirty="0" smtClean="0">
                <a:solidFill>
                  <a:schemeClr val="tx1"/>
                </a:solidFill>
              </a:rPr>
              <a:t>rules that say such things as "One is dead at </a:t>
            </a:r>
            <a:r>
              <a:rPr lang="en-US" i="1" dirty="0" smtClean="0">
                <a:solidFill>
                  <a:schemeClr val="tx1"/>
                </a:solidFill>
              </a:rPr>
              <a:t>time (year 1, month 1)</a:t>
            </a:r>
            <a:r>
              <a:rPr lang="en-US" dirty="0" smtClean="0">
                <a:solidFill>
                  <a:schemeClr val="tx1"/>
                </a:solidFill>
              </a:rPr>
              <a:t> if one died during </a:t>
            </a:r>
            <a:r>
              <a:rPr lang="en-US" i="1" dirty="0" smtClean="0">
                <a:solidFill>
                  <a:schemeClr val="tx1"/>
                </a:solidFill>
              </a:rPr>
              <a:t>(year 1, month 1)</a:t>
            </a:r>
          </a:p>
          <a:p>
            <a:pPr algn="l"/>
            <a:r>
              <a:rPr lang="en-US" dirty="0" smtClean="0">
                <a:solidFill>
                  <a:schemeClr val="tx1"/>
                </a:solidFill>
              </a:rPr>
              <a:t>and </a:t>
            </a:r>
            <a:r>
              <a:rPr lang="en-US" i="1" dirty="0" smtClean="0">
                <a:solidFill>
                  <a:schemeClr val="tx1"/>
                </a:solidFill>
              </a:rPr>
              <a:t>month 2 </a:t>
            </a:r>
            <a:r>
              <a:rPr lang="en-US" dirty="0" smtClean="0">
                <a:solidFill>
                  <a:schemeClr val="tx1"/>
                </a:solidFill>
              </a:rPr>
              <a:t>precedes</a:t>
            </a:r>
            <a:r>
              <a:rPr lang="en-US" i="1" dirty="0" smtClean="0">
                <a:solidFill>
                  <a:schemeClr val="tx1"/>
                </a:solidFill>
              </a:rPr>
              <a:t> month 1." </a:t>
            </a:r>
            <a:r>
              <a:rPr lang="en-US" dirty="0" smtClean="0">
                <a:solidFill>
                  <a:schemeClr val="tx1"/>
                </a:solidFill>
              </a:rPr>
              <a:t>We can extend this to days, hours, etc., as necessary. But we do not</a:t>
            </a:r>
          </a:p>
          <a:p>
            <a:pPr algn="l"/>
            <a:r>
              <a:rPr lang="en-US" dirty="0" smtClean="0">
                <a:solidFill>
                  <a:schemeClr val="tx1"/>
                </a:solidFill>
              </a:rPr>
              <a:t>want to reduce all time statements to that level of detail, which is unnecessary and often not available.</a:t>
            </a:r>
            <a:endParaRPr lang="en-US" dirty="0">
              <a:solidFill>
                <a:schemeClr val="tx1"/>
              </a:solidFill>
            </a:endParaRPr>
          </a:p>
        </p:txBody>
      </p:sp>
      <p:pic>
        <p:nvPicPr>
          <p:cNvPr id="1026" name="Picture 2" descr="S:\StudentWorkers\ALI__AI_powerpoint\chapter parts - second\images-second\2_4.PNG"/>
          <p:cNvPicPr>
            <a:picLocks noChangeAspect="1" noChangeArrowheads="1"/>
          </p:cNvPicPr>
          <p:nvPr/>
        </p:nvPicPr>
        <p:blipFill>
          <a:blip r:embed="rId2" cstate="print"/>
          <a:srcRect/>
          <a:stretch>
            <a:fillRect/>
          </a:stretch>
        </p:blipFill>
        <p:spPr bwMode="auto">
          <a:xfrm>
            <a:off x="1706137" y="2668859"/>
            <a:ext cx="5448300" cy="27241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A summary of all the facts we have now represented is given in Fig. 5.4. (The numbering is changed slightly because sentence 5 has been split into two parts.) Now let's attempt to </a:t>
            </a:r>
            <a:r>
              <a:rPr lang="en-US" sz="1600" b="1" dirty="0" smtClean="0">
                <a:solidFill>
                  <a:schemeClr val="tx1"/>
                </a:solidFill>
              </a:rPr>
              <a:t>answer the question "Is Marcus alive?" by proving:</a:t>
            </a:r>
          </a:p>
          <a:p>
            <a:pPr algn="l"/>
            <a:r>
              <a:rPr lang="en-US" sz="1600" b="1" i="1" dirty="0" smtClean="0">
                <a:solidFill>
                  <a:schemeClr val="tx1"/>
                </a:solidFill>
              </a:rPr>
              <a:t>	¬ alive(Marcus, now)</a:t>
            </a:r>
          </a:p>
          <a:p>
            <a:pPr algn="l"/>
            <a:r>
              <a:rPr lang="en-US" sz="1500" dirty="0" smtClean="0">
                <a:solidFill>
                  <a:schemeClr val="tx1"/>
                </a:solidFill>
              </a:rPr>
              <a:t>Two such proofs are shown in Fig. 5.5 and 5.6. The term </a:t>
            </a:r>
            <a:r>
              <a:rPr lang="en-US" sz="1500" i="1" dirty="0" smtClean="0">
                <a:solidFill>
                  <a:schemeClr val="tx1"/>
                </a:solidFill>
              </a:rPr>
              <a:t>nil </a:t>
            </a:r>
            <a:r>
              <a:rPr lang="en-US" sz="1500" dirty="0" smtClean="0">
                <a:solidFill>
                  <a:schemeClr val="tx1"/>
                </a:solidFill>
              </a:rPr>
              <a:t>at the end of each proof indicates that the list of conditions remaining to be proved is empty and so the proof has succeeded. Notice in those proofs that whenever a statement of the form:</a:t>
            </a:r>
          </a:p>
          <a:p>
            <a:pPr algn="l"/>
            <a:r>
              <a:rPr lang="en-US" sz="1500" i="1" dirty="0" smtClean="0">
                <a:solidFill>
                  <a:schemeClr val="tx1"/>
                </a:solidFill>
              </a:rPr>
              <a:t>	a</a:t>
            </a:r>
            <a:r>
              <a:rPr lang="en-US" sz="1500" dirty="0" smtClean="0">
                <a:solidFill>
                  <a:schemeClr val="tx1"/>
                </a:solidFill>
              </a:rPr>
              <a:t> ∧ </a:t>
            </a:r>
            <a:r>
              <a:rPr lang="en-US" sz="1500" i="1" dirty="0" smtClean="0">
                <a:solidFill>
                  <a:schemeClr val="tx1"/>
                </a:solidFill>
              </a:rPr>
              <a:t>b → c</a:t>
            </a:r>
          </a:p>
          <a:p>
            <a:pPr algn="l"/>
            <a:r>
              <a:rPr lang="en-US" sz="1500" dirty="0" smtClean="0">
                <a:solidFill>
                  <a:schemeClr val="tx1"/>
                </a:solidFill>
              </a:rPr>
              <a:t>was used, </a:t>
            </a:r>
            <a:r>
              <a:rPr lang="en-US" sz="1500" i="1" dirty="0" smtClean="0">
                <a:solidFill>
                  <a:schemeClr val="tx1"/>
                </a:solidFill>
              </a:rPr>
              <a:t>a </a:t>
            </a:r>
            <a:r>
              <a:rPr lang="en-US" sz="1500" dirty="0" smtClean="0">
                <a:solidFill>
                  <a:schemeClr val="tx1"/>
                </a:solidFill>
              </a:rPr>
              <a:t>and</a:t>
            </a:r>
            <a:r>
              <a:rPr lang="en-US" sz="1500" i="1" dirty="0" smtClean="0">
                <a:solidFill>
                  <a:schemeClr val="tx1"/>
                </a:solidFill>
              </a:rPr>
              <a:t> b </a:t>
            </a:r>
            <a:r>
              <a:rPr lang="en-US" sz="1500" dirty="0" smtClean="0">
                <a:solidFill>
                  <a:schemeClr val="tx1"/>
                </a:solidFill>
              </a:rPr>
              <a:t>were set up as independent subgoals. In one sense they are, but in another sense they are not if they share the same bound variables, since, in that case, consistent substitutions must be made in each of them. For example, in Fig. 5.6 look at the step justified by statement 3. We can satisfy the goal</a:t>
            </a:r>
          </a:p>
          <a:p>
            <a:pPr algn="l"/>
            <a:r>
              <a:rPr lang="en-US" sz="1500" i="1" dirty="0" smtClean="0">
                <a:solidFill>
                  <a:schemeClr val="tx1"/>
                </a:solidFill>
              </a:rPr>
              <a:t>	born(Marcus, t1)</a:t>
            </a:r>
          </a:p>
          <a:p>
            <a:pPr algn="l"/>
            <a:r>
              <a:rPr lang="en-US" sz="1500" dirty="0" smtClean="0">
                <a:solidFill>
                  <a:schemeClr val="tx1"/>
                </a:solidFill>
              </a:rPr>
              <a:t>using statement 3 by binding </a:t>
            </a:r>
            <a:r>
              <a:rPr lang="en-US" sz="1500" i="1" dirty="0" smtClean="0">
                <a:solidFill>
                  <a:schemeClr val="tx1"/>
                </a:solidFill>
              </a:rPr>
              <a:t>t\ </a:t>
            </a:r>
            <a:r>
              <a:rPr lang="en-US" sz="1500" dirty="0" smtClean="0">
                <a:solidFill>
                  <a:schemeClr val="tx1"/>
                </a:solidFill>
              </a:rPr>
              <a:t>to 40, but then we must also bind </a:t>
            </a:r>
            <a:r>
              <a:rPr lang="en-US" sz="1500" i="1" dirty="0" smtClean="0">
                <a:solidFill>
                  <a:schemeClr val="tx1"/>
                </a:solidFill>
              </a:rPr>
              <a:t>t</a:t>
            </a:r>
            <a:r>
              <a:rPr lang="en-US" sz="1500" dirty="0" smtClean="0">
                <a:solidFill>
                  <a:schemeClr val="tx1"/>
                </a:solidFill>
              </a:rPr>
              <a:t>\ to 40 in</a:t>
            </a:r>
          </a:p>
          <a:p>
            <a:pPr algn="l"/>
            <a:r>
              <a:rPr lang="en-US" sz="1500" dirty="0" smtClean="0">
                <a:solidFill>
                  <a:schemeClr val="tx1"/>
                </a:solidFill>
              </a:rPr>
              <a:t>	gt(now - t1, 150)</a:t>
            </a:r>
          </a:p>
          <a:p>
            <a:pPr algn="l"/>
            <a:r>
              <a:rPr lang="en-US" sz="1500" dirty="0" smtClean="0">
                <a:solidFill>
                  <a:schemeClr val="tx1"/>
                </a:solidFill>
              </a:rPr>
              <a:t>since the two t1's were the same variable in statement 4, from which the two goals came. A good computational proof procedure has to include both a way of determining that a match exists and a way of guaranteeing uniform substitutions throughout a proof. Mechanisms for doing both those things are discussed below.</a:t>
            </a:r>
            <a:endParaRPr lang="en-US" sz="1500" i="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248400"/>
          </a:xfrm>
        </p:spPr>
        <p:txBody>
          <a:bodyPr anchor="t">
            <a:noAutofit/>
          </a:bodyPr>
          <a:lstStyle/>
          <a:p>
            <a:pPr algn="l"/>
            <a:r>
              <a:rPr lang="en-US" sz="1500" dirty="0" smtClean="0">
                <a:solidFill>
                  <a:schemeClr val="tx1"/>
                </a:solidFill>
              </a:rPr>
              <a:t>	At this point, readers who are unfamiliar with propositional and predicate logic may want to consult a good introductory logic text before reading the rest of this chapter. Readers who want a more complete and formal presentation of the material in this chapter should consult Chang and Lee [1973]. Throughout the chapter, we use the following standard logic symbols: “</a:t>
            </a:r>
            <a:r>
              <a:rPr lang="en-US" sz="1500" i="1" dirty="0" smtClean="0">
                <a:solidFill>
                  <a:schemeClr val="tx1"/>
                </a:solidFill>
              </a:rPr>
              <a:t>→</a:t>
            </a:r>
            <a:r>
              <a:rPr lang="en-US" sz="1500" dirty="0" smtClean="0">
                <a:solidFill>
                  <a:schemeClr val="tx1"/>
                </a:solidFill>
              </a:rPr>
              <a:t>” </a:t>
            </a:r>
            <a:r>
              <a:rPr lang="en-US" sz="1500" i="1" dirty="0" smtClean="0">
                <a:solidFill>
                  <a:schemeClr val="tx1"/>
                </a:solidFill>
              </a:rPr>
              <a:t>(material implication), “ ¬” (not), “</a:t>
            </a:r>
            <a:r>
              <a:rPr lang="en-US" sz="1500" dirty="0" smtClean="0">
                <a:solidFill>
                  <a:schemeClr val="tx1"/>
                </a:solidFill>
              </a:rPr>
              <a:t>∨</a:t>
            </a:r>
            <a:r>
              <a:rPr lang="en-US" sz="1500" i="1" dirty="0" smtClean="0">
                <a:solidFill>
                  <a:schemeClr val="tx1"/>
                </a:solidFill>
              </a:rPr>
              <a:t>” (or), “</a:t>
            </a:r>
            <a:r>
              <a:rPr lang="en-US" sz="1500" dirty="0" smtClean="0">
                <a:solidFill>
                  <a:schemeClr val="tx1"/>
                </a:solidFill>
              </a:rPr>
              <a:t>∧</a:t>
            </a:r>
            <a:r>
              <a:rPr lang="en-US" sz="1500" i="1" dirty="0" smtClean="0">
                <a:solidFill>
                  <a:schemeClr val="tx1"/>
                </a:solidFill>
              </a:rPr>
              <a:t>” (and), “</a:t>
            </a:r>
            <a:r>
              <a:rPr lang="en-US" sz="1500" dirty="0" smtClean="0">
                <a:solidFill>
                  <a:schemeClr val="tx1"/>
                </a:solidFill>
              </a:rPr>
              <a:t>∀</a:t>
            </a:r>
            <a:r>
              <a:rPr lang="en-US" sz="1500" i="1" dirty="0" smtClean="0">
                <a:solidFill>
                  <a:schemeClr val="tx1"/>
                </a:solidFill>
              </a:rPr>
              <a:t>” (for all), and “</a:t>
            </a:r>
            <a:r>
              <a:rPr lang="en-US" sz="1500" dirty="0" smtClean="0">
                <a:solidFill>
                  <a:schemeClr val="tx1"/>
                </a:solidFill>
              </a:rPr>
              <a:t>∃</a:t>
            </a:r>
            <a:r>
              <a:rPr lang="en-US" sz="1500" i="1" dirty="0" smtClean="0">
                <a:solidFill>
                  <a:schemeClr val="tx1"/>
                </a:solidFill>
              </a:rPr>
              <a:t>” (there exists).</a:t>
            </a:r>
          </a:p>
          <a:p>
            <a:pPr algn="l"/>
            <a:r>
              <a:rPr lang="en-US" sz="1500" b="1" dirty="0" smtClean="0">
                <a:solidFill>
                  <a:schemeClr val="tx1"/>
                </a:solidFill>
              </a:rPr>
              <a:t>REPRESENTING SIMPLE FACTS IN LOGIC</a:t>
            </a:r>
          </a:p>
          <a:p>
            <a:pPr algn="l"/>
            <a:r>
              <a:rPr lang="en-US" sz="1500" dirty="0" smtClean="0">
                <a:solidFill>
                  <a:schemeClr val="tx1"/>
                </a:solidFill>
              </a:rPr>
              <a:t>Let's first explore the use of propositional logic as a way of representing the sort of world knowledge that an AI system might need. Propositional logic is appealing because it is simple to deal with and a decision procedure for it exists. We can easily represent real-world facts as logical </a:t>
            </a:r>
            <a:r>
              <a:rPr lang="en-US" sz="1500" i="1" dirty="0" smtClean="0">
                <a:solidFill>
                  <a:schemeClr val="tx1"/>
                </a:solidFill>
              </a:rPr>
              <a:t>propositions</a:t>
            </a:r>
            <a:r>
              <a:rPr lang="en-US" sz="1500" dirty="0" smtClean="0">
                <a:solidFill>
                  <a:schemeClr val="tx1"/>
                </a:solidFill>
              </a:rPr>
              <a:t> written as </a:t>
            </a:r>
            <a:r>
              <a:rPr lang="en-US" sz="1500" i="1" dirty="0" smtClean="0">
                <a:solidFill>
                  <a:schemeClr val="tx1"/>
                </a:solidFill>
              </a:rPr>
              <a:t>well-formed formulas (wff's) </a:t>
            </a:r>
            <a:r>
              <a:rPr lang="en-US" sz="1500" dirty="0" smtClean="0">
                <a:solidFill>
                  <a:schemeClr val="tx1"/>
                </a:solidFill>
              </a:rPr>
              <a:t>in propositional logic, as shown in Fig. 5.1. Using these propositions, we could, for example, conclude from the fact that it is raining the fact that it is not sunny. But very quickly we run up against the limitations of propositional logic. Suppose we want to represent the obvious fact stated by the classical sentence</a:t>
            </a:r>
          </a:p>
          <a:p>
            <a:pPr algn="l"/>
            <a:endParaRPr lang="en-US" sz="1500" dirty="0" smtClean="0">
              <a:solidFill>
                <a:schemeClr val="tx1"/>
              </a:solidFill>
            </a:endParaRPr>
          </a:p>
        </p:txBody>
      </p:sp>
      <p:pic>
        <p:nvPicPr>
          <p:cNvPr id="6" name="Picture 2" descr="S:\StudentWorkers\ALI__AI_powerpoint\chapter parts - second\images-second\2_1.PNG"/>
          <p:cNvPicPr>
            <a:picLocks noChangeAspect="1" noChangeArrowheads="1"/>
          </p:cNvPicPr>
          <p:nvPr/>
        </p:nvPicPr>
        <p:blipFill>
          <a:blip r:embed="rId2" cstate="print"/>
          <a:srcRect/>
          <a:stretch>
            <a:fillRect/>
          </a:stretch>
        </p:blipFill>
        <p:spPr bwMode="auto">
          <a:xfrm>
            <a:off x="3810000" y="3733800"/>
            <a:ext cx="5007429" cy="2842054"/>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StudentWorkers\ALI__AI_powerpoint\chapter parts - second\images-second\2_5.PNG"/>
          <p:cNvPicPr>
            <a:picLocks noChangeAspect="1" noChangeArrowheads="1"/>
          </p:cNvPicPr>
          <p:nvPr/>
        </p:nvPicPr>
        <p:blipFill>
          <a:blip r:embed="rId2" cstate="print"/>
          <a:srcRect/>
          <a:stretch>
            <a:fillRect/>
          </a:stretch>
        </p:blipFill>
        <p:spPr bwMode="auto">
          <a:xfrm>
            <a:off x="1295400" y="1066800"/>
            <a:ext cx="6148754" cy="499586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8229600" cy="5943600"/>
          </a:xfrm>
        </p:spPr>
        <p:txBody>
          <a:bodyPr>
            <a:noAutofit/>
          </a:bodyPr>
          <a:lstStyle/>
          <a:p>
            <a:pPr algn="l"/>
            <a:r>
              <a:rPr lang="en-US" sz="1500" dirty="0" smtClean="0">
                <a:solidFill>
                  <a:schemeClr val="tx1"/>
                </a:solidFill>
              </a:rPr>
              <a:t>From looking at the proofs we have just shown, two things should be clear:</a:t>
            </a:r>
          </a:p>
          <a:p>
            <a:pPr algn="l"/>
            <a:r>
              <a:rPr lang="en-US" sz="1500" dirty="0" smtClean="0">
                <a:solidFill>
                  <a:schemeClr val="tx1"/>
                </a:solidFill>
              </a:rPr>
              <a:t>• Even very simple conclusions can require many steps to prove.</a:t>
            </a:r>
          </a:p>
          <a:p>
            <a:pPr algn="l"/>
            <a:r>
              <a:rPr lang="en-US" sz="1500" dirty="0" smtClean="0">
                <a:solidFill>
                  <a:schemeClr val="tx1"/>
                </a:solidFill>
              </a:rPr>
              <a:t>• A variety of processes, such as matching, substitution, and application of </a:t>
            </a:r>
            <a:r>
              <a:rPr lang="en-US" sz="1500" i="1" dirty="0" smtClean="0">
                <a:solidFill>
                  <a:schemeClr val="tx1"/>
                </a:solidFill>
              </a:rPr>
              <a:t>modus ponens </a:t>
            </a:r>
            <a:r>
              <a:rPr lang="en-US" sz="1500" dirty="0" smtClean="0">
                <a:solidFill>
                  <a:schemeClr val="tx1"/>
                </a:solidFill>
              </a:rPr>
              <a:t>are involved in the production of a proof. This is true even for the simple statements we are using. It would be worse if we had implications with more than a single term on the right or with complicated expressions involving </a:t>
            </a:r>
            <a:r>
              <a:rPr lang="en-US" sz="1500" i="1" dirty="0" smtClean="0">
                <a:solidFill>
                  <a:schemeClr val="tx1"/>
                </a:solidFill>
              </a:rPr>
              <a:t>amis </a:t>
            </a:r>
            <a:r>
              <a:rPr lang="en-US" sz="1500" dirty="0" smtClean="0">
                <a:solidFill>
                  <a:schemeClr val="tx1"/>
                </a:solidFill>
              </a:rPr>
              <a:t>and</a:t>
            </a:r>
            <a:r>
              <a:rPr lang="en-US" sz="1500" i="1" dirty="0" smtClean="0">
                <a:solidFill>
                  <a:schemeClr val="tx1"/>
                </a:solidFill>
              </a:rPr>
              <a:t> ors </a:t>
            </a:r>
            <a:r>
              <a:rPr lang="en-US" sz="1500" dirty="0" smtClean="0">
                <a:solidFill>
                  <a:schemeClr val="tx1"/>
                </a:solidFill>
              </a:rPr>
              <a:t>on the left.</a:t>
            </a:r>
          </a:p>
          <a:p>
            <a:pPr algn="l"/>
            <a:r>
              <a:rPr lang="en-US" sz="1500" dirty="0" smtClean="0">
                <a:solidFill>
                  <a:schemeClr val="tx1"/>
                </a:solidFill>
              </a:rPr>
              <a:t>	The first of these observations suggests that if we want to be able to do nontrivial reasoning, we are going to need some statements that allow us to take bigger steps along the way. These should represent the facts that people gradually acquire as they become experts. How to get computers to acquire them is a hard problem for which no very good answer is known.</a:t>
            </a:r>
          </a:p>
          <a:p>
            <a:pPr algn="l"/>
            <a:r>
              <a:rPr lang="en-US" sz="1500" dirty="0" smtClean="0">
                <a:solidFill>
                  <a:schemeClr val="tx1"/>
                </a:solidFill>
              </a:rPr>
              <a:t>	The second observation suggests that actually building a program to do what people do in producing proofs such as these may not be easy. In the next section, we introduce a proof procedure called </a:t>
            </a:r>
            <a:r>
              <a:rPr lang="en-US" sz="1500" i="1" dirty="0" smtClean="0">
                <a:solidFill>
                  <a:schemeClr val="tx1"/>
                </a:solidFill>
              </a:rPr>
              <a:t>resolution </a:t>
            </a:r>
            <a:r>
              <a:rPr lang="en-US" sz="1500" dirty="0" smtClean="0">
                <a:solidFill>
                  <a:schemeClr val="tx1"/>
                </a:solidFill>
              </a:rPr>
              <a:t>that reduces some of the complexity because it operates on statements that have first been converted to a single canonical form.</a:t>
            </a:r>
          </a:p>
          <a:p>
            <a:pPr algn="l"/>
            <a:r>
              <a:rPr lang="en-US" sz="1500" b="1" dirty="0" smtClean="0">
                <a:solidFill>
                  <a:schemeClr val="tx1"/>
                </a:solidFill>
              </a:rPr>
              <a:t>RESOLUTION</a:t>
            </a:r>
          </a:p>
          <a:p>
            <a:pPr algn="l"/>
            <a:r>
              <a:rPr lang="en-US" sz="1500" dirty="0" smtClean="0">
                <a:solidFill>
                  <a:schemeClr val="tx1"/>
                </a:solidFill>
              </a:rPr>
              <a:t>As we suggest above, it would be useful from a computational point of view if we had a proof procedure that carried out in a single operation the variety of processes involved in reasoning with statements in predicate logic. Resolution is such a procedure, which gains its efficiency from the fact that it operates on statements that have been converted to a very convenient standard form, which is described below.</a:t>
            </a:r>
            <a:endParaRPr lang="en-US" sz="15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StudentWorkers\ALI__AI_powerpoint\chapter parts - second\images-second\2_6.PNG"/>
          <p:cNvPicPr>
            <a:picLocks noChangeAspect="1" noChangeArrowheads="1"/>
          </p:cNvPicPr>
          <p:nvPr/>
        </p:nvPicPr>
        <p:blipFill>
          <a:blip r:embed="rId2" cstate="print"/>
          <a:srcRect/>
          <a:stretch>
            <a:fillRect/>
          </a:stretch>
        </p:blipFill>
        <p:spPr bwMode="auto">
          <a:xfrm>
            <a:off x="1828800" y="304800"/>
            <a:ext cx="5116831" cy="6019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172200"/>
          </a:xfrm>
        </p:spPr>
        <p:txBody>
          <a:bodyPr>
            <a:noAutofit/>
          </a:bodyPr>
          <a:lstStyle/>
          <a:p>
            <a:pPr algn="l"/>
            <a:r>
              <a:rPr lang="en-US" sz="1500" dirty="0" smtClean="0">
                <a:solidFill>
                  <a:schemeClr val="tx1"/>
                </a:solidFill>
              </a:rPr>
              <a:t>	Resolution produces proofs by </a:t>
            </a:r>
            <a:r>
              <a:rPr lang="en-US" sz="1500" i="1" dirty="0" smtClean="0">
                <a:solidFill>
                  <a:schemeClr val="tx1"/>
                </a:solidFill>
              </a:rPr>
              <a:t>refutation</a:t>
            </a:r>
            <a:r>
              <a:rPr lang="en-US" sz="1500" dirty="0" smtClean="0">
                <a:solidFill>
                  <a:schemeClr val="tx1"/>
                </a:solidFill>
              </a:rPr>
              <a:t>. In other words, to prove a statement (i.e., show that it is valid), resolution attempts to show that the negation of the statement produces a contradiction with the known statements (i.e. , that it is unsatisfiable). This approach contrasts with the technique that we have been using to generate proofs by chaining backward from the theorem to be proved to the axioms. Further discussion of how resolution operates will be much more straightforward after we have discussed the standard form in which statements will be represented, so we defer it until then.</a:t>
            </a:r>
          </a:p>
          <a:p>
            <a:pPr algn="l"/>
            <a:r>
              <a:rPr lang="en-US" sz="1500" b="1" dirty="0" smtClean="0">
                <a:solidFill>
                  <a:schemeClr val="tx1"/>
                </a:solidFill>
              </a:rPr>
              <a:t>Conversion to Clause form</a:t>
            </a:r>
          </a:p>
          <a:p>
            <a:pPr algn="l"/>
            <a:r>
              <a:rPr lang="en-US" sz="1500" dirty="0" smtClean="0">
                <a:solidFill>
                  <a:schemeClr val="tx1"/>
                </a:solidFill>
              </a:rPr>
              <a:t>Suppose we know that all Romans who know Marcus either hate Caesar or think that anyone who hates anyone is crazy. We could represent that in the following wff:</a:t>
            </a:r>
          </a:p>
          <a:p>
            <a:pPr algn="l"/>
            <a:r>
              <a:rPr lang="en-US" sz="1500" dirty="0" smtClean="0">
                <a:solidFill>
                  <a:schemeClr val="tx1"/>
                </a:solidFill>
              </a:rPr>
              <a:t>	∀x:</a:t>
            </a:r>
            <a:r>
              <a:rPr lang="en-US" sz="1500" i="1" dirty="0" smtClean="0">
                <a:solidFill>
                  <a:schemeClr val="tx1"/>
                </a:solidFill>
              </a:rPr>
              <a:t> [Roman(x) </a:t>
            </a:r>
            <a:r>
              <a:rPr lang="en-US" sz="1500" dirty="0" smtClean="0">
                <a:solidFill>
                  <a:schemeClr val="tx1"/>
                </a:solidFill>
              </a:rPr>
              <a:t>∧  </a:t>
            </a:r>
            <a:r>
              <a:rPr lang="en-US" sz="1500" i="1" dirty="0" smtClean="0">
                <a:solidFill>
                  <a:schemeClr val="tx1"/>
                </a:solidFill>
              </a:rPr>
              <a:t>know(x, Marcus)] →</a:t>
            </a:r>
          </a:p>
          <a:p>
            <a:pPr algn="l"/>
            <a:r>
              <a:rPr lang="en-US" sz="1500" i="1" dirty="0" smtClean="0">
                <a:solidFill>
                  <a:schemeClr val="tx1"/>
                </a:solidFill>
              </a:rPr>
              <a:t>		[hate(x, Caesar) </a:t>
            </a:r>
            <a:r>
              <a:rPr lang="en-US" sz="1500" dirty="0" smtClean="0">
                <a:solidFill>
                  <a:schemeClr val="tx1"/>
                </a:solidFill>
              </a:rPr>
              <a:t>V</a:t>
            </a:r>
            <a:r>
              <a:rPr lang="en-US" sz="1500" i="1" dirty="0" smtClean="0">
                <a:solidFill>
                  <a:schemeClr val="tx1"/>
                </a:solidFill>
              </a:rPr>
              <a:t> (</a:t>
            </a:r>
            <a:r>
              <a:rPr lang="en-US" sz="1500" dirty="0" smtClean="0">
                <a:solidFill>
                  <a:schemeClr val="tx1"/>
                </a:solidFill>
              </a:rPr>
              <a:t>∀</a:t>
            </a:r>
            <a:r>
              <a:rPr lang="en-US" sz="1500" i="1" dirty="0" smtClean="0">
                <a:solidFill>
                  <a:schemeClr val="tx1"/>
                </a:solidFill>
              </a:rPr>
              <a:t>y : </a:t>
            </a:r>
            <a:r>
              <a:rPr lang="en-US" sz="1500" dirty="0" smtClean="0">
                <a:solidFill>
                  <a:schemeClr val="tx1"/>
                </a:solidFill>
              </a:rPr>
              <a:t>∃</a:t>
            </a:r>
            <a:r>
              <a:rPr lang="en-US" sz="1500" i="1" dirty="0" smtClean="0">
                <a:solidFill>
                  <a:schemeClr val="tx1"/>
                </a:solidFill>
              </a:rPr>
              <a:t>z : hate (y, z) → thinkcrazy(x, y))]</a:t>
            </a:r>
          </a:p>
          <a:p>
            <a:pPr algn="l"/>
            <a:r>
              <a:rPr lang="en-US" sz="1500" dirty="0" smtClean="0">
                <a:solidFill>
                  <a:schemeClr val="tx1"/>
                </a:solidFill>
              </a:rPr>
              <a:t>To use this formula in a proof requires a complex matching process.  Then, having matched one piece of it, such as </a:t>
            </a:r>
            <a:r>
              <a:rPr lang="en-US" sz="1500" i="1" dirty="0" smtClean="0">
                <a:solidFill>
                  <a:schemeClr val="tx1"/>
                </a:solidFill>
              </a:rPr>
              <a:t>thinkcrazy(x, y), </a:t>
            </a:r>
            <a:r>
              <a:rPr lang="en-US" sz="1500" dirty="0" smtClean="0">
                <a:solidFill>
                  <a:schemeClr val="tx1"/>
                </a:solidFill>
              </a:rPr>
              <a:t>it is necessary to do the right thing with the rest of the formula including the pieces in which the matched part is embedded and those in which it is not. If the formula were in a simpler form, this process would be much easier. The formula would be easier to work with if</a:t>
            </a:r>
          </a:p>
          <a:p>
            <a:pPr algn="l"/>
            <a:r>
              <a:rPr lang="en-US" sz="1500" dirty="0" smtClean="0">
                <a:solidFill>
                  <a:schemeClr val="tx1"/>
                </a:solidFill>
              </a:rPr>
              <a:t>• It were flatter, i.e., there was less embedding of components .</a:t>
            </a:r>
          </a:p>
          <a:p>
            <a:pPr algn="l"/>
            <a:r>
              <a:rPr lang="en-US" sz="1500" dirty="0" smtClean="0">
                <a:solidFill>
                  <a:schemeClr val="tx1"/>
                </a:solidFill>
              </a:rPr>
              <a:t>• The quantifiers were separated from the rest of the formula so that they did not need to be considered.</a:t>
            </a:r>
          </a:p>
          <a:p>
            <a:pPr algn="l"/>
            <a:r>
              <a:rPr lang="en-US" sz="1500" i="1" dirty="0" smtClean="0">
                <a:solidFill>
                  <a:schemeClr val="tx1"/>
                </a:solidFill>
              </a:rPr>
              <a:t>	Conjunctive normal form </a:t>
            </a:r>
            <a:r>
              <a:rPr lang="en-US" sz="1500" dirty="0" smtClean="0">
                <a:solidFill>
                  <a:schemeClr val="tx1"/>
                </a:solidFill>
              </a:rPr>
              <a:t>[Davis and Putnam, 1960] has both of these properties. For example, the formula given above for the feelings of Romans who know Marcus would be represented in conjunctive normal form as</a:t>
            </a:r>
          </a:p>
          <a:p>
            <a:pPr algn="l"/>
            <a:r>
              <a:rPr lang="da-DK" sz="1500" i="1" dirty="0" smtClean="0">
                <a:solidFill>
                  <a:schemeClr val="tx1"/>
                </a:solidFill>
              </a:rPr>
              <a:t>	</a:t>
            </a:r>
            <a:r>
              <a:rPr lang="en-US" sz="1500" i="1" dirty="0" smtClean="0">
                <a:solidFill>
                  <a:schemeClr val="tx1"/>
                </a:solidFill>
              </a:rPr>
              <a:t> ¬ </a:t>
            </a:r>
            <a:r>
              <a:rPr lang="da-DK" sz="1500" i="1" dirty="0" smtClean="0">
                <a:solidFill>
                  <a:schemeClr val="tx1"/>
                </a:solidFill>
              </a:rPr>
              <a:t>Roman(x) </a:t>
            </a:r>
            <a:r>
              <a:rPr lang="en-US" sz="1500" dirty="0" smtClean="0">
                <a:solidFill>
                  <a:schemeClr val="tx1"/>
                </a:solidFill>
              </a:rPr>
              <a:t>∧ </a:t>
            </a:r>
            <a:r>
              <a:rPr lang="en-US" sz="1500" i="1" dirty="0" smtClean="0">
                <a:solidFill>
                  <a:schemeClr val="tx1"/>
                </a:solidFill>
              </a:rPr>
              <a:t>¬ </a:t>
            </a:r>
            <a:r>
              <a:rPr lang="da-DK" sz="1500" i="1" dirty="0" smtClean="0">
                <a:solidFill>
                  <a:schemeClr val="tx1"/>
                </a:solidFill>
              </a:rPr>
              <a:t>know(x, Marcus) V</a:t>
            </a:r>
          </a:p>
          <a:p>
            <a:pPr algn="l"/>
            <a:r>
              <a:rPr lang="en-US" sz="1500" i="1" dirty="0" smtClean="0">
                <a:solidFill>
                  <a:schemeClr val="tx1"/>
                </a:solidFill>
              </a:rPr>
              <a:t>		</a:t>
            </a:r>
            <a:r>
              <a:rPr lang="pl-PL" sz="1500" i="1" dirty="0" smtClean="0">
                <a:solidFill>
                  <a:schemeClr val="tx1"/>
                </a:solidFill>
              </a:rPr>
              <a:t>h</a:t>
            </a:r>
            <a:r>
              <a:rPr lang="en-US" sz="1500" i="1" dirty="0" smtClean="0">
                <a:solidFill>
                  <a:schemeClr val="tx1"/>
                </a:solidFill>
              </a:rPr>
              <a:t>ate</a:t>
            </a:r>
            <a:r>
              <a:rPr lang="pl-PL" sz="1500" i="1" dirty="0" smtClean="0">
                <a:solidFill>
                  <a:schemeClr val="tx1"/>
                </a:solidFill>
              </a:rPr>
              <a:t>(</a:t>
            </a:r>
            <a:r>
              <a:rPr lang="en-US" sz="1500" i="1" dirty="0" smtClean="0">
                <a:solidFill>
                  <a:schemeClr val="tx1"/>
                </a:solidFill>
              </a:rPr>
              <a:t>x</a:t>
            </a:r>
            <a:r>
              <a:rPr lang="pl-PL" sz="1500" i="1" dirty="0" smtClean="0">
                <a:solidFill>
                  <a:schemeClr val="tx1"/>
                </a:solidFill>
              </a:rPr>
              <a:t>, Caesar) V </a:t>
            </a:r>
            <a:r>
              <a:rPr lang="en-US" sz="1500" i="1" dirty="0" smtClean="0">
                <a:solidFill>
                  <a:schemeClr val="tx1"/>
                </a:solidFill>
              </a:rPr>
              <a:t>¬ </a:t>
            </a:r>
            <a:r>
              <a:rPr lang="pl-PL" sz="1500" i="1" dirty="0" smtClean="0">
                <a:solidFill>
                  <a:schemeClr val="tx1"/>
                </a:solidFill>
              </a:rPr>
              <a:t>ha</a:t>
            </a:r>
            <a:r>
              <a:rPr lang="en-US" sz="1500" i="1" dirty="0" smtClean="0">
                <a:solidFill>
                  <a:schemeClr val="tx1"/>
                </a:solidFill>
              </a:rPr>
              <a:t>t</a:t>
            </a:r>
            <a:r>
              <a:rPr lang="pl-PL" sz="1500" i="1" dirty="0" smtClean="0">
                <a:solidFill>
                  <a:schemeClr val="tx1"/>
                </a:solidFill>
              </a:rPr>
              <a:t>e(y</a:t>
            </a:r>
            <a:r>
              <a:rPr lang="en-US" sz="1500" i="1" dirty="0" smtClean="0">
                <a:solidFill>
                  <a:schemeClr val="tx1"/>
                </a:solidFill>
              </a:rPr>
              <a:t>, </a:t>
            </a:r>
            <a:r>
              <a:rPr lang="pl-PL" sz="1500" i="1" dirty="0" smtClean="0">
                <a:solidFill>
                  <a:schemeClr val="tx1"/>
                </a:solidFill>
              </a:rPr>
              <a:t> z) V </a:t>
            </a:r>
            <a:r>
              <a:rPr lang="en-US" sz="1500" i="1" dirty="0" smtClean="0">
                <a:solidFill>
                  <a:schemeClr val="tx1"/>
                </a:solidFill>
              </a:rPr>
              <a:t>t</a:t>
            </a:r>
            <a:r>
              <a:rPr lang="pl-PL" sz="1500" i="1" dirty="0" smtClean="0">
                <a:solidFill>
                  <a:schemeClr val="tx1"/>
                </a:solidFill>
              </a:rPr>
              <a:t>hinkcra</a:t>
            </a:r>
            <a:r>
              <a:rPr lang="en-US" sz="1500" i="1" dirty="0" smtClean="0">
                <a:solidFill>
                  <a:schemeClr val="tx1"/>
                </a:solidFill>
              </a:rPr>
              <a:t>z</a:t>
            </a:r>
            <a:r>
              <a:rPr lang="pl-PL" sz="1500" i="1" dirty="0" smtClean="0">
                <a:solidFill>
                  <a:schemeClr val="tx1"/>
                </a:solidFill>
              </a:rPr>
              <a:t>y(x, z)</a:t>
            </a:r>
            <a:endParaRPr lang="en-US" sz="15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248400"/>
          </a:xfrm>
        </p:spPr>
        <p:txBody>
          <a:bodyPr>
            <a:noAutofit/>
          </a:bodyPr>
          <a:lstStyle/>
          <a:p>
            <a:pPr algn="l"/>
            <a:r>
              <a:rPr lang="en-US" sz="1500" dirty="0" smtClean="0">
                <a:solidFill>
                  <a:schemeClr val="tx1"/>
                </a:solidFill>
              </a:rPr>
              <a:t>	Since there exists an algorithm for converting any wff into conjunctive normal form, we lose no generality if we employ a proof procedure (such as resolution) that operates only on wff's in this form. In fact, for resolution to work, we need to go one step further. We need to reduce a set of wff's to a set of </a:t>
            </a:r>
            <a:r>
              <a:rPr lang="en-US" sz="1500" i="1" dirty="0" smtClean="0">
                <a:solidFill>
                  <a:schemeClr val="tx1"/>
                </a:solidFill>
              </a:rPr>
              <a:t>clauses, </a:t>
            </a:r>
            <a:r>
              <a:rPr lang="en-US" sz="1500" dirty="0" smtClean="0">
                <a:solidFill>
                  <a:schemeClr val="tx1"/>
                </a:solidFill>
              </a:rPr>
              <a:t>where a clause is defined to be a wff in conjunctive normal form but with no instances of the connector A. We can do this by first converting each wff into conjunctive normal form and then breaking apart each such expression into clauses, one for each conjunct. All the conjuncts will be considered to be conjoined together as the proof procedure operates. To convert a wff into clause form, perform the following sequence of steps.</a:t>
            </a:r>
          </a:p>
          <a:p>
            <a:pPr algn="l"/>
            <a:r>
              <a:rPr lang="en-US" sz="1800" b="1" i="1" dirty="0" smtClean="0">
                <a:solidFill>
                  <a:schemeClr val="tx1"/>
                </a:solidFill>
              </a:rPr>
              <a:t>Algorithm: Convert to Clause Form</a:t>
            </a:r>
          </a:p>
          <a:p>
            <a:pPr algn="l"/>
            <a:r>
              <a:rPr lang="en-US" sz="1500" dirty="0" smtClean="0">
                <a:solidFill>
                  <a:schemeClr val="tx1"/>
                </a:solidFill>
              </a:rPr>
              <a:t>1. Eliminate </a:t>
            </a:r>
            <a:r>
              <a:rPr lang="en-US" sz="1500" i="1" dirty="0" smtClean="0">
                <a:solidFill>
                  <a:schemeClr val="tx1"/>
                </a:solidFill>
              </a:rPr>
              <a:t>→</a:t>
            </a:r>
            <a:r>
              <a:rPr lang="en-US" sz="1500" dirty="0" smtClean="0">
                <a:solidFill>
                  <a:schemeClr val="tx1"/>
                </a:solidFill>
              </a:rPr>
              <a:t>, using the fact that </a:t>
            </a:r>
            <a:r>
              <a:rPr lang="en-US" sz="1500" i="1" dirty="0" smtClean="0">
                <a:solidFill>
                  <a:schemeClr val="tx1"/>
                </a:solidFill>
              </a:rPr>
              <a:t>a → b </a:t>
            </a:r>
            <a:r>
              <a:rPr lang="en-US" sz="1500" dirty="0" smtClean="0">
                <a:solidFill>
                  <a:schemeClr val="tx1"/>
                </a:solidFill>
              </a:rPr>
              <a:t>is equivalent to  </a:t>
            </a:r>
            <a:r>
              <a:rPr lang="en-US" sz="1500" i="1" dirty="0" smtClean="0">
                <a:solidFill>
                  <a:schemeClr val="tx1"/>
                </a:solidFill>
              </a:rPr>
              <a:t>¬ a </a:t>
            </a:r>
            <a:r>
              <a:rPr lang="pl-PL" sz="1500" dirty="0" smtClean="0">
                <a:solidFill>
                  <a:schemeClr val="tx1"/>
                </a:solidFill>
              </a:rPr>
              <a:t>V</a:t>
            </a:r>
            <a:r>
              <a:rPr lang="en-US" sz="1500" i="1" dirty="0" smtClean="0">
                <a:solidFill>
                  <a:schemeClr val="tx1"/>
                </a:solidFill>
              </a:rPr>
              <a:t> b. </a:t>
            </a:r>
            <a:r>
              <a:rPr lang="en-US" sz="1500" dirty="0" smtClean="0">
                <a:solidFill>
                  <a:schemeClr val="tx1"/>
                </a:solidFill>
              </a:rPr>
              <a:t>Performing this transformation on the wff given above yields</a:t>
            </a:r>
          </a:p>
          <a:p>
            <a:pPr algn="l"/>
            <a:r>
              <a:rPr lang="en-US" sz="1500" dirty="0" smtClean="0">
                <a:solidFill>
                  <a:schemeClr val="tx1"/>
                </a:solidFill>
              </a:rPr>
              <a:t>	 ∀x: </a:t>
            </a:r>
            <a:r>
              <a:rPr lang="en-US" sz="1500" i="1" dirty="0" smtClean="0">
                <a:solidFill>
                  <a:schemeClr val="tx1"/>
                </a:solidFill>
              </a:rPr>
              <a:t>¬ [Roman(x) </a:t>
            </a:r>
            <a:r>
              <a:rPr lang="en-US" sz="1500" dirty="0" smtClean="0">
                <a:solidFill>
                  <a:schemeClr val="tx1"/>
                </a:solidFill>
              </a:rPr>
              <a:t>∧ </a:t>
            </a:r>
            <a:r>
              <a:rPr lang="en-US" sz="1500" i="1" dirty="0" smtClean="0">
                <a:solidFill>
                  <a:schemeClr val="tx1"/>
                </a:solidFill>
              </a:rPr>
              <a:t>know(x, Marcus)] </a:t>
            </a:r>
            <a:r>
              <a:rPr lang="en-US" sz="1500" dirty="0" smtClean="0">
                <a:solidFill>
                  <a:schemeClr val="tx1"/>
                </a:solidFill>
              </a:rPr>
              <a:t>V</a:t>
            </a:r>
            <a:endParaRPr lang="en-US" sz="1500" i="1" dirty="0" smtClean="0">
              <a:solidFill>
                <a:schemeClr val="tx1"/>
              </a:solidFill>
            </a:endParaRPr>
          </a:p>
          <a:p>
            <a:pPr algn="l"/>
            <a:r>
              <a:rPr lang="es-ES" sz="1500" i="1" dirty="0" smtClean="0">
                <a:solidFill>
                  <a:schemeClr val="tx1"/>
                </a:solidFill>
              </a:rPr>
              <a:t>		[hate(x, Caesar) </a:t>
            </a:r>
            <a:r>
              <a:rPr lang="en-US" sz="1500" dirty="0" smtClean="0">
                <a:solidFill>
                  <a:schemeClr val="tx1"/>
                </a:solidFill>
              </a:rPr>
              <a:t>V </a:t>
            </a:r>
            <a:r>
              <a:rPr lang="es-ES" sz="1500" i="1" dirty="0" smtClean="0">
                <a:solidFill>
                  <a:schemeClr val="tx1"/>
                </a:solidFill>
              </a:rPr>
              <a:t>(</a:t>
            </a:r>
            <a:r>
              <a:rPr lang="en-US" sz="1500" dirty="0" smtClean="0">
                <a:solidFill>
                  <a:schemeClr val="tx1"/>
                </a:solidFill>
              </a:rPr>
              <a:t>∀</a:t>
            </a:r>
            <a:r>
              <a:rPr lang="es-ES" sz="1500" i="1" dirty="0" smtClean="0">
                <a:solidFill>
                  <a:schemeClr val="tx1"/>
                </a:solidFill>
              </a:rPr>
              <a:t>y : </a:t>
            </a:r>
            <a:r>
              <a:rPr lang="en-US" sz="1500" i="1" dirty="0" smtClean="0">
                <a:solidFill>
                  <a:schemeClr val="tx1"/>
                </a:solidFill>
              </a:rPr>
              <a:t>¬</a:t>
            </a:r>
            <a:r>
              <a:rPr lang="es-ES" sz="1500" i="1" dirty="0" smtClean="0">
                <a:solidFill>
                  <a:schemeClr val="tx1"/>
                </a:solidFill>
              </a:rPr>
              <a:t>(</a:t>
            </a:r>
            <a:r>
              <a:rPr lang="en-US" sz="1500" dirty="0" smtClean="0">
                <a:solidFill>
                  <a:schemeClr val="tx1"/>
                </a:solidFill>
              </a:rPr>
              <a:t>∃</a:t>
            </a:r>
            <a:r>
              <a:rPr lang="en-US" sz="1500" i="1" dirty="0" smtClean="0">
                <a:solidFill>
                  <a:schemeClr val="tx1"/>
                </a:solidFill>
              </a:rPr>
              <a:t>z </a:t>
            </a:r>
            <a:r>
              <a:rPr lang="es-ES" sz="1500" i="1" dirty="0" smtClean="0">
                <a:solidFill>
                  <a:schemeClr val="tx1"/>
                </a:solidFill>
              </a:rPr>
              <a:t>: hate(y, z)) </a:t>
            </a:r>
            <a:r>
              <a:rPr lang="en-US" sz="1500" dirty="0" smtClean="0">
                <a:solidFill>
                  <a:schemeClr val="tx1"/>
                </a:solidFill>
              </a:rPr>
              <a:t>V</a:t>
            </a:r>
            <a:r>
              <a:rPr lang="es-ES" sz="1500" i="1" dirty="0" smtClean="0">
                <a:solidFill>
                  <a:schemeClr val="tx1"/>
                </a:solidFill>
              </a:rPr>
              <a:t> thinkcrazy(x, y))]</a:t>
            </a:r>
          </a:p>
          <a:p>
            <a:pPr algn="l"/>
            <a:r>
              <a:rPr lang="en-US" sz="1500" dirty="0" smtClean="0">
                <a:solidFill>
                  <a:schemeClr val="tx1"/>
                </a:solidFill>
              </a:rPr>
              <a:t>2. Reduce the scope of each </a:t>
            </a:r>
            <a:r>
              <a:rPr lang="en-US" sz="1500" i="1" dirty="0" smtClean="0">
                <a:solidFill>
                  <a:schemeClr val="tx1"/>
                </a:solidFill>
              </a:rPr>
              <a:t>¬  </a:t>
            </a:r>
            <a:r>
              <a:rPr lang="en-US" sz="1500" dirty="0" smtClean="0">
                <a:solidFill>
                  <a:schemeClr val="tx1"/>
                </a:solidFill>
              </a:rPr>
              <a:t>to a single term, using the fact that </a:t>
            </a:r>
            <a:r>
              <a:rPr lang="en-US" sz="1500" i="1" dirty="0" smtClean="0">
                <a:solidFill>
                  <a:schemeClr val="tx1"/>
                </a:solidFill>
              </a:rPr>
              <a:t>¬ (¬ p) = p, </a:t>
            </a:r>
            <a:r>
              <a:rPr lang="en-US" sz="1500" dirty="0" smtClean="0">
                <a:solidFill>
                  <a:schemeClr val="tx1"/>
                </a:solidFill>
              </a:rPr>
              <a:t>deMorgan's laws [which say that </a:t>
            </a:r>
            <a:r>
              <a:rPr lang="en-US" sz="1500" i="1" dirty="0" smtClean="0">
                <a:solidFill>
                  <a:schemeClr val="tx1"/>
                </a:solidFill>
              </a:rPr>
              <a:t>¬ </a:t>
            </a:r>
            <a:r>
              <a:rPr lang="en-US" sz="1500" dirty="0" smtClean="0">
                <a:solidFill>
                  <a:schemeClr val="tx1"/>
                </a:solidFill>
              </a:rPr>
              <a:t>(a ∧ </a:t>
            </a:r>
            <a:r>
              <a:rPr lang="en-US" sz="1500" i="1" dirty="0" smtClean="0">
                <a:solidFill>
                  <a:schemeClr val="tx1"/>
                </a:solidFill>
              </a:rPr>
              <a:t>b) = ¬ a </a:t>
            </a:r>
            <a:r>
              <a:rPr lang="en-US" sz="1500" dirty="0" smtClean="0">
                <a:solidFill>
                  <a:schemeClr val="tx1"/>
                </a:solidFill>
              </a:rPr>
              <a:t>V</a:t>
            </a:r>
            <a:r>
              <a:rPr lang="en-US" sz="1500" i="1" dirty="0" smtClean="0">
                <a:solidFill>
                  <a:schemeClr val="tx1"/>
                </a:solidFill>
              </a:rPr>
              <a:t> ¬ b </a:t>
            </a:r>
            <a:r>
              <a:rPr lang="en-US" sz="1500" dirty="0" smtClean="0">
                <a:solidFill>
                  <a:schemeClr val="tx1"/>
                </a:solidFill>
              </a:rPr>
              <a:t>and </a:t>
            </a:r>
            <a:r>
              <a:rPr lang="en-US" sz="1500" i="1" dirty="0" smtClean="0">
                <a:solidFill>
                  <a:schemeClr val="tx1"/>
                </a:solidFill>
              </a:rPr>
              <a:t>¬ (a </a:t>
            </a:r>
            <a:r>
              <a:rPr lang="en-US" sz="1500" dirty="0" smtClean="0">
                <a:solidFill>
                  <a:schemeClr val="tx1"/>
                </a:solidFill>
              </a:rPr>
              <a:t>V</a:t>
            </a:r>
            <a:r>
              <a:rPr lang="en-US" sz="1500" i="1" dirty="0" smtClean="0">
                <a:solidFill>
                  <a:schemeClr val="tx1"/>
                </a:solidFill>
              </a:rPr>
              <a:t> b) = ¬ a </a:t>
            </a:r>
            <a:r>
              <a:rPr lang="en-US" sz="1500" dirty="0" smtClean="0">
                <a:solidFill>
                  <a:schemeClr val="tx1"/>
                </a:solidFill>
              </a:rPr>
              <a:t>∧</a:t>
            </a:r>
            <a:r>
              <a:rPr lang="en-US" sz="1500" i="1" dirty="0" smtClean="0">
                <a:solidFill>
                  <a:schemeClr val="tx1"/>
                </a:solidFill>
              </a:rPr>
              <a:t> ¬ b ], </a:t>
            </a:r>
            <a:r>
              <a:rPr lang="en-US" sz="1500" dirty="0" smtClean="0">
                <a:solidFill>
                  <a:schemeClr val="tx1"/>
                </a:solidFill>
              </a:rPr>
              <a:t>and the standard correspondences between quantifiers [</a:t>
            </a:r>
            <a:r>
              <a:rPr lang="en-US" sz="1500" i="1" dirty="0" smtClean="0">
                <a:solidFill>
                  <a:schemeClr val="tx1"/>
                </a:solidFill>
              </a:rPr>
              <a:t>¬ </a:t>
            </a:r>
            <a:r>
              <a:rPr lang="en-US" sz="1500" dirty="0" smtClean="0">
                <a:solidFill>
                  <a:schemeClr val="tx1"/>
                </a:solidFill>
              </a:rPr>
              <a:t>∀x:</a:t>
            </a:r>
            <a:r>
              <a:rPr lang="en-US" sz="1500" i="1" dirty="0" smtClean="0">
                <a:solidFill>
                  <a:schemeClr val="tx1"/>
                </a:solidFill>
              </a:rPr>
              <a:t> P(x) = </a:t>
            </a:r>
            <a:r>
              <a:rPr lang="en-US" sz="1500" dirty="0" smtClean="0">
                <a:solidFill>
                  <a:schemeClr val="tx1"/>
                </a:solidFill>
              </a:rPr>
              <a:t>∃</a:t>
            </a:r>
            <a:r>
              <a:rPr lang="en-US" sz="1500" i="1" dirty="0" smtClean="0">
                <a:solidFill>
                  <a:schemeClr val="tx1"/>
                </a:solidFill>
              </a:rPr>
              <a:t>x</a:t>
            </a:r>
            <a:r>
              <a:rPr lang="en-US" sz="1500" dirty="0" smtClean="0">
                <a:solidFill>
                  <a:schemeClr val="tx1"/>
                </a:solidFill>
              </a:rPr>
              <a:t>:</a:t>
            </a:r>
            <a:r>
              <a:rPr lang="en-US" sz="1500" i="1" dirty="0" smtClean="0">
                <a:solidFill>
                  <a:schemeClr val="tx1"/>
                </a:solidFill>
              </a:rPr>
              <a:t> ¬ P(x) </a:t>
            </a:r>
            <a:r>
              <a:rPr lang="en-US" sz="1500" dirty="0" smtClean="0">
                <a:solidFill>
                  <a:schemeClr val="tx1"/>
                </a:solidFill>
              </a:rPr>
              <a:t>and</a:t>
            </a:r>
            <a:r>
              <a:rPr lang="en-US" sz="1500" i="1" dirty="0" smtClean="0">
                <a:solidFill>
                  <a:schemeClr val="tx1"/>
                </a:solidFill>
              </a:rPr>
              <a:t> ¬</a:t>
            </a:r>
            <a:r>
              <a:rPr lang="en-US" sz="1500" dirty="0" smtClean="0">
                <a:solidFill>
                  <a:schemeClr val="tx1"/>
                </a:solidFill>
              </a:rPr>
              <a:t> ∃</a:t>
            </a:r>
            <a:r>
              <a:rPr lang="en-US" sz="1500" i="1" dirty="0" smtClean="0">
                <a:solidFill>
                  <a:schemeClr val="tx1"/>
                </a:solidFill>
              </a:rPr>
              <a:t>x</a:t>
            </a:r>
            <a:r>
              <a:rPr lang="en-US" sz="1500" dirty="0" smtClean="0">
                <a:solidFill>
                  <a:schemeClr val="tx1"/>
                </a:solidFill>
              </a:rPr>
              <a:t>:</a:t>
            </a:r>
            <a:r>
              <a:rPr lang="en-US" sz="1500" i="1" dirty="0" smtClean="0">
                <a:solidFill>
                  <a:schemeClr val="tx1"/>
                </a:solidFill>
              </a:rPr>
              <a:t> P(x) = </a:t>
            </a:r>
            <a:r>
              <a:rPr lang="en-US" sz="1500" dirty="0" smtClean="0">
                <a:solidFill>
                  <a:schemeClr val="tx1"/>
                </a:solidFill>
              </a:rPr>
              <a:t>∀ </a:t>
            </a:r>
            <a:r>
              <a:rPr lang="en-US" sz="1500" i="1" dirty="0" smtClean="0">
                <a:solidFill>
                  <a:schemeClr val="tx1"/>
                </a:solidFill>
              </a:rPr>
              <a:t>x: ¬P(x)]. </a:t>
            </a:r>
            <a:r>
              <a:rPr lang="en-US" sz="1500" dirty="0" smtClean="0">
                <a:solidFill>
                  <a:schemeClr val="tx1"/>
                </a:solidFill>
              </a:rPr>
              <a:t>Performing this transformation on the wff from step 1 yields</a:t>
            </a:r>
          </a:p>
          <a:p>
            <a:pPr algn="l"/>
            <a:r>
              <a:rPr lang="en-US" sz="1500" i="1" dirty="0" smtClean="0">
                <a:solidFill>
                  <a:schemeClr val="tx1"/>
                </a:solidFill>
              </a:rPr>
              <a:t>	</a:t>
            </a:r>
            <a:r>
              <a:rPr lang="en-US" sz="1500" dirty="0" smtClean="0">
                <a:solidFill>
                  <a:schemeClr val="tx1"/>
                </a:solidFill>
              </a:rPr>
              <a:t>∀x:</a:t>
            </a:r>
            <a:r>
              <a:rPr lang="en-US" sz="1500" i="1" dirty="0" smtClean="0">
                <a:solidFill>
                  <a:schemeClr val="tx1"/>
                </a:solidFill>
              </a:rPr>
              <a:t> [¬ Roman(x) </a:t>
            </a:r>
            <a:r>
              <a:rPr lang="en-US" sz="1500" dirty="0" smtClean="0">
                <a:solidFill>
                  <a:schemeClr val="tx1"/>
                </a:solidFill>
              </a:rPr>
              <a:t>V</a:t>
            </a:r>
            <a:r>
              <a:rPr lang="en-US" sz="1500" i="1" dirty="0" smtClean="0">
                <a:solidFill>
                  <a:schemeClr val="tx1"/>
                </a:solidFill>
              </a:rPr>
              <a:t> ¬ know(x, Marcus)] </a:t>
            </a:r>
            <a:r>
              <a:rPr lang="en-US" sz="1500" dirty="0" smtClean="0">
                <a:solidFill>
                  <a:schemeClr val="tx1"/>
                </a:solidFill>
              </a:rPr>
              <a:t>V</a:t>
            </a:r>
            <a:endParaRPr lang="en-US" sz="1500" i="1" dirty="0" smtClean="0">
              <a:solidFill>
                <a:schemeClr val="tx1"/>
              </a:solidFill>
            </a:endParaRPr>
          </a:p>
          <a:p>
            <a:pPr algn="l"/>
            <a:r>
              <a:rPr lang="en-US" sz="1500" i="1" dirty="0" smtClean="0">
                <a:solidFill>
                  <a:schemeClr val="tx1"/>
                </a:solidFill>
              </a:rPr>
              <a:t>		[hate(x, Caesar) </a:t>
            </a:r>
            <a:r>
              <a:rPr lang="en-US" sz="1500" dirty="0" smtClean="0">
                <a:solidFill>
                  <a:schemeClr val="tx1"/>
                </a:solidFill>
              </a:rPr>
              <a:t>V </a:t>
            </a:r>
            <a:r>
              <a:rPr lang="en-US" sz="1500" i="1" dirty="0" smtClean="0">
                <a:solidFill>
                  <a:schemeClr val="tx1"/>
                </a:solidFill>
              </a:rPr>
              <a:t>(</a:t>
            </a:r>
            <a:r>
              <a:rPr lang="en-US" sz="1500" dirty="0" smtClean="0">
                <a:solidFill>
                  <a:schemeClr val="tx1"/>
                </a:solidFill>
              </a:rPr>
              <a:t>∀</a:t>
            </a:r>
            <a:r>
              <a:rPr lang="en-US" sz="1500" i="1" dirty="0" smtClean="0">
                <a:solidFill>
                  <a:schemeClr val="tx1"/>
                </a:solidFill>
              </a:rPr>
              <a:t>y: </a:t>
            </a:r>
            <a:r>
              <a:rPr lang="en-US" sz="1500" dirty="0" smtClean="0">
                <a:solidFill>
                  <a:schemeClr val="tx1"/>
                </a:solidFill>
              </a:rPr>
              <a:t>∀</a:t>
            </a:r>
            <a:r>
              <a:rPr lang="en-US" sz="1500" i="1" dirty="0" smtClean="0">
                <a:solidFill>
                  <a:schemeClr val="tx1"/>
                </a:solidFill>
              </a:rPr>
              <a:t>z: ¬ hate(y, z) </a:t>
            </a:r>
            <a:r>
              <a:rPr lang="en-US" sz="1500" dirty="0" smtClean="0">
                <a:solidFill>
                  <a:schemeClr val="tx1"/>
                </a:solidFill>
              </a:rPr>
              <a:t>V</a:t>
            </a:r>
            <a:r>
              <a:rPr lang="en-US" sz="1500" i="1" dirty="0" smtClean="0">
                <a:solidFill>
                  <a:schemeClr val="tx1"/>
                </a:solidFill>
              </a:rPr>
              <a:t> thinkcrazy(x, y))]</a:t>
            </a:r>
          </a:p>
          <a:p>
            <a:pPr algn="l"/>
            <a:r>
              <a:rPr lang="en-US" sz="1500" dirty="0" smtClean="0">
                <a:solidFill>
                  <a:schemeClr val="tx1"/>
                </a:solidFill>
              </a:rPr>
              <a:t>3. Standardize variables so that each quantifier binds a unique variable. Since variables are just dummy names, this process cannot affect the truth value of the wff. For example, the formula</a:t>
            </a:r>
          </a:p>
          <a:p>
            <a:pPr algn="l"/>
            <a:r>
              <a:rPr lang="en-US" sz="1500" dirty="0" smtClean="0">
                <a:solidFill>
                  <a:schemeClr val="tx1"/>
                </a:solidFill>
              </a:rPr>
              <a:t>	∀x:</a:t>
            </a:r>
            <a:r>
              <a:rPr lang="en-US" sz="1500" i="1" dirty="0" smtClean="0">
                <a:solidFill>
                  <a:schemeClr val="tx1"/>
                </a:solidFill>
              </a:rPr>
              <a:t> P(x) </a:t>
            </a:r>
            <a:r>
              <a:rPr lang="en-US" sz="1500" dirty="0" smtClean="0">
                <a:solidFill>
                  <a:schemeClr val="tx1"/>
                </a:solidFill>
              </a:rPr>
              <a:t>V</a:t>
            </a:r>
            <a:r>
              <a:rPr lang="en-US" sz="1500" i="1" dirty="0" smtClean="0">
                <a:solidFill>
                  <a:schemeClr val="tx1"/>
                </a:solidFill>
              </a:rPr>
              <a:t> </a:t>
            </a:r>
            <a:r>
              <a:rPr lang="en-US" sz="1500" dirty="0" smtClean="0">
                <a:solidFill>
                  <a:schemeClr val="tx1"/>
                </a:solidFill>
              </a:rPr>
              <a:t>∀</a:t>
            </a:r>
            <a:r>
              <a:rPr lang="en-US" sz="1500" i="1" dirty="0" smtClean="0">
                <a:solidFill>
                  <a:schemeClr val="tx1"/>
                </a:solidFill>
              </a:rPr>
              <a:t>x: Q(x)</a:t>
            </a:r>
          </a:p>
          <a:p>
            <a:pPr algn="l"/>
            <a:r>
              <a:rPr lang="en-US" sz="1500" dirty="0" smtClean="0">
                <a:solidFill>
                  <a:schemeClr val="tx1"/>
                </a:solidFill>
              </a:rPr>
              <a:t>would be converted to	</a:t>
            </a:r>
          </a:p>
          <a:p>
            <a:pPr algn="l"/>
            <a:r>
              <a:rPr lang="en-US" sz="1500" dirty="0" smtClean="0">
                <a:solidFill>
                  <a:schemeClr val="tx1"/>
                </a:solidFill>
              </a:rPr>
              <a:t>	∀x:</a:t>
            </a:r>
            <a:r>
              <a:rPr lang="en-US" sz="1500" i="1" dirty="0" smtClean="0">
                <a:solidFill>
                  <a:schemeClr val="tx1"/>
                </a:solidFill>
              </a:rPr>
              <a:t> </a:t>
            </a:r>
            <a:r>
              <a:rPr lang="es-ES" sz="1500" i="1" dirty="0" smtClean="0">
                <a:solidFill>
                  <a:schemeClr val="tx1"/>
                </a:solidFill>
              </a:rPr>
              <a:t>P(x) </a:t>
            </a:r>
            <a:r>
              <a:rPr lang="en-US" sz="1500" dirty="0" smtClean="0">
                <a:solidFill>
                  <a:schemeClr val="tx1"/>
                </a:solidFill>
              </a:rPr>
              <a:t>V</a:t>
            </a:r>
            <a:r>
              <a:rPr lang="es-ES" sz="1500" i="1" dirty="0" smtClean="0">
                <a:solidFill>
                  <a:schemeClr val="tx1"/>
                </a:solidFill>
              </a:rPr>
              <a:t> </a:t>
            </a:r>
            <a:r>
              <a:rPr lang="en-US" sz="1500" dirty="0" smtClean="0">
                <a:solidFill>
                  <a:schemeClr val="tx1"/>
                </a:solidFill>
              </a:rPr>
              <a:t>∀</a:t>
            </a:r>
            <a:r>
              <a:rPr lang="es-ES" sz="1500" i="1" dirty="0" smtClean="0">
                <a:solidFill>
                  <a:schemeClr val="tx1"/>
                </a:solidFill>
              </a:rPr>
              <a:t>y: Q(y)</a:t>
            </a:r>
          </a:p>
          <a:p>
            <a:pPr algn="l"/>
            <a:r>
              <a:rPr lang="en-US" sz="1500" dirty="0">
                <a:solidFill>
                  <a:schemeClr val="tx1"/>
                </a:solidFill>
              </a:rPr>
              <a:t>This step is in preparation for the next.</a:t>
            </a:r>
          </a:p>
          <a:p>
            <a:pPr algn="l"/>
            <a:endParaRPr lang="en-US" sz="15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rmAutofit lnSpcReduction="10000"/>
          </a:bodyPr>
          <a:lstStyle/>
          <a:p>
            <a:pPr algn="l"/>
            <a:r>
              <a:rPr lang="en-US" sz="1500" dirty="0" smtClean="0">
                <a:solidFill>
                  <a:schemeClr val="tx1"/>
                </a:solidFill>
              </a:rPr>
              <a:t>4. Move all quantifiers to the left of the formula without changing their relative order. This is possible since there is no conflict among variable names. Performing this operation on the formula of step 2, we get</a:t>
            </a:r>
          </a:p>
          <a:p>
            <a:pPr algn="l"/>
            <a:r>
              <a:rPr lang="pt-BR" sz="1500" i="1" dirty="0" smtClean="0">
                <a:solidFill>
                  <a:schemeClr val="tx1"/>
                </a:solidFill>
              </a:rPr>
              <a:t>	</a:t>
            </a:r>
            <a:r>
              <a:rPr lang="en-US" sz="1500" dirty="0" smtClean="0">
                <a:solidFill>
                  <a:schemeClr val="tx1"/>
                </a:solidFill>
              </a:rPr>
              <a:t> ∀x: ∀y: Az</a:t>
            </a:r>
            <a:r>
              <a:rPr lang="en-US" sz="1500" i="1" dirty="0" smtClean="0">
                <a:solidFill>
                  <a:schemeClr val="tx1"/>
                </a:solidFill>
              </a:rPr>
              <a:t>:</a:t>
            </a:r>
            <a:r>
              <a:rPr lang="pt-BR" sz="1500" i="1" dirty="0" smtClean="0">
                <a:solidFill>
                  <a:schemeClr val="tx1"/>
                </a:solidFill>
              </a:rPr>
              <a:t> [</a:t>
            </a:r>
            <a:r>
              <a:rPr lang="en-US" sz="1500" i="1" dirty="0" smtClean="0">
                <a:solidFill>
                  <a:schemeClr val="tx1"/>
                </a:solidFill>
              </a:rPr>
              <a:t>¬ </a:t>
            </a:r>
            <a:r>
              <a:rPr lang="pt-BR" sz="1500" i="1" dirty="0" smtClean="0">
                <a:solidFill>
                  <a:schemeClr val="tx1"/>
                </a:solidFill>
              </a:rPr>
              <a:t>Roman(x) </a:t>
            </a:r>
            <a:r>
              <a:rPr lang="en-US" sz="1500" dirty="0" smtClean="0">
                <a:solidFill>
                  <a:schemeClr val="tx1"/>
                </a:solidFill>
              </a:rPr>
              <a:t>V</a:t>
            </a:r>
            <a:r>
              <a:rPr lang="pt-BR" sz="1500" i="1" dirty="0" smtClean="0">
                <a:solidFill>
                  <a:schemeClr val="tx1"/>
                </a:solidFill>
              </a:rPr>
              <a:t> </a:t>
            </a:r>
            <a:r>
              <a:rPr lang="en-US" sz="1500" i="1" dirty="0" smtClean="0">
                <a:solidFill>
                  <a:schemeClr val="tx1"/>
                </a:solidFill>
              </a:rPr>
              <a:t>¬ </a:t>
            </a:r>
            <a:r>
              <a:rPr lang="pt-BR" sz="1500" i="1" dirty="0" smtClean="0">
                <a:solidFill>
                  <a:schemeClr val="tx1"/>
                </a:solidFill>
              </a:rPr>
              <a:t>know(x, Marcus)] </a:t>
            </a:r>
            <a:r>
              <a:rPr lang="en-US" sz="1500" dirty="0" smtClean="0">
                <a:solidFill>
                  <a:schemeClr val="tx1"/>
                </a:solidFill>
              </a:rPr>
              <a:t>V</a:t>
            </a:r>
            <a:endParaRPr lang="pt-BR" sz="1500" dirty="0" smtClean="0">
              <a:solidFill>
                <a:schemeClr val="tx1"/>
              </a:solidFill>
            </a:endParaRPr>
          </a:p>
          <a:p>
            <a:pPr algn="l"/>
            <a:r>
              <a:rPr lang="en-US" sz="1500" i="1" dirty="0" smtClean="0">
                <a:solidFill>
                  <a:schemeClr val="tx1"/>
                </a:solidFill>
              </a:rPr>
              <a:t>		[hate(x, Caesar) </a:t>
            </a:r>
            <a:r>
              <a:rPr lang="en-US" sz="1500" dirty="0" smtClean="0">
                <a:solidFill>
                  <a:schemeClr val="tx1"/>
                </a:solidFill>
              </a:rPr>
              <a:t>V</a:t>
            </a:r>
            <a:r>
              <a:rPr lang="en-US" sz="1500" i="1" dirty="0" smtClean="0">
                <a:solidFill>
                  <a:schemeClr val="tx1"/>
                </a:solidFill>
              </a:rPr>
              <a:t> (¬ hale(y, z) V thinkcrazy(x, y))]</a:t>
            </a:r>
          </a:p>
          <a:p>
            <a:pPr algn="l"/>
            <a:r>
              <a:rPr lang="en-US" sz="1500" dirty="0" smtClean="0">
                <a:solidFill>
                  <a:schemeClr val="tx1"/>
                </a:solidFill>
              </a:rPr>
              <a:t>At this point, the formula is in what is known as</a:t>
            </a:r>
            <a:r>
              <a:rPr lang="en-US" sz="1500" i="1" dirty="0" smtClean="0">
                <a:solidFill>
                  <a:schemeClr val="tx1"/>
                </a:solidFill>
              </a:rPr>
              <a:t> prenex normal form</a:t>
            </a:r>
            <a:r>
              <a:rPr lang="en-US" sz="1500" dirty="0" smtClean="0">
                <a:solidFill>
                  <a:schemeClr val="tx1"/>
                </a:solidFill>
              </a:rPr>
              <a:t>. It consists of a </a:t>
            </a:r>
            <a:r>
              <a:rPr lang="en-US" sz="1500" i="1" dirty="0" smtClean="0">
                <a:solidFill>
                  <a:schemeClr val="tx1"/>
                </a:solidFill>
              </a:rPr>
              <a:t>prefix</a:t>
            </a:r>
            <a:r>
              <a:rPr lang="en-US" sz="1500" dirty="0" smtClean="0">
                <a:solidFill>
                  <a:schemeClr val="tx1"/>
                </a:solidFill>
              </a:rPr>
              <a:t> of quantifiers followed by a </a:t>
            </a:r>
            <a:r>
              <a:rPr lang="en-US" sz="1500" i="1" dirty="0" smtClean="0">
                <a:solidFill>
                  <a:schemeClr val="tx1"/>
                </a:solidFill>
              </a:rPr>
              <a:t>matrix</a:t>
            </a:r>
            <a:r>
              <a:rPr lang="en-US" sz="1500" dirty="0" smtClean="0">
                <a:solidFill>
                  <a:schemeClr val="tx1"/>
                </a:solidFill>
              </a:rPr>
              <a:t>, which is quantifier-free.</a:t>
            </a:r>
          </a:p>
          <a:p>
            <a:pPr algn="l"/>
            <a:r>
              <a:rPr lang="en-US" sz="1500" dirty="0" smtClean="0">
                <a:solidFill>
                  <a:schemeClr val="tx1"/>
                </a:solidFill>
              </a:rPr>
              <a:t>5. Eliminate existential quantifiers. A formula that contains an existentially quantified variable asserts that there is a value that can be substituted for the variable that makes the formula true. We can eliminate the quantifier by substituting for the variable a reference to a function that produces the desired value. Since we do not necessarily know how to produce the value, we must create a new function name for every such replacement. We make no assertions about these functions except that they must exist. So, for example, the formula</a:t>
            </a:r>
          </a:p>
          <a:p>
            <a:pPr algn="l"/>
            <a:r>
              <a:rPr lang="en-US" sz="1500" i="1" dirty="0" smtClean="0">
                <a:solidFill>
                  <a:schemeClr val="tx1"/>
                </a:solidFill>
              </a:rPr>
              <a:t>	</a:t>
            </a:r>
            <a:r>
              <a:rPr lang="en-US" sz="1500" dirty="0" smtClean="0">
                <a:solidFill>
                  <a:schemeClr val="tx1"/>
                </a:solidFill>
              </a:rPr>
              <a:t> ∃</a:t>
            </a:r>
            <a:r>
              <a:rPr lang="en-US" sz="1500" i="1" dirty="0" smtClean="0">
                <a:solidFill>
                  <a:schemeClr val="tx1"/>
                </a:solidFill>
              </a:rPr>
              <a:t>y : President(y)</a:t>
            </a:r>
          </a:p>
          <a:p>
            <a:pPr algn="l"/>
            <a:r>
              <a:rPr lang="en-US" sz="1500" dirty="0" smtClean="0">
                <a:solidFill>
                  <a:schemeClr val="tx1"/>
                </a:solidFill>
              </a:rPr>
              <a:t>can be transformed into the formula</a:t>
            </a:r>
          </a:p>
          <a:p>
            <a:pPr algn="l"/>
            <a:r>
              <a:rPr lang="en-US" sz="1500" i="1" dirty="0" smtClean="0">
                <a:solidFill>
                  <a:schemeClr val="tx1"/>
                </a:solidFill>
              </a:rPr>
              <a:t>	President(S1)</a:t>
            </a:r>
          </a:p>
          <a:p>
            <a:pPr algn="l"/>
            <a:r>
              <a:rPr lang="en-US" sz="1500" dirty="0" smtClean="0">
                <a:solidFill>
                  <a:schemeClr val="tx1"/>
                </a:solidFill>
              </a:rPr>
              <a:t>where S1 is a function with no arguments that somehow produces a value that satisfies President. If existential quantifiers occur within the scope of universal quantifiers, then the value that satisfies the predicate may depend on the values of the universally quantified variables. For example, in the formula</a:t>
            </a:r>
          </a:p>
          <a:p>
            <a:pPr algn="l"/>
            <a:r>
              <a:rPr lang="en-US" sz="1500" dirty="0" smtClean="0">
                <a:solidFill>
                  <a:schemeClr val="tx1"/>
                </a:solidFill>
              </a:rPr>
              <a:t>	∀x: ∃y: </a:t>
            </a:r>
            <a:r>
              <a:rPr lang="en-US" sz="1500" i="1" dirty="0" smtClean="0">
                <a:solidFill>
                  <a:schemeClr val="tx1"/>
                </a:solidFill>
              </a:rPr>
              <a:t>father-of(y, x)</a:t>
            </a:r>
          </a:p>
          <a:p>
            <a:pPr algn="l"/>
            <a:r>
              <a:rPr lang="en-US" sz="1500" dirty="0" smtClean="0">
                <a:solidFill>
                  <a:schemeClr val="tx1"/>
                </a:solidFill>
              </a:rPr>
              <a:t>the value of y that satisfies </a:t>
            </a:r>
            <a:r>
              <a:rPr lang="en-US" sz="1500" i="1" dirty="0" smtClean="0">
                <a:solidFill>
                  <a:schemeClr val="tx1"/>
                </a:solidFill>
              </a:rPr>
              <a:t>father-of </a:t>
            </a:r>
            <a:r>
              <a:rPr lang="en-US" sz="1500" dirty="0" smtClean="0">
                <a:solidFill>
                  <a:schemeClr val="tx1"/>
                </a:solidFill>
              </a:rPr>
              <a:t>depends on the particular value of </a:t>
            </a:r>
            <a:r>
              <a:rPr lang="en-US" sz="1500" i="1" dirty="0" smtClean="0">
                <a:solidFill>
                  <a:schemeClr val="tx1"/>
                </a:solidFill>
              </a:rPr>
              <a:t>x. </a:t>
            </a:r>
            <a:r>
              <a:rPr lang="en-US" sz="1500" dirty="0" smtClean="0">
                <a:solidFill>
                  <a:srgbClr val="FF0000"/>
                </a:solidFill>
              </a:rPr>
              <a:t>Thus we must generate functions with the same number of arguments as the number of universal quantifiers in whose scope the expression occurs. </a:t>
            </a:r>
            <a:r>
              <a:rPr lang="en-US" sz="1500" dirty="0" smtClean="0">
                <a:solidFill>
                  <a:schemeClr val="tx1"/>
                </a:solidFill>
              </a:rPr>
              <a:t>So this example would be transformed into</a:t>
            </a:r>
          </a:p>
          <a:p>
            <a:pPr algn="l"/>
            <a:r>
              <a:rPr lang="en-US" sz="1500" i="1" dirty="0" smtClean="0">
                <a:solidFill>
                  <a:schemeClr val="tx1"/>
                </a:solidFill>
              </a:rPr>
              <a:t>	</a:t>
            </a:r>
            <a:r>
              <a:rPr lang="en-US" sz="1500" dirty="0" smtClean="0">
                <a:solidFill>
                  <a:schemeClr val="tx1"/>
                </a:solidFill>
              </a:rPr>
              <a:t> ∀x: </a:t>
            </a:r>
            <a:r>
              <a:rPr lang="en-US" sz="1500" i="1" dirty="0" smtClean="0">
                <a:solidFill>
                  <a:schemeClr val="tx1"/>
                </a:solidFill>
              </a:rPr>
              <a:t>father-of(S2(x), x)</a:t>
            </a:r>
          </a:p>
          <a:p>
            <a:pPr algn="l"/>
            <a:r>
              <a:rPr lang="en-US" sz="1500" dirty="0">
                <a:solidFill>
                  <a:schemeClr val="tx1"/>
                </a:solidFill>
              </a:rPr>
              <a:t>These generated functions are called </a:t>
            </a:r>
            <a:r>
              <a:rPr lang="en-US" sz="1500" i="1" dirty="0" err="1">
                <a:solidFill>
                  <a:schemeClr val="tx1"/>
                </a:solidFill>
              </a:rPr>
              <a:t>Skolem</a:t>
            </a:r>
            <a:r>
              <a:rPr lang="en-US" sz="1500" i="1" dirty="0">
                <a:solidFill>
                  <a:schemeClr val="tx1"/>
                </a:solidFill>
              </a:rPr>
              <a:t> functions</a:t>
            </a:r>
            <a:r>
              <a:rPr lang="en-US" sz="1500" dirty="0">
                <a:solidFill>
                  <a:schemeClr val="tx1"/>
                </a:solidFill>
              </a:rPr>
              <a:t>. Sometimes ones with no arguments are called </a:t>
            </a:r>
            <a:r>
              <a:rPr lang="en-US" sz="1500" i="1" dirty="0" err="1">
                <a:solidFill>
                  <a:schemeClr val="tx1"/>
                </a:solidFill>
              </a:rPr>
              <a:t>Skolem</a:t>
            </a:r>
            <a:r>
              <a:rPr lang="en-US" sz="1500" i="1" dirty="0">
                <a:solidFill>
                  <a:schemeClr val="tx1"/>
                </a:solidFill>
              </a:rPr>
              <a:t> constants.</a:t>
            </a:r>
          </a:p>
          <a:p>
            <a:pPr algn="l"/>
            <a:endParaRPr lang="en-US" sz="1500" i="1" dirty="0" smtClean="0">
              <a:solidFill>
                <a:schemeClr val="tx1"/>
              </a:solidFill>
            </a:endParaRPr>
          </a:p>
          <a:p>
            <a:endParaRPr lang="en-US" i="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dirty="0" smtClean="0">
                <a:solidFill>
                  <a:schemeClr val="tx1"/>
                </a:solidFill>
              </a:rPr>
              <a:t>6. Drop the prefix. At this point, all remaining variables are universally quantified, so the prefix can just be dropped and any proof procedure we use can simply assume that any variable it sees is universally quantified. Now the formula produced in step 4 appears as</a:t>
            </a:r>
          </a:p>
          <a:p>
            <a:pPr algn="l"/>
            <a:r>
              <a:rPr lang="fr-FR" sz="1500" i="1" dirty="0" smtClean="0">
                <a:solidFill>
                  <a:schemeClr val="tx1"/>
                </a:solidFill>
              </a:rPr>
              <a:t>	[</a:t>
            </a:r>
            <a:r>
              <a:rPr lang="en-US" sz="1500" i="1" dirty="0" smtClean="0">
                <a:solidFill>
                  <a:schemeClr val="tx1"/>
                </a:solidFill>
              </a:rPr>
              <a:t>¬ </a:t>
            </a:r>
            <a:r>
              <a:rPr lang="fr-FR" sz="1500" i="1" dirty="0" smtClean="0">
                <a:solidFill>
                  <a:schemeClr val="tx1"/>
                </a:solidFill>
              </a:rPr>
              <a:t>Roman(x) </a:t>
            </a:r>
            <a:r>
              <a:rPr lang="fr-FR" sz="1500" dirty="0" smtClean="0">
                <a:solidFill>
                  <a:schemeClr val="tx1"/>
                </a:solidFill>
              </a:rPr>
              <a:t>V</a:t>
            </a:r>
            <a:r>
              <a:rPr lang="fr-FR" sz="1500" i="1" dirty="0" smtClean="0">
                <a:solidFill>
                  <a:schemeClr val="tx1"/>
                </a:solidFill>
              </a:rPr>
              <a:t> </a:t>
            </a:r>
            <a:r>
              <a:rPr lang="en-US" sz="1500" i="1" dirty="0" smtClean="0">
                <a:solidFill>
                  <a:schemeClr val="tx1"/>
                </a:solidFill>
              </a:rPr>
              <a:t>¬ </a:t>
            </a:r>
            <a:r>
              <a:rPr lang="fr-FR" sz="1500" i="1" dirty="0" smtClean="0">
                <a:solidFill>
                  <a:schemeClr val="tx1"/>
                </a:solidFill>
              </a:rPr>
              <a:t>know(x, Marcus)] </a:t>
            </a:r>
            <a:r>
              <a:rPr lang="fr-FR" sz="1500" dirty="0" smtClean="0">
                <a:solidFill>
                  <a:schemeClr val="tx1"/>
                </a:solidFill>
              </a:rPr>
              <a:t>V</a:t>
            </a:r>
          </a:p>
          <a:p>
            <a:pPr algn="l"/>
            <a:r>
              <a:rPr lang="en-US" sz="1500" i="1" dirty="0" smtClean="0">
                <a:solidFill>
                  <a:schemeClr val="tx1"/>
                </a:solidFill>
              </a:rPr>
              <a:t>		[hate(x, Caesar) </a:t>
            </a:r>
            <a:r>
              <a:rPr lang="en-US" sz="1500" dirty="0" smtClean="0">
                <a:solidFill>
                  <a:schemeClr val="tx1"/>
                </a:solidFill>
              </a:rPr>
              <a:t>V </a:t>
            </a:r>
            <a:r>
              <a:rPr lang="en-US" sz="1500" i="1" dirty="0" smtClean="0">
                <a:solidFill>
                  <a:schemeClr val="tx1"/>
                </a:solidFill>
              </a:rPr>
              <a:t>(¬ hate(y, z) </a:t>
            </a:r>
            <a:r>
              <a:rPr lang="en-US" sz="1500" dirty="0" smtClean="0">
                <a:solidFill>
                  <a:schemeClr val="tx1"/>
                </a:solidFill>
              </a:rPr>
              <a:t>V </a:t>
            </a:r>
            <a:r>
              <a:rPr lang="en-US" sz="1500" i="1" dirty="0" smtClean="0">
                <a:solidFill>
                  <a:schemeClr val="tx1"/>
                </a:solidFill>
              </a:rPr>
              <a:t>thinkcrazy(x, y))]</a:t>
            </a:r>
          </a:p>
          <a:p>
            <a:pPr algn="l"/>
            <a:r>
              <a:rPr lang="en-US" sz="1500" dirty="0" smtClean="0">
                <a:solidFill>
                  <a:schemeClr val="tx1"/>
                </a:solidFill>
              </a:rPr>
              <a:t>7. Convert the matrix into a conjunction of disjuncts. In the case or our example, since there are no </a:t>
            </a:r>
            <a:r>
              <a:rPr lang="en-US" sz="1500" i="1" dirty="0" smtClean="0">
                <a:solidFill>
                  <a:schemeClr val="tx1"/>
                </a:solidFill>
              </a:rPr>
              <a:t>and’s, </a:t>
            </a:r>
            <a:r>
              <a:rPr lang="en-US" sz="1500" dirty="0" smtClean="0">
                <a:solidFill>
                  <a:schemeClr val="tx1"/>
                </a:solidFill>
              </a:rPr>
              <a:t>it is only necessary to exploit the associative property of </a:t>
            </a:r>
            <a:r>
              <a:rPr lang="en-US" sz="1500" i="1" dirty="0" smtClean="0">
                <a:solidFill>
                  <a:schemeClr val="tx1"/>
                </a:solidFill>
              </a:rPr>
              <a:t>or </a:t>
            </a:r>
            <a:r>
              <a:rPr lang="en-US" sz="1500" dirty="0" smtClean="0">
                <a:solidFill>
                  <a:schemeClr val="tx1"/>
                </a:solidFill>
              </a:rPr>
              <a:t>[ i.e., (a ∧ b) V c = (a V c) ∧ (b ∧ c)] and simply remove the parentheses, giving</a:t>
            </a:r>
          </a:p>
          <a:p>
            <a:pPr algn="l"/>
            <a:r>
              <a:rPr lang="en-US" sz="1500" i="1" dirty="0" smtClean="0">
                <a:solidFill>
                  <a:schemeClr val="tx1"/>
                </a:solidFill>
              </a:rPr>
              <a:t>	 ¬ Roman(x) </a:t>
            </a:r>
            <a:r>
              <a:rPr lang="en-US" sz="1500" dirty="0" smtClean="0">
                <a:solidFill>
                  <a:schemeClr val="tx1"/>
                </a:solidFill>
              </a:rPr>
              <a:t>V</a:t>
            </a:r>
            <a:r>
              <a:rPr lang="en-US" sz="1500" i="1" dirty="0" smtClean="0">
                <a:solidFill>
                  <a:schemeClr val="tx1"/>
                </a:solidFill>
              </a:rPr>
              <a:t> ¬ know(x, Marcus) </a:t>
            </a:r>
            <a:r>
              <a:rPr lang="en-US" sz="1500" dirty="0" smtClean="0">
                <a:solidFill>
                  <a:schemeClr val="tx1"/>
                </a:solidFill>
              </a:rPr>
              <a:t>V</a:t>
            </a:r>
          </a:p>
          <a:p>
            <a:pPr algn="l"/>
            <a:r>
              <a:rPr lang="es-ES" sz="1500" i="1" dirty="0" smtClean="0">
                <a:solidFill>
                  <a:schemeClr val="tx1"/>
                </a:solidFill>
              </a:rPr>
              <a:t>		hate(x, Caesar) </a:t>
            </a:r>
            <a:r>
              <a:rPr lang="es-ES" sz="1500" dirty="0" smtClean="0">
                <a:solidFill>
                  <a:schemeClr val="tx1"/>
                </a:solidFill>
              </a:rPr>
              <a:t>V</a:t>
            </a:r>
            <a:r>
              <a:rPr lang="es-ES" sz="1500" i="1" dirty="0" smtClean="0">
                <a:solidFill>
                  <a:schemeClr val="tx1"/>
                </a:solidFill>
              </a:rPr>
              <a:t> </a:t>
            </a:r>
            <a:r>
              <a:rPr lang="en-US" sz="1500" i="1" dirty="0" smtClean="0">
                <a:solidFill>
                  <a:schemeClr val="tx1"/>
                </a:solidFill>
              </a:rPr>
              <a:t>¬ </a:t>
            </a:r>
            <a:r>
              <a:rPr lang="es-ES" sz="1500" i="1" dirty="0" smtClean="0">
                <a:solidFill>
                  <a:schemeClr val="tx1"/>
                </a:solidFill>
              </a:rPr>
              <a:t>hate(y, z) </a:t>
            </a:r>
            <a:r>
              <a:rPr lang="es-ES" sz="1500" dirty="0" smtClean="0">
                <a:solidFill>
                  <a:schemeClr val="tx1"/>
                </a:solidFill>
              </a:rPr>
              <a:t>V </a:t>
            </a:r>
            <a:r>
              <a:rPr lang="es-ES" sz="1500" i="1" dirty="0" smtClean="0">
                <a:solidFill>
                  <a:schemeClr val="tx1"/>
                </a:solidFill>
              </a:rPr>
              <a:t>thinkcrazy(x, y)</a:t>
            </a:r>
          </a:p>
          <a:p>
            <a:pPr algn="l"/>
            <a:r>
              <a:rPr lang="en-US" sz="1500" dirty="0" smtClean="0">
                <a:solidFill>
                  <a:schemeClr val="tx1"/>
                </a:solidFill>
              </a:rPr>
              <a:t>However, it is also frequently necessary to exploit the distributive property [i.e. , </a:t>
            </a:r>
            <a:r>
              <a:rPr lang="en-US" sz="1500" i="1" dirty="0" smtClean="0">
                <a:solidFill>
                  <a:schemeClr val="tx1"/>
                </a:solidFill>
              </a:rPr>
              <a:t>(a </a:t>
            </a:r>
            <a:r>
              <a:rPr lang="en-US" sz="1500" dirty="0" smtClean="0">
                <a:solidFill>
                  <a:schemeClr val="tx1"/>
                </a:solidFill>
              </a:rPr>
              <a:t>∧ </a:t>
            </a:r>
            <a:r>
              <a:rPr lang="en-US" sz="1500" i="1" dirty="0" smtClean="0">
                <a:solidFill>
                  <a:schemeClr val="tx1"/>
                </a:solidFill>
              </a:rPr>
              <a:t>b) </a:t>
            </a:r>
            <a:r>
              <a:rPr lang="en-US" sz="1500" dirty="0" smtClean="0">
                <a:solidFill>
                  <a:schemeClr val="tx1"/>
                </a:solidFill>
              </a:rPr>
              <a:t>V</a:t>
            </a:r>
            <a:r>
              <a:rPr lang="en-US" sz="1500" i="1" dirty="0" smtClean="0">
                <a:solidFill>
                  <a:schemeClr val="tx1"/>
                </a:solidFill>
              </a:rPr>
              <a:t> c = (a </a:t>
            </a:r>
            <a:r>
              <a:rPr lang="en-US" sz="1500" dirty="0" smtClean="0">
                <a:solidFill>
                  <a:schemeClr val="tx1"/>
                </a:solidFill>
              </a:rPr>
              <a:t>V</a:t>
            </a:r>
            <a:r>
              <a:rPr lang="en-US" sz="1500" i="1" dirty="0" smtClean="0">
                <a:solidFill>
                  <a:schemeClr val="tx1"/>
                </a:solidFill>
              </a:rPr>
              <a:t> c) </a:t>
            </a:r>
            <a:r>
              <a:rPr lang="en-US" sz="1500" dirty="0" smtClean="0">
                <a:solidFill>
                  <a:schemeClr val="tx1"/>
                </a:solidFill>
              </a:rPr>
              <a:t>∧ </a:t>
            </a:r>
            <a:r>
              <a:rPr lang="en-US" sz="1500" i="1" dirty="0" smtClean="0">
                <a:solidFill>
                  <a:schemeClr val="tx1"/>
                </a:solidFill>
              </a:rPr>
              <a:t>(b </a:t>
            </a:r>
            <a:r>
              <a:rPr lang="en-US" sz="1500" dirty="0" smtClean="0">
                <a:solidFill>
                  <a:schemeClr val="tx1"/>
                </a:solidFill>
              </a:rPr>
              <a:t>V</a:t>
            </a:r>
            <a:r>
              <a:rPr lang="en-US" sz="1500" i="1" dirty="0" smtClean="0">
                <a:solidFill>
                  <a:schemeClr val="tx1"/>
                </a:solidFill>
              </a:rPr>
              <a:t> c)]. </a:t>
            </a:r>
            <a:r>
              <a:rPr lang="en-US" sz="1500" dirty="0" smtClean="0">
                <a:solidFill>
                  <a:schemeClr val="tx1"/>
                </a:solidFill>
              </a:rPr>
              <a:t>For example, the formula</a:t>
            </a:r>
          </a:p>
          <a:p>
            <a:pPr algn="l"/>
            <a:r>
              <a:rPr lang="en-US" sz="1500" i="1" dirty="0" smtClean="0">
                <a:solidFill>
                  <a:schemeClr val="tx1"/>
                </a:solidFill>
              </a:rPr>
              <a:t>	(winter </a:t>
            </a:r>
            <a:r>
              <a:rPr lang="en-US" sz="1500" dirty="0" smtClean="0">
                <a:solidFill>
                  <a:schemeClr val="tx1"/>
                </a:solidFill>
              </a:rPr>
              <a:t>∧ </a:t>
            </a:r>
            <a:r>
              <a:rPr lang="en-US" sz="1500" i="1" dirty="0" smtClean="0">
                <a:solidFill>
                  <a:schemeClr val="tx1"/>
                </a:solidFill>
              </a:rPr>
              <a:t>wearingboots)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 </a:t>
            </a:r>
            <a:r>
              <a:rPr lang="en-US" sz="1500" i="1" dirty="0" smtClean="0">
                <a:solidFill>
                  <a:schemeClr val="tx1"/>
                </a:solidFill>
              </a:rPr>
              <a:t>wearingsandals)</a:t>
            </a:r>
          </a:p>
          <a:p>
            <a:pPr algn="l"/>
            <a:r>
              <a:rPr lang="en-US" sz="1500" dirty="0" smtClean="0">
                <a:solidFill>
                  <a:schemeClr val="tx1"/>
                </a:solidFill>
              </a:rPr>
              <a:t>becomes, after one application of the rule</a:t>
            </a:r>
          </a:p>
          <a:p>
            <a:pPr algn="l"/>
            <a:r>
              <a:rPr lang="en-US" sz="1500" i="1" dirty="0" smtClean="0">
                <a:solidFill>
                  <a:schemeClr val="tx1"/>
                </a:solidFill>
              </a:rPr>
              <a:t>	[winter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 </a:t>
            </a:r>
            <a:r>
              <a:rPr lang="en-US" sz="1500" i="1" dirty="0" smtClean="0">
                <a:solidFill>
                  <a:schemeClr val="tx1"/>
                </a:solidFill>
              </a:rPr>
              <a:t>wearingsandals)]</a:t>
            </a:r>
          </a:p>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[wearingboots </a:t>
            </a:r>
            <a:r>
              <a:rPr lang="en-US" sz="1500" dirty="0" smtClean="0">
                <a:solidFill>
                  <a:schemeClr val="tx1"/>
                </a:solidFill>
              </a:rPr>
              <a:t>V </a:t>
            </a:r>
            <a:r>
              <a:rPr lang="en-US" sz="1500" i="1" dirty="0" smtClean="0">
                <a:solidFill>
                  <a:schemeClr val="tx1"/>
                </a:solidFill>
              </a:rPr>
              <a:t>(summer </a:t>
            </a:r>
            <a:r>
              <a:rPr lang="en-US" sz="1500" dirty="0" smtClean="0">
                <a:solidFill>
                  <a:schemeClr val="tx1"/>
                </a:solidFill>
              </a:rPr>
              <a:t>∧ </a:t>
            </a:r>
            <a:r>
              <a:rPr lang="en-US" sz="1500" i="1" dirty="0" smtClean="0">
                <a:solidFill>
                  <a:schemeClr val="tx1"/>
                </a:solidFill>
              </a:rPr>
              <a:t>wearingsandals)]</a:t>
            </a:r>
          </a:p>
          <a:p>
            <a:pPr algn="l"/>
            <a:r>
              <a:rPr lang="en-US" sz="1500" dirty="0" smtClean="0">
                <a:solidFill>
                  <a:schemeClr val="tx1"/>
                </a:solidFill>
              </a:rPr>
              <a:t>and then, after a second application, required since there are still conjuncts joined by OR's,</a:t>
            </a:r>
          </a:p>
          <a:p>
            <a:pPr algn="l"/>
            <a:r>
              <a:rPr lang="en-US" sz="1500" i="1" dirty="0" smtClean="0">
                <a:solidFill>
                  <a:schemeClr val="tx1"/>
                </a:solidFill>
              </a:rPr>
              <a:t>	(winter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a:t>
            </a:r>
            <a:endParaRPr lang="en-US" sz="1500" i="1" dirty="0" smtClean="0">
              <a:solidFill>
                <a:schemeClr val="tx1"/>
              </a:solidFill>
            </a:endParaRPr>
          </a:p>
          <a:p>
            <a:pPr algn="l"/>
            <a:r>
              <a:rPr lang="en-US" sz="1500" dirty="0" smtClean="0">
                <a:solidFill>
                  <a:schemeClr val="tx1"/>
                </a:solidFill>
              </a:rPr>
              <a:t>	(winter V </a:t>
            </a:r>
            <a:r>
              <a:rPr lang="en-US" sz="1500" i="1" dirty="0" smtClean="0">
                <a:solidFill>
                  <a:schemeClr val="tx1"/>
                </a:solidFill>
              </a:rPr>
              <a:t>wearingsandals) </a:t>
            </a:r>
            <a:r>
              <a:rPr lang="en-US" sz="1500" dirty="0" smtClean="0">
                <a:solidFill>
                  <a:schemeClr val="tx1"/>
                </a:solidFill>
              </a:rPr>
              <a:t>∧</a:t>
            </a:r>
            <a:endParaRPr lang="en-US" sz="1500" i="1" dirty="0" smtClean="0">
              <a:solidFill>
                <a:schemeClr val="tx1"/>
              </a:solidFill>
            </a:endParaRPr>
          </a:p>
          <a:p>
            <a:pPr algn="l"/>
            <a:r>
              <a:rPr lang="en-US" sz="1500" i="1" dirty="0" smtClean="0">
                <a:solidFill>
                  <a:schemeClr val="tx1"/>
                </a:solidFill>
              </a:rPr>
              <a:t>	(wearingboots </a:t>
            </a:r>
            <a:r>
              <a:rPr lang="en-US" sz="1500" dirty="0" smtClean="0">
                <a:solidFill>
                  <a:schemeClr val="tx1"/>
                </a:solidFill>
              </a:rPr>
              <a:t>V</a:t>
            </a:r>
            <a:r>
              <a:rPr lang="en-US" sz="1500" i="1" dirty="0" smtClean="0">
                <a:solidFill>
                  <a:schemeClr val="tx1"/>
                </a:solidFill>
              </a:rPr>
              <a:t> summer)  </a:t>
            </a:r>
            <a:r>
              <a:rPr lang="en-US" sz="1500" dirty="0" smtClean="0">
                <a:solidFill>
                  <a:schemeClr val="tx1"/>
                </a:solidFill>
              </a:rPr>
              <a:t>∧</a:t>
            </a:r>
            <a:endParaRPr lang="en-US" sz="1500" i="1" dirty="0" smtClean="0">
              <a:solidFill>
                <a:schemeClr val="tx1"/>
              </a:solidFill>
            </a:endParaRPr>
          </a:p>
          <a:p>
            <a:pPr algn="l"/>
            <a:r>
              <a:rPr lang="en-US" sz="1500" i="1" dirty="0" smtClean="0">
                <a:solidFill>
                  <a:schemeClr val="tx1"/>
                </a:solidFill>
              </a:rPr>
              <a:t>	(wearingboots </a:t>
            </a:r>
            <a:r>
              <a:rPr lang="en-US" sz="1500" dirty="0" smtClean="0">
                <a:solidFill>
                  <a:schemeClr val="tx1"/>
                </a:solidFill>
              </a:rPr>
              <a:t>V </a:t>
            </a:r>
            <a:r>
              <a:rPr lang="en-US" sz="1500" i="1" dirty="0" smtClean="0">
                <a:solidFill>
                  <a:schemeClr val="tx1"/>
                </a:solidFill>
              </a:rPr>
              <a:t>wearingsandals)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8. Create a separate clause corresponding to each conjunct. In order for a wff to be true, all the clauses that are generated from it must be true. If we are going to be working with several </a:t>
            </a:r>
            <a:r>
              <a:rPr lang="en-US" sz="1500" dirty="0" err="1" smtClean="0">
                <a:solidFill>
                  <a:schemeClr val="tx1"/>
                </a:solidFill>
              </a:rPr>
              <a:t>wff’s</a:t>
            </a:r>
            <a:r>
              <a:rPr lang="en-US" sz="1500" dirty="0" smtClean="0">
                <a:solidFill>
                  <a:schemeClr val="tx1"/>
                </a:solidFill>
              </a:rPr>
              <a:t>, all the clauses generated by each of them can now be combined to represent the same set of facts as were represented by the original wff's.</a:t>
            </a:r>
          </a:p>
          <a:p>
            <a:pPr algn="l"/>
            <a:r>
              <a:rPr lang="en-US" sz="1500" dirty="0" smtClean="0">
                <a:solidFill>
                  <a:schemeClr val="tx1"/>
                </a:solidFill>
              </a:rPr>
              <a:t>9. Standardize apart the variables in the set of clauses generated in step 8. By this we mean rename the variables so that no two clauses make reference to the same variable. In making this transformation, we rely on the fact that</a:t>
            </a:r>
          </a:p>
          <a:p>
            <a:pPr algn="l"/>
            <a:r>
              <a:rPr lang="fr-FR" sz="1500" i="1" dirty="0" smtClean="0">
                <a:solidFill>
                  <a:schemeClr val="tx1"/>
                </a:solidFill>
              </a:rPr>
              <a:t>	(</a:t>
            </a:r>
            <a:r>
              <a:rPr lang="en-US" sz="1500" dirty="0" smtClean="0">
                <a:solidFill>
                  <a:schemeClr val="tx1"/>
                </a:solidFill>
              </a:rPr>
              <a:t>∀x: </a:t>
            </a:r>
            <a:r>
              <a:rPr lang="fr-FR" sz="1500" i="1" dirty="0" smtClean="0">
                <a:solidFill>
                  <a:schemeClr val="tx1"/>
                </a:solidFill>
              </a:rPr>
              <a:t>P(x) </a:t>
            </a:r>
            <a:r>
              <a:rPr lang="en-US" sz="1500" dirty="0" smtClean="0">
                <a:solidFill>
                  <a:schemeClr val="tx1"/>
                </a:solidFill>
              </a:rPr>
              <a:t>∧</a:t>
            </a:r>
            <a:r>
              <a:rPr lang="fr-FR" sz="1500" i="1" dirty="0" smtClean="0">
                <a:solidFill>
                  <a:schemeClr val="tx1"/>
                </a:solidFill>
              </a:rPr>
              <a:t> Q(x)) = </a:t>
            </a:r>
            <a:r>
              <a:rPr lang="en-US" sz="1500" dirty="0" smtClean="0">
                <a:solidFill>
                  <a:schemeClr val="tx1"/>
                </a:solidFill>
              </a:rPr>
              <a:t>∀x: </a:t>
            </a:r>
            <a:r>
              <a:rPr lang="fr-FR" sz="1500" i="1" dirty="0" smtClean="0">
                <a:solidFill>
                  <a:schemeClr val="tx1"/>
                </a:solidFill>
              </a:rPr>
              <a:t>P(x) </a:t>
            </a:r>
            <a:r>
              <a:rPr lang="en-US" sz="1500" dirty="0" smtClean="0">
                <a:solidFill>
                  <a:schemeClr val="tx1"/>
                </a:solidFill>
              </a:rPr>
              <a:t>∧ ∀x: </a:t>
            </a:r>
            <a:r>
              <a:rPr lang="fr-FR" sz="1500" i="1" dirty="0" smtClean="0">
                <a:solidFill>
                  <a:schemeClr val="tx1"/>
                </a:solidFill>
              </a:rPr>
              <a:t>Q(x)</a:t>
            </a:r>
            <a:endParaRPr lang="en-US" sz="1500" dirty="0" smtClean="0">
              <a:solidFill>
                <a:schemeClr val="tx1"/>
              </a:solidFill>
            </a:endParaRPr>
          </a:p>
          <a:p>
            <a:pPr algn="l"/>
            <a:r>
              <a:rPr lang="en-US" sz="1500" dirty="0" smtClean="0">
                <a:solidFill>
                  <a:schemeClr val="tx1"/>
                </a:solidFill>
              </a:rPr>
              <a:t>      Thus since each clause is a separate conjunct and since all the variables are universally quantified,  </a:t>
            </a:r>
          </a:p>
          <a:p>
            <a:pPr algn="l"/>
            <a:r>
              <a:rPr lang="en-US" sz="1500" dirty="0" smtClean="0">
                <a:solidFill>
                  <a:schemeClr val="tx1"/>
                </a:solidFill>
              </a:rPr>
              <a:t>      there need be no relationship between the variables of two clauses, even if they were generated </a:t>
            </a:r>
          </a:p>
          <a:p>
            <a:pPr algn="l"/>
            <a:r>
              <a:rPr lang="en-US" sz="1500" dirty="0" smtClean="0">
                <a:solidFill>
                  <a:schemeClr val="tx1"/>
                </a:solidFill>
              </a:rPr>
              <a:t>      from the same wff.</a:t>
            </a:r>
          </a:p>
          <a:p>
            <a:pPr algn="l"/>
            <a:r>
              <a:rPr lang="en-US" sz="1500" dirty="0" smtClean="0">
                <a:solidFill>
                  <a:schemeClr val="tx1"/>
                </a:solidFill>
              </a:rPr>
              <a:t>	Performing this final step of standardization is important because during the resolution procedure it is sometimes necessary to instantiate a universally quantified variable (i.e., substitute for it a particular value). But, in general, we want to keep clauses in their most general form as long as possible. So when a variable is instantiated, we want to know the minimum number of substitutions that must be made to preserve the truth value of the system.</a:t>
            </a:r>
          </a:p>
          <a:p>
            <a:pPr algn="l"/>
            <a:r>
              <a:rPr lang="en-US" sz="1500" dirty="0" smtClean="0">
                <a:solidFill>
                  <a:schemeClr val="tx1"/>
                </a:solidFill>
              </a:rPr>
              <a:t>	After applying this entire procedure to a set of wff's, we will have a set of clauses, each of which is a disjunction of </a:t>
            </a:r>
            <a:r>
              <a:rPr lang="en-US" sz="1500" i="1" dirty="0" smtClean="0">
                <a:solidFill>
                  <a:schemeClr val="tx1"/>
                </a:solidFill>
              </a:rPr>
              <a:t>literals. </a:t>
            </a:r>
            <a:r>
              <a:rPr lang="en-US" sz="1500" dirty="0" smtClean="0">
                <a:solidFill>
                  <a:schemeClr val="tx1"/>
                </a:solidFill>
              </a:rPr>
              <a:t>These clauses can now be exploited by the resolution procedure to generate proofs.</a:t>
            </a:r>
          </a:p>
          <a:p>
            <a:pPr algn="l"/>
            <a:r>
              <a:rPr lang="en-US" sz="1500" b="1" dirty="0" smtClean="0">
                <a:solidFill>
                  <a:schemeClr val="tx1"/>
                </a:solidFill>
              </a:rPr>
              <a:t>The Basis of Resolution</a:t>
            </a:r>
          </a:p>
          <a:p>
            <a:pPr algn="l"/>
            <a:r>
              <a:rPr lang="en-US" sz="1500" dirty="0" smtClean="0">
                <a:solidFill>
                  <a:schemeClr val="tx1"/>
                </a:solidFill>
              </a:rPr>
              <a:t>The resolution procedure is a simple iterative process: at each step, two clauses, called the </a:t>
            </a:r>
            <a:r>
              <a:rPr lang="en-US" sz="1500" i="1" dirty="0" smtClean="0">
                <a:solidFill>
                  <a:schemeClr val="tx1"/>
                </a:solidFill>
              </a:rPr>
              <a:t>parent clauses, </a:t>
            </a:r>
            <a:r>
              <a:rPr lang="en-US" sz="1500" dirty="0" smtClean="0">
                <a:solidFill>
                  <a:schemeClr val="tx1"/>
                </a:solidFill>
              </a:rPr>
              <a:t>are compared (</a:t>
            </a:r>
            <a:r>
              <a:rPr lang="en-US" sz="1500" i="1" dirty="0" smtClean="0">
                <a:solidFill>
                  <a:schemeClr val="tx1"/>
                </a:solidFill>
              </a:rPr>
              <a:t>resolved</a:t>
            </a:r>
            <a:r>
              <a:rPr lang="en-US" sz="1500" dirty="0" smtClean="0">
                <a:solidFill>
                  <a:schemeClr val="tx1"/>
                </a:solidFill>
              </a:rPr>
              <a:t>), yielding a new clause that has been inferred from them. The new clause represents ways</a:t>
            </a:r>
            <a:r>
              <a:rPr lang="en-US" sz="1500" i="1" dirty="0" smtClean="0">
                <a:solidFill>
                  <a:schemeClr val="tx1"/>
                </a:solidFill>
              </a:rPr>
              <a:t> </a:t>
            </a:r>
            <a:r>
              <a:rPr lang="en-US" sz="1500" dirty="0" smtClean="0">
                <a:solidFill>
                  <a:schemeClr val="tx1"/>
                </a:solidFill>
              </a:rPr>
              <a:t>that the two parent clauses interact with each other. Suppose that there are two clauses in the system: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Autofit/>
          </a:bodyPr>
          <a:lstStyle/>
          <a:p>
            <a:pPr algn="l"/>
            <a:r>
              <a:rPr lang="en-US" sz="1500" i="1" dirty="0" smtClean="0">
                <a:solidFill>
                  <a:schemeClr val="tx1"/>
                </a:solidFill>
              </a:rPr>
              <a:t>	winter </a:t>
            </a:r>
            <a:r>
              <a:rPr lang="en-US" sz="1500" dirty="0" smtClean="0">
                <a:solidFill>
                  <a:schemeClr val="tx1"/>
                </a:solidFill>
              </a:rPr>
              <a:t>V</a:t>
            </a:r>
            <a:r>
              <a:rPr lang="en-US" sz="1500" i="1" dirty="0" smtClean="0">
                <a:solidFill>
                  <a:schemeClr val="tx1"/>
                </a:solidFill>
              </a:rPr>
              <a:t> summer</a:t>
            </a:r>
          </a:p>
          <a:p>
            <a:pPr algn="l"/>
            <a:r>
              <a:rPr lang="en-US" sz="1500" i="1" dirty="0" smtClean="0">
                <a:solidFill>
                  <a:schemeClr val="tx1"/>
                </a:solidFill>
              </a:rPr>
              <a:t>	 ¬ winter </a:t>
            </a:r>
            <a:r>
              <a:rPr lang="en-US" sz="1500" dirty="0" smtClean="0">
                <a:solidFill>
                  <a:schemeClr val="tx1"/>
                </a:solidFill>
              </a:rPr>
              <a:t>V</a:t>
            </a:r>
            <a:r>
              <a:rPr lang="en-US" sz="1500" i="1" dirty="0" smtClean="0">
                <a:solidFill>
                  <a:schemeClr val="tx1"/>
                </a:solidFill>
              </a:rPr>
              <a:t> cold</a:t>
            </a:r>
          </a:p>
          <a:p>
            <a:pPr algn="l"/>
            <a:r>
              <a:rPr lang="en-US" sz="1500" dirty="0" smtClean="0">
                <a:solidFill>
                  <a:schemeClr val="tx1"/>
                </a:solidFill>
              </a:rPr>
              <a:t>Recall that this means that both clauses must be true (i.e., the clauses, although they look independent, are really conjoined).</a:t>
            </a:r>
          </a:p>
          <a:p>
            <a:pPr algn="l"/>
            <a:r>
              <a:rPr lang="en-US" sz="1500" dirty="0" smtClean="0">
                <a:solidFill>
                  <a:schemeClr val="tx1"/>
                </a:solidFill>
              </a:rPr>
              <a:t>	Now we observe that precisely one of </a:t>
            </a:r>
            <a:r>
              <a:rPr lang="en-US" sz="1500" i="1" dirty="0" smtClean="0">
                <a:solidFill>
                  <a:schemeClr val="tx1"/>
                </a:solidFill>
              </a:rPr>
              <a:t>winter </a:t>
            </a:r>
            <a:r>
              <a:rPr lang="en-US" sz="1500" dirty="0" smtClean="0">
                <a:solidFill>
                  <a:schemeClr val="tx1"/>
                </a:solidFill>
              </a:rPr>
              <a:t>and</a:t>
            </a:r>
            <a:r>
              <a:rPr lang="en-US" sz="1500" i="1" dirty="0" smtClean="0">
                <a:solidFill>
                  <a:schemeClr val="tx1"/>
                </a:solidFill>
              </a:rPr>
              <a:t> ¬ winter </a:t>
            </a:r>
            <a:r>
              <a:rPr lang="en-US" sz="1500" dirty="0" smtClean="0">
                <a:solidFill>
                  <a:schemeClr val="tx1"/>
                </a:solidFill>
              </a:rPr>
              <a:t>will be true at any point. If winter is true, then cold must be true to guarantee the truth of the second clause. If </a:t>
            </a:r>
            <a:r>
              <a:rPr lang="en-US" sz="1500" i="1" dirty="0" smtClean="0">
                <a:solidFill>
                  <a:schemeClr val="tx1"/>
                </a:solidFill>
              </a:rPr>
              <a:t>¬ winter </a:t>
            </a:r>
            <a:r>
              <a:rPr lang="en-US" sz="1500" dirty="0" smtClean="0">
                <a:solidFill>
                  <a:schemeClr val="tx1"/>
                </a:solidFill>
              </a:rPr>
              <a:t>is true, then </a:t>
            </a:r>
            <a:r>
              <a:rPr lang="en-US" sz="1500" i="1" dirty="0" smtClean="0">
                <a:solidFill>
                  <a:schemeClr val="tx1"/>
                </a:solidFill>
              </a:rPr>
              <a:t>summer </a:t>
            </a:r>
            <a:r>
              <a:rPr lang="en-US" sz="1500" dirty="0" smtClean="0">
                <a:solidFill>
                  <a:schemeClr val="tx1"/>
                </a:solidFill>
              </a:rPr>
              <a:t>must be true to guarantee the truth of the first clause. Thus we see that from these two clauses we can deduce </a:t>
            </a:r>
          </a:p>
          <a:p>
            <a:pPr algn="l"/>
            <a:r>
              <a:rPr lang="en-US" sz="1500" i="1" dirty="0" smtClean="0">
                <a:solidFill>
                  <a:schemeClr val="tx1"/>
                </a:solidFill>
              </a:rPr>
              <a:t>	summer </a:t>
            </a:r>
            <a:r>
              <a:rPr lang="en-US" sz="1500" dirty="0" smtClean="0">
                <a:solidFill>
                  <a:schemeClr val="tx1"/>
                </a:solidFill>
              </a:rPr>
              <a:t>V</a:t>
            </a:r>
            <a:r>
              <a:rPr lang="en-US" sz="1500" i="1" dirty="0" smtClean="0">
                <a:solidFill>
                  <a:schemeClr val="tx1"/>
                </a:solidFill>
              </a:rPr>
              <a:t> cold</a:t>
            </a:r>
          </a:p>
          <a:p>
            <a:pPr algn="l"/>
            <a:r>
              <a:rPr lang="en-US" sz="1500" dirty="0" smtClean="0">
                <a:solidFill>
                  <a:schemeClr val="tx1"/>
                </a:solidFill>
              </a:rPr>
              <a:t>This is the deduction that the resolution procedure will make. Resolution operates by taking two clauses that each contain the same literal, in this example, </a:t>
            </a:r>
            <a:r>
              <a:rPr lang="en-US" sz="1500" i="1" dirty="0" smtClean="0">
                <a:solidFill>
                  <a:schemeClr val="tx1"/>
                </a:solidFill>
              </a:rPr>
              <a:t>winter. </a:t>
            </a:r>
            <a:r>
              <a:rPr lang="en-US" sz="1500" dirty="0" smtClean="0">
                <a:solidFill>
                  <a:schemeClr val="tx1"/>
                </a:solidFill>
              </a:rPr>
              <a:t>The literal must occur in positive form in one clause and in negative form in the other. The </a:t>
            </a:r>
            <a:r>
              <a:rPr lang="en-US" sz="1500" i="1" dirty="0" smtClean="0">
                <a:solidFill>
                  <a:schemeClr val="tx1"/>
                </a:solidFill>
              </a:rPr>
              <a:t>resolvent </a:t>
            </a:r>
            <a:r>
              <a:rPr lang="en-US" sz="1500" dirty="0" smtClean="0">
                <a:solidFill>
                  <a:schemeClr val="tx1"/>
                </a:solidFill>
              </a:rPr>
              <a:t>is obtained by combining all of the literals of the two parent clauses except the ones that cancel.</a:t>
            </a:r>
          </a:p>
          <a:p>
            <a:pPr algn="l"/>
            <a:r>
              <a:rPr lang="en-US" sz="1500" dirty="0" smtClean="0">
                <a:solidFill>
                  <a:schemeClr val="tx1"/>
                </a:solidFill>
              </a:rPr>
              <a:t>	If the clause that is produced is the empty clause, then a contradiction has been found. For example, the two clauses</a:t>
            </a:r>
          </a:p>
          <a:p>
            <a:pPr algn="l"/>
            <a:r>
              <a:rPr lang="en-US" sz="1500" i="1" dirty="0" smtClean="0">
                <a:solidFill>
                  <a:schemeClr val="tx1"/>
                </a:solidFill>
              </a:rPr>
              <a:t>	winter</a:t>
            </a:r>
          </a:p>
          <a:p>
            <a:pPr algn="l"/>
            <a:r>
              <a:rPr lang="en-US" sz="1500" i="1" dirty="0" smtClean="0">
                <a:solidFill>
                  <a:schemeClr val="tx1"/>
                </a:solidFill>
              </a:rPr>
              <a:t>	¬ winter</a:t>
            </a:r>
          </a:p>
          <a:p>
            <a:pPr algn="l"/>
            <a:r>
              <a:rPr lang="en-US" sz="1500" dirty="0" smtClean="0">
                <a:solidFill>
                  <a:schemeClr val="tx1"/>
                </a:solidFill>
              </a:rPr>
              <a:t>will produce the empty clause. If a contradiction exists, then eventually it will be found. Of course, if no contradiction exists, it is possible that the procedure will never terminate, although as we will see, there are often ways of detecting that no contradiction exists.</a:t>
            </a:r>
          </a:p>
          <a:p>
            <a:pPr algn="l"/>
            <a:r>
              <a:rPr lang="en-US" sz="1500" dirty="0" smtClean="0">
                <a:solidFill>
                  <a:schemeClr val="tx1"/>
                </a:solidFill>
              </a:rPr>
              <a:t>	So far, we have discussed only resolution in prepositional logic. In predicate logic, the situation is more complicated since we must consider all possible ways of substituting values for the variables. The theoretical basis of the resolution procedure in predicate logic is Herbrand's theorem [Chang and Lee, 1973J, which tells us the following:</a:t>
            </a:r>
            <a:endParaRPr lang="en-US" sz="15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bodyPr>
          <a:lstStyle/>
          <a:p>
            <a:pPr algn="l"/>
            <a:r>
              <a:rPr lang="en-US" sz="1500" dirty="0" smtClean="0">
                <a:solidFill>
                  <a:schemeClr val="tx1"/>
                </a:solidFill>
              </a:rPr>
              <a:t>• To show that a set of clauses </a:t>
            </a:r>
            <a:r>
              <a:rPr lang="en-US" sz="1500" i="1" dirty="0" smtClean="0">
                <a:solidFill>
                  <a:schemeClr val="tx1"/>
                </a:solidFill>
              </a:rPr>
              <a:t>S</a:t>
            </a:r>
            <a:r>
              <a:rPr lang="en-US" sz="1500" dirty="0" smtClean="0">
                <a:solidFill>
                  <a:schemeClr val="tx1"/>
                </a:solidFill>
              </a:rPr>
              <a:t> is unsatisfiable, it is necessary to consider only interpretations over a particular set, called the </a:t>
            </a:r>
            <a:r>
              <a:rPr lang="en-US" sz="1500" i="1" dirty="0" smtClean="0">
                <a:solidFill>
                  <a:schemeClr val="tx1"/>
                </a:solidFill>
              </a:rPr>
              <a:t>Herbrand universe </a:t>
            </a:r>
            <a:r>
              <a:rPr lang="en-US" sz="1500" dirty="0" smtClean="0">
                <a:solidFill>
                  <a:schemeClr val="tx1"/>
                </a:solidFill>
              </a:rPr>
              <a:t>of </a:t>
            </a:r>
            <a:r>
              <a:rPr lang="en-US" sz="1500" i="1" dirty="0" smtClean="0">
                <a:solidFill>
                  <a:schemeClr val="tx1"/>
                </a:solidFill>
              </a:rPr>
              <a:t>S.</a:t>
            </a:r>
          </a:p>
          <a:p>
            <a:pPr algn="l"/>
            <a:r>
              <a:rPr lang="en-US" sz="1500" dirty="0" smtClean="0">
                <a:solidFill>
                  <a:schemeClr val="tx1"/>
                </a:solidFill>
              </a:rPr>
              <a:t>• A set of clauses S is unsatisfiable if and only if a finite subset of ground instances (in which all bound variables have had a value substituted for them) of S is unsatisfiable.</a:t>
            </a:r>
          </a:p>
          <a:p>
            <a:pPr algn="l"/>
            <a:r>
              <a:rPr lang="en-US" sz="1500" dirty="0" smtClean="0">
                <a:solidFill>
                  <a:schemeClr val="tx1"/>
                </a:solidFill>
              </a:rPr>
              <a:t>	The second part of the theorem is important if there is to exist any computational procedure for proving unsatisfiability, since in a finite amount of time no procedure will be able to examine an infinite set. The first part suggests that one way to go about finding a contradiction is to try systematically the possible substitutions and see if each produces a contradiction, but that is highly inefficient. The resolution principle, first introduced by Robinson [1965], provides a way of finding contradictions by trying a minimum number of substitutions. The idea is to keep clauses in their general form as long as possible and only introduce specific substitutions when they are required. For more details on different kinds of resolution , see </a:t>
            </a:r>
            <a:r>
              <a:rPr lang="en-US" sz="1500" dirty="0" err="1" smtClean="0">
                <a:solidFill>
                  <a:schemeClr val="tx1"/>
                </a:solidFill>
              </a:rPr>
              <a:t>Stickel</a:t>
            </a:r>
            <a:r>
              <a:rPr lang="en-US" sz="1500" dirty="0" smtClean="0">
                <a:solidFill>
                  <a:schemeClr val="tx1"/>
                </a:solidFill>
              </a:rPr>
              <a:t> [1988].</a:t>
            </a:r>
          </a:p>
          <a:p>
            <a:pPr algn="l"/>
            <a:r>
              <a:rPr lang="en-US" sz="1500" b="1" dirty="0" smtClean="0">
                <a:solidFill>
                  <a:schemeClr val="tx1"/>
                </a:solidFill>
              </a:rPr>
              <a:t>Resolution in Propositional Logic</a:t>
            </a:r>
          </a:p>
          <a:p>
            <a:pPr algn="l"/>
            <a:r>
              <a:rPr lang="en-US" sz="1500" dirty="0" smtClean="0">
                <a:solidFill>
                  <a:schemeClr val="tx1"/>
                </a:solidFill>
              </a:rPr>
              <a:t>In order to make it clear how resolution works, we first present the resolution procedure for propositional logic. We then expand it to include predicate logic.</a:t>
            </a:r>
          </a:p>
          <a:p>
            <a:pPr algn="l"/>
            <a:r>
              <a:rPr lang="en-US" sz="1500" dirty="0" smtClean="0">
                <a:solidFill>
                  <a:schemeClr val="tx1"/>
                </a:solidFill>
              </a:rPr>
              <a:t>	In propositional logic, the procedure for producing a proof by resolution of proposition </a:t>
            </a:r>
            <a:r>
              <a:rPr lang="en-US" sz="1500" i="1" dirty="0" smtClean="0">
                <a:solidFill>
                  <a:schemeClr val="tx1"/>
                </a:solidFill>
              </a:rPr>
              <a:t>P </a:t>
            </a:r>
            <a:r>
              <a:rPr lang="en-US" sz="1500" dirty="0" smtClean="0">
                <a:solidFill>
                  <a:schemeClr val="tx1"/>
                </a:solidFill>
              </a:rPr>
              <a:t>with respect to a set of axioms </a:t>
            </a:r>
            <a:r>
              <a:rPr lang="en-US" sz="1500" i="1" dirty="0" smtClean="0">
                <a:solidFill>
                  <a:schemeClr val="tx1"/>
                </a:solidFill>
              </a:rPr>
              <a:t>F </a:t>
            </a:r>
            <a:r>
              <a:rPr lang="en-US" sz="1500" dirty="0" smtClean="0">
                <a:solidFill>
                  <a:schemeClr val="tx1"/>
                </a:solidFill>
              </a:rPr>
              <a:t>is the following.</a:t>
            </a:r>
          </a:p>
          <a:p>
            <a:pPr algn="l"/>
            <a:r>
              <a:rPr lang="en-US" sz="1500" b="1" i="1" dirty="0" smtClean="0">
                <a:solidFill>
                  <a:schemeClr val="tx1"/>
                </a:solidFill>
              </a:rPr>
              <a:t>Algorithm: Propositional Resolution</a:t>
            </a:r>
          </a:p>
          <a:p>
            <a:pPr algn="l"/>
            <a:r>
              <a:rPr lang="en-US" sz="1500" dirty="0" smtClean="0">
                <a:solidFill>
                  <a:schemeClr val="tx1"/>
                </a:solidFill>
              </a:rPr>
              <a:t>1 . Convert all the propositions of </a:t>
            </a:r>
            <a:r>
              <a:rPr lang="en-US" sz="1500" i="1" dirty="0" smtClean="0">
                <a:solidFill>
                  <a:schemeClr val="tx1"/>
                </a:solidFill>
              </a:rPr>
              <a:t>F </a:t>
            </a:r>
            <a:r>
              <a:rPr lang="en-US" sz="1500" dirty="0" smtClean="0">
                <a:solidFill>
                  <a:schemeClr val="tx1"/>
                </a:solidFill>
              </a:rPr>
              <a:t>to clause form.</a:t>
            </a:r>
          </a:p>
          <a:p>
            <a:pPr algn="l"/>
            <a:r>
              <a:rPr lang="en-US" sz="1500" dirty="0" smtClean="0">
                <a:solidFill>
                  <a:schemeClr val="tx1"/>
                </a:solidFill>
              </a:rPr>
              <a:t>2. Negate </a:t>
            </a:r>
            <a:r>
              <a:rPr lang="en-US" sz="1500" i="1" dirty="0" smtClean="0">
                <a:solidFill>
                  <a:schemeClr val="tx1"/>
                </a:solidFill>
              </a:rPr>
              <a:t>P </a:t>
            </a:r>
            <a:r>
              <a:rPr lang="en-US" sz="1500" dirty="0" smtClean="0">
                <a:solidFill>
                  <a:schemeClr val="tx1"/>
                </a:solidFill>
              </a:rPr>
              <a:t>and convert the result to clause form. Add it to the set of clauses obtained in step 1.</a:t>
            </a:r>
          </a:p>
          <a:p>
            <a:pPr algn="l"/>
            <a:r>
              <a:rPr lang="en-US" sz="1500" dirty="0" smtClean="0">
                <a:solidFill>
                  <a:schemeClr val="tx1"/>
                </a:solidFill>
              </a:rPr>
              <a:t>3. Repeat until either a contradiction is found or no progress can be made:</a:t>
            </a:r>
          </a:p>
          <a:p>
            <a:pPr algn="l"/>
            <a:r>
              <a:rPr lang="en-US" sz="1500" dirty="0" smtClean="0">
                <a:solidFill>
                  <a:schemeClr val="tx1"/>
                </a:solidFill>
              </a:rPr>
              <a:t>      (a) Select two clauses. Call these the parent clauses.</a:t>
            </a:r>
          </a:p>
          <a:p>
            <a:pPr algn="l"/>
            <a:r>
              <a:rPr lang="en-US" sz="1500" dirty="0" smtClean="0">
                <a:solidFill>
                  <a:schemeClr val="tx1"/>
                </a:solidFill>
              </a:rPr>
              <a:t>      (b) Resolve them together. The resulting clause, called the </a:t>
            </a:r>
            <a:r>
              <a:rPr lang="en-US" sz="1500" i="1" dirty="0" smtClean="0">
                <a:solidFill>
                  <a:schemeClr val="tx1"/>
                </a:solidFill>
              </a:rPr>
              <a:t>resolvent, </a:t>
            </a:r>
            <a:r>
              <a:rPr lang="en-US" sz="1500" dirty="0" smtClean="0">
                <a:solidFill>
                  <a:schemeClr val="tx1"/>
                </a:solidFill>
              </a:rPr>
              <a:t>will be the disjunction of all of</a:t>
            </a:r>
            <a:endParaRPr lang="en-US" sz="15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57200" y="533400"/>
            <a:ext cx="8153400" cy="5638800"/>
          </a:xfrm>
        </p:spPr>
        <p:txBody>
          <a:bodyPr>
            <a:noAutofit/>
          </a:bodyPr>
          <a:lstStyle/>
          <a:p>
            <a:pPr algn="l"/>
            <a:r>
              <a:rPr lang="en-US" sz="1500" dirty="0" smtClean="0">
                <a:solidFill>
                  <a:schemeClr val="tx1"/>
                </a:solidFill>
              </a:rPr>
              <a:t>	Socrates is a man.</a:t>
            </a:r>
          </a:p>
          <a:p>
            <a:pPr algn="l"/>
            <a:r>
              <a:rPr lang="en-US" sz="1500" dirty="0" smtClean="0">
                <a:solidFill>
                  <a:schemeClr val="tx1"/>
                </a:solidFill>
              </a:rPr>
              <a:t>We could write:</a:t>
            </a:r>
          </a:p>
          <a:p>
            <a:pPr algn="l"/>
            <a:r>
              <a:rPr lang="en-US" sz="1500" i="1" dirty="0" smtClean="0">
                <a:solidFill>
                  <a:schemeClr val="tx1"/>
                </a:solidFill>
              </a:rPr>
              <a:t>	SOCRATESMAN</a:t>
            </a:r>
          </a:p>
          <a:p>
            <a:pPr algn="l"/>
            <a:r>
              <a:rPr lang="en-US" sz="1500" dirty="0" smtClean="0">
                <a:solidFill>
                  <a:schemeClr val="tx1"/>
                </a:solidFill>
              </a:rPr>
              <a:t>But if we also wanted to represent</a:t>
            </a:r>
          </a:p>
          <a:p>
            <a:pPr algn="l"/>
            <a:r>
              <a:rPr lang="en-US" sz="1500" dirty="0" smtClean="0">
                <a:solidFill>
                  <a:schemeClr val="tx1"/>
                </a:solidFill>
              </a:rPr>
              <a:t>	Plato is a man.</a:t>
            </a:r>
          </a:p>
          <a:p>
            <a:pPr algn="l"/>
            <a:r>
              <a:rPr lang="en-US" sz="1500" dirty="0" smtClean="0">
                <a:solidFill>
                  <a:schemeClr val="tx1"/>
                </a:solidFill>
              </a:rPr>
              <a:t>we would have to write something such as:</a:t>
            </a:r>
          </a:p>
          <a:p>
            <a:pPr algn="l"/>
            <a:r>
              <a:rPr lang="en-US" sz="1500" i="1" dirty="0" smtClean="0">
                <a:solidFill>
                  <a:schemeClr val="tx1"/>
                </a:solidFill>
              </a:rPr>
              <a:t>	PLATOMAN</a:t>
            </a:r>
          </a:p>
          <a:p>
            <a:pPr algn="l"/>
            <a:r>
              <a:rPr lang="en-US" sz="1500" dirty="0" smtClean="0">
                <a:solidFill>
                  <a:schemeClr val="tx1"/>
                </a:solidFill>
              </a:rPr>
              <a:t>which would be a totally separate assertion, and we would not be able to draw any conclusions about similarities between Socrates and Plato. It would be much better to represent these facts as:</a:t>
            </a:r>
          </a:p>
          <a:p>
            <a:pPr algn="l"/>
            <a:r>
              <a:rPr lang="en-US" sz="1500" i="1" dirty="0" smtClean="0">
                <a:solidFill>
                  <a:schemeClr val="tx1"/>
                </a:solidFill>
              </a:rPr>
              <a:t>MAN(SOCRATES)</a:t>
            </a:r>
          </a:p>
          <a:p>
            <a:pPr algn="l"/>
            <a:r>
              <a:rPr lang="en-US" sz="1500" i="1" dirty="0" smtClean="0">
                <a:solidFill>
                  <a:schemeClr val="tx1"/>
                </a:solidFill>
              </a:rPr>
              <a:t>MAN(PLATO)</a:t>
            </a:r>
            <a:endParaRPr lang="en-US" sz="1500" dirty="0" smtClean="0">
              <a:solidFill>
                <a:schemeClr val="tx1"/>
              </a:solidFill>
            </a:endParaRPr>
          </a:p>
          <a:p>
            <a:pPr algn="l"/>
            <a:r>
              <a:rPr lang="en-US" sz="1500" dirty="0" smtClean="0">
                <a:solidFill>
                  <a:schemeClr val="tx1"/>
                </a:solidFill>
              </a:rPr>
              <a:t>since now the structure of the representation reflects the structure of the knowledge itself. But to do that, we need to be able to use predicates applied to arguments. We are in even more difficulty if we try to represent the equally classic sentence</a:t>
            </a:r>
          </a:p>
          <a:p>
            <a:pPr algn="l"/>
            <a:r>
              <a:rPr lang="en-US" sz="1500" dirty="0" smtClean="0">
                <a:solidFill>
                  <a:schemeClr val="tx1"/>
                </a:solidFill>
              </a:rPr>
              <a:t>	All men are mortal.</a:t>
            </a:r>
          </a:p>
          <a:p>
            <a:pPr algn="l"/>
            <a:r>
              <a:rPr lang="en-US" sz="1500" dirty="0" smtClean="0">
                <a:solidFill>
                  <a:schemeClr val="tx1"/>
                </a:solidFill>
              </a:rPr>
              <a:t>We could represent this as:</a:t>
            </a:r>
          </a:p>
          <a:p>
            <a:pPr algn="l"/>
            <a:r>
              <a:rPr lang="en-US" sz="1500" i="1" dirty="0" smtClean="0">
                <a:solidFill>
                  <a:schemeClr val="tx1"/>
                </a:solidFill>
              </a:rPr>
              <a:t>	MORTALMAN</a:t>
            </a:r>
          </a:p>
          <a:p>
            <a:pPr algn="l"/>
            <a:r>
              <a:rPr lang="en-US" sz="1500" dirty="0" smtClean="0">
                <a:solidFill>
                  <a:schemeClr val="tx1"/>
                </a:solidFill>
              </a:rPr>
              <a:t>	</a:t>
            </a:r>
          </a:p>
          <a:p>
            <a:pPr algn="l"/>
            <a:r>
              <a:rPr lang="en-US" sz="1500" dirty="0" smtClean="0">
                <a:solidFill>
                  <a:schemeClr val="tx1"/>
                </a:solidFill>
              </a:rPr>
              <a:t>	But that fails to capture the relationship between any individual being a man and that individual being a mortal. To do that, we really need variables and quantification unless we are willing to write separate statements about the mortality of every known man.</a:t>
            </a:r>
          </a:p>
          <a:p>
            <a:pPr algn="l"/>
            <a:r>
              <a:rPr lang="en-US" sz="1500" dirty="0" smtClean="0">
                <a:solidFill>
                  <a:schemeClr val="tx1"/>
                </a:solidFill>
              </a:rPr>
              <a:t>	</a:t>
            </a:r>
            <a:endParaRPr lang="en-US" sz="15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19800"/>
          </a:xfrm>
        </p:spPr>
        <p:txBody>
          <a:bodyPr>
            <a:noAutofit/>
          </a:bodyPr>
          <a:lstStyle/>
          <a:p>
            <a:pPr algn="l"/>
            <a:r>
              <a:rPr lang="en-US" sz="1500" dirty="0" smtClean="0">
                <a:solidFill>
                  <a:schemeClr val="tx1"/>
                </a:solidFill>
              </a:rPr>
              <a:t>      the literals of both of the parent clauses with the following exception: If there are any pairs of literals  </a:t>
            </a:r>
          </a:p>
          <a:p>
            <a:pPr algn="l"/>
            <a:r>
              <a:rPr lang="en-US" sz="1500" i="1" dirty="0" smtClean="0">
                <a:solidFill>
                  <a:schemeClr val="tx1"/>
                </a:solidFill>
              </a:rPr>
              <a:t>      L</a:t>
            </a:r>
            <a:r>
              <a:rPr lang="en-US" sz="1500" dirty="0" smtClean="0">
                <a:solidFill>
                  <a:schemeClr val="tx1"/>
                </a:solidFill>
              </a:rPr>
              <a:t> and </a:t>
            </a:r>
            <a:r>
              <a:rPr lang="en-US" sz="1500" i="1" dirty="0" smtClean="0">
                <a:solidFill>
                  <a:schemeClr val="tx1"/>
                </a:solidFill>
              </a:rPr>
              <a:t>¬ L </a:t>
            </a:r>
            <a:r>
              <a:rPr lang="en-US" sz="1500" dirty="0" smtClean="0">
                <a:solidFill>
                  <a:schemeClr val="tx1"/>
                </a:solidFill>
              </a:rPr>
              <a:t>such that one of the parent clauses contains </a:t>
            </a:r>
            <a:r>
              <a:rPr lang="en-US" sz="1500" i="1" dirty="0" smtClean="0">
                <a:solidFill>
                  <a:schemeClr val="tx1"/>
                </a:solidFill>
              </a:rPr>
              <a:t>L</a:t>
            </a:r>
            <a:r>
              <a:rPr lang="en-US" sz="1500" dirty="0" smtClean="0">
                <a:solidFill>
                  <a:schemeClr val="tx1"/>
                </a:solidFill>
              </a:rPr>
              <a:t> and the other contains </a:t>
            </a:r>
            <a:r>
              <a:rPr lang="en-US" sz="1500" i="1" dirty="0" smtClean="0">
                <a:solidFill>
                  <a:schemeClr val="tx1"/>
                </a:solidFill>
              </a:rPr>
              <a:t>¬ L, </a:t>
            </a:r>
            <a:r>
              <a:rPr lang="en-US" sz="1500" dirty="0" smtClean="0">
                <a:solidFill>
                  <a:schemeClr val="tx1"/>
                </a:solidFill>
              </a:rPr>
              <a:t>then select one </a:t>
            </a:r>
          </a:p>
          <a:p>
            <a:pPr algn="l"/>
            <a:r>
              <a:rPr lang="en-US" sz="1500" dirty="0" smtClean="0">
                <a:solidFill>
                  <a:schemeClr val="tx1"/>
                </a:solidFill>
              </a:rPr>
              <a:t>      such pair and eliminate both </a:t>
            </a:r>
            <a:r>
              <a:rPr lang="en-US" sz="1500" i="1" dirty="0" smtClean="0">
                <a:solidFill>
                  <a:schemeClr val="tx1"/>
                </a:solidFill>
              </a:rPr>
              <a:t>L</a:t>
            </a:r>
            <a:r>
              <a:rPr lang="en-US" sz="1500" dirty="0" smtClean="0">
                <a:solidFill>
                  <a:schemeClr val="tx1"/>
                </a:solidFill>
              </a:rPr>
              <a:t> and </a:t>
            </a:r>
            <a:r>
              <a:rPr lang="en-US" sz="1500" i="1" dirty="0" smtClean="0">
                <a:solidFill>
                  <a:schemeClr val="tx1"/>
                </a:solidFill>
              </a:rPr>
              <a:t>¬ L </a:t>
            </a:r>
            <a:r>
              <a:rPr lang="en-US" sz="1500" dirty="0" smtClean="0">
                <a:solidFill>
                  <a:schemeClr val="tx1"/>
                </a:solidFill>
              </a:rPr>
              <a:t>from the resolvent.</a:t>
            </a:r>
          </a:p>
          <a:p>
            <a:pPr algn="l"/>
            <a:r>
              <a:rPr lang="en-US" sz="1500" dirty="0" smtClean="0">
                <a:solidFill>
                  <a:schemeClr val="tx1"/>
                </a:solidFill>
              </a:rPr>
              <a:t>      (c) If the resolvent is the empty clause, then a contradiction has been found. If it is not, then add it to </a:t>
            </a:r>
          </a:p>
          <a:p>
            <a:pPr algn="l"/>
            <a:r>
              <a:rPr lang="en-US" sz="1500" dirty="0" smtClean="0">
                <a:solidFill>
                  <a:schemeClr val="tx1"/>
                </a:solidFill>
              </a:rPr>
              <a:t>      the set of clauses available to the procedure.</a:t>
            </a:r>
          </a:p>
          <a:p>
            <a:pPr algn="l"/>
            <a:r>
              <a:rPr lang="en-US" sz="1500" dirty="0" smtClean="0">
                <a:solidFill>
                  <a:schemeClr val="tx1"/>
                </a:solidFill>
              </a:rPr>
              <a:t>	Let's look at a simple example. Suppose we are given the axioms shown in the first column of Fig. 5.7 and we want to prove </a:t>
            </a:r>
            <a:r>
              <a:rPr lang="en-US" sz="1500" i="1" dirty="0" smtClean="0">
                <a:solidFill>
                  <a:schemeClr val="tx1"/>
                </a:solidFill>
              </a:rPr>
              <a:t>R. </a:t>
            </a:r>
            <a:r>
              <a:rPr lang="en-US" sz="1500" dirty="0" smtClean="0">
                <a:solidFill>
                  <a:schemeClr val="tx1"/>
                </a:solidFill>
              </a:rPr>
              <a:t>First we convert the axioms to clause form, as shown in the second column of the figure.</a:t>
            </a: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r>
              <a:rPr lang="en-US" sz="1500" dirty="0" smtClean="0">
                <a:solidFill>
                  <a:schemeClr val="tx1"/>
                </a:solidFill>
              </a:rPr>
              <a:t>Then we negate </a:t>
            </a:r>
            <a:r>
              <a:rPr lang="en-US" sz="1500" i="1" dirty="0" smtClean="0">
                <a:solidFill>
                  <a:schemeClr val="tx1"/>
                </a:solidFill>
              </a:rPr>
              <a:t>R, </a:t>
            </a:r>
            <a:r>
              <a:rPr lang="en-US" sz="1500" dirty="0" smtClean="0">
                <a:solidFill>
                  <a:schemeClr val="tx1"/>
                </a:solidFill>
              </a:rPr>
              <a:t>producing</a:t>
            </a:r>
            <a:r>
              <a:rPr lang="en-US" sz="1500" i="1" dirty="0" smtClean="0">
                <a:solidFill>
                  <a:schemeClr val="tx1"/>
                </a:solidFill>
              </a:rPr>
              <a:t> ¬ R, </a:t>
            </a:r>
            <a:r>
              <a:rPr lang="en-US" sz="1500" dirty="0" smtClean="0">
                <a:solidFill>
                  <a:schemeClr val="tx1"/>
                </a:solidFill>
              </a:rPr>
              <a:t>which is already in clause form. Then we begin selecting pairs of clauses to resolve together. Although any pair of clauses can be resolved, only those pairs that contain complementary literals will produce a resolvent that is likely to lead to the goal of producing the empty clause (shown as a box). We might, for example, generate the sequence of resolvents shown in Fig. 5.8. We begin by resolving with the clause </a:t>
            </a:r>
            <a:r>
              <a:rPr lang="en-US" sz="1500" i="1" dirty="0" smtClean="0">
                <a:solidFill>
                  <a:schemeClr val="tx1"/>
                </a:solidFill>
              </a:rPr>
              <a:t>¬ R </a:t>
            </a:r>
            <a:r>
              <a:rPr lang="en-US" sz="1500" dirty="0" smtClean="0">
                <a:solidFill>
                  <a:schemeClr val="tx1"/>
                </a:solidFill>
              </a:rPr>
              <a:t>since that is one of the clauses that must be involved in the contradiction we are trying to find.</a:t>
            </a:r>
          </a:p>
          <a:p>
            <a:pPr algn="l"/>
            <a:endParaRPr lang="en-US" sz="1500" dirty="0">
              <a:solidFill>
                <a:schemeClr val="tx1"/>
              </a:solidFill>
            </a:endParaRPr>
          </a:p>
        </p:txBody>
      </p:sp>
      <p:pic>
        <p:nvPicPr>
          <p:cNvPr id="1026" name="Picture 2" descr="S:\StudentWorkers\ALI__AI_powerpoint\chapter parts - second\images-second\2_16.PNG"/>
          <p:cNvPicPr>
            <a:picLocks noChangeAspect="1" noChangeArrowheads="1"/>
          </p:cNvPicPr>
          <p:nvPr/>
        </p:nvPicPr>
        <p:blipFill>
          <a:blip r:embed="rId2" cstate="print"/>
          <a:srcRect/>
          <a:stretch>
            <a:fillRect/>
          </a:stretch>
        </p:blipFill>
        <p:spPr bwMode="auto">
          <a:xfrm>
            <a:off x="1524000" y="2667000"/>
            <a:ext cx="5629274" cy="217129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229600" cy="5943600"/>
          </a:xfrm>
        </p:spPr>
        <p:txBody>
          <a:bodyPr>
            <a:noAutofit/>
          </a:bodyPr>
          <a:lstStyle/>
          <a:p>
            <a:pPr algn="l"/>
            <a:r>
              <a:rPr lang="en-US" sz="1500" dirty="0" smtClean="0">
                <a:solidFill>
                  <a:schemeClr val="tx1"/>
                </a:solidFill>
              </a:rPr>
              <a:t>	One way of viewing the resolution process is that it takes a set of clauses that are all assumed to be true and, based on information provided by the others, it generates new clauses that represent restrictions on the way each of those original clauses can be made true. A contradiction occurs when a clause becomes so restricted that there is no way it can be true. This is indicated by the generation of the empty clause. To see how this works, let's look again at the example. In order for proposition 2 to be true, one of three things must be true: </a:t>
            </a:r>
            <a:r>
              <a:rPr lang="en-US" sz="1500" i="1" dirty="0" smtClean="0">
                <a:solidFill>
                  <a:schemeClr val="tx1"/>
                </a:solidFill>
              </a:rPr>
              <a:t>¬ </a:t>
            </a:r>
            <a:r>
              <a:rPr lang="en-US" sz="1500" dirty="0" smtClean="0">
                <a:solidFill>
                  <a:schemeClr val="tx1"/>
                </a:solidFill>
              </a:rPr>
              <a:t>P, </a:t>
            </a:r>
            <a:r>
              <a:rPr lang="en-US" sz="1500" i="1" dirty="0" smtClean="0">
                <a:solidFill>
                  <a:schemeClr val="tx1"/>
                </a:solidFill>
              </a:rPr>
              <a:t>¬ Q. </a:t>
            </a:r>
            <a:r>
              <a:rPr lang="en-US" sz="1500" dirty="0" smtClean="0">
                <a:solidFill>
                  <a:schemeClr val="tx1"/>
                </a:solidFill>
              </a:rPr>
              <a:t>or</a:t>
            </a:r>
            <a:r>
              <a:rPr lang="en-US" sz="1500" i="1" dirty="0" smtClean="0">
                <a:solidFill>
                  <a:schemeClr val="tx1"/>
                </a:solidFill>
              </a:rPr>
              <a:t> R. </a:t>
            </a:r>
            <a:r>
              <a:rPr lang="en-US" sz="1500" dirty="0" smtClean="0">
                <a:solidFill>
                  <a:schemeClr val="tx1"/>
                </a:solidFill>
              </a:rPr>
              <a:t>But we are assuming that </a:t>
            </a:r>
            <a:r>
              <a:rPr lang="en-US" sz="1500" i="1" dirty="0" smtClean="0">
                <a:solidFill>
                  <a:schemeClr val="tx1"/>
                </a:solidFill>
              </a:rPr>
              <a:t>¬ R </a:t>
            </a:r>
            <a:r>
              <a:rPr lang="en-US" sz="1500" dirty="0" smtClean="0">
                <a:solidFill>
                  <a:schemeClr val="tx1"/>
                </a:solidFill>
              </a:rPr>
              <a:t>is true. Given that, the only way for proposition 2 to be true is for one of two things to be true: </a:t>
            </a:r>
            <a:r>
              <a:rPr lang="en-US" sz="1500" i="1" dirty="0" smtClean="0">
                <a:solidFill>
                  <a:schemeClr val="tx1"/>
                </a:solidFill>
              </a:rPr>
              <a:t>¬ P </a:t>
            </a:r>
            <a:r>
              <a:rPr lang="en-US" sz="1500" dirty="0" smtClean="0">
                <a:solidFill>
                  <a:schemeClr val="tx1"/>
                </a:solidFill>
              </a:rPr>
              <a:t>or</a:t>
            </a:r>
            <a:r>
              <a:rPr lang="en-US" sz="1500" i="1" dirty="0" smtClean="0">
                <a:solidFill>
                  <a:schemeClr val="tx1"/>
                </a:solidFill>
              </a:rPr>
              <a:t> ¬ Q. </a:t>
            </a:r>
            <a:r>
              <a:rPr lang="en-US" sz="1500" dirty="0" smtClean="0">
                <a:solidFill>
                  <a:schemeClr val="tx1"/>
                </a:solidFill>
              </a:rPr>
              <a:t>That is what the first resolvent clause says. But proposition 1 says that </a:t>
            </a:r>
            <a:r>
              <a:rPr lang="en-US" sz="1500" i="1" dirty="0" smtClean="0">
                <a:solidFill>
                  <a:schemeClr val="tx1"/>
                </a:solidFill>
              </a:rPr>
              <a:t>P </a:t>
            </a:r>
            <a:r>
              <a:rPr lang="en-US" sz="1500" dirty="0" smtClean="0">
                <a:solidFill>
                  <a:schemeClr val="tx1"/>
                </a:solidFill>
              </a:rPr>
              <a:t>is true, which means that </a:t>
            </a:r>
            <a:r>
              <a:rPr lang="en-US" sz="1500" i="1" dirty="0" smtClean="0">
                <a:solidFill>
                  <a:schemeClr val="tx1"/>
                </a:solidFill>
              </a:rPr>
              <a:t>¬ P </a:t>
            </a:r>
            <a:r>
              <a:rPr lang="en-US" sz="1500" dirty="0" smtClean="0">
                <a:solidFill>
                  <a:schemeClr val="tx1"/>
                </a:solidFill>
              </a:rPr>
              <a:t>cannot be true, which leaves only one way for proposition 2 to be true, namely for</a:t>
            </a:r>
            <a:r>
              <a:rPr lang="en-US" sz="1500" i="1" dirty="0" smtClean="0">
                <a:solidFill>
                  <a:schemeClr val="tx1"/>
                </a:solidFill>
              </a:rPr>
              <a:t> ¬ Q </a:t>
            </a:r>
            <a:r>
              <a:rPr lang="en-US" sz="1500" dirty="0" smtClean="0">
                <a:solidFill>
                  <a:schemeClr val="tx1"/>
                </a:solidFill>
              </a:rPr>
              <a:t>to be true (as shown in the second resolvent clause). Proposition 4 can be true if either </a:t>
            </a:r>
            <a:r>
              <a:rPr lang="en-US" sz="1500" i="1" dirty="0" smtClean="0">
                <a:solidFill>
                  <a:schemeClr val="tx1"/>
                </a:solidFill>
              </a:rPr>
              <a:t>¬ T </a:t>
            </a:r>
            <a:r>
              <a:rPr lang="en-US" sz="1500" dirty="0" smtClean="0">
                <a:solidFill>
                  <a:schemeClr val="tx1"/>
                </a:solidFill>
              </a:rPr>
              <a:t>or</a:t>
            </a:r>
            <a:r>
              <a:rPr lang="en-US" sz="1500" i="1" dirty="0" smtClean="0">
                <a:solidFill>
                  <a:schemeClr val="tx1"/>
                </a:solidFill>
              </a:rPr>
              <a:t> </a:t>
            </a:r>
            <a:r>
              <a:rPr lang="en-US" sz="1500" dirty="0" smtClean="0">
                <a:solidFill>
                  <a:schemeClr val="tx1"/>
                </a:solidFill>
              </a:rPr>
              <a:t>Q is true. But since we now know that </a:t>
            </a:r>
            <a:r>
              <a:rPr lang="en-US" sz="1500" i="1" dirty="0" smtClean="0">
                <a:solidFill>
                  <a:schemeClr val="tx1"/>
                </a:solidFill>
              </a:rPr>
              <a:t>¬ Q </a:t>
            </a:r>
            <a:r>
              <a:rPr lang="en-US" sz="1500" dirty="0" smtClean="0">
                <a:solidFill>
                  <a:schemeClr val="tx1"/>
                </a:solidFill>
              </a:rPr>
              <a:t>must be true, the only way for proposition 4 to be true is for </a:t>
            </a:r>
            <a:r>
              <a:rPr lang="en-US" sz="1500" i="1" dirty="0" smtClean="0">
                <a:solidFill>
                  <a:schemeClr val="tx1"/>
                </a:solidFill>
              </a:rPr>
              <a:t>¬ T </a:t>
            </a:r>
            <a:r>
              <a:rPr lang="en-US" sz="1500" dirty="0" smtClean="0">
                <a:solidFill>
                  <a:schemeClr val="tx1"/>
                </a:solidFill>
              </a:rPr>
              <a:t>to be true (the third resolvent). But proposition 5 says that T is true. Thus there is no way for all of these clauses to be true in a single interpretation. This is indicated by the empty clause (the last resolvent).</a:t>
            </a:r>
          </a:p>
          <a:p>
            <a:pPr algn="l"/>
            <a:r>
              <a:rPr lang="en-US" sz="1500" b="1" dirty="0" smtClean="0">
                <a:solidFill>
                  <a:schemeClr val="tx1"/>
                </a:solidFill>
              </a:rPr>
              <a:t>The Unification Algorithm</a:t>
            </a:r>
          </a:p>
          <a:p>
            <a:pPr algn="l"/>
            <a:r>
              <a:rPr lang="en-US" sz="1500" dirty="0" smtClean="0">
                <a:solidFill>
                  <a:schemeClr val="tx1"/>
                </a:solidFill>
              </a:rPr>
              <a:t>In propositional logic, it is easy to determine that two literals cannot both be true at the same time. Simply look for </a:t>
            </a:r>
            <a:r>
              <a:rPr lang="en-US" sz="1500" i="1" dirty="0" smtClean="0">
                <a:solidFill>
                  <a:schemeClr val="tx1"/>
                </a:solidFill>
              </a:rPr>
              <a:t>L </a:t>
            </a:r>
            <a:r>
              <a:rPr lang="en-US" sz="1500" dirty="0" smtClean="0">
                <a:solidFill>
                  <a:schemeClr val="tx1"/>
                </a:solidFill>
              </a:rPr>
              <a:t>and </a:t>
            </a:r>
            <a:r>
              <a:rPr lang="en-US" sz="1500" i="1" dirty="0" smtClean="0">
                <a:solidFill>
                  <a:schemeClr val="tx1"/>
                </a:solidFill>
              </a:rPr>
              <a:t>¬ L </a:t>
            </a:r>
            <a:r>
              <a:rPr lang="en-US" sz="1500" dirty="0" smtClean="0">
                <a:solidFill>
                  <a:schemeClr val="tx1"/>
                </a:solidFill>
              </a:rPr>
              <a:t>in predicate logic, this matching process is more complicated since the arguments of the predicates must be considered. For example, </a:t>
            </a:r>
            <a:r>
              <a:rPr lang="en-US" sz="1500" i="1" dirty="0" smtClean="0">
                <a:solidFill>
                  <a:schemeClr val="tx1"/>
                </a:solidFill>
              </a:rPr>
              <a:t>man(John) </a:t>
            </a:r>
            <a:r>
              <a:rPr lang="en-US" sz="1500" dirty="0" smtClean="0">
                <a:solidFill>
                  <a:schemeClr val="tx1"/>
                </a:solidFill>
              </a:rPr>
              <a:t>and</a:t>
            </a:r>
            <a:r>
              <a:rPr lang="en-US" sz="1500" i="1" dirty="0" smtClean="0">
                <a:solidFill>
                  <a:schemeClr val="tx1"/>
                </a:solidFill>
              </a:rPr>
              <a:t> ¬ man(John) </a:t>
            </a:r>
            <a:r>
              <a:rPr lang="en-US" sz="1500" dirty="0" smtClean="0">
                <a:solidFill>
                  <a:schemeClr val="tx1"/>
                </a:solidFill>
              </a:rPr>
              <a:t>is a contradiction, while</a:t>
            </a:r>
            <a:r>
              <a:rPr lang="en-US" sz="1500" i="1" dirty="0" smtClean="0">
                <a:solidFill>
                  <a:schemeClr val="tx1"/>
                </a:solidFill>
              </a:rPr>
              <a:t> man(John) </a:t>
            </a:r>
            <a:r>
              <a:rPr lang="en-US" sz="1500" dirty="0" smtClean="0">
                <a:solidFill>
                  <a:schemeClr val="tx1"/>
                </a:solidFill>
              </a:rPr>
              <a:t>and  </a:t>
            </a:r>
            <a:r>
              <a:rPr lang="en-US" sz="1500" i="1" dirty="0" smtClean="0">
                <a:solidFill>
                  <a:schemeClr val="tx1"/>
                </a:solidFill>
              </a:rPr>
              <a:t>¬ </a:t>
            </a:r>
            <a:r>
              <a:rPr lang="en-US" sz="1500" i="1" dirty="0">
                <a:solidFill>
                  <a:schemeClr val="tx1"/>
                </a:solidFill>
              </a:rPr>
              <a:t>man(Spot</a:t>
            </a:r>
            <a:r>
              <a:rPr lang="en-US" sz="1500" i="1" dirty="0" smtClean="0">
                <a:solidFill>
                  <a:schemeClr val="tx1"/>
                </a:solidFill>
              </a:rPr>
              <a:t>) </a:t>
            </a:r>
            <a:r>
              <a:rPr lang="en-US" sz="1500" dirty="0" smtClean="0">
                <a:solidFill>
                  <a:schemeClr val="tx1"/>
                </a:solidFill>
              </a:rPr>
              <a:t>is not. Thus, in order to determine contradictions, we need a matching procedure that compares two literals and discovers whether there exists a set of substitutions that makes them identical. There is a straightforward recursive procedure, called the </a:t>
            </a:r>
            <a:r>
              <a:rPr lang="en-US" sz="1500" i="1" dirty="0" smtClean="0">
                <a:solidFill>
                  <a:schemeClr val="tx1"/>
                </a:solidFill>
              </a:rPr>
              <a:t>unification algorithm, </a:t>
            </a:r>
            <a:r>
              <a:rPr lang="en-US" sz="1500" dirty="0" smtClean="0">
                <a:solidFill>
                  <a:schemeClr val="tx1"/>
                </a:solidFill>
              </a:rPr>
              <a:t>that does just this.</a:t>
            </a:r>
          </a:p>
          <a:p>
            <a:pPr algn="l"/>
            <a:r>
              <a:rPr lang="en-US" sz="1500" dirty="0" smtClean="0">
                <a:solidFill>
                  <a:schemeClr val="tx1"/>
                </a:solidFill>
              </a:rPr>
              <a:t>	The basic idea of unification is very simple. To attempt to unify two literals, we first check if their initial predicate symbols are the same. If so, we can proceed. Otherwise, there is no way they can be unified, regardless of their arguments. For example, the two literals</a:t>
            </a:r>
          </a:p>
          <a:p>
            <a:pPr algn="l"/>
            <a:endParaRPr lang="en-US" sz="15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324600"/>
          </a:xfrm>
        </p:spPr>
        <p:txBody>
          <a:bodyPr>
            <a:noAutofit/>
          </a:bodyPr>
          <a:lstStyle/>
          <a:p>
            <a:pPr algn="l"/>
            <a:r>
              <a:rPr lang="en-US" sz="1500" i="1" dirty="0" smtClean="0">
                <a:solidFill>
                  <a:schemeClr val="tx1"/>
                </a:solidFill>
              </a:rPr>
              <a:t>	tryassassinate (Marcus, Caesar)</a:t>
            </a:r>
          </a:p>
          <a:p>
            <a:pPr algn="l"/>
            <a:r>
              <a:rPr lang="en-US" sz="1500" i="1" dirty="0" smtClean="0">
                <a:solidFill>
                  <a:schemeClr val="tx1"/>
                </a:solidFill>
              </a:rPr>
              <a:t>	hate(Marcus, Caesar)</a:t>
            </a:r>
          </a:p>
          <a:p>
            <a:pPr algn="l"/>
            <a:r>
              <a:rPr lang="en-US" sz="1500" dirty="0" smtClean="0">
                <a:solidFill>
                  <a:schemeClr val="tx1"/>
                </a:solidFill>
              </a:rPr>
              <a:t>cannot be unified. If the predicate symbols match, then we must check the arguments, one pair at a time. If the first matches, we can continue with the second, and so on. To test each argument pair, we can simply call the unification procedure recursively. The matching rules are simple. Different constants or predicates cannot match; identical ones can. A variable can match another variable, any constant, or a predicate expression, with the restriction that the predicate expression must not contain any instances of the variable being matched.</a:t>
            </a:r>
          </a:p>
          <a:p>
            <a:pPr algn="l"/>
            <a:r>
              <a:rPr lang="en-US" sz="1500" dirty="0" smtClean="0">
                <a:solidFill>
                  <a:schemeClr val="tx1"/>
                </a:solidFill>
              </a:rPr>
              <a:t>	The only complication in this procedure is that we must find a single, consistent substitution for the entire literal , not separate ones for each piece of it. To do this, we must take each substitution that we find and apply it to the remainder of the literals before we continue trying to unify them. For example, suppose we want to unify the expressions</a:t>
            </a:r>
          </a:p>
          <a:p>
            <a:pPr algn="l"/>
            <a:r>
              <a:rPr lang="en-US" sz="1500" i="1" dirty="0" smtClean="0">
                <a:solidFill>
                  <a:schemeClr val="tx1"/>
                </a:solidFill>
              </a:rPr>
              <a:t>	P(x, x)</a:t>
            </a:r>
          </a:p>
          <a:p>
            <a:pPr algn="l"/>
            <a:r>
              <a:rPr lang="en-US" sz="1500" i="1" dirty="0" smtClean="0">
                <a:solidFill>
                  <a:schemeClr val="tx1"/>
                </a:solidFill>
              </a:rPr>
              <a:t>	P(y, z)</a:t>
            </a:r>
          </a:p>
          <a:p>
            <a:pPr algn="l"/>
            <a:r>
              <a:rPr lang="en-US" sz="1500" dirty="0" smtClean="0">
                <a:solidFill>
                  <a:schemeClr val="tx1"/>
                </a:solidFill>
              </a:rPr>
              <a:t>The two instances of </a:t>
            </a:r>
            <a:r>
              <a:rPr lang="en-US" sz="1500" i="1" dirty="0" smtClean="0">
                <a:solidFill>
                  <a:schemeClr val="tx1"/>
                </a:solidFill>
              </a:rPr>
              <a:t>P </a:t>
            </a:r>
            <a:r>
              <a:rPr lang="en-US" sz="1500" dirty="0" smtClean="0">
                <a:solidFill>
                  <a:schemeClr val="tx1"/>
                </a:solidFill>
              </a:rPr>
              <a:t>match fine. Next we compare </a:t>
            </a:r>
            <a:r>
              <a:rPr lang="en-US" sz="1500" i="1" dirty="0" smtClean="0">
                <a:solidFill>
                  <a:schemeClr val="tx1"/>
                </a:solidFill>
              </a:rPr>
              <a:t>x </a:t>
            </a:r>
            <a:r>
              <a:rPr lang="en-US" sz="1500" dirty="0" smtClean="0">
                <a:solidFill>
                  <a:schemeClr val="tx1"/>
                </a:solidFill>
              </a:rPr>
              <a:t>and</a:t>
            </a:r>
            <a:r>
              <a:rPr lang="en-US" sz="1500" i="1" dirty="0" smtClean="0">
                <a:solidFill>
                  <a:schemeClr val="tx1"/>
                </a:solidFill>
              </a:rPr>
              <a:t> y, </a:t>
            </a:r>
            <a:r>
              <a:rPr lang="en-US" sz="1500" dirty="0" smtClean="0">
                <a:solidFill>
                  <a:schemeClr val="tx1"/>
                </a:solidFill>
              </a:rPr>
              <a:t>and decide that if we substitute</a:t>
            </a:r>
            <a:r>
              <a:rPr lang="en-US" sz="1500" i="1" dirty="0" smtClean="0">
                <a:solidFill>
                  <a:schemeClr val="tx1"/>
                </a:solidFill>
              </a:rPr>
              <a:t> y</a:t>
            </a:r>
            <a:r>
              <a:rPr lang="en-US" sz="1500" dirty="0" smtClean="0">
                <a:solidFill>
                  <a:schemeClr val="tx1"/>
                </a:solidFill>
              </a:rPr>
              <a:t> for </a:t>
            </a:r>
            <a:r>
              <a:rPr lang="en-US" sz="1500" i="1" dirty="0" smtClean="0">
                <a:solidFill>
                  <a:schemeClr val="tx1"/>
                </a:solidFill>
              </a:rPr>
              <a:t>x, </a:t>
            </a:r>
            <a:r>
              <a:rPr lang="en-US" sz="1500" dirty="0" smtClean="0">
                <a:solidFill>
                  <a:schemeClr val="tx1"/>
                </a:solidFill>
              </a:rPr>
              <a:t>they could match. We will write that substitution as</a:t>
            </a:r>
          </a:p>
          <a:p>
            <a:pPr algn="l"/>
            <a:r>
              <a:rPr lang="en-US" sz="1500" i="1" dirty="0" smtClean="0">
                <a:solidFill>
                  <a:schemeClr val="tx1"/>
                </a:solidFill>
              </a:rPr>
              <a:t>	y/x</a:t>
            </a:r>
          </a:p>
          <a:p>
            <a:pPr algn="l"/>
            <a:r>
              <a:rPr lang="en-US" sz="1500" dirty="0" smtClean="0">
                <a:solidFill>
                  <a:schemeClr val="tx1"/>
                </a:solidFill>
              </a:rPr>
              <a:t>	(We could, of course, have decided instead to substitute </a:t>
            </a:r>
            <a:r>
              <a:rPr lang="en-US" sz="1500" i="1" dirty="0" smtClean="0">
                <a:solidFill>
                  <a:schemeClr val="tx1"/>
                </a:solidFill>
              </a:rPr>
              <a:t>x </a:t>
            </a:r>
            <a:r>
              <a:rPr lang="en-US" sz="1500" dirty="0" smtClean="0">
                <a:solidFill>
                  <a:schemeClr val="tx1"/>
                </a:solidFill>
              </a:rPr>
              <a:t>for </a:t>
            </a:r>
            <a:r>
              <a:rPr lang="en-US" sz="1500" i="1" dirty="0" smtClean="0">
                <a:solidFill>
                  <a:schemeClr val="tx1"/>
                </a:solidFill>
              </a:rPr>
              <a:t>y,</a:t>
            </a:r>
            <a:r>
              <a:rPr lang="en-US" sz="1500" dirty="0" smtClean="0">
                <a:solidFill>
                  <a:schemeClr val="tx1"/>
                </a:solidFill>
              </a:rPr>
              <a:t> since they are both just dummy variable</a:t>
            </a:r>
            <a:r>
              <a:rPr lang="en-US" sz="1500" i="1" dirty="0" smtClean="0">
                <a:solidFill>
                  <a:schemeClr val="tx1"/>
                </a:solidFill>
              </a:rPr>
              <a:t> </a:t>
            </a:r>
            <a:r>
              <a:rPr lang="en-US" sz="1500" dirty="0" smtClean="0">
                <a:solidFill>
                  <a:schemeClr val="tx1"/>
                </a:solidFill>
              </a:rPr>
              <a:t> names. The algorithm will simply pick one of these two substitutions.) But now, if we simply continue and match </a:t>
            </a:r>
            <a:r>
              <a:rPr lang="en-US" sz="1500" i="1" dirty="0" smtClean="0">
                <a:solidFill>
                  <a:schemeClr val="tx1"/>
                </a:solidFill>
              </a:rPr>
              <a:t>x </a:t>
            </a:r>
            <a:r>
              <a:rPr lang="en-US" sz="1500" dirty="0" smtClean="0">
                <a:solidFill>
                  <a:schemeClr val="tx1"/>
                </a:solidFill>
              </a:rPr>
              <a:t>and</a:t>
            </a:r>
            <a:r>
              <a:rPr lang="en-US" sz="1500" i="1" dirty="0" smtClean="0">
                <a:solidFill>
                  <a:schemeClr val="tx1"/>
                </a:solidFill>
              </a:rPr>
              <a:t> z, </a:t>
            </a:r>
            <a:r>
              <a:rPr lang="en-US" sz="1500" dirty="0" smtClean="0">
                <a:solidFill>
                  <a:schemeClr val="tx1"/>
                </a:solidFill>
              </a:rPr>
              <a:t>we produce the substitution </a:t>
            </a:r>
            <a:r>
              <a:rPr lang="en-US" sz="1500" i="1" dirty="0" smtClean="0">
                <a:solidFill>
                  <a:schemeClr val="tx1"/>
                </a:solidFill>
              </a:rPr>
              <a:t>z/x. </a:t>
            </a:r>
            <a:r>
              <a:rPr lang="en-US" sz="1500" dirty="0" smtClean="0">
                <a:solidFill>
                  <a:schemeClr val="tx1"/>
                </a:solidFill>
              </a:rPr>
              <a:t>But we cannot substitute both y and </a:t>
            </a:r>
            <a:r>
              <a:rPr lang="en-US" sz="1500" i="1" dirty="0" smtClean="0">
                <a:solidFill>
                  <a:schemeClr val="tx1"/>
                </a:solidFill>
              </a:rPr>
              <a:t>z </a:t>
            </a:r>
            <a:r>
              <a:rPr lang="en-US" sz="1500" dirty="0" smtClean="0">
                <a:solidFill>
                  <a:schemeClr val="tx1"/>
                </a:solidFill>
              </a:rPr>
              <a:t>for</a:t>
            </a:r>
            <a:r>
              <a:rPr lang="en-US" sz="1500" i="1" dirty="0" smtClean="0">
                <a:solidFill>
                  <a:schemeClr val="tx1"/>
                </a:solidFill>
              </a:rPr>
              <a:t> x, </a:t>
            </a:r>
            <a:r>
              <a:rPr lang="en-US" sz="1500" dirty="0" smtClean="0">
                <a:solidFill>
                  <a:schemeClr val="tx1"/>
                </a:solidFill>
              </a:rPr>
              <a:t>so we have not produced a consistent substitution.</a:t>
            </a:r>
          </a:p>
          <a:p>
            <a:pPr algn="l"/>
            <a:r>
              <a:rPr lang="en-US" sz="1500" dirty="0" smtClean="0">
                <a:solidFill>
                  <a:schemeClr val="tx1"/>
                </a:solidFill>
              </a:rPr>
              <a:t>	What we need to do after finding the first substitution </a:t>
            </a:r>
            <a:r>
              <a:rPr lang="en-US" sz="1500" i="1" dirty="0" smtClean="0">
                <a:solidFill>
                  <a:schemeClr val="tx1"/>
                </a:solidFill>
              </a:rPr>
              <a:t>y/x </a:t>
            </a:r>
            <a:r>
              <a:rPr lang="en-US" sz="1500" dirty="0" smtClean="0">
                <a:solidFill>
                  <a:schemeClr val="tx1"/>
                </a:solidFill>
              </a:rPr>
              <a:t>is to make that substitution throughout the literals, giving</a:t>
            </a:r>
          </a:p>
          <a:p>
            <a:pPr algn="l"/>
            <a:r>
              <a:rPr lang="en-US" sz="1500" i="1" dirty="0" smtClean="0">
                <a:solidFill>
                  <a:schemeClr val="tx1"/>
                </a:solidFill>
              </a:rPr>
              <a:t>	P(y, y)</a:t>
            </a:r>
          </a:p>
          <a:p>
            <a:pPr algn="l"/>
            <a:r>
              <a:rPr lang="en-US" sz="1500" i="1" dirty="0" smtClean="0">
                <a:solidFill>
                  <a:schemeClr val="tx1"/>
                </a:solidFill>
              </a:rPr>
              <a:t>	P(y, z)</a:t>
            </a:r>
            <a:endParaRPr lang="en-US" sz="15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172200"/>
          </a:xfrm>
        </p:spPr>
        <p:txBody>
          <a:bodyPr>
            <a:noAutofit/>
          </a:bodyPr>
          <a:lstStyle/>
          <a:p>
            <a:pPr algn="l"/>
            <a:r>
              <a:rPr lang="en-US" sz="1500" dirty="0" smtClean="0">
                <a:solidFill>
                  <a:schemeClr val="tx1"/>
                </a:solidFill>
              </a:rPr>
              <a:t>	Now we can attempt to unify arguments </a:t>
            </a:r>
            <a:r>
              <a:rPr lang="en-US" sz="1500" i="1" dirty="0" smtClean="0">
                <a:solidFill>
                  <a:schemeClr val="tx1"/>
                </a:solidFill>
              </a:rPr>
              <a:t>y </a:t>
            </a:r>
            <a:r>
              <a:rPr lang="en-US" sz="1500" dirty="0" smtClean="0">
                <a:solidFill>
                  <a:schemeClr val="tx1"/>
                </a:solidFill>
              </a:rPr>
              <a:t>and </a:t>
            </a:r>
            <a:r>
              <a:rPr lang="en-US" sz="1500" i="1" dirty="0" smtClean="0">
                <a:solidFill>
                  <a:schemeClr val="tx1"/>
                </a:solidFill>
              </a:rPr>
              <a:t>z, </a:t>
            </a:r>
            <a:r>
              <a:rPr lang="en-US" sz="1500" dirty="0" smtClean="0">
                <a:solidFill>
                  <a:schemeClr val="tx1"/>
                </a:solidFill>
              </a:rPr>
              <a:t>which succeeds with the substitution </a:t>
            </a:r>
            <a:r>
              <a:rPr lang="en-US" sz="1500" i="1" dirty="0" smtClean="0">
                <a:solidFill>
                  <a:schemeClr val="tx1"/>
                </a:solidFill>
              </a:rPr>
              <a:t>z/y</a:t>
            </a:r>
            <a:r>
              <a:rPr lang="en-US" sz="1500" dirty="0" smtClean="0">
                <a:solidFill>
                  <a:schemeClr val="tx1"/>
                </a:solidFill>
              </a:rPr>
              <a:t>. The entire unification process has now succeeded with a substitution that is the composition of the two substitutions we found. We write the composition as</a:t>
            </a:r>
          </a:p>
          <a:p>
            <a:pPr algn="l"/>
            <a:r>
              <a:rPr lang="en-US" sz="1500" i="1" dirty="0" smtClean="0">
                <a:solidFill>
                  <a:schemeClr val="tx1"/>
                </a:solidFill>
              </a:rPr>
              <a:t>	(z/y)(y/x)</a:t>
            </a:r>
          </a:p>
          <a:p>
            <a:pPr algn="l"/>
            <a:r>
              <a:rPr lang="en-US" sz="1500" dirty="0" smtClean="0">
                <a:solidFill>
                  <a:schemeClr val="tx1"/>
                </a:solidFill>
              </a:rPr>
              <a:t>following standard notation for function composition. In general, the substitution </a:t>
            </a:r>
            <a:r>
              <a:rPr lang="en-US" sz="1500" i="1" dirty="0" smtClean="0">
                <a:solidFill>
                  <a:schemeClr val="tx1"/>
                </a:solidFill>
              </a:rPr>
              <a:t>(a1/a2, a3/a4, …)(b1/b2, b3/b4, …)… </a:t>
            </a:r>
            <a:r>
              <a:rPr lang="en-US" sz="1500" dirty="0" smtClean="0">
                <a:solidFill>
                  <a:schemeClr val="tx1"/>
                </a:solidFill>
              </a:rPr>
              <a:t>means to apply all the substitutions of the right- most list, then take the result and apply all the ones of the next list, and so forth, until all substitutions have been applied.</a:t>
            </a:r>
          </a:p>
          <a:p>
            <a:pPr algn="l"/>
            <a:r>
              <a:rPr lang="en-US" sz="1500" dirty="0" smtClean="0">
                <a:solidFill>
                  <a:schemeClr val="tx1"/>
                </a:solidFill>
              </a:rPr>
              <a:t>	The object of the unification procedure is to discover at least one substitution that causes two literals to match. Usually, if there is one such substitution there are many.  For example, the literals</a:t>
            </a:r>
          </a:p>
          <a:p>
            <a:pPr algn="l"/>
            <a:r>
              <a:rPr lang="en-US" sz="1500" i="1" dirty="0" smtClean="0">
                <a:solidFill>
                  <a:schemeClr val="tx1"/>
                </a:solidFill>
              </a:rPr>
              <a:t>	hate(x, y)</a:t>
            </a:r>
          </a:p>
          <a:p>
            <a:pPr algn="l"/>
            <a:r>
              <a:rPr lang="en-US" sz="1500" i="1" dirty="0" smtClean="0">
                <a:solidFill>
                  <a:schemeClr val="tx1"/>
                </a:solidFill>
              </a:rPr>
              <a:t>	hate(Marcus, z)</a:t>
            </a:r>
          </a:p>
          <a:p>
            <a:pPr algn="l"/>
            <a:r>
              <a:rPr lang="en-US" sz="1500" dirty="0" smtClean="0">
                <a:solidFill>
                  <a:schemeClr val="tx1"/>
                </a:solidFill>
              </a:rPr>
              <a:t>could be unified with any of the following substitutions:</a:t>
            </a:r>
          </a:p>
          <a:p>
            <a:pPr algn="l"/>
            <a:r>
              <a:rPr lang="en-US" sz="1500" i="1" dirty="0" smtClean="0">
                <a:solidFill>
                  <a:schemeClr val="tx1"/>
                </a:solidFill>
              </a:rPr>
              <a:t>	(Marcus/x, z/y)</a:t>
            </a:r>
          </a:p>
          <a:p>
            <a:pPr algn="l"/>
            <a:r>
              <a:rPr lang="en-US" sz="1500" i="1" dirty="0" smtClean="0">
                <a:solidFill>
                  <a:schemeClr val="tx1"/>
                </a:solidFill>
              </a:rPr>
              <a:t>	(Marcus/x, y/z)</a:t>
            </a:r>
          </a:p>
          <a:p>
            <a:pPr algn="l"/>
            <a:r>
              <a:rPr lang="en-US" sz="1500" i="1" dirty="0" smtClean="0">
                <a:solidFill>
                  <a:schemeClr val="tx1"/>
                </a:solidFill>
              </a:rPr>
              <a:t>	(Marcus/x, Caesar/y, Caesar/z)</a:t>
            </a:r>
          </a:p>
          <a:p>
            <a:pPr algn="l"/>
            <a:r>
              <a:rPr lang="en-US" sz="1500" i="1" dirty="0" smtClean="0">
                <a:solidFill>
                  <a:schemeClr val="tx1"/>
                </a:solidFill>
              </a:rPr>
              <a:t>	(Marcus/x, Polonius/y, Polonius/z)</a:t>
            </a:r>
          </a:p>
          <a:p>
            <a:pPr algn="l"/>
            <a:r>
              <a:rPr lang="en-US" sz="1500" dirty="0" smtClean="0">
                <a:solidFill>
                  <a:schemeClr val="tx1"/>
                </a:solidFill>
              </a:rPr>
              <a:t>The first two of these are equivalent except for lexical variation. But the second two, although they produce a match, also produce a substitution that is more restrictive than absolutely necessary for the match. Because the final substitution produced by the unification process will be used by the resolution procedure, it is useful to generate the most general unifier possible. The algorithm shown below will do that.</a:t>
            </a:r>
          </a:p>
          <a:p>
            <a:pPr algn="l"/>
            <a:r>
              <a:rPr lang="en-US" sz="1500" dirty="0" smtClean="0">
                <a:solidFill>
                  <a:schemeClr val="tx1"/>
                </a:solidFill>
              </a:rPr>
              <a:t>	Having explained the operation of the unification algorithm, we can now state it concisely. We describe a procedure Unify(L1 , L2), which returns as its value a list representing the composition of the </a:t>
            </a:r>
            <a:r>
              <a:rPr lang="en-US" sz="1500" dirty="0">
                <a:solidFill>
                  <a:schemeClr val="tx1"/>
                </a:solidFill>
              </a:rPr>
              <a:t>substitutions that were performed during the match.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Autofit/>
            <a:scene3d>
              <a:camera prst="orthographicFront"/>
              <a:lightRig rig="threePt" dir="t"/>
            </a:scene3d>
            <a:flatTx/>
          </a:bodyPr>
          <a:lstStyle/>
          <a:p>
            <a:pPr algn="l"/>
            <a:r>
              <a:rPr lang="en-US" sz="1500" dirty="0" smtClean="0">
                <a:solidFill>
                  <a:schemeClr val="tx1"/>
                </a:solidFill>
              </a:rPr>
              <a:t>The empty list, NIL, indicates that a match was found without any substitutions. The list consisting of the single value FAIL indicates that the unification procedure failed.</a:t>
            </a:r>
          </a:p>
          <a:p>
            <a:pPr algn="l"/>
            <a:r>
              <a:rPr lang="en-US" sz="1500" b="1" i="1" dirty="0" smtClean="0">
                <a:solidFill>
                  <a:schemeClr val="tx1"/>
                </a:solidFill>
              </a:rPr>
              <a:t>Algorithm: Unify(L1, L2)</a:t>
            </a:r>
          </a:p>
          <a:p>
            <a:pPr algn="l"/>
            <a:r>
              <a:rPr lang="en-US" sz="1500" dirty="0" smtClean="0">
                <a:solidFill>
                  <a:schemeClr val="tx1"/>
                </a:solidFill>
              </a:rPr>
              <a:t>I. If </a:t>
            </a:r>
            <a:r>
              <a:rPr lang="en-US" sz="1500" i="1" dirty="0" smtClean="0">
                <a:solidFill>
                  <a:schemeClr val="tx1"/>
                </a:solidFill>
              </a:rPr>
              <a:t>L1</a:t>
            </a:r>
            <a:r>
              <a:rPr lang="en-US" sz="1500" dirty="0" smtClean="0">
                <a:solidFill>
                  <a:schemeClr val="tx1"/>
                </a:solidFill>
              </a:rPr>
              <a:t> or </a:t>
            </a:r>
            <a:r>
              <a:rPr lang="en-US" sz="1500" i="1" dirty="0" smtClean="0">
                <a:solidFill>
                  <a:schemeClr val="tx1"/>
                </a:solidFill>
              </a:rPr>
              <a:t>L2</a:t>
            </a:r>
            <a:r>
              <a:rPr lang="en-US" sz="1500" dirty="0" smtClean="0">
                <a:solidFill>
                  <a:schemeClr val="tx1"/>
                </a:solidFill>
              </a:rPr>
              <a:t> are both variables or constants, then:</a:t>
            </a:r>
          </a:p>
          <a:p>
            <a:pPr algn="l"/>
            <a:r>
              <a:rPr lang="en-US" sz="1500" dirty="0" smtClean="0">
                <a:solidFill>
                  <a:schemeClr val="tx1"/>
                </a:solidFill>
              </a:rPr>
              <a:t>      (a) If </a:t>
            </a:r>
            <a:r>
              <a:rPr lang="en-US" sz="1500" i="1" dirty="0" smtClean="0">
                <a:solidFill>
                  <a:schemeClr val="tx1"/>
                </a:solidFill>
              </a:rPr>
              <a:t>L1 </a:t>
            </a:r>
            <a:r>
              <a:rPr lang="en-US" sz="1500" dirty="0" smtClean="0">
                <a:solidFill>
                  <a:schemeClr val="tx1"/>
                </a:solidFill>
              </a:rPr>
              <a:t>and</a:t>
            </a:r>
            <a:r>
              <a:rPr lang="en-US" sz="1500" i="1" dirty="0" smtClean="0">
                <a:solidFill>
                  <a:schemeClr val="tx1"/>
                </a:solidFill>
              </a:rPr>
              <a:t> L2 </a:t>
            </a:r>
            <a:r>
              <a:rPr lang="en-US" sz="1500" dirty="0" smtClean="0">
                <a:solidFill>
                  <a:schemeClr val="tx1"/>
                </a:solidFill>
              </a:rPr>
              <a:t>are identical, then return NIL.</a:t>
            </a:r>
          </a:p>
          <a:p>
            <a:pPr algn="l"/>
            <a:r>
              <a:rPr lang="en-US" sz="1500" dirty="0" smtClean="0">
                <a:solidFill>
                  <a:schemeClr val="tx1"/>
                </a:solidFill>
              </a:rPr>
              <a:t>      (b) Else if </a:t>
            </a:r>
            <a:r>
              <a:rPr lang="en-US" sz="1500" i="1" dirty="0" smtClean="0">
                <a:solidFill>
                  <a:schemeClr val="tx1"/>
                </a:solidFill>
              </a:rPr>
              <a:t>L1</a:t>
            </a:r>
            <a:r>
              <a:rPr lang="en-US" sz="1500" dirty="0" smtClean="0">
                <a:solidFill>
                  <a:schemeClr val="tx1"/>
                </a:solidFill>
              </a:rPr>
              <a:t> is a variable, then if</a:t>
            </a:r>
            <a:r>
              <a:rPr lang="en-US" sz="1500" i="1" dirty="0" smtClean="0">
                <a:solidFill>
                  <a:schemeClr val="tx1"/>
                </a:solidFill>
              </a:rPr>
              <a:t> L1 </a:t>
            </a:r>
            <a:r>
              <a:rPr lang="en-US" sz="1500" dirty="0" smtClean="0">
                <a:solidFill>
                  <a:schemeClr val="tx1"/>
                </a:solidFill>
              </a:rPr>
              <a:t>occurs in </a:t>
            </a:r>
            <a:r>
              <a:rPr lang="en-US" sz="1500" i="1" dirty="0" smtClean="0">
                <a:solidFill>
                  <a:schemeClr val="tx1"/>
                </a:solidFill>
              </a:rPr>
              <a:t>L2</a:t>
            </a:r>
            <a:r>
              <a:rPr lang="en-US" sz="1500" dirty="0" smtClean="0">
                <a:solidFill>
                  <a:schemeClr val="tx1"/>
                </a:solidFill>
              </a:rPr>
              <a:t> then return {FAIL}, else return </a:t>
            </a:r>
            <a:r>
              <a:rPr lang="en-US" sz="1500" i="1" dirty="0" smtClean="0">
                <a:solidFill>
                  <a:schemeClr val="tx1"/>
                </a:solidFill>
              </a:rPr>
              <a:t>(L2/L1).</a:t>
            </a:r>
          </a:p>
          <a:p>
            <a:pPr algn="l"/>
            <a:r>
              <a:rPr lang="en-US" sz="1500" dirty="0" smtClean="0">
                <a:solidFill>
                  <a:schemeClr val="tx1"/>
                </a:solidFill>
              </a:rPr>
              <a:t>      (c) Else if </a:t>
            </a:r>
            <a:r>
              <a:rPr lang="en-US" sz="1500" i="1" dirty="0" smtClean="0">
                <a:solidFill>
                  <a:schemeClr val="tx1"/>
                </a:solidFill>
              </a:rPr>
              <a:t>L2 </a:t>
            </a:r>
            <a:r>
              <a:rPr lang="en-US" sz="1500" dirty="0" smtClean="0">
                <a:solidFill>
                  <a:schemeClr val="tx1"/>
                </a:solidFill>
              </a:rPr>
              <a:t>is a variable, then if </a:t>
            </a:r>
            <a:r>
              <a:rPr lang="en-US" sz="1500" i="1" dirty="0" smtClean="0">
                <a:solidFill>
                  <a:schemeClr val="tx1"/>
                </a:solidFill>
              </a:rPr>
              <a:t>L2 </a:t>
            </a:r>
            <a:r>
              <a:rPr lang="en-US" sz="1500" dirty="0" smtClean="0">
                <a:solidFill>
                  <a:schemeClr val="tx1"/>
                </a:solidFill>
              </a:rPr>
              <a:t>occurs in </a:t>
            </a:r>
            <a:r>
              <a:rPr lang="en-US" sz="1500" i="1" dirty="0" smtClean="0">
                <a:solidFill>
                  <a:schemeClr val="tx1"/>
                </a:solidFill>
              </a:rPr>
              <a:t>L1 </a:t>
            </a:r>
            <a:r>
              <a:rPr lang="en-US" sz="1500" dirty="0" smtClean="0">
                <a:solidFill>
                  <a:schemeClr val="tx1"/>
                </a:solidFill>
              </a:rPr>
              <a:t>then return {FAIL}</a:t>
            </a:r>
            <a:r>
              <a:rPr lang="en-US" sz="1500" i="1" dirty="0" smtClean="0">
                <a:solidFill>
                  <a:schemeClr val="tx1"/>
                </a:solidFill>
              </a:rPr>
              <a:t> </a:t>
            </a:r>
            <a:r>
              <a:rPr lang="en-US" sz="1500" dirty="0" smtClean="0">
                <a:solidFill>
                  <a:schemeClr val="tx1"/>
                </a:solidFill>
              </a:rPr>
              <a:t>, else return</a:t>
            </a:r>
            <a:r>
              <a:rPr lang="en-US" sz="1500" i="1" dirty="0" smtClean="0">
                <a:solidFill>
                  <a:schemeClr val="tx1"/>
                </a:solidFill>
              </a:rPr>
              <a:t> (L1/L2).</a:t>
            </a:r>
          </a:p>
          <a:p>
            <a:pPr algn="l"/>
            <a:r>
              <a:rPr lang="en-US" sz="1500" dirty="0" smtClean="0">
                <a:solidFill>
                  <a:schemeClr val="tx1"/>
                </a:solidFill>
              </a:rPr>
              <a:t>      (d) Else return {FAIL}.</a:t>
            </a:r>
          </a:p>
          <a:p>
            <a:pPr algn="l"/>
            <a:r>
              <a:rPr lang="en-US" sz="1500" dirty="0" smtClean="0">
                <a:solidFill>
                  <a:schemeClr val="tx1"/>
                </a:solidFill>
              </a:rPr>
              <a:t>2. If the initial predicate symbols in </a:t>
            </a:r>
            <a:r>
              <a:rPr lang="en-US" sz="1500" i="1" dirty="0" smtClean="0">
                <a:solidFill>
                  <a:schemeClr val="tx1"/>
                </a:solidFill>
              </a:rPr>
              <a:t>L1</a:t>
            </a:r>
            <a:r>
              <a:rPr lang="en-US" sz="1500" dirty="0" smtClean="0">
                <a:solidFill>
                  <a:schemeClr val="tx1"/>
                </a:solidFill>
              </a:rPr>
              <a:t> and </a:t>
            </a:r>
            <a:r>
              <a:rPr lang="en-US" sz="1500" i="1" dirty="0" smtClean="0">
                <a:solidFill>
                  <a:schemeClr val="tx1"/>
                </a:solidFill>
              </a:rPr>
              <a:t>L2 </a:t>
            </a:r>
            <a:r>
              <a:rPr lang="en-US" sz="1500" dirty="0" smtClean="0">
                <a:solidFill>
                  <a:schemeClr val="tx1"/>
                </a:solidFill>
              </a:rPr>
              <a:t>are not identical, then return {FAIL}</a:t>
            </a:r>
            <a:r>
              <a:rPr lang="en-US" sz="1500" i="1" dirty="0" smtClean="0">
                <a:solidFill>
                  <a:schemeClr val="tx1"/>
                </a:solidFill>
              </a:rPr>
              <a:t>.</a:t>
            </a:r>
          </a:p>
          <a:p>
            <a:pPr algn="l"/>
            <a:r>
              <a:rPr lang="en-US" sz="1500" dirty="0" smtClean="0">
                <a:solidFill>
                  <a:schemeClr val="tx1"/>
                </a:solidFill>
              </a:rPr>
              <a:t>3. If</a:t>
            </a:r>
            <a:r>
              <a:rPr lang="en-US" sz="1500" i="1" dirty="0" smtClean="0">
                <a:solidFill>
                  <a:schemeClr val="tx1"/>
                </a:solidFill>
              </a:rPr>
              <a:t> LI </a:t>
            </a:r>
            <a:r>
              <a:rPr lang="en-US" sz="1500" dirty="0" smtClean="0">
                <a:solidFill>
                  <a:schemeClr val="tx1"/>
                </a:solidFill>
              </a:rPr>
              <a:t>and </a:t>
            </a:r>
            <a:r>
              <a:rPr lang="en-US" sz="1500" i="1" dirty="0" smtClean="0">
                <a:solidFill>
                  <a:schemeClr val="tx1"/>
                </a:solidFill>
              </a:rPr>
              <a:t>L2 </a:t>
            </a:r>
            <a:r>
              <a:rPr lang="en-US" sz="1500" dirty="0" smtClean="0">
                <a:solidFill>
                  <a:schemeClr val="tx1"/>
                </a:solidFill>
              </a:rPr>
              <a:t>have a different number of arguments, then return {FAIL}</a:t>
            </a:r>
            <a:r>
              <a:rPr lang="en-US" sz="1500" i="1" dirty="0" smtClean="0">
                <a:solidFill>
                  <a:schemeClr val="tx1"/>
                </a:solidFill>
              </a:rPr>
              <a:t>.</a:t>
            </a:r>
          </a:p>
          <a:p>
            <a:pPr algn="l"/>
            <a:r>
              <a:rPr lang="en-US" sz="1500" dirty="0" smtClean="0">
                <a:solidFill>
                  <a:schemeClr val="tx1"/>
                </a:solidFill>
              </a:rPr>
              <a:t>4. Set </a:t>
            </a:r>
            <a:r>
              <a:rPr lang="en-US" sz="1500" i="1" dirty="0" smtClean="0">
                <a:solidFill>
                  <a:schemeClr val="tx1"/>
                </a:solidFill>
              </a:rPr>
              <a:t>SUBST</a:t>
            </a:r>
            <a:r>
              <a:rPr lang="en-US" sz="1500" dirty="0" smtClean="0">
                <a:solidFill>
                  <a:schemeClr val="tx1"/>
                </a:solidFill>
              </a:rPr>
              <a:t> to NIL</a:t>
            </a:r>
            <a:r>
              <a:rPr lang="en-US" sz="1500" i="1" dirty="0" smtClean="0">
                <a:solidFill>
                  <a:schemeClr val="tx1"/>
                </a:solidFill>
              </a:rPr>
              <a:t>. </a:t>
            </a:r>
            <a:r>
              <a:rPr lang="en-US" sz="1500" dirty="0" smtClean="0">
                <a:solidFill>
                  <a:schemeClr val="tx1"/>
                </a:solidFill>
              </a:rPr>
              <a:t>(At the end of this procedure, </a:t>
            </a:r>
            <a:r>
              <a:rPr lang="en-US" sz="1500" i="1" dirty="0" smtClean="0">
                <a:solidFill>
                  <a:schemeClr val="tx1"/>
                </a:solidFill>
              </a:rPr>
              <a:t>SUBST </a:t>
            </a:r>
            <a:r>
              <a:rPr lang="en-US" sz="1500" dirty="0" smtClean="0">
                <a:solidFill>
                  <a:schemeClr val="tx1"/>
                </a:solidFill>
              </a:rPr>
              <a:t>will contain all the substitutions used to unify </a:t>
            </a:r>
            <a:r>
              <a:rPr lang="en-US" sz="1500" i="1" dirty="0" smtClean="0">
                <a:solidFill>
                  <a:schemeClr val="tx1"/>
                </a:solidFill>
              </a:rPr>
              <a:t>L1</a:t>
            </a:r>
            <a:r>
              <a:rPr lang="en-US" sz="1500" dirty="0" smtClean="0">
                <a:solidFill>
                  <a:schemeClr val="tx1"/>
                </a:solidFill>
              </a:rPr>
              <a:t> and </a:t>
            </a:r>
            <a:r>
              <a:rPr lang="en-US" sz="1500" i="1" dirty="0" smtClean="0">
                <a:solidFill>
                  <a:schemeClr val="tx1"/>
                </a:solidFill>
              </a:rPr>
              <a:t>L2.</a:t>
            </a:r>
            <a:r>
              <a:rPr lang="en-US" sz="1500" dirty="0" smtClean="0">
                <a:solidFill>
                  <a:schemeClr val="tx1"/>
                </a:solidFill>
              </a:rPr>
              <a:t>)</a:t>
            </a:r>
          </a:p>
          <a:p>
            <a:pPr algn="l"/>
            <a:r>
              <a:rPr lang="en-US" sz="1500" dirty="0" smtClean="0">
                <a:solidFill>
                  <a:schemeClr val="tx1"/>
                </a:solidFill>
              </a:rPr>
              <a:t>5. For </a:t>
            </a:r>
            <a:r>
              <a:rPr lang="en-US" sz="1500" i="1" dirty="0" smtClean="0">
                <a:solidFill>
                  <a:schemeClr val="tx1"/>
                </a:solidFill>
              </a:rPr>
              <a:t>i ← </a:t>
            </a:r>
            <a:r>
              <a:rPr lang="en-US" sz="1500" dirty="0" smtClean="0">
                <a:solidFill>
                  <a:schemeClr val="tx1"/>
                </a:solidFill>
              </a:rPr>
              <a:t>1 to number of arguments in </a:t>
            </a:r>
            <a:r>
              <a:rPr lang="en-US" sz="1500" i="1" dirty="0" smtClean="0">
                <a:solidFill>
                  <a:schemeClr val="tx1"/>
                </a:solidFill>
              </a:rPr>
              <a:t>L1 :</a:t>
            </a:r>
          </a:p>
          <a:p>
            <a:pPr algn="l"/>
            <a:r>
              <a:rPr lang="en-US" sz="1500" dirty="0" smtClean="0">
                <a:solidFill>
                  <a:schemeClr val="tx1"/>
                </a:solidFill>
              </a:rPr>
              <a:t>      (a) Call Unify with the </a:t>
            </a:r>
            <a:r>
              <a:rPr lang="en-US" sz="1500" i="1" dirty="0" err="1" smtClean="0">
                <a:solidFill>
                  <a:schemeClr val="tx1"/>
                </a:solidFill>
              </a:rPr>
              <a:t>i</a:t>
            </a:r>
            <a:r>
              <a:rPr lang="en-US" sz="1500" dirty="0" err="1" smtClean="0">
                <a:solidFill>
                  <a:schemeClr val="tx1"/>
                </a:solidFill>
              </a:rPr>
              <a:t>th</a:t>
            </a:r>
            <a:r>
              <a:rPr lang="en-US" sz="1500" dirty="0" smtClean="0">
                <a:solidFill>
                  <a:schemeClr val="tx1"/>
                </a:solidFill>
              </a:rPr>
              <a:t> argument of </a:t>
            </a:r>
            <a:r>
              <a:rPr lang="en-US" sz="1500" i="1" dirty="0" smtClean="0">
                <a:solidFill>
                  <a:schemeClr val="tx1"/>
                </a:solidFill>
              </a:rPr>
              <a:t>L1 and the </a:t>
            </a:r>
            <a:r>
              <a:rPr lang="en-US" sz="1500" i="1" dirty="0" err="1" smtClean="0">
                <a:solidFill>
                  <a:schemeClr val="tx1"/>
                </a:solidFill>
              </a:rPr>
              <a:t>i</a:t>
            </a:r>
            <a:r>
              <a:rPr lang="en-US" sz="1500" dirty="0" err="1" smtClean="0">
                <a:solidFill>
                  <a:schemeClr val="tx1"/>
                </a:solidFill>
              </a:rPr>
              <a:t>th</a:t>
            </a:r>
            <a:r>
              <a:rPr lang="en-US" sz="1500" dirty="0" smtClean="0">
                <a:solidFill>
                  <a:schemeClr val="tx1"/>
                </a:solidFill>
              </a:rPr>
              <a:t> argument of </a:t>
            </a:r>
            <a:r>
              <a:rPr lang="en-US" sz="1500" i="1" dirty="0" smtClean="0">
                <a:solidFill>
                  <a:schemeClr val="tx1"/>
                </a:solidFill>
              </a:rPr>
              <a:t>L2, </a:t>
            </a:r>
            <a:r>
              <a:rPr lang="en-US" sz="1500" dirty="0" smtClean="0">
                <a:solidFill>
                  <a:schemeClr val="tx1"/>
                </a:solidFill>
              </a:rPr>
              <a:t>putting result in </a:t>
            </a:r>
            <a:r>
              <a:rPr lang="en-US" sz="1500" i="1" dirty="0" smtClean="0">
                <a:solidFill>
                  <a:schemeClr val="tx1"/>
                </a:solidFill>
              </a:rPr>
              <a:t>S.</a:t>
            </a:r>
          </a:p>
          <a:p>
            <a:pPr algn="l"/>
            <a:r>
              <a:rPr lang="en-US" sz="1500" dirty="0" smtClean="0">
                <a:solidFill>
                  <a:schemeClr val="tx1"/>
                </a:solidFill>
              </a:rPr>
              <a:t>      (b) If S contains FAIL then return {FAIL}.</a:t>
            </a:r>
          </a:p>
          <a:p>
            <a:pPr algn="l"/>
            <a:r>
              <a:rPr lang="en-US" sz="1500" dirty="0" smtClean="0">
                <a:solidFill>
                  <a:schemeClr val="tx1"/>
                </a:solidFill>
              </a:rPr>
              <a:t>      (c) If S is not equal to NIL then:</a:t>
            </a:r>
          </a:p>
          <a:p>
            <a:pPr algn="l"/>
            <a:r>
              <a:rPr lang="en-US" sz="1500" dirty="0" smtClean="0">
                <a:solidFill>
                  <a:schemeClr val="tx1"/>
                </a:solidFill>
              </a:rPr>
              <a:t>            (i) Apply S to the remainder of both </a:t>
            </a:r>
            <a:r>
              <a:rPr lang="en-US" sz="1500" i="1" dirty="0" smtClean="0">
                <a:solidFill>
                  <a:schemeClr val="tx1"/>
                </a:solidFill>
              </a:rPr>
              <a:t>L1</a:t>
            </a:r>
            <a:r>
              <a:rPr lang="en-US" sz="1500" dirty="0" smtClean="0">
                <a:solidFill>
                  <a:schemeClr val="tx1"/>
                </a:solidFill>
              </a:rPr>
              <a:t> and </a:t>
            </a:r>
            <a:r>
              <a:rPr lang="en-US" sz="1500" i="1" dirty="0" smtClean="0">
                <a:solidFill>
                  <a:schemeClr val="tx1"/>
                </a:solidFill>
              </a:rPr>
              <a:t>L2.</a:t>
            </a:r>
          </a:p>
          <a:p>
            <a:pPr algn="l"/>
            <a:r>
              <a:rPr lang="en-US" sz="1500" dirty="0" smtClean="0">
                <a:solidFill>
                  <a:schemeClr val="tx1"/>
                </a:solidFill>
              </a:rPr>
              <a:t>            (ii) </a:t>
            </a:r>
            <a:r>
              <a:rPr lang="en-US" sz="1500" i="1" dirty="0" smtClean="0">
                <a:solidFill>
                  <a:schemeClr val="tx1"/>
                </a:solidFill>
              </a:rPr>
              <a:t>SUBST: = </a:t>
            </a:r>
            <a:r>
              <a:rPr lang="en-US" sz="1500" dirty="0" smtClean="0">
                <a:solidFill>
                  <a:schemeClr val="tx1"/>
                </a:solidFill>
              </a:rPr>
              <a:t>APPEND(S</a:t>
            </a:r>
            <a:r>
              <a:rPr lang="en-US" sz="1500" i="1" dirty="0" smtClean="0">
                <a:solidFill>
                  <a:schemeClr val="tx1"/>
                </a:solidFill>
              </a:rPr>
              <a:t>, SUBST</a:t>
            </a:r>
            <a:r>
              <a:rPr lang="en-US" sz="1500" dirty="0" smtClean="0">
                <a:solidFill>
                  <a:schemeClr val="tx1"/>
                </a:solidFill>
              </a:rPr>
              <a:t>).</a:t>
            </a:r>
          </a:p>
          <a:p>
            <a:pPr algn="l"/>
            <a:r>
              <a:rPr lang="en-US" sz="1500" dirty="0" smtClean="0">
                <a:solidFill>
                  <a:schemeClr val="tx1"/>
                </a:solidFill>
              </a:rPr>
              <a:t>6. Return </a:t>
            </a:r>
            <a:r>
              <a:rPr lang="en-US" sz="1500" i="1" dirty="0" smtClean="0">
                <a:solidFill>
                  <a:schemeClr val="tx1"/>
                </a:solidFill>
              </a:rPr>
              <a:t>SUBST.</a:t>
            </a:r>
          </a:p>
          <a:p>
            <a:pPr algn="l"/>
            <a:r>
              <a:rPr lang="en-US" sz="1500" i="1" dirty="0" smtClean="0">
                <a:solidFill>
                  <a:schemeClr val="tx1"/>
                </a:solidFill>
              </a:rPr>
              <a:t>	</a:t>
            </a:r>
            <a:r>
              <a:rPr lang="en-US" sz="1500" dirty="0" smtClean="0">
                <a:solidFill>
                  <a:schemeClr val="tx1"/>
                </a:solidFill>
              </a:rPr>
              <a:t>The only part of this algorithm that we have not yet discussed is the check in steps 1</a:t>
            </a:r>
            <a:r>
              <a:rPr lang="en-US" sz="1500" i="1" dirty="0" smtClean="0">
                <a:solidFill>
                  <a:schemeClr val="tx1"/>
                </a:solidFill>
              </a:rPr>
              <a:t>(b) </a:t>
            </a:r>
            <a:r>
              <a:rPr lang="en-US" sz="1500" dirty="0" smtClean="0">
                <a:solidFill>
                  <a:schemeClr val="tx1"/>
                </a:solidFill>
              </a:rPr>
              <a:t>and 1</a:t>
            </a:r>
            <a:r>
              <a:rPr lang="en-US" sz="1500" i="1" dirty="0" smtClean="0">
                <a:solidFill>
                  <a:schemeClr val="tx1"/>
                </a:solidFill>
              </a:rPr>
              <a:t>(c) </a:t>
            </a:r>
            <a:r>
              <a:rPr lang="en-US" sz="1500" dirty="0" smtClean="0">
                <a:solidFill>
                  <a:schemeClr val="tx1"/>
                </a:solidFill>
              </a:rPr>
              <a:t>to make sure that an expression involving a given variable is not unified with that variable. </a:t>
            </a:r>
            <a:endParaRPr lang="en-US" sz="15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172200"/>
          </a:xfrm>
        </p:spPr>
        <p:txBody>
          <a:bodyPr>
            <a:noAutofit/>
          </a:bodyPr>
          <a:lstStyle/>
          <a:p>
            <a:pPr algn="l"/>
            <a:r>
              <a:rPr lang="en-US" sz="1500" dirty="0" smtClean="0">
                <a:solidFill>
                  <a:schemeClr val="tx1"/>
                </a:solidFill>
              </a:rPr>
              <a:t>Suppose we were attempting to unify the expressions</a:t>
            </a:r>
          </a:p>
          <a:p>
            <a:pPr algn="l"/>
            <a:r>
              <a:rPr lang="en-US" sz="1500" i="1" dirty="0" smtClean="0">
                <a:solidFill>
                  <a:schemeClr val="tx1"/>
                </a:solidFill>
              </a:rPr>
              <a:t>	f(x, x)</a:t>
            </a:r>
          </a:p>
          <a:p>
            <a:pPr algn="l"/>
            <a:r>
              <a:rPr lang="en-US" sz="1500" i="1" dirty="0" smtClean="0">
                <a:solidFill>
                  <a:schemeClr val="tx1"/>
                </a:solidFill>
              </a:rPr>
              <a:t>	f(g(x),g(x))</a:t>
            </a:r>
          </a:p>
          <a:p>
            <a:pPr algn="l"/>
            <a:r>
              <a:rPr lang="en-US" sz="1500" dirty="0" smtClean="0">
                <a:solidFill>
                  <a:schemeClr val="tx1"/>
                </a:solidFill>
              </a:rPr>
              <a:t>If we accepted </a:t>
            </a:r>
            <a:r>
              <a:rPr lang="en-US" sz="1500" i="1" dirty="0" smtClean="0">
                <a:solidFill>
                  <a:schemeClr val="tx1"/>
                </a:solidFill>
              </a:rPr>
              <a:t>g(x) </a:t>
            </a:r>
            <a:r>
              <a:rPr lang="en-US" sz="1500" dirty="0" smtClean="0">
                <a:solidFill>
                  <a:schemeClr val="tx1"/>
                </a:solidFill>
              </a:rPr>
              <a:t>as a substitution for </a:t>
            </a:r>
            <a:r>
              <a:rPr lang="en-US" sz="1500" i="1" dirty="0" smtClean="0">
                <a:solidFill>
                  <a:schemeClr val="tx1"/>
                </a:solidFill>
              </a:rPr>
              <a:t>x, </a:t>
            </a:r>
            <a:r>
              <a:rPr lang="en-US" sz="1500" dirty="0" smtClean="0">
                <a:solidFill>
                  <a:schemeClr val="tx1"/>
                </a:solidFill>
              </a:rPr>
              <a:t>then we would have to substitute it for </a:t>
            </a:r>
            <a:r>
              <a:rPr lang="en-US" sz="1500" i="1" dirty="0" smtClean="0">
                <a:solidFill>
                  <a:schemeClr val="tx1"/>
                </a:solidFill>
              </a:rPr>
              <a:t>x </a:t>
            </a:r>
            <a:r>
              <a:rPr lang="en-US" sz="1500" dirty="0" smtClean="0">
                <a:solidFill>
                  <a:schemeClr val="tx1"/>
                </a:solidFill>
              </a:rPr>
              <a:t>in the remainder of the expressions. But this leads to infinite recursion since it will never be possible to eliminate </a:t>
            </a:r>
            <a:r>
              <a:rPr lang="en-US" sz="1500" i="1" dirty="0" smtClean="0">
                <a:solidFill>
                  <a:schemeClr val="tx1"/>
                </a:solidFill>
              </a:rPr>
              <a:t>x.</a:t>
            </a:r>
          </a:p>
          <a:p>
            <a:pPr algn="l"/>
            <a:r>
              <a:rPr lang="en-US" sz="1500" i="1" dirty="0">
                <a:solidFill>
                  <a:schemeClr val="tx1"/>
                </a:solidFill>
              </a:rPr>
              <a:t>	</a:t>
            </a:r>
            <a:r>
              <a:rPr lang="en-US" sz="1500" dirty="0" smtClean="0">
                <a:solidFill>
                  <a:schemeClr val="tx1"/>
                </a:solidFill>
              </a:rPr>
              <a:t>Unification has deep mathematical roots and is a useful operation in many AI programs, for example, theorem provers and natural language parsers. As a result, efficient data structures and algorithms for unification have been developed. For an introduction to these techniques and applications, see Knight [1989].</a:t>
            </a:r>
          </a:p>
          <a:p>
            <a:pPr algn="l"/>
            <a:r>
              <a:rPr lang="en-US" sz="1500" b="1" dirty="0" smtClean="0">
                <a:solidFill>
                  <a:schemeClr val="tx1"/>
                </a:solidFill>
              </a:rPr>
              <a:t>Resolution in Predicate Logic</a:t>
            </a:r>
          </a:p>
          <a:p>
            <a:pPr algn="l"/>
            <a:r>
              <a:rPr lang="en-US" sz="1500" dirty="0" smtClean="0">
                <a:solidFill>
                  <a:schemeClr val="tx1"/>
                </a:solidFill>
              </a:rPr>
              <a:t>We now have an easy way of determining that two literals are contradictory- they are if one of them can be unified with the negation of the other. So, for example, </a:t>
            </a:r>
            <a:r>
              <a:rPr lang="en-US" sz="1500" i="1" dirty="0" smtClean="0">
                <a:solidFill>
                  <a:schemeClr val="tx1"/>
                </a:solidFill>
              </a:rPr>
              <a:t>man(x) </a:t>
            </a:r>
            <a:r>
              <a:rPr lang="en-US" sz="1500" dirty="0" smtClean="0">
                <a:solidFill>
                  <a:schemeClr val="tx1"/>
                </a:solidFill>
              </a:rPr>
              <a:t>and</a:t>
            </a:r>
            <a:r>
              <a:rPr lang="en-US" sz="1500" i="1" dirty="0" smtClean="0">
                <a:solidFill>
                  <a:schemeClr val="tx1"/>
                </a:solidFill>
              </a:rPr>
              <a:t> ¬ man(Spot) </a:t>
            </a:r>
            <a:r>
              <a:rPr lang="en-US" sz="1500" dirty="0" smtClean="0">
                <a:solidFill>
                  <a:schemeClr val="tx1"/>
                </a:solidFill>
              </a:rPr>
              <a:t>are contradictory, </a:t>
            </a:r>
            <a:r>
              <a:rPr lang="en-US" sz="1500" dirty="0">
                <a:solidFill>
                  <a:schemeClr val="tx1"/>
                </a:solidFill>
              </a:rPr>
              <a:t>s</a:t>
            </a:r>
            <a:r>
              <a:rPr lang="en-US" sz="1500" dirty="0" smtClean="0">
                <a:solidFill>
                  <a:schemeClr val="tx1"/>
                </a:solidFill>
              </a:rPr>
              <a:t>ince </a:t>
            </a:r>
            <a:r>
              <a:rPr lang="en-US" sz="1500" i="1" dirty="0" smtClean="0">
                <a:solidFill>
                  <a:schemeClr val="tx1"/>
                </a:solidFill>
              </a:rPr>
              <a:t>man(x) </a:t>
            </a:r>
            <a:r>
              <a:rPr lang="en-US" sz="1500" dirty="0" smtClean="0">
                <a:solidFill>
                  <a:schemeClr val="tx1"/>
                </a:solidFill>
              </a:rPr>
              <a:t>and</a:t>
            </a:r>
            <a:r>
              <a:rPr lang="en-US" sz="1500" i="1" dirty="0" smtClean="0">
                <a:solidFill>
                  <a:schemeClr val="tx1"/>
                </a:solidFill>
              </a:rPr>
              <a:t> man(Spot) </a:t>
            </a:r>
            <a:r>
              <a:rPr lang="en-US" sz="1500" dirty="0" smtClean="0">
                <a:solidFill>
                  <a:schemeClr val="tx1"/>
                </a:solidFill>
              </a:rPr>
              <a:t>can be unified. This corresponds to the intuition that says that </a:t>
            </a:r>
            <a:r>
              <a:rPr lang="en-US" sz="1500" i="1" dirty="0" smtClean="0">
                <a:solidFill>
                  <a:schemeClr val="tx1"/>
                </a:solidFill>
              </a:rPr>
              <a:t>man(x) </a:t>
            </a:r>
            <a:r>
              <a:rPr lang="en-US" sz="1500" dirty="0" smtClean="0">
                <a:solidFill>
                  <a:schemeClr val="tx1"/>
                </a:solidFill>
              </a:rPr>
              <a:t>cannot be true for all </a:t>
            </a:r>
            <a:r>
              <a:rPr lang="en-US" sz="1500" i="1" dirty="0" smtClean="0">
                <a:solidFill>
                  <a:schemeClr val="tx1"/>
                </a:solidFill>
              </a:rPr>
              <a:t>x </a:t>
            </a:r>
            <a:r>
              <a:rPr lang="en-US" sz="1500" dirty="0" smtClean="0">
                <a:solidFill>
                  <a:schemeClr val="tx1"/>
                </a:solidFill>
              </a:rPr>
              <a:t>if there is known to be some </a:t>
            </a:r>
            <a:r>
              <a:rPr lang="en-US" sz="1500" i="1" dirty="0" smtClean="0">
                <a:solidFill>
                  <a:schemeClr val="tx1"/>
                </a:solidFill>
              </a:rPr>
              <a:t>x, </a:t>
            </a:r>
            <a:r>
              <a:rPr lang="en-US" sz="1500" dirty="0" smtClean="0">
                <a:solidFill>
                  <a:schemeClr val="tx1"/>
                </a:solidFill>
              </a:rPr>
              <a:t>say</a:t>
            </a:r>
            <a:r>
              <a:rPr lang="en-US" sz="1500" i="1" dirty="0" smtClean="0">
                <a:solidFill>
                  <a:schemeClr val="tx1"/>
                </a:solidFill>
              </a:rPr>
              <a:t> Spot, </a:t>
            </a:r>
            <a:r>
              <a:rPr lang="en-US" sz="1500" dirty="0" smtClean="0">
                <a:solidFill>
                  <a:schemeClr val="tx1"/>
                </a:solidFill>
              </a:rPr>
              <a:t>for which</a:t>
            </a:r>
            <a:r>
              <a:rPr lang="en-US" sz="1500" i="1" dirty="0" smtClean="0">
                <a:solidFill>
                  <a:schemeClr val="tx1"/>
                </a:solidFill>
              </a:rPr>
              <a:t> man(x) </a:t>
            </a:r>
            <a:r>
              <a:rPr lang="en-US" sz="1500" dirty="0" smtClean="0">
                <a:solidFill>
                  <a:schemeClr val="tx1"/>
                </a:solidFill>
              </a:rPr>
              <a:t>is false. Thus in order to use resolution for expressions in the predicate logic, we use the unification algorithm to locate pairs of literals that cancel out.</a:t>
            </a:r>
          </a:p>
          <a:p>
            <a:pPr algn="l"/>
            <a:r>
              <a:rPr lang="en-US" sz="1500" dirty="0" smtClean="0">
                <a:solidFill>
                  <a:schemeClr val="tx1"/>
                </a:solidFill>
              </a:rPr>
              <a:t>	We also need to use the unifier produced by the unification algorithm to generate the resolvent clause. For example. suppose we want to resolve two clauses:</a:t>
            </a:r>
          </a:p>
          <a:p>
            <a:pPr algn="l"/>
            <a:r>
              <a:rPr lang="en-US" sz="1500" dirty="0" smtClean="0">
                <a:solidFill>
                  <a:schemeClr val="tx1"/>
                </a:solidFill>
              </a:rPr>
              <a:t>	1. </a:t>
            </a:r>
            <a:r>
              <a:rPr lang="en-US" sz="1500" i="1" dirty="0" smtClean="0">
                <a:solidFill>
                  <a:schemeClr val="tx1"/>
                </a:solidFill>
              </a:rPr>
              <a:t>man(Marcus)</a:t>
            </a:r>
          </a:p>
          <a:p>
            <a:pPr algn="l"/>
            <a:r>
              <a:rPr lang="en-US" sz="1500" dirty="0" smtClean="0">
                <a:solidFill>
                  <a:schemeClr val="tx1"/>
                </a:solidFill>
              </a:rPr>
              <a:t>	2. </a:t>
            </a:r>
            <a:r>
              <a:rPr lang="en-US" sz="1500" i="1" dirty="0" smtClean="0">
                <a:solidFill>
                  <a:schemeClr val="tx1"/>
                </a:solidFill>
              </a:rPr>
              <a:t>¬ man(x1) </a:t>
            </a:r>
            <a:r>
              <a:rPr lang="en-US" sz="1500" dirty="0" smtClean="0">
                <a:solidFill>
                  <a:schemeClr val="tx1"/>
                </a:solidFill>
              </a:rPr>
              <a:t>V</a:t>
            </a:r>
            <a:r>
              <a:rPr lang="en-US" sz="1500" i="1" dirty="0" smtClean="0">
                <a:solidFill>
                  <a:schemeClr val="tx1"/>
                </a:solidFill>
              </a:rPr>
              <a:t> mortal(x1)</a:t>
            </a:r>
          </a:p>
          <a:p>
            <a:pPr algn="l"/>
            <a:r>
              <a:rPr lang="en-US" sz="1500" dirty="0" smtClean="0">
                <a:solidFill>
                  <a:schemeClr val="tx1"/>
                </a:solidFill>
              </a:rPr>
              <a:t>The literal </a:t>
            </a:r>
            <a:r>
              <a:rPr lang="en-US" sz="1500" i="1" dirty="0" smtClean="0">
                <a:solidFill>
                  <a:schemeClr val="tx1"/>
                </a:solidFill>
              </a:rPr>
              <a:t>man(Marcus) </a:t>
            </a:r>
            <a:r>
              <a:rPr lang="en-US" sz="1500" dirty="0" smtClean="0">
                <a:solidFill>
                  <a:schemeClr val="tx1"/>
                </a:solidFill>
              </a:rPr>
              <a:t>can be unified with the literal </a:t>
            </a:r>
            <a:r>
              <a:rPr lang="en-US" sz="1500" i="1" dirty="0" smtClean="0">
                <a:solidFill>
                  <a:schemeClr val="tx1"/>
                </a:solidFill>
              </a:rPr>
              <a:t>man(x1) </a:t>
            </a:r>
            <a:r>
              <a:rPr lang="en-US" sz="1500" dirty="0" smtClean="0">
                <a:solidFill>
                  <a:schemeClr val="tx1"/>
                </a:solidFill>
              </a:rPr>
              <a:t>with the substitution </a:t>
            </a:r>
            <a:r>
              <a:rPr lang="en-US" sz="1500" i="1" dirty="0" smtClean="0">
                <a:solidFill>
                  <a:schemeClr val="tx1"/>
                </a:solidFill>
              </a:rPr>
              <a:t>Marcus/x1, </a:t>
            </a:r>
            <a:r>
              <a:rPr lang="en-US" sz="1500" dirty="0" smtClean="0">
                <a:solidFill>
                  <a:schemeClr val="tx1"/>
                </a:solidFill>
              </a:rPr>
              <a:t>telling us that for x1 = </a:t>
            </a:r>
            <a:r>
              <a:rPr lang="en-US" sz="1500" i="1" dirty="0" smtClean="0">
                <a:solidFill>
                  <a:schemeClr val="tx1"/>
                </a:solidFill>
              </a:rPr>
              <a:t>Marcus, ¬ man(Marcus) </a:t>
            </a:r>
            <a:r>
              <a:rPr lang="en-US" sz="1500" dirty="0" smtClean="0">
                <a:solidFill>
                  <a:schemeClr val="tx1"/>
                </a:solidFill>
              </a:rPr>
              <a:t>is false. But we cannot simply cancel out the two </a:t>
            </a:r>
            <a:r>
              <a:rPr lang="en-US" sz="1500" i="1" dirty="0" smtClean="0">
                <a:solidFill>
                  <a:schemeClr val="tx1"/>
                </a:solidFill>
              </a:rPr>
              <a:t>man </a:t>
            </a:r>
            <a:r>
              <a:rPr lang="en-US" sz="1500" dirty="0" smtClean="0">
                <a:solidFill>
                  <a:schemeClr val="tx1"/>
                </a:solidFill>
              </a:rPr>
              <a:t>literals as we did in propositional logic and generate the resolvent </a:t>
            </a:r>
            <a:r>
              <a:rPr lang="en-US" sz="1500" i="1" dirty="0" smtClean="0">
                <a:solidFill>
                  <a:schemeClr val="tx1"/>
                </a:solidFill>
              </a:rPr>
              <a:t>mortal(x1). </a:t>
            </a:r>
            <a:r>
              <a:rPr lang="en-US" sz="1500" dirty="0" smtClean="0">
                <a:solidFill>
                  <a:schemeClr val="tx1"/>
                </a:solidFill>
              </a:rPr>
              <a:t>Clause 2 says that for a given</a:t>
            </a:r>
            <a:r>
              <a:rPr lang="en-US" sz="1500" i="1" dirty="0" smtClean="0">
                <a:solidFill>
                  <a:schemeClr val="tx1"/>
                </a:solidFill>
              </a:rPr>
              <a:t> x1, </a:t>
            </a:r>
            <a:r>
              <a:rPr lang="en-US" sz="1500" dirty="0" smtClean="0">
                <a:solidFill>
                  <a:schemeClr val="tx1"/>
                </a:solidFill>
              </a:rPr>
              <a:t>either</a:t>
            </a:r>
            <a:r>
              <a:rPr lang="en-US" sz="1500" i="1" dirty="0" smtClean="0">
                <a:solidFill>
                  <a:schemeClr val="tx1"/>
                </a:solidFill>
              </a:rPr>
              <a:t> ¬ man(x1) </a:t>
            </a:r>
            <a:r>
              <a:rPr lang="en-US" sz="1500" dirty="0" smtClean="0">
                <a:solidFill>
                  <a:schemeClr val="tx1"/>
                </a:solidFill>
              </a:rPr>
              <a:t>or </a:t>
            </a:r>
            <a:r>
              <a:rPr lang="en-US" sz="1500" i="1" dirty="0" smtClean="0">
                <a:solidFill>
                  <a:schemeClr val="tx1"/>
                </a:solidFill>
              </a:rPr>
              <a:t>mortal(x1). </a:t>
            </a:r>
            <a:r>
              <a:rPr lang="en-US" sz="1500" dirty="0" smtClean="0">
                <a:solidFill>
                  <a:schemeClr val="tx1"/>
                </a:solidFill>
              </a:rPr>
              <a:t>So for it to be true, we can now conclude only that </a:t>
            </a:r>
            <a:r>
              <a:rPr lang="en-US" sz="1500" i="1" dirty="0" smtClean="0">
                <a:solidFill>
                  <a:schemeClr val="tx1"/>
                </a:solidFill>
              </a:rPr>
              <a:t>mortal(Marcus) </a:t>
            </a:r>
            <a:r>
              <a:rPr lang="en-US" sz="1500" dirty="0">
                <a:solidFill>
                  <a:schemeClr val="tx1"/>
                </a:solidFill>
              </a:rPr>
              <a:t>must be true.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172200"/>
          </a:xfrm>
        </p:spPr>
        <p:txBody>
          <a:bodyPr>
            <a:noAutofit/>
          </a:bodyPr>
          <a:lstStyle/>
          <a:p>
            <a:pPr algn="l"/>
            <a:r>
              <a:rPr lang="en-US" sz="1500" dirty="0" smtClean="0">
                <a:solidFill>
                  <a:schemeClr val="tx1"/>
                </a:solidFill>
              </a:rPr>
              <a:t>It is not necessary that </a:t>
            </a:r>
            <a:r>
              <a:rPr lang="en-US" sz="1500" i="1" dirty="0" smtClean="0">
                <a:solidFill>
                  <a:schemeClr val="tx1"/>
                </a:solidFill>
              </a:rPr>
              <a:t>mortal(x1) </a:t>
            </a:r>
            <a:r>
              <a:rPr lang="en-US" sz="1500" dirty="0" smtClean="0">
                <a:solidFill>
                  <a:schemeClr val="tx1"/>
                </a:solidFill>
              </a:rPr>
              <a:t>be true for all </a:t>
            </a:r>
            <a:r>
              <a:rPr lang="en-US" sz="1500" i="1" dirty="0" smtClean="0">
                <a:solidFill>
                  <a:schemeClr val="tx1"/>
                </a:solidFill>
              </a:rPr>
              <a:t>x1 </a:t>
            </a:r>
            <a:r>
              <a:rPr lang="en-US" sz="1500" dirty="0" smtClean="0">
                <a:solidFill>
                  <a:schemeClr val="tx1"/>
                </a:solidFill>
              </a:rPr>
              <a:t>since for some values of </a:t>
            </a:r>
            <a:r>
              <a:rPr lang="en-US" sz="1500" i="1" dirty="0" smtClean="0">
                <a:solidFill>
                  <a:schemeClr val="tx1"/>
                </a:solidFill>
              </a:rPr>
              <a:t>x1, ¬ man(x1) </a:t>
            </a:r>
            <a:r>
              <a:rPr lang="en-US" sz="1500" dirty="0" smtClean="0">
                <a:solidFill>
                  <a:schemeClr val="tx1"/>
                </a:solidFill>
              </a:rPr>
              <a:t>might be true, making </a:t>
            </a:r>
            <a:r>
              <a:rPr lang="en-US" sz="1500" i="1" dirty="0" smtClean="0">
                <a:solidFill>
                  <a:schemeClr val="tx1"/>
                </a:solidFill>
              </a:rPr>
              <a:t>mortal(x1) </a:t>
            </a:r>
            <a:r>
              <a:rPr lang="en-US" sz="1500" dirty="0" smtClean="0">
                <a:solidFill>
                  <a:schemeClr val="tx1"/>
                </a:solidFill>
              </a:rPr>
              <a:t>irrelevant to the truth of the complete clause. So the resolvent generated by clauses 1 and 2 must be </a:t>
            </a:r>
            <a:r>
              <a:rPr lang="en-US" sz="1500" i="1" dirty="0" smtClean="0">
                <a:solidFill>
                  <a:schemeClr val="tx1"/>
                </a:solidFill>
              </a:rPr>
              <a:t>mortal(Marcus), </a:t>
            </a:r>
            <a:r>
              <a:rPr lang="en-US" sz="1500" dirty="0" smtClean="0">
                <a:solidFill>
                  <a:schemeClr val="tx1"/>
                </a:solidFill>
              </a:rPr>
              <a:t>which we get by applying the result of the unification process to the resolvent. The resolution process can then proceed from there to discover whether </a:t>
            </a:r>
            <a:r>
              <a:rPr lang="en-US" sz="1500" i="1" dirty="0" smtClean="0">
                <a:solidFill>
                  <a:schemeClr val="tx1"/>
                </a:solidFill>
              </a:rPr>
              <a:t>mortal(Marcus) </a:t>
            </a:r>
            <a:r>
              <a:rPr lang="en-US" sz="1500" dirty="0" smtClean="0">
                <a:solidFill>
                  <a:schemeClr val="tx1"/>
                </a:solidFill>
              </a:rPr>
              <a:t>leads to a contradiction with other available clauses.</a:t>
            </a:r>
          </a:p>
          <a:p>
            <a:pPr algn="l"/>
            <a:r>
              <a:rPr lang="en-US" sz="1500" dirty="0" smtClean="0">
                <a:solidFill>
                  <a:schemeClr val="tx1"/>
                </a:solidFill>
              </a:rPr>
              <a:t>	This example illustrates the importance of standardizing variables apart during the process of converting expressions to clause form. Given that that standardization has been done, it is easy to determine how the unifier must be used to perform substitutions to create the resolvent. If two instances of the same variable occur then they must be given identical substitutions.</a:t>
            </a:r>
          </a:p>
          <a:p>
            <a:pPr algn="l"/>
            <a:r>
              <a:rPr lang="en-US" sz="1500" dirty="0" smtClean="0">
                <a:solidFill>
                  <a:schemeClr val="tx1"/>
                </a:solidFill>
              </a:rPr>
              <a:t>	We can now state the resolution algorithm for predicate logic as follows, assuming a set of given statements </a:t>
            </a:r>
            <a:r>
              <a:rPr lang="en-US" sz="1500" i="1" dirty="0" smtClean="0">
                <a:solidFill>
                  <a:schemeClr val="tx1"/>
                </a:solidFill>
              </a:rPr>
              <a:t>F </a:t>
            </a:r>
            <a:r>
              <a:rPr lang="en-US" sz="1500" dirty="0" smtClean="0">
                <a:solidFill>
                  <a:schemeClr val="tx1"/>
                </a:solidFill>
              </a:rPr>
              <a:t>and a statement to be proved </a:t>
            </a:r>
            <a:r>
              <a:rPr lang="en-US" sz="1500" i="1" dirty="0" smtClean="0">
                <a:solidFill>
                  <a:schemeClr val="tx1"/>
                </a:solidFill>
              </a:rPr>
              <a:t>P:</a:t>
            </a:r>
          </a:p>
          <a:p>
            <a:pPr algn="l"/>
            <a:r>
              <a:rPr lang="en-US" sz="1500" b="1" i="1" dirty="0" smtClean="0">
                <a:solidFill>
                  <a:schemeClr val="tx1"/>
                </a:solidFill>
              </a:rPr>
              <a:t>Algorithm: Resolution</a:t>
            </a:r>
          </a:p>
          <a:p>
            <a:pPr algn="l"/>
            <a:r>
              <a:rPr lang="en-US" sz="1500" dirty="0" smtClean="0">
                <a:solidFill>
                  <a:schemeClr val="tx1"/>
                </a:solidFill>
              </a:rPr>
              <a:t>1. Convert all the statements of </a:t>
            </a:r>
            <a:r>
              <a:rPr lang="en-US" sz="1500" i="1" dirty="0" smtClean="0">
                <a:solidFill>
                  <a:schemeClr val="tx1"/>
                </a:solidFill>
              </a:rPr>
              <a:t>F </a:t>
            </a:r>
            <a:r>
              <a:rPr lang="en-US" sz="1500" dirty="0" smtClean="0">
                <a:solidFill>
                  <a:schemeClr val="tx1"/>
                </a:solidFill>
              </a:rPr>
              <a:t>to clause form.</a:t>
            </a:r>
          </a:p>
          <a:p>
            <a:pPr algn="l"/>
            <a:r>
              <a:rPr lang="en-US" sz="1500" dirty="0" smtClean="0">
                <a:solidFill>
                  <a:schemeClr val="tx1"/>
                </a:solidFill>
              </a:rPr>
              <a:t>2. Negate </a:t>
            </a:r>
            <a:r>
              <a:rPr lang="en-US" sz="1500" i="1" dirty="0" smtClean="0">
                <a:solidFill>
                  <a:schemeClr val="tx1"/>
                </a:solidFill>
              </a:rPr>
              <a:t>P </a:t>
            </a:r>
            <a:r>
              <a:rPr lang="en-US" sz="1500" dirty="0" smtClean="0">
                <a:solidFill>
                  <a:schemeClr val="tx1"/>
                </a:solidFill>
              </a:rPr>
              <a:t>and convert the result to clause form. Add it to the set of clauses obtained in 1.</a:t>
            </a:r>
          </a:p>
          <a:p>
            <a:pPr algn="l"/>
            <a:r>
              <a:rPr lang="en-US" sz="1500" dirty="0" smtClean="0">
                <a:solidFill>
                  <a:schemeClr val="tx1"/>
                </a:solidFill>
              </a:rPr>
              <a:t>3. Repeat until either a contradiction is found , no progress can be made, or a predetermined amount of effort has been expended.</a:t>
            </a:r>
          </a:p>
          <a:p>
            <a:pPr algn="l"/>
            <a:r>
              <a:rPr lang="en-US" sz="1500" dirty="0" smtClean="0">
                <a:solidFill>
                  <a:schemeClr val="tx1"/>
                </a:solidFill>
              </a:rPr>
              <a:t>      (a) Select two clauses. Call these the parent clauses.</a:t>
            </a:r>
          </a:p>
          <a:p>
            <a:pPr algn="l"/>
            <a:r>
              <a:rPr lang="en-US" sz="1500" dirty="0" smtClean="0">
                <a:solidFill>
                  <a:schemeClr val="tx1"/>
                </a:solidFill>
              </a:rPr>
              <a:t>      (b) Resolve them together. The resolvent will be the disjunction of all the literals of both parent </a:t>
            </a:r>
          </a:p>
          <a:p>
            <a:pPr algn="l"/>
            <a:r>
              <a:rPr lang="en-US" sz="1500" dirty="0" smtClean="0">
                <a:solidFill>
                  <a:schemeClr val="tx1"/>
                </a:solidFill>
              </a:rPr>
              <a:t>      clauses with appropriate substitutions performed and with the following exception: If there is one </a:t>
            </a:r>
          </a:p>
          <a:p>
            <a:pPr algn="l"/>
            <a:r>
              <a:rPr lang="en-US" sz="1500" dirty="0" smtClean="0">
                <a:solidFill>
                  <a:schemeClr val="tx1"/>
                </a:solidFill>
              </a:rPr>
              <a:t>      pair of literals </a:t>
            </a:r>
            <a:r>
              <a:rPr lang="en-US" sz="1500" i="1" dirty="0" smtClean="0">
                <a:solidFill>
                  <a:schemeClr val="tx1"/>
                </a:solidFill>
              </a:rPr>
              <a:t>T1</a:t>
            </a:r>
            <a:r>
              <a:rPr lang="en-US" sz="1500" dirty="0" smtClean="0">
                <a:solidFill>
                  <a:schemeClr val="tx1"/>
                </a:solidFill>
              </a:rPr>
              <a:t> and ¬ </a:t>
            </a:r>
            <a:r>
              <a:rPr lang="en-US" sz="1500" i="1" dirty="0" smtClean="0">
                <a:solidFill>
                  <a:schemeClr val="tx1"/>
                </a:solidFill>
              </a:rPr>
              <a:t>T2</a:t>
            </a:r>
            <a:r>
              <a:rPr lang="en-US" sz="1500" dirty="0" smtClean="0">
                <a:solidFill>
                  <a:schemeClr val="tx1"/>
                </a:solidFill>
              </a:rPr>
              <a:t> such that one of the parent clauses contains </a:t>
            </a:r>
            <a:r>
              <a:rPr lang="en-US" sz="1500" i="1" dirty="0" smtClean="0">
                <a:solidFill>
                  <a:schemeClr val="tx1"/>
                </a:solidFill>
              </a:rPr>
              <a:t>T2 </a:t>
            </a:r>
            <a:r>
              <a:rPr lang="en-US" sz="1500" dirty="0" smtClean="0">
                <a:solidFill>
                  <a:schemeClr val="tx1"/>
                </a:solidFill>
              </a:rPr>
              <a:t>and the other contains </a:t>
            </a:r>
            <a:r>
              <a:rPr lang="en-US" sz="1500" i="1" dirty="0" smtClean="0">
                <a:solidFill>
                  <a:schemeClr val="tx1"/>
                </a:solidFill>
              </a:rPr>
              <a:t>T1 </a:t>
            </a:r>
          </a:p>
          <a:p>
            <a:pPr algn="l"/>
            <a:r>
              <a:rPr lang="en-US" sz="1500" i="1" dirty="0" smtClean="0">
                <a:solidFill>
                  <a:schemeClr val="tx1"/>
                </a:solidFill>
              </a:rPr>
              <a:t>      </a:t>
            </a:r>
            <a:r>
              <a:rPr lang="en-US" sz="1500" dirty="0" smtClean="0">
                <a:solidFill>
                  <a:schemeClr val="tx1"/>
                </a:solidFill>
              </a:rPr>
              <a:t>and if </a:t>
            </a:r>
            <a:r>
              <a:rPr lang="en-US" sz="1500" i="1" dirty="0" smtClean="0">
                <a:solidFill>
                  <a:schemeClr val="tx1"/>
                </a:solidFill>
              </a:rPr>
              <a:t>T1</a:t>
            </a:r>
            <a:r>
              <a:rPr lang="en-US" sz="1500" dirty="0" smtClean="0">
                <a:solidFill>
                  <a:schemeClr val="tx1"/>
                </a:solidFill>
              </a:rPr>
              <a:t> and </a:t>
            </a:r>
            <a:r>
              <a:rPr lang="en-US" sz="1500" i="1" dirty="0" smtClean="0">
                <a:solidFill>
                  <a:schemeClr val="tx1"/>
                </a:solidFill>
              </a:rPr>
              <a:t>T2</a:t>
            </a:r>
            <a:r>
              <a:rPr lang="en-US" sz="1500" dirty="0" smtClean="0">
                <a:solidFill>
                  <a:schemeClr val="tx1"/>
                </a:solidFill>
              </a:rPr>
              <a:t> are unifiable, then neither </a:t>
            </a:r>
            <a:r>
              <a:rPr lang="en-US" sz="1500" i="1" dirty="0" smtClean="0">
                <a:solidFill>
                  <a:schemeClr val="tx1"/>
                </a:solidFill>
              </a:rPr>
              <a:t>T1 </a:t>
            </a:r>
            <a:r>
              <a:rPr lang="en-US" sz="1500" dirty="0" smtClean="0">
                <a:solidFill>
                  <a:schemeClr val="tx1"/>
                </a:solidFill>
              </a:rPr>
              <a:t>nor</a:t>
            </a:r>
            <a:r>
              <a:rPr lang="en-US" sz="1500" i="1" dirty="0" smtClean="0">
                <a:solidFill>
                  <a:schemeClr val="tx1"/>
                </a:solidFill>
              </a:rPr>
              <a:t> T2 </a:t>
            </a:r>
            <a:r>
              <a:rPr lang="en-US" sz="1500" dirty="0" smtClean="0">
                <a:solidFill>
                  <a:schemeClr val="tx1"/>
                </a:solidFill>
              </a:rPr>
              <a:t>should appear in the resolvent. We call </a:t>
            </a:r>
            <a:r>
              <a:rPr lang="en-US" sz="1500" i="1" dirty="0" smtClean="0">
                <a:solidFill>
                  <a:schemeClr val="tx1"/>
                </a:solidFill>
              </a:rPr>
              <a:t>T1 </a:t>
            </a:r>
            <a:r>
              <a:rPr lang="en-US" sz="1500" dirty="0" smtClean="0">
                <a:solidFill>
                  <a:schemeClr val="tx1"/>
                </a:solidFill>
              </a:rPr>
              <a:t>and</a:t>
            </a:r>
            <a:r>
              <a:rPr lang="en-US" sz="1500" i="1" dirty="0" smtClean="0">
                <a:solidFill>
                  <a:schemeClr val="tx1"/>
                </a:solidFill>
              </a:rPr>
              <a:t> </a:t>
            </a:r>
          </a:p>
          <a:p>
            <a:pPr algn="l"/>
            <a:r>
              <a:rPr lang="en-US" sz="1500" i="1" dirty="0" smtClean="0">
                <a:solidFill>
                  <a:schemeClr val="tx1"/>
                </a:solidFill>
              </a:rPr>
              <a:t>      T2 Complementary literals. </a:t>
            </a:r>
            <a:r>
              <a:rPr lang="en-US" sz="1500" dirty="0" smtClean="0">
                <a:solidFill>
                  <a:schemeClr val="tx1"/>
                </a:solidFill>
              </a:rPr>
              <a:t>Use the substitution produced by the unification to create the resolvent. </a:t>
            </a:r>
          </a:p>
          <a:p>
            <a:pPr algn="l"/>
            <a:r>
              <a:rPr lang="en-US" sz="1500" dirty="0" smtClean="0">
                <a:solidFill>
                  <a:schemeClr val="tx1"/>
                </a:solidFill>
              </a:rPr>
              <a:t>      If there is more than one pair of complementary literals, only one pair should be omitted from the </a:t>
            </a:r>
          </a:p>
          <a:p>
            <a:pPr algn="l"/>
            <a:r>
              <a:rPr lang="en-US" sz="1500" dirty="0" smtClean="0">
                <a:solidFill>
                  <a:schemeClr val="tx1"/>
                </a:solidFill>
              </a:rPr>
              <a:t>      resolvent.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229600" cy="6400800"/>
          </a:xfrm>
        </p:spPr>
        <p:txBody>
          <a:bodyPr>
            <a:noAutofit/>
          </a:bodyPr>
          <a:lstStyle/>
          <a:p>
            <a:pPr algn="l"/>
            <a:r>
              <a:rPr lang="en-US" sz="1500" dirty="0" smtClean="0">
                <a:solidFill>
                  <a:schemeClr val="tx1"/>
                </a:solidFill>
              </a:rPr>
              <a:t>      (c) If the resolvent is the empty clause, then a contradiction has been found. If it is not, then add it to </a:t>
            </a:r>
          </a:p>
          <a:p>
            <a:pPr algn="l"/>
            <a:r>
              <a:rPr lang="en-US" sz="1500" dirty="0" smtClean="0">
                <a:solidFill>
                  <a:schemeClr val="tx1"/>
                </a:solidFill>
              </a:rPr>
              <a:t>      the set of clauses available to the procedure.</a:t>
            </a:r>
          </a:p>
          <a:p>
            <a:pPr algn="l"/>
            <a:r>
              <a:rPr lang="en-US" sz="1500" dirty="0" smtClean="0">
                <a:solidFill>
                  <a:schemeClr val="tx1"/>
                </a:solidFill>
              </a:rPr>
              <a:t>	If the choice of clauses to resolve together at each step is made in certain systematic ways, then the resolution procedure will find a contradiction if one exists. However, it may take a very long time. There exist strategies for making the choice that can speed up the process considerably:</a:t>
            </a:r>
          </a:p>
          <a:p>
            <a:pPr algn="l"/>
            <a:r>
              <a:rPr lang="en-US" sz="1500" dirty="0" smtClean="0">
                <a:solidFill>
                  <a:schemeClr val="tx1"/>
                </a:solidFill>
              </a:rPr>
              <a:t>• Only resolve pairs of clauses that contain complementary literals, since only such resolutions produce new clauses that are harder to satisfy than their parents. To facilitate this, index clauses by the predicates they contain, combined with an indication of whether the predicate is negated. Then, given a particular clause, possible resolvents that contain a complementary occurrence of one of its predicates can be located directly.</a:t>
            </a:r>
          </a:p>
          <a:p>
            <a:pPr algn="l"/>
            <a:r>
              <a:rPr lang="en-US" sz="1500" dirty="0" smtClean="0">
                <a:solidFill>
                  <a:schemeClr val="tx1"/>
                </a:solidFill>
              </a:rPr>
              <a:t>• Eliminate certain clauses as soon as they are generated so that they cannot participate in later resolutions. Two kinds of clauses should be eliminated: tautologies (which can never be unsatisfied) and clauses that are subsumed by other clauses (i.e., they are easier to satisfy. For example, </a:t>
            </a:r>
            <a:r>
              <a:rPr lang="en-US" sz="1500" i="1" dirty="0" smtClean="0">
                <a:solidFill>
                  <a:schemeClr val="tx1"/>
                </a:solidFill>
              </a:rPr>
              <a:t>P </a:t>
            </a:r>
            <a:r>
              <a:rPr lang="en-US" sz="1500" dirty="0" smtClean="0">
                <a:solidFill>
                  <a:schemeClr val="tx1"/>
                </a:solidFill>
              </a:rPr>
              <a:t>V</a:t>
            </a:r>
            <a:r>
              <a:rPr lang="en-US" sz="1500" i="1" dirty="0" smtClean="0">
                <a:solidFill>
                  <a:schemeClr val="tx1"/>
                </a:solidFill>
              </a:rPr>
              <a:t> Q </a:t>
            </a:r>
            <a:r>
              <a:rPr lang="en-US" sz="1500" dirty="0" smtClean="0">
                <a:solidFill>
                  <a:schemeClr val="tx1"/>
                </a:solidFill>
              </a:rPr>
              <a:t>is subsumed by </a:t>
            </a:r>
            <a:r>
              <a:rPr lang="en-US" sz="1500" i="1" dirty="0" smtClean="0">
                <a:solidFill>
                  <a:schemeClr val="tx1"/>
                </a:solidFill>
              </a:rPr>
              <a:t>P.)</a:t>
            </a:r>
          </a:p>
          <a:p>
            <a:pPr algn="l"/>
            <a:r>
              <a:rPr lang="en-US" sz="1500" dirty="0" smtClean="0">
                <a:solidFill>
                  <a:schemeClr val="tx1"/>
                </a:solidFill>
              </a:rPr>
              <a:t>• Whenever possible, resolve either with one of the clauses that is part of the statement we are trying to refute or with a clause generated by a resolution with such a clause. This is called the </a:t>
            </a:r>
            <a:r>
              <a:rPr lang="en-US" sz="1500" i="1" dirty="0" smtClean="0">
                <a:solidFill>
                  <a:schemeClr val="tx1"/>
                </a:solidFill>
              </a:rPr>
              <a:t>set-of-support strategy </a:t>
            </a:r>
            <a:r>
              <a:rPr lang="en-US" sz="1500" dirty="0" smtClean="0">
                <a:solidFill>
                  <a:schemeClr val="tx1"/>
                </a:solidFill>
              </a:rPr>
              <a:t>and corresponds to the intuition that the contradiction we are looking for must involve the statement we are trying to prove. Any other contradiction would say that the previously believed statements were inconsistent.</a:t>
            </a:r>
          </a:p>
          <a:p>
            <a:pPr algn="l"/>
            <a:r>
              <a:rPr lang="en-US" sz="1500" dirty="0" smtClean="0">
                <a:solidFill>
                  <a:schemeClr val="tx1"/>
                </a:solidFill>
              </a:rPr>
              <a:t>• Whenever possible, resolve with clauses that have a single literal. Such resolutions generate new clauses with fewer literals than the larger of their parent clauses and thus are probably closer to the goal of a resolvent with zero terms. This method is called the </a:t>
            </a:r>
            <a:r>
              <a:rPr lang="en-US" sz="1500" i="1" dirty="0" smtClean="0">
                <a:solidFill>
                  <a:schemeClr val="tx1"/>
                </a:solidFill>
              </a:rPr>
              <a:t>unit-preference strategy.</a:t>
            </a:r>
          </a:p>
          <a:p>
            <a:pPr algn="l"/>
            <a:r>
              <a:rPr lang="en-US" sz="1500" dirty="0" smtClean="0">
                <a:solidFill>
                  <a:schemeClr val="tx1"/>
                </a:solidFill>
              </a:rPr>
              <a:t>	Let's now return to our discussion of Marcus and show how resolution can be used to prove new things about him. Let's first consider the set of statements introduced in Section 5. 1. To use them in resolution proofs, we must convert them to clause form as described in Section 5.4.1. Figure 5.9</a:t>
            </a:r>
            <a:r>
              <a:rPr lang="en-US" sz="1500" i="1" dirty="0" smtClean="0">
                <a:solidFill>
                  <a:schemeClr val="tx1"/>
                </a:solidFill>
              </a:rPr>
              <a:t>(a) </a:t>
            </a:r>
            <a:r>
              <a:rPr lang="en-US" sz="1500" dirty="0" smtClean="0">
                <a:solidFill>
                  <a:schemeClr val="tx1"/>
                </a:solidFill>
              </a:rPr>
              <a:t>shows the results of that conversion. Figure 5.9</a:t>
            </a:r>
            <a:r>
              <a:rPr lang="en-US" sz="1500" i="1" dirty="0" smtClean="0">
                <a:solidFill>
                  <a:schemeClr val="tx1"/>
                </a:solidFill>
              </a:rPr>
              <a:t>(b) </a:t>
            </a:r>
            <a:r>
              <a:rPr lang="en-US" sz="1500" dirty="0" smtClean="0">
                <a:solidFill>
                  <a:schemeClr val="tx1"/>
                </a:solidFill>
              </a:rPr>
              <a:t>shows a resolution proof of the statement.</a:t>
            </a:r>
            <a:endParaRPr lang="en-US" sz="15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lnSpcReduction="10000"/>
          </a:bodyPr>
          <a:lstStyle/>
          <a:p>
            <a:pPr algn="l"/>
            <a:r>
              <a:rPr lang="en-US" sz="1500" dirty="0" smtClean="0">
                <a:solidFill>
                  <a:schemeClr val="tx1"/>
                </a:solidFill>
              </a:rPr>
              <a:t>	Of course, many more resolvents could have been generated than we have shown, but we used the heuristics described above to guide the search. Notice that what we have done here essentially is to reason backward from the statement we want to show is a contradiction through a set of intermediate conclusions to the final conclusion of inconsistency.</a:t>
            </a:r>
          </a:p>
          <a:p>
            <a:pPr algn="l"/>
            <a:r>
              <a:rPr lang="en-US" sz="1500" dirty="0" smtClean="0">
                <a:solidFill>
                  <a:schemeClr val="tx1"/>
                </a:solidFill>
              </a:rPr>
              <a:t>	Suppose our actual goal in proving the assertion</a:t>
            </a:r>
          </a:p>
          <a:p>
            <a:pPr algn="l"/>
            <a:r>
              <a:rPr lang="en-US" sz="1500" i="1" dirty="0" smtClean="0">
                <a:solidFill>
                  <a:schemeClr val="tx1"/>
                </a:solidFill>
              </a:rPr>
              <a:t>	hate(Marcus, Caesar)</a:t>
            </a:r>
          </a:p>
          <a:p>
            <a:pPr algn="l"/>
            <a:r>
              <a:rPr lang="en-US" sz="1500" dirty="0" smtClean="0">
                <a:solidFill>
                  <a:schemeClr val="tx1"/>
                </a:solidFill>
              </a:rPr>
              <a:t>was to answer the question "Did Marcus hate Caesar?” In that case, we might just as easily have attempted to prove the statement</a:t>
            </a:r>
          </a:p>
          <a:p>
            <a:pPr algn="l"/>
            <a:r>
              <a:rPr lang="en-US" sz="1500" dirty="0" smtClean="0">
                <a:solidFill>
                  <a:schemeClr val="tx1"/>
                </a:solidFill>
              </a:rPr>
              <a:t>	¬ hate(Marcus,  Caesar)</a:t>
            </a:r>
          </a:p>
          <a:p>
            <a:pPr algn="l"/>
            <a:r>
              <a:rPr lang="en-US" sz="1500" dirty="0" smtClean="0">
                <a:solidFill>
                  <a:schemeClr val="tx1"/>
                </a:solidFill>
              </a:rPr>
              <a:t>To do so, we would have added</a:t>
            </a:r>
          </a:p>
          <a:p>
            <a:pPr algn="l"/>
            <a:r>
              <a:rPr lang="en-US" sz="1500" i="1" dirty="0" smtClean="0">
                <a:solidFill>
                  <a:schemeClr val="tx1"/>
                </a:solidFill>
              </a:rPr>
              <a:t>	hate(Marcus, Caesar)</a:t>
            </a:r>
          </a:p>
          <a:p>
            <a:pPr algn="l"/>
            <a:r>
              <a:rPr lang="en-US" sz="1500" dirty="0" smtClean="0">
                <a:solidFill>
                  <a:schemeClr val="tx1"/>
                </a:solidFill>
              </a:rPr>
              <a:t>to the set of available clauses and begun the resolution process. But immediately we notice that there are no clauses that contain a literal involving  ¬ </a:t>
            </a:r>
            <a:r>
              <a:rPr lang="en-US" sz="1500" i="1" dirty="0" smtClean="0">
                <a:solidFill>
                  <a:schemeClr val="tx1"/>
                </a:solidFill>
              </a:rPr>
              <a:t>hate. </a:t>
            </a:r>
            <a:r>
              <a:rPr lang="en-US" sz="1500" dirty="0" smtClean="0">
                <a:solidFill>
                  <a:schemeClr val="tx1"/>
                </a:solidFill>
              </a:rPr>
              <a:t>Since the resolution process can only generate new clauses that are composed of combinations of literals from already existing clauses, we know that no such clause can be generated and thus we conclude that </a:t>
            </a:r>
            <a:r>
              <a:rPr lang="en-US" sz="1500" i="1" dirty="0" smtClean="0">
                <a:solidFill>
                  <a:schemeClr val="tx1"/>
                </a:solidFill>
              </a:rPr>
              <a:t>hate(</a:t>
            </a:r>
            <a:r>
              <a:rPr lang="en-US" sz="1500" i="1" dirty="0" err="1" smtClean="0">
                <a:solidFill>
                  <a:schemeClr val="tx1"/>
                </a:solidFill>
              </a:rPr>
              <a:t>Marcus,Caesar</a:t>
            </a:r>
            <a:r>
              <a:rPr lang="en-US" sz="1500" i="1" dirty="0" smtClean="0">
                <a:solidFill>
                  <a:schemeClr val="tx1"/>
                </a:solidFill>
              </a:rPr>
              <a:t>) </a:t>
            </a:r>
            <a:r>
              <a:rPr lang="en-US" sz="1500" dirty="0" smtClean="0">
                <a:solidFill>
                  <a:schemeClr val="tx1"/>
                </a:solidFill>
              </a:rPr>
              <a:t>will not produce a contradiction with the known statements. This is an example of the kind of situation in which the resolution procedure can detect that no contradiction exists. Sometimes this situation is detected not at the beginning of a proof, but part way through, as shown in the example in Figure 5.10</a:t>
            </a:r>
            <a:r>
              <a:rPr lang="en-US" sz="1500" i="1" dirty="0" smtClean="0">
                <a:solidFill>
                  <a:schemeClr val="tx1"/>
                </a:solidFill>
              </a:rPr>
              <a:t>(a), </a:t>
            </a:r>
            <a:r>
              <a:rPr lang="en-US" sz="1500" dirty="0" smtClean="0">
                <a:solidFill>
                  <a:schemeClr val="tx1"/>
                </a:solidFill>
              </a:rPr>
              <a:t>based on the axioms given in Fig. 5.9.</a:t>
            </a:r>
          </a:p>
          <a:p>
            <a:pPr algn="l"/>
            <a:r>
              <a:rPr lang="en-US" sz="1500" dirty="0" smtClean="0">
                <a:solidFill>
                  <a:schemeClr val="tx1"/>
                </a:solidFill>
              </a:rPr>
              <a:t>	But suppose our knowledge base contained the two additional statements</a:t>
            </a:r>
          </a:p>
          <a:p>
            <a:pPr algn="l"/>
            <a:r>
              <a:rPr lang="es-ES" sz="1500" i="1" dirty="0" smtClean="0">
                <a:solidFill>
                  <a:schemeClr val="tx1"/>
                </a:solidFill>
              </a:rPr>
              <a:t>9. persecute(x, y) </a:t>
            </a:r>
            <a:r>
              <a:rPr lang="en-US" sz="1500" i="1" dirty="0" smtClean="0">
                <a:solidFill>
                  <a:schemeClr val="tx1"/>
                </a:solidFill>
              </a:rPr>
              <a:t>→</a:t>
            </a:r>
            <a:r>
              <a:rPr lang="es-ES" sz="1500" i="1" dirty="0" smtClean="0">
                <a:solidFill>
                  <a:schemeClr val="tx1"/>
                </a:solidFill>
              </a:rPr>
              <a:t> hate(y, x)</a:t>
            </a:r>
          </a:p>
          <a:p>
            <a:pPr algn="l"/>
            <a:r>
              <a:rPr lang="es-ES" sz="1500" dirty="0" smtClean="0">
                <a:solidFill>
                  <a:schemeClr val="tx1"/>
                </a:solidFill>
              </a:rPr>
              <a:t>10. </a:t>
            </a:r>
            <a:r>
              <a:rPr lang="es-ES" sz="1500" i="1" dirty="0" smtClean="0">
                <a:solidFill>
                  <a:schemeClr val="tx1"/>
                </a:solidFill>
              </a:rPr>
              <a:t>hate(x, y) </a:t>
            </a:r>
            <a:r>
              <a:rPr lang="es-ES" sz="1500" i="1" dirty="0">
                <a:solidFill>
                  <a:schemeClr val="tx1"/>
                </a:solidFill>
              </a:rPr>
              <a:t>→ </a:t>
            </a:r>
            <a:r>
              <a:rPr lang="es-ES" sz="1500" i="1" dirty="0" smtClean="0">
                <a:solidFill>
                  <a:schemeClr val="tx1"/>
                </a:solidFill>
              </a:rPr>
              <a:t>persecute(y, x)</a:t>
            </a:r>
          </a:p>
          <a:p>
            <a:pPr algn="l"/>
            <a:r>
              <a:rPr lang="en-US" sz="1500" dirty="0" smtClean="0">
                <a:solidFill>
                  <a:schemeClr val="tx1"/>
                </a:solidFill>
              </a:rPr>
              <a:t>      Converting to clause form, we get</a:t>
            </a:r>
          </a:p>
          <a:p>
            <a:pPr algn="l"/>
            <a:r>
              <a:rPr lang="es-ES" sz="1500" i="1" dirty="0" smtClean="0">
                <a:solidFill>
                  <a:schemeClr val="tx1"/>
                </a:solidFill>
              </a:rPr>
              <a:t>9. </a:t>
            </a:r>
            <a:r>
              <a:rPr lang="en-US" sz="1500" dirty="0" smtClean="0">
                <a:solidFill>
                  <a:schemeClr val="tx1"/>
                </a:solidFill>
              </a:rPr>
              <a:t>¬ </a:t>
            </a:r>
            <a:r>
              <a:rPr lang="es-ES" sz="1500" i="1" dirty="0" smtClean="0">
                <a:solidFill>
                  <a:schemeClr val="tx1"/>
                </a:solidFill>
              </a:rPr>
              <a:t>persecute(x5, y2) </a:t>
            </a:r>
            <a:r>
              <a:rPr lang="es-ES" sz="1500" dirty="0" smtClean="0">
                <a:solidFill>
                  <a:schemeClr val="tx1"/>
                </a:solidFill>
              </a:rPr>
              <a:t>V </a:t>
            </a:r>
            <a:r>
              <a:rPr lang="es-ES" sz="1500" i="1" dirty="0" smtClean="0">
                <a:solidFill>
                  <a:schemeClr val="tx1"/>
                </a:solidFill>
              </a:rPr>
              <a:t>hate(y2, x5)</a:t>
            </a:r>
          </a:p>
          <a:p>
            <a:pPr algn="l"/>
            <a:r>
              <a:rPr lang="es-ES" sz="1500" i="1" dirty="0" smtClean="0">
                <a:solidFill>
                  <a:schemeClr val="tx1"/>
                </a:solidFill>
              </a:rPr>
              <a:t>10. </a:t>
            </a:r>
            <a:r>
              <a:rPr lang="en-US" sz="1500" dirty="0" smtClean="0">
                <a:solidFill>
                  <a:schemeClr val="tx1"/>
                </a:solidFill>
              </a:rPr>
              <a:t>¬ </a:t>
            </a:r>
            <a:r>
              <a:rPr lang="es-ES" sz="1500" i="1" dirty="0" smtClean="0">
                <a:solidFill>
                  <a:schemeClr val="tx1"/>
                </a:solidFill>
              </a:rPr>
              <a:t>hate(x6, y3) </a:t>
            </a:r>
            <a:r>
              <a:rPr lang="es-ES" sz="1500" dirty="0" smtClean="0">
                <a:solidFill>
                  <a:schemeClr val="tx1"/>
                </a:solidFill>
              </a:rPr>
              <a:t>V</a:t>
            </a:r>
            <a:r>
              <a:rPr lang="es-ES" sz="1500" i="1" dirty="0" smtClean="0">
                <a:solidFill>
                  <a:schemeClr val="tx1"/>
                </a:solidFill>
              </a:rPr>
              <a:t> persecute (y3, x6)</a:t>
            </a:r>
          </a:p>
          <a:p>
            <a:pPr algn="l"/>
            <a:endParaRPr lang="en-US" sz="12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StudentWorkers\ALI__AI_powerpoint\chapter parts - second\images-second\2_18.PNG"/>
          <p:cNvPicPr>
            <a:picLocks noChangeAspect="1" noChangeArrowheads="1"/>
          </p:cNvPicPr>
          <p:nvPr/>
        </p:nvPicPr>
        <p:blipFill>
          <a:blip r:embed="rId2" cstate="print"/>
          <a:srcRect/>
          <a:stretch>
            <a:fillRect/>
          </a:stretch>
        </p:blipFill>
        <p:spPr bwMode="auto">
          <a:xfrm>
            <a:off x="1600200" y="457200"/>
            <a:ext cx="5853404" cy="573633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172200"/>
          </a:xfrm>
        </p:spPr>
        <p:txBody>
          <a:bodyPr>
            <a:noAutofit/>
          </a:bodyPr>
          <a:lstStyle/>
          <a:p>
            <a:pPr algn="l"/>
            <a:r>
              <a:rPr lang="en-US" sz="1500" dirty="0" smtClean="0">
                <a:solidFill>
                  <a:schemeClr val="tx1"/>
                </a:solidFill>
              </a:rPr>
              <a:t>So we appear to be forced to move to first-order predicate logic (or just predicate logic, since we do not discuss higher order theories in this chapter) as a way of representing knowledge because it permits representations of things that cannot reasonably be represented in prepositional logic. In predicate logic, we can represent real-world facts as </a:t>
            </a:r>
            <a:r>
              <a:rPr lang="en-US" sz="1500" i="1" dirty="0" smtClean="0">
                <a:solidFill>
                  <a:schemeClr val="tx1"/>
                </a:solidFill>
              </a:rPr>
              <a:t>statements </a:t>
            </a:r>
            <a:r>
              <a:rPr lang="en-US" sz="1500" dirty="0" smtClean="0">
                <a:solidFill>
                  <a:schemeClr val="tx1"/>
                </a:solidFill>
              </a:rPr>
              <a:t>written as wff's.</a:t>
            </a:r>
          </a:p>
          <a:p>
            <a:pPr algn="l"/>
            <a:r>
              <a:rPr lang="en-US" sz="1500" dirty="0" smtClean="0">
                <a:solidFill>
                  <a:schemeClr val="tx1"/>
                </a:solidFill>
              </a:rPr>
              <a:t>	 But a major motivation for choosing to use logic at all is that if we use logical statements as a way of representing knowledge, then we have available a good way of reasoning with that knowledge. Determining the validity of a proposition in propositional logic is straightforward, although it may be computationally hard. So before we adopt predicate logic as a good medium for representing knowledge, we need to ask whether it also provides a good way of reasoning with the knowledge. At first glance, the answer is yes. It provides a way of deducing new statements from old ones. Unfortunately, however, unlike propositional logic, it docs not possess a decision procedure, even an exponential one. There do exist procedures that will find a proof of a proposed theorem if indeed it is a theorem. But these procedures are not guaranteed to halt if the proposed statement is not a theorem. In other words, although first-order predicate logic is not decidable, it is semidecidable. A simple such procedure is to use the rules of inference to generate theorem's from the axioms in some orderly fashion, testing each to see if it is the one for which a proof is sought. This method is not particularly efficient, however, and we will want to try to find a better one.</a:t>
            </a:r>
          </a:p>
          <a:p>
            <a:pPr algn="l"/>
            <a:r>
              <a:rPr lang="en-US" sz="1500" dirty="0" smtClean="0">
                <a:solidFill>
                  <a:schemeClr val="tx1"/>
                </a:solidFill>
              </a:rPr>
              <a:t>	Although negative results, such as the fact that there can exist no decision procedure for predicate logic, generally have little direct effect on a science such as AI , which seeks positive methods for doing things, this particular negative result is helpful since it tells us that in our search for an efficient proof procedure, we should be content if we find one that will prove theorems, even if it is not guaranteed to halt if given a nontheorem. And the fact that there cannot exist a decision procedure that halts on all possible inputs does not mean that there cannot exist one that will halt on almost all the inputs it would see in the process of trying to solve real problems. So despite the theoretical undecidability of predicate logic, it can still serve as a useful way of representing and manipulating some of the kinds of knowledge that an AI system might need.</a:t>
            </a:r>
            <a:endParaRPr lang="en-US" sz="15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19.PNG"/>
          <p:cNvPicPr>
            <a:picLocks noChangeAspect="1" noChangeArrowheads="1"/>
          </p:cNvPicPr>
          <p:nvPr/>
        </p:nvPicPr>
        <p:blipFill>
          <a:blip r:embed="rId2" cstate="print"/>
          <a:srcRect/>
          <a:stretch>
            <a:fillRect/>
          </a:stretch>
        </p:blipFill>
        <p:spPr bwMode="auto">
          <a:xfrm>
            <a:off x="0" y="914400"/>
            <a:ext cx="3971109" cy="3657600"/>
          </a:xfrm>
          <a:prstGeom prst="rect">
            <a:avLst/>
          </a:prstGeom>
          <a:noFill/>
        </p:spPr>
      </p:pic>
      <p:pic>
        <p:nvPicPr>
          <p:cNvPr id="1027" name="Picture 3" descr="S:\StudentWorkers\ALI__AI_powerpoint\chapter parts - second\images-second\2_20.PNG"/>
          <p:cNvPicPr>
            <a:picLocks noChangeAspect="1" noChangeArrowheads="1"/>
          </p:cNvPicPr>
          <p:nvPr/>
        </p:nvPicPr>
        <p:blipFill>
          <a:blip r:embed="rId3" cstate="print"/>
          <a:srcRect/>
          <a:stretch>
            <a:fillRect/>
          </a:stretch>
        </p:blipFill>
        <p:spPr bwMode="auto">
          <a:xfrm>
            <a:off x="4191000" y="1447800"/>
            <a:ext cx="4876800" cy="278674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StudentWorkers\ALI__AI_powerpoint\chapter parts - second\images-second\2_21.PNG"/>
          <p:cNvPicPr>
            <a:picLocks noChangeAspect="1" noChangeArrowheads="1"/>
          </p:cNvPicPr>
          <p:nvPr/>
        </p:nvPicPr>
        <p:blipFill>
          <a:blip r:embed="rId2" cstate="print"/>
          <a:srcRect/>
          <a:stretch>
            <a:fillRect/>
          </a:stretch>
        </p:blipFill>
        <p:spPr bwMode="auto">
          <a:xfrm>
            <a:off x="1066800" y="609600"/>
            <a:ext cx="6934200" cy="567944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229600" cy="5791200"/>
          </a:xfrm>
        </p:spPr>
        <p:txBody>
          <a:bodyPr>
            <a:noAutofit/>
          </a:bodyPr>
          <a:lstStyle/>
          <a:p>
            <a:pPr algn="l"/>
            <a:r>
              <a:rPr lang="en-US" sz="1500" dirty="0" smtClean="0">
                <a:solidFill>
                  <a:schemeClr val="tx1"/>
                </a:solidFill>
              </a:rPr>
              <a:t>	These statements enable the proof of Fig. </a:t>
            </a:r>
            <a:r>
              <a:rPr lang="en-US" sz="1500" i="1" dirty="0" smtClean="0">
                <a:solidFill>
                  <a:schemeClr val="tx1"/>
                </a:solidFill>
              </a:rPr>
              <a:t>5.10(a) </a:t>
            </a:r>
            <a:r>
              <a:rPr lang="en-US" sz="1500" dirty="0" smtClean="0">
                <a:solidFill>
                  <a:schemeClr val="tx1"/>
                </a:solidFill>
              </a:rPr>
              <a:t>to continue as shown in Fig. 5.10</a:t>
            </a:r>
            <a:r>
              <a:rPr lang="en-US" sz="1500" i="1" dirty="0" smtClean="0">
                <a:solidFill>
                  <a:schemeClr val="tx1"/>
                </a:solidFill>
              </a:rPr>
              <a:t>(b). </a:t>
            </a:r>
            <a:r>
              <a:rPr lang="en-US" sz="1500" dirty="0" smtClean="0">
                <a:solidFill>
                  <a:schemeClr val="tx1"/>
                </a:solidFill>
              </a:rPr>
              <a:t>Now to detect that there is no contradiction we must discover that the only resolvents that can be generated have been generated before. In other words, although we can generate resolvents, we can generate no new ones.</a:t>
            </a:r>
          </a:p>
          <a:p>
            <a:pPr algn="l"/>
            <a:r>
              <a:rPr lang="en-US" sz="1500" dirty="0" smtClean="0">
                <a:solidFill>
                  <a:schemeClr val="tx1"/>
                </a:solidFill>
              </a:rPr>
              <a:t>	Recall that the final step of the process of convening a set of formulas to clause form was to standardize apart the variables that appear in the final clauses. Now that we have discussed the resolution procedure, we can see clearly why this step is so important. Figure 5. 11 shows an example of the difficulty that may arise if standardization is not done. Because the variable </a:t>
            </a:r>
            <a:r>
              <a:rPr lang="en-US" sz="1500" i="1" dirty="0" smtClean="0">
                <a:solidFill>
                  <a:schemeClr val="tx1"/>
                </a:solidFill>
              </a:rPr>
              <a:t>y </a:t>
            </a:r>
            <a:r>
              <a:rPr lang="en-US" sz="1500" dirty="0" smtClean="0">
                <a:solidFill>
                  <a:schemeClr val="tx1"/>
                </a:solidFill>
              </a:rPr>
              <a:t>occurs in both clause 1 and clause 2, the substitution at the second resolution step produces a clause that is too restricted and so does not lead to the contradiction that is present in the database. If, instead, the clause</a:t>
            </a:r>
          </a:p>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father(Chris, y)</a:t>
            </a:r>
          </a:p>
          <a:p>
            <a:pPr algn="l"/>
            <a:r>
              <a:rPr lang="en-US" sz="1500" dirty="0" smtClean="0">
                <a:solidFill>
                  <a:schemeClr val="tx1"/>
                </a:solidFill>
              </a:rPr>
              <a:t>had been produced, the contradiction with clause 4 would have emerged. This would have happened if clause 2 had been rewritten as</a:t>
            </a:r>
          </a:p>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mother(a, b) </a:t>
            </a:r>
            <a:r>
              <a:rPr lang="en-US" sz="1500" dirty="0" smtClean="0">
                <a:solidFill>
                  <a:schemeClr val="tx1"/>
                </a:solidFill>
              </a:rPr>
              <a:t>V</a:t>
            </a:r>
            <a:r>
              <a:rPr lang="en-US" sz="1500" i="1" dirty="0" smtClean="0">
                <a:solidFill>
                  <a:schemeClr val="tx1"/>
                </a:solidFill>
              </a:rPr>
              <a:t> woman(a)</a:t>
            </a:r>
          </a:p>
          <a:p>
            <a:pPr algn="l"/>
            <a:r>
              <a:rPr lang="en-US" sz="1500" dirty="0" smtClean="0">
                <a:solidFill>
                  <a:schemeClr val="tx1"/>
                </a:solidFill>
              </a:rPr>
              <a:t>In its pure form, resolution requires all the knowledge it uses to be represented in the form of clauses. But as we pointed out in Section 5.3, it is often more efficient to represent certain kinds of information in the form of computable functions, computable predicates, and equality relationships. It is not hard to augment resolution to handle this sort of knowledge. Figure 5. 12 shows a resolution proof of the statement</a:t>
            </a:r>
          </a:p>
          <a:p>
            <a:pPr algn="l"/>
            <a:r>
              <a:rPr lang="en-US" sz="1500" dirty="0" smtClean="0">
                <a:solidFill>
                  <a:schemeClr val="tx1"/>
                </a:solidFill>
              </a:rPr>
              <a:t>	¬</a:t>
            </a:r>
            <a:r>
              <a:rPr lang="en-US" sz="1500" i="1" dirty="0" smtClean="0">
                <a:solidFill>
                  <a:schemeClr val="tx1"/>
                </a:solidFill>
              </a:rPr>
              <a:t>alive(Marcus, now)</a:t>
            </a:r>
          </a:p>
          <a:p>
            <a:pPr algn="l"/>
            <a:r>
              <a:rPr lang="en-US" sz="1500" dirty="0" smtClean="0">
                <a:solidFill>
                  <a:schemeClr val="tx1"/>
                </a:solidFill>
              </a:rPr>
              <a:t>based on the statements given in Section 5.3. We have added two ways of generating new clauses, in addition to the resolution rule:</a:t>
            </a:r>
          </a:p>
          <a:p>
            <a:pPr algn="l"/>
            <a:r>
              <a:rPr lang="en-US" sz="1500" dirty="0" smtClean="0">
                <a:solidFill>
                  <a:schemeClr val="tx1"/>
                </a:solidFill>
              </a:rPr>
              <a:t>• Substitution of one value for another to which it is equal.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 Reduction of computable predicates. If the predicate evaluates to FALSE, it can simply be dropped, since adding V FALSE to a disjunction cannot change its truth value. If the predicate evaluates to TRUE, then the generated clause is a tautology and cannot lead to a contradiction .</a:t>
            </a:r>
          </a:p>
          <a:p>
            <a:pPr algn="l"/>
            <a:r>
              <a:rPr lang="en-US" sz="1500" b="1" dirty="0" smtClean="0">
                <a:solidFill>
                  <a:schemeClr val="tx1"/>
                </a:solidFill>
              </a:rPr>
              <a:t>The Need to Try Several Substitutions</a:t>
            </a:r>
          </a:p>
          <a:p>
            <a:pPr algn="l"/>
            <a:r>
              <a:rPr lang="en-US" sz="1500" dirty="0" smtClean="0">
                <a:solidFill>
                  <a:schemeClr val="tx1"/>
                </a:solidFill>
              </a:rPr>
              <a:t>Resolution provides a very good way of finding a refutation proof without actually trying all the substitutions that Herbrand 's theorem suggests might be necessary. But it does not always eliminate the necessity of trying more than one substitution. For example, suppose we know, in addition to the statements in Section 5.1, that</a:t>
            </a:r>
          </a:p>
          <a:p>
            <a:pPr algn="l"/>
            <a:r>
              <a:rPr lang="en-US" sz="1500" i="1" dirty="0" smtClean="0">
                <a:solidFill>
                  <a:schemeClr val="tx1"/>
                </a:solidFill>
              </a:rPr>
              <a:t>	hate(Marcus, Paulus)</a:t>
            </a:r>
          </a:p>
          <a:p>
            <a:pPr algn="l"/>
            <a:r>
              <a:rPr lang="en-US" sz="1500" i="1" dirty="0" smtClean="0">
                <a:solidFill>
                  <a:schemeClr val="tx1"/>
                </a:solidFill>
              </a:rPr>
              <a:t>	hate(Marcus, Julian)</a:t>
            </a:r>
          </a:p>
          <a:p>
            <a:pPr algn="l"/>
            <a:r>
              <a:rPr lang="en-US" sz="1500" dirty="0" smtClean="0">
                <a:solidFill>
                  <a:schemeClr val="tx1"/>
                </a:solidFill>
              </a:rPr>
              <a:t>Now if we want to prove that Marcus hates some ruler, we would be likely to try each substitution shown in Figure 5.I3(a) and (b) before finding the contradiction shown in (c). Sometimes there is no way short of very good luck to avoid trying several substitutions.</a:t>
            </a:r>
          </a:p>
          <a:p>
            <a:pPr algn="l"/>
            <a:r>
              <a:rPr lang="en-US" sz="1500" b="1" dirty="0" smtClean="0">
                <a:solidFill>
                  <a:schemeClr val="tx1"/>
                </a:solidFill>
              </a:rPr>
              <a:t>Question Answering</a:t>
            </a:r>
          </a:p>
          <a:p>
            <a:pPr algn="l"/>
            <a:r>
              <a:rPr lang="en-US" sz="1500" dirty="0" smtClean="0">
                <a:solidFill>
                  <a:schemeClr val="tx1"/>
                </a:solidFill>
              </a:rPr>
              <a:t>Very early in the history of AI it was realized that theorem-proving techniques could be applied to the problem of answering questions. As we have already suggested, this seems natural since both deriving theorems from axioms and deriving new facts (answers) from old facts employ the process of deduction. We have already shown how resolution can be used to answer yes-no questions, such as "Is Marcus alive?" In this section, we show how resolution can be used to answer fill-in-the-blank questions, such as "When did Marcus die?" or "Who tried to assassinate a ruler?” Answering these questions involves finding a known statement that matches the terms given in the question and then responding with another piece of the same statement that fills the slot demanded by the question. For example, to answer the question "When did Marcus die?" we need a statement of the form</a:t>
            </a:r>
          </a:p>
          <a:p>
            <a:pPr algn="l"/>
            <a:r>
              <a:rPr lang="en-US" sz="1500" i="1" dirty="0" smtClean="0">
                <a:solidFill>
                  <a:schemeClr val="tx1"/>
                </a:solidFill>
              </a:rPr>
              <a:t>	died(Marcus, ??)</a:t>
            </a:r>
            <a:endParaRPr lang="en-US" sz="15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StudentWorkers\ALI__AI_powerpoint\chapter parts - second\images-second\2_22.PNG"/>
          <p:cNvPicPr>
            <a:picLocks noChangeAspect="1" noChangeArrowheads="1"/>
          </p:cNvPicPr>
          <p:nvPr/>
        </p:nvPicPr>
        <p:blipFill>
          <a:blip r:embed="rId2" cstate="print"/>
          <a:srcRect/>
          <a:stretch>
            <a:fillRect/>
          </a:stretch>
        </p:blipFill>
        <p:spPr bwMode="auto">
          <a:xfrm>
            <a:off x="1828800" y="533400"/>
            <a:ext cx="5181600" cy="57912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fontScale="92500" lnSpcReduction="10000"/>
          </a:bodyPr>
          <a:lstStyle/>
          <a:p>
            <a:pPr algn="l"/>
            <a:r>
              <a:rPr lang="en-US" sz="1600" dirty="0" smtClean="0">
                <a:solidFill>
                  <a:schemeClr val="tx1"/>
                </a:solidFill>
              </a:rPr>
              <a:t>with ?? actually filled in by some particular year. So, since we can prove the statement</a:t>
            </a:r>
          </a:p>
          <a:p>
            <a:pPr algn="l"/>
            <a:r>
              <a:rPr lang="en-US" sz="1600" i="1" dirty="0" smtClean="0">
                <a:solidFill>
                  <a:schemeClr val="tx1"/>
                </a:solidFill>
              </a:rPr>
              <a:t>	died(Marcus, 79)</a:t>
            </a:r>
          </a:p>
          <a:p>
            <a:pPr algn="l"/>
            <a:r>
              <a:rPr lang="en-US" sz="1600" dirty="0" smtClean="0">
                <a:solidFill>
                  <a:schemeClr val="tx1"/>
                </a:solidFill>
              </a:rPr>
              <a:t>we can respond with the answer 79.</a:t>
            </a:r>
          </a:p>
          <a:p>
            <a:pPr algn="l"/>
            <a:r>
              <a:rPr lang="en-US" sz="1600" dirty="0" smtClean="0">
                <a:solidFill>
                  <a:schemeClr val="tx1"/>
                </a:solidFill>
              </a:rPr>
              <a:t>	It turns out that the resolution procedure provides an easy way of locating just the statement we need and finding a proof for it. Let's continue with the example question “When did Marcus die?” In order to be able to answer this question, it must first be true that Marcus died. Thus it must be the case that</a:t>
            </a:r>
          </a:p>
          <a:p>
            <a:pPr algn="l"/>
            <a:r>
              <a:rPr lang="en-US" sz="1600" dirty="0" smtClean="0">
                <a:solidFill>
                  <a:schemeClr val="tx1"/>
                </a:solidFill>
              </a:rPr>
              <a:t>	 ∃t: </a:t>
            </a:r>
            <a:r>
              <a:rPr lang="en-US" sz="1600" i="1" dirty="0" smtClean="0">
                <a:solidFill>
                  <a:schemeClr val="tx1"/>
                </a:solidFill>
              </a:rPr>
              <a:t>died(Marcus, t)</a:t>
            </a:r>
          </a:p>
          <a:p>
            <a:pPr algn="l"/>
            <a:r>
              <a:rPr lang="en-US" sz="1600" dirty="0" smtClean="0">
                <a:solidFill>
                  <a:schemeClr val="tx1"/>
                </a:solidFill>
              </a:rPr>
              <a:t>A reasonable first step then might be to try to prove this. To do so using resolution, we attempt to show that</a:t>
            </a:r>
          </a:p>
          <a:p>
            <a:pPr algn="l"/>
            <a:r>
              <a:rPr lang="en-US" sz="1600" i="1" dirty="0" smtClean="0">
                <a:solidFill>
                  <a:schemeClr val="tx1"/>
                </a:solidFill>
              </a:rPr>
              <a:t>	</a:t>
            </a:r>
            <a:r>
              <a:rPr lang="en-US" sz="1600" dirty="0" smtClean="0">
                <a:solidFill>
                  <a:schemeClr val="tx1"/>
                </a:solidFill>
              </a:rPr>
              <a:t> ¬ ∃t</a:t>
            </a:r>
            <a:r>
              <a:rPr lang="en-US" sz="1600" i="1" dirty="0" smtClean="0">
                <a:solidFill>
                  <a:schemeClr val="tx1"/>
                </a:solidFill>
              </a:rPr>
              <a:t>: died(Marcus, </a:t>
            </a:r>
            <a:r>
              <a:rPr lang="en-US" sz="1600" i="1" dirty="0" err="1" smtClean="0">
                <a:solidFill>
                  <a:schemeClr val="tx1"/>
                </a:solidFill>
              </a:rPr>
              <a:t>i</a:t>
            </a:r>
            <a:r>
              <a:rPr lang="en-US" sz="1600" i="1" dirty="0" smtClean="0">
                <a:solidFill>
                  <a:schemeClr val="tx1"/>
                </a:solidFill>
              </a:rPr>
              <a:t>)</a:t>
            </a:r>
          </a:p>
          <a:p>
            <a:pPr algn="l"/>
            <a:r>
              <a:rPr lang="en-US" sz="1600" dirty="0" smtClean="0">
                <a:solidFill>
                  <a:schemeClr val="tx1"/>
                </a:solidFill>
              </a:rPr>
              <a:t>produces a contradiction. What does it mean for that statement to produce a contradiction? Either it conflicts with a statement of the form</a:t>
            </a:r>
          </a:p>
          <a:p>
            <a:pPr algn="l"/>
            <a:r>
              <a:rPr lang="en-US" sz="1600" i="1" dirty="0" smtClean="0">
                <a:solidFill>
                  <a:schemeClr val="tx1"/>
                </a:solidFill>
              </a:rPr>
              <a:t>	</a:t>
            </a:r>
            <a:r>
              <a:rPr lang="en-US" sz="1600" dirty="0" smtClean="0">
                <a:solidFill>
                  <a:schemeClr val="tx1"/>
                </a:solidFill>
              </a:rPr>
              <a:t>∀t</a:t>
            </a:r>
            <a:r>
              <a:rPr lang="en-US" sz="1600" i="1" dirty="0" smtClean="0">
                <a:solidFill>
                  <a:schemeClr val="tx1"/>
                </a:solidFill>
              </a:rPr>
              <a:t>: died(Marcus, t)</a:t>
            </a:r>
          </a:p>
          <a:p>
            <a:pPr algn="l"/>
            <a:r>
              <a:rPr lang="en-US" sz="1600" dirty="0" smtClean="0">
                <a:solidFill>
                  <a:schemeClr val="tx1"/>
                </a:solidFill>
              </a:rPr>
              <a:t>where </a:t>
            </a:r>
            <a:r>
              <a:rPr lang="en-US" sz="1600" i="1" dirty="0" smtClean="0">
                <a:solidFill>
                  <a:schemeClr val="tx1"/>
                </a:solidFill>
              </a:rPr>
              <a:t>t</a:t>
            </a:r>
            <a:r>
              <a:rPr lang="en-US" sz="1600" dirty="0" smtClean="0">
                <a:solidFill>
                  <a:schemeClr val="tx1"/>
                </a:solidFill>
              </a:rPr>
              <a:t> is a variable, in which ease we can either answer the question by reporting that there are many times at which Marcus died, or we can simply pick one such time and respond with it. The other possibility is that we produce a contradiction with one or more specific statements of the form</a:t>
            </a:r>
          </a:p>
          <a:p>
            <a:pPr algn="l"/>
            <a:r>
              <a:rPr lang="en-US" sz="1600" i="1" dirty="0" smtClean="0">
                <a:solidFill>
                  <a:schemeClr val="tx1"/>
                </a:solidFill>
              </a:rPr>
              <a:t>	died(Marcus, date)</a:t>
            </a:r>
          </a:p>
          <a:p>
            <a:pPr algn="l"/>
            <a:r>
              <a:rPr lang="en-US" sz="1600" dirty="0" smtClean="0">
                <a:solidFill>
                  <a:schemeClr val="tx1"/>
                </a:solidFill>
              </a:rPr>
              <a:t>for some specific value of </a:t>
            </a:r>
            <a:r>
              <a:rPr lang="en-US" sz="1600" i="1" dirty="0" smtClean="0">
                <a:solidFill>
                  <a:schemeClr val="tx1"/>
                </a:solidFill>
              </a:rPr>
              <a:t>date. </a:t>
            </a:r>
            <a:r>
              <a:rPr lang="en-US" sz="1600" dirty="0" smtClean="0">
                <a:solidFill>
                  <a:schemeClr val="tx1"/>
                </a:solidFill>
              </a:rPr>
              <a:t>Whatever value of date we use in producing that contradiction is the answer we want. The value that proves that there is a value (and thus the inconsistency of the statement that there is no such value) is exactly the value we want.</a:t>
            </a:r>
          </a:p>
          <a:p>
            <a:pPr algn="l"/>
            <a:r>
              <a:rPr lang="en-US" sz="1600" dirty="0" smtClean="0">
                <a:solidFill>
                  <a:schemeClr val="tx1"/>
                </a:solidFill>
              </a:rPr>
              <a:t>	Figure 5. 14</a:t>
            </a:r>
            <a:r>
              <a:rPr lang="en-US" sz="1600" i="1" dirty="0" smtClean="0">
                <a:solidFill>
                  <a:schemeClr val="tx1"/>
                </a:solidFill>
              </a:rPr>
              <a:t>(a) </a:t>
            </a:r>
            <a:r>
              <a:rPr lang="en-US" sz="1600" dirty="0" smtClean="0">
                <a:solidFill>
                  <a:schemeClr val="tx1"/>
                </a:solidFill>
              </a:rPr>
              <a:t>shows how the resolution process finds the statement for which we are looking. The answer to the question can then be derived from the chain of unifications that lead back to the starting clause. We can eliminate the necessity for this final step by adding an additional expression to the one we are going to use to try to find a contradiction. </a:t>
            </a:r>
            <a:endParaRPr lang="en-US" sz="1500" dirty="0" smtClean="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a:solidFill>
                  <a:schemeClr val="tx1"/>
                </a:solidFill>
              </a:rPr>
              <a:t>This new expression will simply be </a:t>
            </a:r>
            <a:r>
              <a:rPr lang="en-US" sz="1500" dirty="0" smtClean="0">
                <a:solidFill>
                  <a:schemeClr val="tx1"/>
                </a:solidFill>
              </a:rPr>
              <a:t>the one we are trying to prove true (i.e., it will be the negation of the expression that is actually used in the resolution). We can tag it with a special marker so that it will not interfere with the resolution process. (In the figure, it is underlined.) It will just get carried along, but each time unification is done, the variables in this dummy expression will be bound just as are the ones in the clauses that are actively being used. Instead of terminating on reaching the nil clause, the resolution procedure will terminate when all that is left is the dummy expression. The bindings of its variables at that point provide the answer to the question. Figure 5.14(b) shows how this process produces an answer to our question.</a:t>
            </a:r>
          </a:p>
          <a:p>
            <a:pPr algn="l"/>
            <a:r>
              <a:rPr lang="en-US" sz="1500" dirty="0" smtClean="0">
                <a:solidFill>
                  <a:schemeClr val="tx1"/>
                </a:solidFill>
              </a:rPr>
              <a:t>	Unfortunately, given a particular representation of the facts in a system, there will usually be some questions that cannot be answered using this mechanism. For example, suppose that we want to answer the question "What happened in 79 A.D.?" using the statements in Section 5.3. In order to answer the question, we need to prove that something happened in 79. We need to prove</a:t>
            </a:r>
          </a:p>
          <a:p>
            <a:pPr algn="l"/>
            <a:r>
              <a:rPr lang="en-US" sz="1500" dirty="0" smtClean="0">
                <a:solidFill>
                  <a:schemeClr val="tx1"/>
                </a:solidFill>
              </a:rPr>
              <a:t>	 ∃x: </a:t>
            </a:r>
            <a:r>
              <a:rPr lang="en-US" sz="1500" i="1" dirty="0" smtClean="0">
                <a:solidFill>
                  <a:schemeClr val="tx1"/>
                </a:solidFill>
              </a:rPr>
              <a:t>event(x, 79)</a:t>
            </a:r>
          </a:p>
          <a:p>
            <a:pPr algn="l"/>
            <a:r>
              <a:rPr lang="en-US" sz="1500" dirty="0" smtClean="0">
                <a:solidFill>
                  <a:schemeClr val="tx1"/>
                </a:solidFill>
              </a:rPr>
              <a:t>and to discover a value for </a:t>
            </a:r>
            <a:r>
              <a:rPr lang="en-US" sz="1500" i="1" dirty="0" smtClean="0">
                <a:solidFill>
                  <a:schemeClr val="tx1"/>
                </a:solidFill>
              </a:rPr>
              <a:t>x. </a:t>
            </a:r>
            <a:r>
              <a:rPr lang="en-US" sz="1500" dirty="0" smtClean="0">
                <a:solidFill>
                  <a:schemeClr val="tx1"/>
                </a:solidFill>
              </a:rPr>
              <a:t>But we do not have any statements of the form </a:t>
            </a:r>
            <a:r>
              <a:rPr lang="en-US" sz="1500" i="1" dirty="0" smtClean="0">
                <a:solidFill>
                  <a:schemeClr val="tx1"/>
                </a:solidFill>
              </a:rPr>
              <a:t>event(x, y).</a:t>
            </a:r>
          </a:p>
          <a:p>
            <a:pPr algn="l"/>
            <a:r>
              <a:rPr lang="en-US" sz="1500" dirty="0" smtClean="0">
                <a:solidFill>
                  <a:schemeClr val="tx1"/>
                </a:solidFill>
              </a:rPr>
              <a:t>      	We can, however, answer the question if we change our representation. Instead of saying</a:t>
            </a:r>
          </a:p>
          <a:p>
            <a:pPr algn="l"/>
            <a:r>
              <a:rPr lang="en-US" sz="1500" i="1" dirty="0" smtClean="0">
                <a:solidFill>
                  <a:schemeClr val="tx1"/>
                </a:solidFill>
              </a:rPr>
              <a:t>	erupted(volcano, 79)</a:t>
            </a:r>
          </a:p>
          <a:p>
            <a:pPr algn="l"/>
            <a:r>
              <a:rPr lang="en-US" sz="1500" dirty="0" smtClean="0">
                <a:solidFill>
                  <a:schemeClr val="tx1"/>
                </a:solidFill>
              </a:rPr>
              <a:t>we can say</a:t>
            </a:r>
          </a:p>
          <a:p>
            <a:pPr algn="l"/>
            <a:r>
              <a:rPr lang="en-US" sz="1500" i="1" dirty="0" smtClean="0">
                <a:solidFill>
                  <a:schemeClr val="tx1"/>
                </a:solidFill>
              </a:rPr>
              <a:t>	event(erupted(volcano), 79)</a:t>
            </a:r>
          </a:p>
          <a:p>
            <a:pPr algn="l"/>
            <a:r>
              <a:rPr lang="en-US" sz="1500" dirty="0" smtClean="0">
                <a:solidFill>
                  <a:schemeClr val="tx1"/>
                </a:solidFill>
              </a:rPr>
              <a:t>Then the simple proof shown in Fig. 5.15 enables us to answer the question.</a:t>
            </a:r>
          </a:p>
          <a:p>
            <a:pPr algn="l"/>
            <a:r>
              <a:rPr lang="en-US" sz="1500" dirty="0" smtClean="0">
                <a:solidFill>
                  <a:schemeClr val="tx1"/>
                </a:solidFill>
              </a:rPr>
              <a:t>	This new representation has the drawback that it is more complex than the old one. And it still does not make it possible to answer all conceivable questions. In general, it is necessary to decide on the kinds of questions that will be asked and to design a representation appropriate for those questions.</a:t>
            </a:r>
            <a:endParaRPr lang="en-US" sz="1500" i="1"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tudentWorkers\ALI__AI_powerpoint\chapter parts - second\images-second\2_23.PNG"/>
          <p:cNvPicPr>
            <a:picLocks noChangeAspect="1" noChangeArrowheads="1"/>
          </p:cNvPicPr>
          <p:nvPr/>
        </p:nvPicPr>
        <p:blipFill>
          <a:blip r:embed="rId2" cstate="print"/>
          <a:srcRect/>
          <a:stretch>
            <a:fillRect/>
          </a:stretch>
        </p:blipFill>
        <p:spPr bwMode="auto">
          <a:xfrm>
            <a:off x="762000" y="533400"/>
            <a:ext cx="7529764" cy="5961063"/>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590800"/>
            <a:ext cx="8458200" cy="3886200"/>
          </a:xfrm>
        </p:spPr>
        <p:txBody>
          <a:bodyPr>
            <a:noAutofit/>
          </a:bodyPr>
          <a:lstStyle/>
          <a:p>
            <a:pPr algn="l"/>
            <a:r>
              <a:rPr lang="en-US" sz="1500" dirty="0" smtClean="0">
                <a:solidFill>
                  <a:schemeClr val="tx1"/>
                </a:solidFill>
              </a:rPr>
              <a:t>	Of course, yes-no and fill-in-the-blank questions are not the only kinds one could ask. For example, we might ask how to do something. So we have not yet completely solved the problem of question answering. In later chapters, we discuss some other methods for answering a variety of questions. Some of them exploit resolution; others do not.</a:t>
            </a:r>
          </a:p>
          <a:p>
            <a:pPr algn="l"/>
            <a:r>
              <a:rPr lang="en-US" sz="1500" b="1" dirty="0" smtClean="0">
                <a:solidFill>
                  <a:schemeClr val="tx1"/>
                </a:solidFill>
              </a:rPr>
              <a:t>NATURAL DEDUCTION</a:t>
            </a:r>
          </a:p>
          <a:p>
            <a:pPr algn="l"/>
            <a:r>
              <a:rPr lang="en-US" sz="1500" dirty="0" smtClean="0">
                <a:solidFill>
                  <a:schemeClr val="tx1"/>
                </a:solidFill>
              </a:rPr>
              <a:t>In the last section, we introduced resolution as an easily implementable proof procedure that relies for its simplicity on a uniform representation of the statements it uses. Unfortunately, uniformity has its price- everything looks the same. Since everything looks the same, there is no easy way to select those statements that are the most likely to be useful in solving a particular problem. In converting everything to clause form, we often lose valuable heuristic information that is contained in the original representation of the facts. For example, suppose we believe that all judges who are not crooked are well-educated, which can be represented as</a:t>
            </a:r>
          </a:p>
          <a:p>
            <a:pPr algn="l"/>
            <a:r>
              <a:rPr lang="en-US" sz="1500" i="1" dirty="0" smtClean="0">
                <a:solidFill>
                  <a:schemeClr val="tx1"/>
                </a:solidFill>
              </a:rPr>
              <a:t>	</a:t>
            </a:r>
            <a:r>
              <a:rPr lang="en-US" sz="1500" dirty="0" smtClean="0">
                <a:solidFill>
                  <a:schemeClr val="tx1"/>
                </a:solidFill>
              </a:rPr>
              <a:t> ∀x</a:t>
            </a:r>
            <a:r>
              <a:rPr lang="en-US" sz="1500" i="1" dirty="0" smtClean="0">
                <a:solidFill>
                  <a:schemeClr val="tx1"/>
                </a:solidFill>
              </a:rPr>
              <a:t>: judge(x) </a:t>
            </a:r>
            <a:r>
              <a:rPr lang="en-US" sz="1500" dirty="0" smtClean="0">
                <a:solidFill>
                  <a:schemeClr val="tx1"/>
                </a:solidFill>
              </a:rPr>
              <a:t>∧</a:t>
            </a:r>
            <a:r>
              <a:rPr lang="en-US" sz="1500" i="1" dirty="0" smtClean="0">
                <a:solidFill>
                  <a:schemeClr val="tx1"/>
                </a:solidFill>
              </a:rPr>
              <a:t> </a:t>
            </a:r>
            <a:r>
              <a:rPr lang="en-US" sz="1500" dirty="0" smtClean="0">
                <a:solidFill>
                  <a:schemeClr val="tx1"/>
                </a:solidFill>
              </a:rPr>
              <a:t>¬ </a:t>
            </a:r>
            <a:r>
              <a:rPr lang="en-US" sz="1500" i="1" dirty="0" smtClean="0">
                <a:solidFill>
                  <a:schemeClr val="tx1"/>
                </a:solidFill>
              </a:rPr>
              <a:t>crooked(x) → educated(x)</a:t>
            </a:r>
          </a:p>
          <a:p>
            <a:pPr algn="l"/>
            <a:r>
              <a:rPr lang="en-US" sz="1500" dirty="0" smtClean="0">
                <a:solidFill>
                  <a:schemeClr val="tx1"/>
                </a:solidFill>
              </a:rPr>
              <a:t>In this form, the statement suggests a way of deducing that someone is educated. But when the same statement is converted to clause form,</a:t>
            </a:r>
          </a:p>
        </p:txBody>
      </p:sp>
      <p:pic>
        <p:nvPicPr>
          <p:cNvPr id="2050" name="Picture 2" descr="S:\StudentWorkers\ALI__AI_powerpoint\chapter parts - second\images-second\2_24.PNG"/>
          <p:cNvPicPr>
            <a:picLocks noChangeAspect="1" noChangeArrowheads="1"/>
          </p:cNvPicPr>
          <p:nvPr/>
        </p:nvPicPr>
        <p:blipFill>
          <a:blip r:embed="rId2" cstate="print"/>
          <a:srcRect/>
          <a:stretch>
            <a:fillRect/>
          </a:stretch>
        </p:blipFill>
        <p:spPr bwMode="auto">
          <a:xfrm>
            <a:off x="1066800" y="685800"/>
            <a:ext cx="6477000" cy="161925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i="1" dirty="0" smtClean="0">
                <a:solidFill>
                  <a:schemeClr val="tx1"/>
                </a:solidFill>
              </a:rPr>
              <a:t>	</a:t>
            </a:r>
            <a:r>
              <a:rPr lang="en-US" sz="1500" dirty="0" smtClean="0">
                <a:solidFill>
                  <a:schemeClr val="tx1"/>
                </a:solidFill>
              </a:rPr>
              <a:t> ¬ </a:t>
            </a:r>
            <a:r>
              <a:rPr lang="en-US" sz="1500" i="1" dirty="0" smtClean="0">
                <a:solidFill>
                  <a:schemeClr val="tx1"/>
                </a:solidFill>
              </a:rPr>
              <a:t>judge(x) </a:t>
            </a:r>
            <a:r>
              <a:rPr lang="en-US" sz="1500" dirty="0" smtClean="0">
                <a:solidFill>
                  <a:schemeClr val="tx1"/>
                </a:solidFill>
              </a:rPr>
              <a:t>V</a:t>
            </a:r>
            <a:r>
              <a:rPr lang="en-US" sz="1500" i="1" dirty="0" smtClean="0">
                <a:solidFill>
                  <a:schemeClr val="tx1"/>
                </a:solidFill>
              </a:rPr>
              <a:t> crooked(x) </a:t>
            </a:r>
            <a:r>
              <a:rPr lang="en-US" sz="1500" dirty="0" smtClean="0">
                <a:solidFill>
                  <a:schemeClr val="tx1"/>
                </a:solidFill>
              </a:rPr>
              <a:t>V</a:t>
            </a:r>
            <a:r>
              <a:rPr lang="en-US" sz="1500" i="1" dirty="0" smtClean="0">
                <a:solidFill>
                  <a:schemeClr val="tx1"/>
                </a:solidFill>
              </a:rPr>
              <a:t> educated(x)</a:t>
            </a:r>
            <a:endParaRPr lang="en-US" sz="1500" dirty="0" smtClean="0">
              <a:solidFill>
                <a:schemeClr val="tx1"/>
              </a:solidFill>
            </a:endParaRPr>
          </a:p>
          <a:p>
            <a:pPr algn="l"/>
            <a:r>
              <a:rPr lang="en-US" sz="1500" dirty="0" smtClean="0">
                <a:solidFill>
                  <a:schemeClr val="tx1"/>
                </a:solidFill>
              </a:rPr>
              <a:t>it appears also to be a way of deducing that someone is not a judge by showing that he is not crooked and not educated. Of course, in a logical sense, it is. But it is almost certainly not the best way, or even a very good way, to go about showing that someone is not a judge. The heuristic information contained in the original statement has been lost in the transformation.</a:t>
            </a:r>
          </a:p>
          <a:p>
            <a:pPr algn="l"/>
            <a:r>
              <a:rPr lang="en-US" sz="1500" dirty="0" smtClean="0">
                <a:solidFill>
                  <a:schemeClr val="tx1"/>
                </a:solidFill>
              </a:rPr>
              <a:t>	Another problem with the use of resolution as the basis of a theorem-proving system is that people do not think in resolution. Thus it is very difficult for a person to interact with a resolution theorem prover, either to give it advice or to be given advice by it. Since proving very hard things is something that computers still do poorly, it is important from a practical standpoint that such interaction be possible. To facilitate it, we are forced to look for a way of doing machine theorem proving that corresponds more closely to the processes used in human theorem proving. We are thus led to what we call , mostly by definition, </a:t>
            </a:r>
            <a:r>
              <a:rPr lang="en-US" sz="1500" i="1" dirty="0" smtClean="0">
                <a:solidFill>
                  <a:schemeClr val="tx1"/>
                </a:solidFill>
              </a:rPr>
              <a:t>natural deduction.</a:t>
            </a:r>
          </a:p>
          <a:p>
            <a:pPr algn="l"/>
            <a:r>
              <a:rPr lang="en-US" sz="1500" dirty="0" smtClean="0">
                <a:solidFill>
                  <a:schemeClr val="tx1"/>
                </a:solidFill>
              </a:rPr>
              <a:t>	Natural deduction is not a precise term. Rather it describes a mélange of techniques, used in combination to solve problems that are not tractable by any one method alone. One common technique is to arrange knowledge, not by predicates, as we have been doing, but rather by the objects involved in the predicates. Some techniques for doing this are described in Chapter 9. Another technique is to use a set of rewrite rules that not only describe logical implications but also suggest the way that those implications can be exploited in proofs.</a:t>
            </a:r>
          </a:p>
          <a:p>
            <a:pPr algn="l"/>
            <a:r>
              <a:rPr lang="en-US" sz="1500" dirty="0" smtClean="0">
                <a:solidFill>
                  <a:schemeClr val="tx1"/>
                </a:solidFill>
              </a:rPr>
              <a:t>	For a good survey of the variety of techniques that can be exploited in a natural deduction system, see Bledsoe [1977]. Although the emphasis in that paper is on proving mathematical theorems, many of the ideas in it can be applied to a variety of domains in which it is necessary to deduce new statements from known ones. For another discussion of theorem proving using natural mechanisms, see Boyer and Moore [1988], which describes a system for reasoning about programs. It places particular emphasis on the use of mathematical induction as a proof technique.</a:t>
            </a:r>
            <a:endParaRPr lang="en-US" sz="15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1000"/>
            <a:ext cx="8229600" cy="6172200"/>
          </a:xfrm>
        </p:spPr>
        <p:txBody>
          <a:bodyPr>
            <a:noAutofit/>
          </a:bodyPr>
          <a:lstStyle/>
          <a:p>
            <a:pPr algn="l"/>
            <a:r>
              <a:rPr lang="en-US" sz="1500" dirty="0" smtClean="0">
                <a:solidFill>
                  <a:schemeClr val="tx1"/>
                </a:solidFill>
              </a:rPr>
              <a:t>	Let's now explore the use of predicate logic as a way of representing knowledge by looking at a specific example. Consider the following set of sentences:</a:t>
            </a:r>
          </a:p>
          <a:p>
            <a:pPr algn="l"/>
            <a:r>
              <a:rPr lang="en-US" sz="1500" dirty="0" smtClean="0">
                <a:solidFill>
                  <a:schemeClr val="tx1"/>
                </a:solidFill>
              </a:rPr>
              <a:t>1 . Marcus was a man.</a:t>
            </a:r>
          </a:p>
          <a:p>
            <a:pPr algn="l"/>
            <a:r>
              <a:rPr lang="en-US" sz="1500" dirty="0" smtClean="0">
                <a:solidFill>
                  <a:schemeClr val="tx1"/>
                </a:solidFill>
              </a:rPr>
              <a:t>2. Marcus was a Pompeian.</a:t>
            </a:r>
          </a:p>
          <a:p>
            <a:pPr algn="l"/>
            <a:r>
              <a:rPr lang="en-US" sz="1500" dirty="0" smtClean="0">
                <a:solidFill>
                  <a:schemeClr val="tx1"/>
                </a:solidFill>
              </a:rPr>
              <a:t>3. All Pompeians were Romans.</a:t>
            </a:r>
          </a:p>
          <a:p>
            <a:pPr algn="l"/>
            <a:r>
              <a:rPr lang="en-US" sz="1500" dirty="0" smtClean="0">
                <a:solidFill>
                  <a:schemeClr val="tx1"/>
                </a:solidFill>
              </a:rPr>
              <a:t>4. Caesar was a ruler.</a:t>
            </a:r>
          </a:p>
          <a:p>
            <a:pPr algn="l"/>
            <a:r>
              <a:rPr lang="en-US" sz="1500" dirty="0" smtClean="0">
                <a:solidFill>
                  <a:schemeClr val="tx1"/>
                </a:solidFill>
              </a:rPr>
              <a:t>5. All Romans were either loyal to Caesar or hated him.</a:t>
            </a:r>
          </a:p>
          <a:p>
            <a:pPr algn="l"/>
            <a:r>
              <a:rPr lang="en-US" sz="1500" dirty="0" smtClean="0">
                <a:solidFill>
                  <a:schemeClr val="tx1"/>
                </a:solidFill>
              </a:rPr>
              <a:t>6. Everyone is loyal to someone.</a:t>
            </a:r>
          </a:p>
          <a:p>
            <a:pPr algn="l"/>
            <a:r>
              <a:rPr lang="en-US" sz="1500" dirty="0" smtClean="0">
                <a:solidFill>
                  <a:schemeClr val="tx1"/>
                </a:solidFill>
              </a:rPr>
              <a:t>7. People only try to assassinate rulers they are not loyal to.</a:t>
            </a:r>
          </a:p>
          <a:p>
            <a:pPr algn="l"/>
            <a:r>
              <a:rPr lang="en-US" sz="1500" dirty="0" smtClean="0">
                <a:solidFill>
                  <a:schemeClr val="tx1"/>
                </a:solidFill>
              </a:rPr>
              <a:t>8. Marcus tried to assassinate Caesar.</a:t>
            </a:r>
          </a:p>
          <a:p>
            <a:pPr algn="l"/>
            <a:r>
              <a:rPr lang="en-US" sz="1500" dirty="0" smtClean="0">
                <a:solidFill>
                  <a:schemeClr val="tx1"/>
                </a:solidFill>
              </a:rPr>
              <a:t>The facts described by these sentences can be represented as a set of wff's in predicate logic as follows:</a:t>
            </a:r>
          </a:p>
          <a:p>
            <a:pPr algn="l"/>
            <a:r>
              <a:rPr lang="en-US" sz="1500" dirty="0" smtClean="0">
                <a:solidFill>
                  <a:schemeClr val="tx1"/>
                </a:solidFill>
              </a:rPr>
              <a:t>1 . Marcus was a man.</a:t>
            </a:r>
          </a:p>
          <a:p>
            <a:pPr algn="l"/>
            <a:r>
              <a:rPr lang="en-US" sz="1500" i="1" dirty="0" smtClean="0">
                <a:solidFill>
                  <a:schemeClr val="tx1"/>
                </a:solidFill>
              </a:rPr>
              <a:t>	man(Marcus)</a:t>
            </a:r>
          </a:p>
          <a:p>
            <a:pPr algn="l"/>
            <a:r>
              <a:rPr lang="en-US" sz="1500" dirty="0" smtClean="0">
                <a:solidFill>
                  <a:schemeClr val="tx1"/>
                </a:solidFill>
              </a:rPr>
              <a:t>This representation captures the critical fact of Marcus being a man. It fails to capture some of the information in the English sentence, namely the notion of past tense. Whether this omission is acceptable or not depends on the use to which we intend to put the knowledge. For this simple example, it will be all right.</a:t>
            </a:r>
          </a:p>
          <a:p>
            <a:pPr algn="l"/>
            <a:r>
              <a:rPr lang="en-US" sz="1500" dirty="0" smtClean="0">
                <a:solidFill>
                  <a:schemeClr val="tx1"/>
                </a:solidFill>
              </a:rPr>
              <a:t>2. Marcus was a Pompeian.</a:t>
            </a:r>
          </a:p>
          <a:p>
            <a:pPr algn="l"/>
            <a:r>
              <a:rPr lang="en-US" sz="1500" i="1" dirty="0" smtClean="0">
                <a:solidFill>
                  <a:schemeClr val="tx1"/>
                </a:solidFill>
              </a:rPr>
              <a:t>	Pompeian(Marcus)</a:t>
            </a:r>
          </a:p>
          <a:p>
            <a:pPr algn="l"/>
            <a:r>
              <a:rPr lang="en-US" sz="1500" dirty="0" smtClean="0">
                <a:solidFill>
                  <a:schemeClr val="tx1"/>
                </a:solidFill>
              </a:rPr>
              <a:t>3. All Pompeians were Romans.</a:t>
            </a:r>
          </a:p>
          <a:p>
            <a:pPr algn="l"/>
            <a:r>
              <a:rPr lang="en-US" sz="1500" dirty="0" smtClean="0">
                <a:solidFill>
                  <a:schemeClr val="tx1"/>
                </a:solidFill>
              </a:rPr>
              <a:t>	∀</a:t>
            </a:r>
            <a:r>
              <a:rPr lang="en-US" sz="1500" i="1" dirty="0" smtClean="0">
                <a:solidFill>
                  <a:schemeClr val="tx1"/>
                </a:solidFill>
              </a:rPr>
              <a:t>x: Pompeian(x) → Roman(x)</a:t>
            </a:r>
          </a:p>
          <a:p>
            <a:pPr algn="l"/>
            <a:r>
              <a:rPr lang="en-US" sz="1500" dirty="0" smtClean="0">
                <a:solidFill>
                  <a:schemeClr val="tx1"/>
                </a:solidFill>
              </a:rPr>
              <a:t>4. Caesar was a ruler.</a:t>
            </a:r>
          </a:p>
          <a:p>
            <a:pPr algn="l"/>
            <a:r>
              <a:rPr lang="en-US" sz="1500" i="1" dirty="0" smtClean="0">
                <a:solidFill>
                  <a:schemeClr val="tx1"/>
                </a:solidFill>
              </a:rPr>
              <a:t>	ruler(Caesar)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229600" cy="5791200"/>
          </a:xfrm>
        </p:spPr>
        <p:txBody>
          <a:bodyPr>
            <a:normAutofit fontScale="92500" lnSpcReduction="10000"/>
          </a:bodyPr>
          <a:lstStyle/>
          <a:p>
            <a:pPr algn="l"/>
            <a:r>
              <a:rPr lang="en-US" sz="1600" b="1" u="sng" dirty="0" smtClean="0">
                <a:solidFill>
                  <a:schemeClr val="tx1"/>
                </a:solidFill>
              </a:rPr>
              <a:t>SUMMARY                                                                      </a:t>
            </a:r>
          </a:p>
          <a:p>
            <a:pPr algn="l"/>
            <a:r>
              <a:rPr lang="en-US" sz="1600" dirty="0" smtClean="0">
                <a:solidFill>
                  <a:schemeClr val="tx1"/>
                </a:solidFill>
              </a:rPr>
              <a:t>In this chapter we showed how predicate logic can be used as the basis of a technique for knowledge representation. We also discussed a problem-solving technique, resolution, that can be applied when knowledge is represented in this way. The resolution procedure is not guaranteed to halt if given a nontheorem to prove. But is it guaranteed to halt and find a contradiction if one exists? This is called the </a:t>
            </a:r>
            <a:r>
              <a:rPr lang="en-US" sz="1600" i="1" dirty="0" smtClean="0">
                <a:solidFill>
                  <a:schemeClr val="tx1"/>
                </a:solidFill>
              </a:rPr>
              <a:t>completeness </a:t>
            </a:r>
            <a:r>
              <a:rPr lang="en-US" sz="1600" dirty="0" smtClean="0">
                <a:solidFill>
                  <a:schemeClr val="tx1"/>
                </a:solidFill>
              </a:rPr>
              <a:t>question. In the form in which we have presented the algorithm , the answer to this question is no. Some small changes, usually not implemented in theorem-proving systems, must be made to guarantee completeness. But, from a computational point of view, completeness is not the only important question. Instead, we must ask whether a proof can be found in the limited amount of time that is available. There are two ways to approach achieving this computational goal. The first is to search for good heuristics that can inform a theorem-proving program. Current theorem-proving research attempts to do this. The other approach is to change not the program but the data given to the program. In this approach, we recognize that a knowledge base that is just a list of logical assertions possesses no structure. Suppose an information-bearing structure could be imposed on such a knowledge base. Then that additional information could be used to guide the program that uses the knowledge. Such a program might look a lot like a theorem prover, although it will still be a knowledge-based problem solver. We discuss this idea further in Chapter 9.</a:t>
            </a:r>
          </a:p>
          <a:p>
            <a:pPr algn="l"/>
            <a:r>
              <a:rPr lang="en-US" sz="1600" dirty="0" smtClean="0">
                <a:solidFill>
                  <a:schemeClr val="tx1"/>
                </a:solidFill>
              </a:rPr>
              <a:t>	A second difficulty with the use of theorem proving in AI systems is that there are some kinds of information that are not easily represented in predicate logic. Consider the following examples:</a:t>
            </a:r>
          </a:p>
          <a:p>
            <a:pPr algn="l">
              <a:buFont typeface="Arial" pitchFamily="34" charset="0"/>
              <a:buChar char="•"/>
            </a:pPr>
            <a:r>
              <a:rPr lang="en-US" sz="1600" dirty="0" smtClean="0">
                <a:solidFill>
                  <a:schemeClr val="tx1"/>
                </a:solidFill>
              </a:rPr>
              <a:t>  "It is very hot today." How can relative degrees of heat be represented?</a:t>
            </a:r>
          </a:p>
          <a:p>
            <a:pPr algn="l">
              <a:buFont typeface="Arial" pitchFamily="34" charset="0"/>
              <a:buChar char="•"/>
            </a:pPr>
            <a:r>
              <a:rPr lang="en-US" sz="1600" dirty="0" smtClean="0">
                <a:solidFill>
                  <a:schemeClr val="tx1"/>
                </a:solidFill>
              </a:rPr>
              <a:t>  "Blond-haired people often have blue eyes." How can the amount of certainty be represented?</a:t>
            </a:r>
          </a:p>
          <a:p>
            <a:pPr algn="l">
              <a:buFont typeface="Arial" pitchFamily="34" charset="0"/>
              <a:buChar char="•"/>
            </a:pPr>
            <a:r>
              <a:rPr lang="en-US" sz="1600" dirty="0" smtClean="0">
                <a:solidFill>
                  <a:schemeClr val="tx1"/>
                </a:solidFill>
              </a:rPr>
              <a:t>  "If there is no evidence to the contrary, assume that any adult you meet knows how to read." How can </a:t>
            </a:r>
          </a:p>
          <a:p>
            <a:pPr algn="l"/>
            <a:r>
              <a:rPr lang="en-US" sz="1600" dirty="0" smtClean="0">
                <a:solidFill>
                  <a:schemeClr val="tx1"/>
                </a:solidFill>
              </a:rPr>
              <a:t>    we represent that one fact should be inferred from the absence of another?</a:t>
            </a:r>
          </a:p>
          <a:p>
            <a:pPr algn="l">
              <a:buFont typeface="Arial" pitchFamily="34" charset="0"/>
              <a:buChar char="•"/>
            </a:pPr>
            <a:r>
              <a:rPr lang="en-US" sz="1600" dirty="0" smtClean="0">
                <a:solidFill>
                  <a:schemeClr val="tx1"/>
                </a:solidFill>
              </a:rPr>
              <a:t>  "It's better to have more pieces on the board than the opponent has." How can we represent this kind </a:t>
            </a:r>
          </a:p>
          <a:p>
            <a:pPr algn="l"/>
            <a:r>
              <a:rPr lang="en-US" sz="1600" dirty="0" smtClean="0">
                <a:solidFill>
                  <a:schemeClr val="tx1"/>
                </a:solidFill>
              </a:rPr>
              <a:t>    of heuristic information?</a:t>
            </a:r>
          </a:p>
          <a:p>
            <a:pPr algn="l"/>
            <a:endParaRPr lang="en-US" sz="1500" dirty="0" smtClean="0">
              <a:solidFill>
                <a:schemeClr val="tx1"/>
              </a:solidFill>
            </a:endParaRPr>
          </a:p>
          <a:p>
            <a:pPr algn="l"/>
            <a:endParaRPr lang="en-US" sz="1500" dirty="0" smtClean="0">
              <a:solidFill>
                <a:schemeClr val="tx1"/>
              </a:solidFill>
            </a:endParaRP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buFont typeface="Arial" pitchFamily="34" charset="0"/>
              <a:buChar char="•"/>
            </a:pPr>
            <a:r>
              <a:rPr lang="en-US" sz="1500" dirty="0" smtClean="0">
                <a:solidFill>
                  <a:schemeClr val="tx1"/>
                </a:solidFill>
              </a:rPr>
              <a:t> "I know Bill thinks the Giants will win, but I think they are going to lose." How can several different belief systems be represented at once?</a:t>
            </a:r>
          </a:p>
          <a:p>
            <a:pPr algn="l"/>
            <a:r>
              <a:rPr lang="en-US" sz="1500" dirty="0" smtClean="0">
                <a:solidFill>
                  <a:schemeClr val="tx1"/>
                </a:solidFill>
              </a:rPr>
              <a:t>	These examples suggest issues in knowledge representation that we have not yet satisfactorily addressed. They deal primarily with the need to make do with a knowledge base that is incomplete, although other problems also exist, such as the difficulty of representing continuous phenomena in a discrete system. Some solutions to these problems are presented in the remaining chapters in this part of the book.</a:t>
            </a:r>
            <a:endParaRPr lang="en-US" sz="1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229600" cy="6324600"/>
          </a:xfrm>
        </p:spPr>
        <p:txBody>
          <a:bodyPr>
            <a:noAutofit/>
          </a:bodyPr>
          <a:lstStyle/>
          <a:p>
            <a:pPr algn="l"/>
            <a:r>
              <a:rPr lang="en-US" sz="1500" dirty="0" smtClean="0">
                <a:solidFill>
                  <a:schemeClr val="tx1"/>
                </a:solidFill>
              </a:rPr>
              <a:t>      Here we ignore the fact that proper names are often not references to unique individuals, since   </a:t>
            </a:r>
          </a:p>
          <a:p>
            <a:pPr algn="l"/>
            <a:r>
              <a:rPr lang="en-US" sz="1500" dirty="0" smtClean="0">
                <a:solidFill>
                  <a:schemeClr val="tx1"/>
                </a:solidFill>
              </a:rPr>
              <a:t>      many people share the same name. Sometimes deciding which of several people of the same name </a:t>
            </a:r>
          </a:p>
          <a:p>
            <a:pPr algn="l"/>
            <a:r>
              <a:rPr lang="en-US" sz="1500" dirty="0" smtClean="0">
                <a:solidFill>
                  <a:schemeClr val="tx1"/>
                </a:solidFill>
              </a:rPr>
              <a:t>      is being referred to in a particular statement may require a fair amount of knowledge and reasoning.</a:t>
            </a:r>
          </a:p>
          <a:p>
            <a:pPr algn="l"/>
            <a:r>
              <a:rPr lang="en-US" sz="1500" dirty="0" smtClean="0">
                <a:solidFill>
                  <a:schemeClr val="tx1"/>
                </a:solidFill>
              </a:rPr>
              <a:t>5. All Romans were either loyal to Caesar or hated him.</a:t>
            </a:r>
          </a:p>
          <a:p>
            <a:pPr algn="l"/>
            <a:r>
              <a:rPr lang="en-US" sz="1500" dirty="0" smtClean="0">
                <a:solidFill>
                  <a:schemeClr val="tx1"/>
                </a:solidFill>
              </a:rPr>
              <a:t>	∀</a:t>
            </a:r>
            <a:r>
              <a:rPr lang="en-US" sz="1500" i="1" dirty="0" smtClean="0">
                <a:solidFill>
                  <a:schemeClr val="tx1"/>
                </a:solidFill>
              </a:rPr>
              <a:t>x: Roman(x) → loyalto(X. Caesar) V hate(x, Caesar)</a:t>
            </a:r>
          </a:p>
          <a:p>
            <a:pPr algn="l"/>
            <a:r>
              <a:rPr lang="en-US" sz="1500" dirty="0" smtClean="0">
                <a:solidFill>
                  <a:schemeClr val="tx1"/>
                </a:solidFill>
              </a:rPr>
              <a:t>      In English, the word "or" sometimes means the logical </a:t>
            </a:r>
            <a:r>
              <a:rPr lang="en-US" sz="1500" i="1" dirty="0" smtClean="0">
                <a:solidFill>
                  <a:schemeClr val="tx1"/>
                </a:solidFill>
              </a:rPr>
              <a:t>inclusive-or </a:t>
            </a:r>
            <a:r>
              <a:rPr lang="en-US" sz="1500" dirty="0" smtClean="0">
                <a:solidFill>
                  <a:schemeClr val="tx1"/>
                </a:solidFill>
              </a:rPr>
              <a:t>and sometimes means the logical </a:t>
            </a:r>
          </a:p>
          <a:p>
            <a:pPr algn="l"/>
            <a:r>
              <a:rPr lang="en-US" sz="1500" i="1" dirty="0" smtClean="0">
                <a:solidFill>
                  <a:schemeClr val="tx1"/>
                </a:solidFill>
              </a:rPr>
              <a:t>      exclusive-or </a:t>
            </a:r>
            <a:r>
              <a:rPr lang="en-US" sz="1500" dirty="0" smtClean="0">
                <a:solidFill>
                  <a:schemeClr val="tx1"/>
                </a:solidFill>
              </a:rPr>
              <a:t>(XOR). Here we have used the inclusive interpretation. Some people will argue, however,</a:t>
            </a:r>
          </a:p>
          <a:p>
            <a:pPr algn="l"/>
            <a:r>
              <a:rPr lang="en-US" sz="1500" dirty="0" smtClean="0">
                <a:solidFill>
                  <a:schemeClr val="tx1"/>
                </a:solidFill>
              </a:rPr>
              <a:t>      that this English sentence is really stating an exclusive-or. To express that, we would have to write:</a:t>
            </a:r>
          </a:p>
          <a:p>
            <a:pPr algn="l"/>
            <a:r>
              <a:rPr lang="en-US" sz="1500" dirty="0" smtClean="0">
                <a:solidFill>
                  <a:schemeClr val="tx1"/>
                </a:solidFill>
              </a:rPr>
              <a:t>	∀</a:t>
            </a:r>
            <a:r>
              <a:rPr lang="pt-BR" sz="1500" i="1" dirty="0" smtClean="0">
                <a:solidFill>
                  <a:schemeClr val="tx1"/>
                </a:solidFill>
              </a:rPr>
              <a:t>x : Roman(x)  </a:t>
            </a:r>
            <a:r>
              <a:rPr lang="en-US" sz="1500" i="1" dirty="0" smtClean="0">
                <a:solidFill>
                  <a:schemeClr val="tx1"/>
                </a:solidFill>
              </a:rPr>
              <a:t>→ [( </a:t>
            </a:r>
            <a:r>
              <a:rPr lang="pt-BR" sz="1500" i="1" dirty="0" smtClean="0">
                <a:solidFill>
                  <a:schemeClr val="tx1"/>
                </a:solidFill>
              </a:rPr>
              <a:t>loyalto(x, Caesar) V hate(x, Caesar)) </a:t>
            </a:r>
            <a:r>
              <a:rPr lang="en-US" sz="1500" dirty="0" smtClean="0">
                <a:solidFill>
                  <a:schemeClr val="tx1"/>
                </a:solidFill>
              </a:rPr>
              <a:t>∧</a:t>
            </a:r>
            <a:endParaRPr lang="pt-BR" sz="1500" i="1" dirty="0" smtClean="0">
              <a:solidFill>
                <a:schemeClr val="tx1"/>
              </a:solidFill>
            </a:endParaRPr>
          </a:p>
          <a:p>
            <a:pPr algn="l"/>
            <a:r>
              <a:rPr lang="pt-BR" sz="1500" i="1" dirty="0" smtClean="0">
                <a:solidFill>
                  <a:schemeClr val="tx1"/>
                </a:solidFill>
              </a:rPr>
              <a:t>	</a:t>
            </a:r>
            <a:r>
              <a:rPr lang="en-US" sz="1500" i="1" dirty="0" smtClean="0">
                <a:solidFill>
                  <a:schemeClr val="tx1"/>
                </a:solidFill>
              </a:rPr>
              <a:t> ¬ (Ioyalto(x, Caesar) </a:t>
            </a:r>
            <a:r>
              <a:rPr lang="en-US" sz="1500" dirty="0" smtClean="0">
                <a:solidFill>
                  <a:schemeClr val="tx1"/>
                </a:solidFill>
              </a:rPr>
              <a:t>∧</a:t>
            </a:r>
            <a:r>
              <a:rPr lang="en-US" sz="1500" i="1" dirty="0" smtClean="0">
                <a:solidFill>
                  <a:schemeClr val="tx1"/>
                </a:solidFill>
              </a:rPr>
              <a:t> hate(x, Caesar))]</a:t>
            </a:r>
          </a:p>
          <a:p>
            <a:pPr algn="l"/>
            <a:r>
              <a:rPr lang="en-US" sz="1500" dirty="0" smtClean="0">
                <a:solidFill>
                  <a:schemeClr val="tx1"/>
                </a:solidFill>
              </a:rPr>
              <a:t>6. Everyone is loyal to someone.</a:t>
            </a:r>
          </a:p>
          <a:p>
            <a:pPr algn="l"/>
            <a:r>
              <a:rPr lang="en-US" sz="1500" dirty="0" smtClean="0">
                <a:solidFill>
                  <a:schemeClr val="tx1"/>
                </a:solidFill>
              </a:rPr>
              <a:t>	∀</a:t>
            </a:r>
            <a:r>
              <a:rPr lang="pt-BR" sz="1500" dirty="0" smtClean="0">
                <a:solidFill>
                  <a:schemeClr val="tx1"/>
                </a:solidFill>
              </a:rPr>
              <a:t>x : </a:t>
            </a:r>
            <a:r>
              <a:rPr lang="en-US" sz="1500" i="1" dirty="0" smtClean="0">
                <a:solidFill>
                  <a:schemeClr val="tx1"/>
                </a:solidFill>
              </a:rPr>
              <a:t>→</a:t>
            </a:r>
            <a:r>
              <a:rPr lang="pt-BR" sz="1500" i="1" dirty="0" smtClean="0">
                <a:solidFill>
                  <a:schemeClr val="tx1"/>
                </a:solidFill>
              </a:rPr>
              <a:t> </a:t>
            </a:r>
            <a:r>
              <a:rPr lang="en-US" sz="1500" i="1" dirty="0" smtClean="0">
                <a:solidFill>
                  <a:schemeClr val="tx1"/>
                </a:solidFill>
              </a:rPr>
              <a:t>y: </a:t>
            </a:r>
            <a:r>
              <a:rPr lang="en-US" sz="1500" i="1" dirty="0" err="1" smtClean="0">
                <a:solidFill>
                  <a:schemeClr val="tx1"/>
                </a:solidFill>
              </a:rPr>
              <a:t>Ioyalto</a:t>
            </a:r>
            <a:r>
              <a:rPr lang="en-US" sz="1500" i="1" dirty="0" smtClean="0">
                <a:solidFill>
                  <a:schemeClr val="tx1"/>
                </a:solidFill>
              </a:rPr>
              <a:t>(</a:t>
            </a:r>
            <a:r>
              <a:rPr lang="en-US" sz="1500" i="1" dirty="0" err="1" smtClean="0">
                <a:solidFill>
                  <a:schemeClr val="tx1"/>
                </a:solidFill>
              </a:rPr>
              <a:t>x,y</a:t>
            </a:r>
            <a:r>
              <a:rPr lang="en-US" sz="1500" i="1" dirty="0" smtClean="0">
                <a:solidFill>
                  <a:schemeClr val="tx1"/>
                </a:solidFill>
              </a:rPr>
              <a:t>)</a:t>
            </a:r>
          </a:p>
          <a:p>
            <a:pPr algn="l"/>
            <a:r>
              <a:rPr lang="en-US" sz="1500" i="1" dirty="0" smtClean="0">
                <a:solidFill>
                  <a:schemeClr val="tx1"/>
                </a:solidFill>
              </a:rPr>
              <a:t>      </a:t>
            </a:r>
            <a:r>
              <a:rPr lang="en-US" sz="1500" dirty="0" smtClean="0">
                <a:solidFill>
                  <a:schemeClr val="tx1"/>
                </a:solidFill>
              </a:rPr>
              <a:t>A major problem that arises when trying to convert English sentences into logical statements is the</a:t>
            </a:r>
          </a:p>
          <a:p>
            <a:pPr algn="l"/>
            <a:r>
              <a:rPr lang="en-US" sz="1500" dirty="0" smtClean="0">
                <a:solidFill>
                  <a:schemeClr val="tx1"/>
                </a:solidFill>
              </a:rPr>
              <a:t>      scope of quantifiers. Does this sentence say, as we have assumed in writing the logical formula   </a:t>
            </a:r>
          </a:p>
          <a:p>
            <a:pPr algn="l"/>
            <a:r>
              <a:rPr lang="en-US" sz="1500" dirty="0" smtClean="0">
                <a:solidFill>
                  <a:schemeClr val="tx1"/>
                </a:solidFill>
              </a:rPr>
              <a:t>      above, that for each person there exists someone to whom he or she is loyal, possibly a different  </a:t>
            </a:r>
          </a:p>
          <a:p>
            <a:pPr algn="l"/>
            <a:r>
              <a:rPr lang="en-US" sz="1500" dirty="0" smtClean="0">
                <a:solidFill>
                  <a:schemeClr val="tx1"/>
                </a:solidFill>
              </a:rPr>
              <a:t>      someone for everyone? Or does it say that there exists someone to whom everyone is loyal (which  </a:t>
            </a:r>
          </a:p>
          <a:p>
            <a:pPr algn="l"/>
            <a:r>
              <a:rPr lang="en-US" sz="1500" dirty="0" smtClean="0">
                <a:solidFill>
                  <a:schemeClr val="tx1"/>
                </a:solidFill>
              </a:rPr>
              <a:t>      would be written as ∃ y : ∀ x : </a:t>
            </a:r>
            <a:r>
              <a:rPr lang="en-US" sz="1500" i="1" dirty="0" smtClean="0">
                <a:solidFill>
                  <a:schemeClr val="tx1"/>
                </a:solidFill>
              </a:rPr>
              <a:t>loyalto(</a:t>
            </a:r>
            <a:r>
              <a:rPr lang="en-US" sz="1500" i="1" dirty="0" err="1" smtClean="0">
                <a:solidFill>
                  <a:schemeClr val="tx1"/>
                </a:solidFill>
              </a:rPr>
              <a:t>x,y</a:t>
            </a:r>
            <a:r>
              <a:rPr lang="en-US" sz="1500" i="1" dirty="0" smtClean="0">
                <a:solidFill>
                  <a:schemeClr val="tx1"/>
                </a:solidFill>
              </a:rPr>
              <a:t>))? </a:t>
            </a:r>
            <a:r>
              <a:rPr lang="en-US" sz="1500" dirty="0" smtClean="0">
                <a:solidFill>
                  <a:schemeClr val="tx1"/>
                </a:solidFill>
              </a:rPr>
              <a:t>Often only one of the two interpretations seems likely, </a:t>
            </a:r>
          </a:p>
          <a:p>
            <a:pPr algn="l"/>
            <a:r>
              <a:rPr lang="en-US" sz="1500" dirty="0" smtClean="0">
                <a:solidFill>
                  <a:schemeClr val="tx1"/>
                </a:solidFill>
              </a:rPr>
              <a:t>      so people tend to favor it.</a:t>
            </a:r>
          </a:p>
          <a:p>
            <a:pPr algn="l"/>
            <a:r>
              <a:rPr lang="en-US" sz="1500" dirty="0" smtClean="0">
                <a:solidFill>
                  <a:schemeClr val="tx1"/>
                </a:solidFill>
              </a:rPr>
              <a:t>7. People only try to assassinate rulers they are not loyal to.</a:t>
            </a:r>
          </a:p>
          <a:p>
            <a:pPr algn="l"/>
            <a:r>
              <a:rPr lang="en-US" sz="1500" i="1" dirty="0" smtClean="0">
                <a:solidFill>
                  <a:schemeClr val="tx1"/>
                </a:solidFill>
              </a:rPr>
              <a:t>	</a:t>
            </a:r>
            <a:r>
              <a:rPr lang="en-US" sz="1500" dirty="0" smtClean="0">
                <a:solidFill>
                  <a:schemeClr val="tx1"/>
                </a:solidFill>
              </a:rPr>
              <a:t> ∀ x : ∀ y : </a:t>
            </a:r>
            <a:r>
              <a:rPr lang="en-US" sz="1500" i="1" dirty="0" smtClean="0">
                <a:solidFill>
                  <a:schemeClr val="tx1"/>
                </a:solidFill>
              </a:rPr>
              <a:t>person(x) </a:t>
            </a:r>
            <a:r>
              <a:rPr lang="en-US" sz="1500" dirty="0" smtClean="0">
                <a:solidFill>
                  <a:schemeClr val="tx1"/>
                </a:solidFill>
              </a:rPr>
              <a:t>∧</a:t>
            </a:r>
            <a:r>
              <a:rPr lang="en-US" sz="1500" i="1" dirty="0" smtClean="0">
                <a:solidFill>
                  <a:schemeClr val="tx1"/>
                </a:solidFill>
              </a:rPr>
              <a:t> ruler(y) </a:t>
            </a:r>
            <a:r>
              <a:rPr lang="en-US" sz="1500" dirty="0" smtClean="0">
                <a:solidFill>
                  <a:schemeClr val="tx1"/>
                </a:solidFill>
              </a:rPr>
              <a:t>∧</a:t>
            </a:r>
            <a:r>
              <a:rPr lang="en-US" sz="1500" i="1" dirty="0" smtClean="0">
                <a:solidFill>
                  <a:schemeClr val="tx1"/>
                </a:solidFill>
              </a:rPr>
              <a:t> tryassassinate(</a:t>
            </a:r>
            <a:r>
              <a:rPr lang="en-US" sz="1500" i="1" dirty="0" err="1" smtClean="0">
                <a:solidFill>
                  <a:schemeClr val="tx1"/>
                </a:solidFill>
              </a:rPr>
              <a:t>x,y</a:t>
            </a:r>
            <a:r>
              <a:rPr lang="en-US" sz="1500" i="1" dirty="0" smtClean="0">
                <a:solidFill>
                  <a:schemeClr val="tx1"/>
                </a:solidFill>
              </a:rPr>
              <a:t>) → ¬ Ioyalto(</a:t>
            </a:r>
            <a:r>
              <a:rPr lang="en-US" sz="1500" i="1" dirty="0" err="1" smtClean="0">
                <a:solidFill>
                  <a:schemeClr val="tx1"/>
                </a:solidFill>
              </a:rPr>
              <a:t>x,y</a:t>
            </a:r>
            <a:r>
              <a:rPr lang="en-US" sz="1500" i="1" dirty="0" smtClean="0">
                <a:solidFill>
                  <a:schemeClr val="tx1"/>
                </a:solidFill>
              </a:rPr>
              <a:t>)</a:t>
            </a:r>
          </a:p>
          <a:p>
            <a:pPr algn="l"/>
            <a:r>
              <a:rPr lang="en-US" sz="1500" dirty="0" smtClean="0">
                <a:solidFill>
                  <a:schemeClr val="tx1"/>
                </a:solidFill>
              </a:rPr>
              <a:t>      This sentence, too, is ambiguous. Does it mean that the only rulers that people try to assassinate </a:t>
            </a:r>
            <a:r>
              <a:rPr lang="en-US" sz="1500" dirty="0">
                <a:solidFill>
                  <a:schemeClr val="tx1"/>
                </a:solidFill>
              </a:rPr>
              <a:t>are  those to whom they are not loyal (the interpretation used here), or does it mean that the only </a:t>
            </a:r>
            <a:r>
              <a:rPr lang="en-US" sz="1500" dirty="0" smtClean="0">
                <a:solidFill>
                  <a:schemeClr val="tx1"/>
                </a:solidFill>
              </a:rPr>
              <a:t>thing  </a:t>
            </a:r>
            <a:r>
              <a:rPr lang="en-US" sz="1500" dirty="0">
                <a:solidFill>
                  <a:schemeClr val="tx1"/>
                </a:solidFill>
              </a:rPr>
              <a:t>people try to do is to assassinate rulers to whom they are not loyal?</a:t>
            </a:r>
            <a:endParaRPr lang="en-US" sz="1500" dirty="0" smtClean="0">
              <a:solidFill>
                <a:schemeClr val="tx1"/>
              </a:solidFill>
            </a:endParaRPr>
          </a:p>
          <a:p>
            <a:pPr algn="l"/>
            <a:r>
              <a:rPr lang="en-US" sz="1500" dirty="0" smtClean="0">
                <a:solidFill>
                  <a:schemeClr val="tx1"/>
                </a:solidFill>
              </a:rPr>
              <a:t>      </a:t>
            </a:r>
            <a:endParaRPr lang="en-US" sz="15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dirty="0" smtClean="0">
                <a:solidFill>
                  <a:schemeClr val="tx1"/>
                </a:solidFill>
              </a:rPr>
              <a:t>	In representing this sentence the way we did, we have chosen to write ''try to assassinate" </a:t>
            </a:r>
          </a:p>
          <a:p>
            <a:pPr algn="l"/>
            <a:r>
              <a:rPr lang="en-US" sz="1500" dirty="0" smtClean="0">
                <a:solidFill>
                  <a:schemeClr val="tx1"/>
                </a:solidFill>
              </a:rPr>
              <a:t>      as a single predicate. This gives a fairly simple representation with which we can reason about trying </a:t>
            </a:r>
          </a:p>
          <a:p>
            <a:pPr algn="l"/>
            <a:r>
              <a:rPr lang="en-US" sz="1500" dirty="0" smtClean="0">
                <a:solidFill>
                  <a:schemeClr val="tx1"/>
                </a:solidFill>
              </a:rPr>
              <a:t>      to assassinate. But using this representation, the connections between trying to assassinate and </a:t>
            </a:r>
          </a:p>
          <a:p>
            <a:pPr algn="l"/>
            <a:r>
              <a:rPr lang="en-US" sz="1500" dirty="0" smtClean="0">
                <a:solidFill>
                  <a:schemeClr val="tx1"/>
                </a:solidFill>
              </a:rPr>
              <a:t>      trying to do other things and between trying to assassinate and actually assassinating could not be </a:t>
            </a:r>
          </a:p>
          <a:p>
            <a:pPr algn="l"/>
            <a:r>
              <a:rPr lang="en-US" sz="1500" dirty="0" smtClean="0">
                <a:solidFill>
                  <a:schemeClr val="tx1"/>
                </a:solidFill>
              </a:rPr>
              <a:t>      made easily. If such connections were necessary, we would need to choose a different </a:t>
            </a:r>
          </a:p>
          <a:p>
            <a:pPr algn="l"/>
            <a:r>
              <a:rPr lang="en-US" sz="1500" dirty="0" smtClean="0">
                <a:solidFill>
                  <a:schemeClr val="tx1"/>
                </a:solidFill>
              </a:rPr>
              <a:t>      representation.</a:t>
            </a:r>
          </a:p>
          <a:p>
            <a:pPr algn="l"/>
            <a:r>
              <a:rPr lang="en-US" sz="1500" dirty="0" smtClean="0">
                <a:solidFill>
                  <a:schemeClr val="tx1"/>
                </a:solidFill>
              </a:rPr>
              <a:t>8. Marcus tried to assassinate Caesar.</a:t>
            </a:r>
          </a:p>
          <a:p>
            <a:pPr algn="l"/>
            <a:r>
              <a:rPr lang="en-US" sz="1500" i="1" dirty="0" smtClean="0">
                <a:solidFill>
                  <a:schemeClr val="tx1"/>
                </a:solidFill>
              </a:rPr>
              <a:t>	tryassassinate (Marcus, Caesar)</a:t>
            </a:r>
          </a:p>
          <a:p>
            <a:pPr algn="l"/>
            <a:r>
              <a:rPr lang="en-US" sz="1500" dirty="0" smtClean="0">
                <a:solidFill>
                  <a:schemeClr val="tx1"/>
                </a:solidFill>
              </a:rPr>
              <a:t>      From this brief attempt to convert English sentences into logical statements, it should be clear how</a:t>
            </a:r>
          </a:p>
          <a:p>
            <a:pPr algn="l"/>
            <a:r>
              <a:rPr lang="en-US" sz="1500" dirty="0" smtClean="0">
                <a:solidFill>
                  <a:schemeClr val="tx1"/>
                </a:solidFill>
              </a:rPr>
              <a:t>      difficult the task is. For a good description of many issues involved in this process, see Reichenbach   </a:t>
            </a:r>
          </a:p>
          <a:p>
            <a:pPr algn="l"/>
            <a:r>
              <a:rPr lang="en-US" sz="1500" dirty="0" smtClean="0">
                <a:solidFill>
                  <a:schemeClr val="tx1"/>
                </a:solidFill>
              </a:rPr>
              <a:t>      [1947].</a:t>
            </a:r>
          </a:p>
          <a:p>
            <a:pPr algn="l"/>
            <a:r>
              <a:rPr lang="en-US" sz="1500" dirty="0" smtClean="0">
                <a:solidFill>
                  <a:schemeClr val="tx1"/>
                </a:solidFill>
              </a:rPr>
              <a:t>      </a:t>
            </a:r>
            <a:r>
              <a:rPr lang="en-US" sz="1600" b="1" dirty="0" smtClean="0">
                <a:solidFill>
                  <a:schemeClr val="tx1"/>
                </a:solidFill>
              </a:rPr>
              <a:t>Now suppose that we want to use these statements to answer the question</a:t>
            </a:r>
          </a:p>
          <a:p>
            <a:pPr algn="l"/>
            <a:r>
              <a:rPr lang="en-US" sz="1600" b="1" dirty="0" smtClean="0">
                <a:solidFill>
                  <a:schemeClr val="tx1"/>
                </a:solidFill>
              </a:rPr>
              <a:t>      Was Marcus loyal to Caesar?</a:t>
            </a:r>
          </a:p>
          <a:p>
            <a:pPr algn="l"/>
            <a:r>
              <a:rPr lang="en-US" sz="1500" dirty="0" smtClean="0">
                <a:solidFill>
                  <a:schemeClr val="tx1"/>
                </a:solidFill>
              </a:rPr>
              <a:t>      It seems that using 7 and 8, we should be able to prove that Marcus was not loyal to Caesar (again</a:t>
            </a:r>
          </a:p>
          <a:p>
            <a:pPr algn="l"/>
            <a:r>
              <a:rPr lang="en-US" sz="1500" dirty="0" smtClean="0">
                <a:solidFill>
                  <a:schemeClr val="tx1"/>
                </a:solidFill>
              </a:rPr>
              <a:t>      ignoring the distinction between past and present tense). Now let's try to produce a formal proof,</a:t>
            </a:r>
          </a:p>
          <a:p>
            <a:pPr algn="l"/>
            <a:r>
              <a:rPr lang="en-US" sz="1500" dirty="0" smtClean="0">
                <a:solidFill>
                  <a:schemeClr val="tx1"/>
                </a:solidFill>
              </a:rPr>
              <a:t>      reasoning backward from the desired goal:</a:t>
            </a:r>
          </a:p>
          <a:p>
            <a:pPr algn="l"/>
            <a:r>
              <a:rPr lang="en-US" sz="1500" i="1" dirty="0" smtClean="0">
                <a:solidFill>
                  <a:schemeClr val="tx1"/>
                </a:solidFill>
              </a:rPr>
              <a:t>	¬ Ioyalto(Marcus, Caesar)</a:t>
            </a:r>
          </a:p>
          <a:p>
            <a:pPr algn="l"/>
            <a:r>
              <a:rPr lang="en-US" sz="1500" dirty="0" smtClean="0">
                <a:solidFill>
                  <a:schemeClr val="tx1"/>
                </a:solidFill>
              </a:rPr>
              <a:t>      In order to prove the goal, we need to use the rules of inference to transform it into another goal (or</a:t>
            </a:r>
          </a:p>
          <a:p>
            <a:pPr algn="l"/>
            <a:r>
              <a:rPr lang="en-US" sz="1500" dirty="0" smtClean="0">
                <a:solidFill>
                  <a:schemeClr val="tx1"/>
                </a:solidFill>
              </a:rPr>
              <a:t>      possibly a set of goals) that can in turn be transformed, and so on, until there are no unsatisfied   </a:t>
            </a:r>
          </a:p>
          <a:p>
            <a:pPr algn="l"/>
            <a:r>
              <a:rPr lang="en-US" sz="1500" dirty="0" smtClean="0">
                <a:solidFill>
                  <a:schemeClr val="tx1"/>
                </a:solidFill>
              </a:rPr>
              <a:t>      goals remaining. This process may require the search of an AND-OR graph (as described in </a:t>
            </a:r>
          </a:p>
          <a:p>
            <a:pPr algn="l"/>
            <a:r>
              <a:rPr lang="en-US" sz="1500" dirty="0" smtClean="0">
                <a:solidFill>
                  <a:schemeClr val="tx1"/>
                </a:solidFill>
              </a:rPr>
              <a:t>      Section 3.4</a:t>
            </a:r>
            <a:r>
              <a:rPr lang="en-US" sz="1500" dirty="0">
                <a:solidFill>
                  <a:schemeClr val="tx1"/>
                </a:solidFill>
              </a:rPr>
              <a:t>)  when there are alternative ways of satisfying individual goals.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5943600"/>
          </a:xfrm>
        </p:spPr>
        <p:txBody>
          <a:bodyPr>
            <a:normAutofit/>
          </a:bodyPr>
          <a:lstStyle/>
          <a:p>
            <a:pPr algn="l"/>
            <a:r>
              <a:rPr lang="en-US" sz="1500" dirty="0" smtClean="0">
                <a:solidFill>
                  <a:schemeClr val="tx1"/>
                </a:solidFill>
              </a:rPr>
              <a:t>	Here, for simplicity, we show only a single path. Figure 5.2 shows an attempt to produce a proof of the goal by reducing the set of necessary but as yet unattained goals to the empty set. The attempt fails, however, since there is no way to satisfy the goal </a:t>
            </a:r>
            <a:r>
              <a:rPr lang="en-US" sz="1500" i="1" dirty="0" smtClean="0">
                <a:solidFill>
                  <a:schemeClr val="tx1"/>
                </a:solidFill>
              </a:rPr>
              <a:t>person (Marcus) </a:t>
            </a:r>
            <a:r>
              <a:rPr lang="en-US" sz="1500" dirty="0" smtClean="0">
                <a:solidFill>
                  <a:schemeClr val="tx1"/>
                </a:solidFill>
              </a:rPr>
              <a:t>with the statements we have available.</a:t>
            </a:r>
          </a:p>
          <a:p>
            <a:pPr algn="l"/>
            <a:r>
              <a:rPr lang="en-US" sz="1500" dirty="0" smtClean="0">
                <a:solidFill>
                  <a:schemeClr val="tx1"/>
                </a:solidFill>
              </a:rPr>
              <a:t>	The problem is that, although we know that Marcus was a man, we do not have any way to </a:t>
            </a:r>
          </a:p>
          <a:p>
            <a:pPr algn="l"/>
            <a:r>
              <a:rPr lang="en-US" sz="1500" dirty="0" smtClean="0">
                <a:solidFill>
                  <a:schemeClr val="tx1"/>
                </a:solidFill>
              </a:rPr>
              <a:t>      conclude from that that Marcus was a person. We need to add the representation of another fact to </a:t>
            </a:r>
          </a:p>
          <a:p>
            <a:pPr algn="l"/>
            <a:r>
              <a:rPr lang="en-US" sz="1500" dirty="0" smtClean="0">
                <a:solidFill>
                  <a:schemeClr val="tx1"/>
                </a:solidFill>
              </a:rPr>
              <a:t>      our system, namely:</a:t>
            </a: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endParaRPr lang="en-US" sz="1500" dirty="0" smtClean="0">
              <a:solidFill>
                <a:schemeClr val="tx1"/>
              </a:solidFill>
            </a:endParaRPr>
          </a:p>
          <a:p>
            <a:pPr algn="l"/>
            <a:r>
              <a:rPr lang="en-US" sz="1500" dirty="0" smtClean="0">
                <a:solidFill>
                  <a:schemeClr val="tx1"/>
                </a:solidFill>
              </a:rPr>
              <a:t>9. All men are people.</a:t>
            </a:r>
          </a:p>
          <a:p>
            <a:pPr algn="l"/>
            <a:r>
              <a:rPr lang="en-US" sz="1500" dirty="0" smtClean="0">
                <a:solidFill>
                  <a:schemeClr val="tx1"/>
                </a:solidFill>
              </a:rPr>
              <a:t>	∀  : </a:t>
            </a:r>
            <a:r>
              <a:rPr lang="en-US" sz="1500" i="1" dirty="0" smtClean="0">
                <a:solidFill>
                  <a:schemeClr val="tx1"/>
                </a:solidFill>
              </a:rPr>
              <a:t>man(x) → person(x)</a:t>
            </a:r>
          </a:p>
          <a:p>
            <a:pPr algn="l"/>
            <a:r>
              <a:rPr lang="en-US" sz="1500" dirty="0" smtClean="0">
                <a:solidFill>
                  <a:schemeClr val="tx1"/>
                </a:solidFill>
              </a:rPr>
              <a:t>      Now we can satisfy the last goal and produce a proof that Marcus was not loyal to Caesar.</a:t>
            </a:r>
          </a:p>
          <a:p>
            <a:pPr algn="l"/>
            <a:r>
              <a:rPr lang="en-US" sz="1500" dirty="0" smtClean="0">
                <a:solidFill>
                  <a:schemeClr val="tx1"/>
                </a:solidFill>
              </a:rPr>
              <a:t>	From this simple example, we see that three important issues must be addressed in the </a:t>
            </a:r>
          </a:p>
          <a:p>
            <a:pPr algn="l"/>
            <a:r>
              <a:rPr lang="en-US" sz="1500" dirty="0" smtClean="0">
                <a:solidFill>
                  <a:schemeClr val="tx1"/>
                </a:solidFill>
              </a:rPr>
              <a:t>      process of converting English sentences into logical statements and then using those statements to </a:t>
            </a:r>
          </a:p>
          <a:p>
            <a:pPr algn="l"/>
            <a:r>
              <a:rPr lang="en-US" sz="1500" dirty="0" smtClean="0">
                <a:solidFill>
                  <a:schemeClr val="tx1"/>
                </a:solidFill>
              </a:rPr>
              <a:t>      deduce new ones:</a:t>
            </a:r>
          </a:p>
          <a:p>
            <a:pPr algn="l"/>
            <a:endParaRPr lang="en-US" sz="1500" dirty="0">
              <a:solidFill>
                <a:schemeClr val="tx1"/>
              </a:solidFill>
            </a:endParaRPr>
          </a:p>
        </p:txBody>
      </p:sp>
      <p:pic>
        <p:nvPicPr>
          <p:cNvPr id="1027" name="Picture 3" descr="S:\StudentWorkers\ALI__AI_powerpoint\chapter parts - second\images-second\2_2.PNG"/>
          <p:cNvPicPr>
            <a:picLocks noChangeAspect="1" noChangeArrowheads="1"/>
          </p:cNvPicPr>
          <p:nvPr/>
        </p:nvPicPr>
        <p:blipFill>
          <a:blip r:embed="rId2" cstate="print"/>
          <a:srcRect/>
          <a:stretch>
            <a:fillRect/>
          </a:stretch>
        </p:blipFill>
        <p:spPr bwMode="auto">
          <a:xfrm>
            <a:off x="2743200" y="2438400"/>
            <a:ext cx="4048125" cy="23812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57200"/>
            <a:ext cx="8229600" cy="6096000"/>
          </a:xfrm>
        </p:spPr>
        <p:txBody>
          <a:bodyPr>
            <a:noAutofit/>
          </a:bodyPr>
          <a:lstStyle/>
          <a:p>
            <a:pPr algn="l"/>
            <a:r>
              <a:rPr lang="en-US" sz="1500" dirty="0" smtClean="0">
                <a:solidFill>
                  <a:schemeClr val="tx1"/>
                </a:solidFill>
              </a:rPr>
              <a:t>• Many English sentences are ambiguous (for example, 5, 6, and 7 above). Choosing the correct interpretation may be difficult.</a:t>
            </a:r>
          </a:p>
          <a:p>
            <a:pPr algn="l"/>
            <a:r>
              <a:rPr lang="en-US" sz="1500" dirty="0" smtClean="0">
                <a:solidFill>
                  <a:schemeClr val="tx1"/>
                </a:solidFill>
              </a:rPr>
              <a:t>• There is often a choice of how to represent the knowledge (as discussed in connection with 1, and 7 above). Simple representations are desirable, but they may preclude certain kinds of reasoning. The expedient representation for a particular set of sentences depends on the use to which the knowledge contained in the sentences will be put.</a:t>
            </a:r>
          </a:p>
          <a:p>
            <a:pPr algn="l"/>
            <a:r>
              <a:rPr lang="en-US" sz="1500" dirty="0" smtClean="0">
                <a:solidFill>
                  <a:schemeClr val="tx1"/>
                </a:solidFill>
              </a:rPr>
              <a:t>• Even in very simple situations, a set of sentences is unlikely to contain all the information necessary to reason about the topic at hand. In order to be able to use a set of statements effectively, it is usually  necessary to have access to another set of statements that represent facts that people consider too obvious to mention. We discuss this issue further in Section 10.3.</a:t>
            </a:r>
          </a:p>
          <a:p>
            <a:pPr algn="l"/>
            <a:r>
              <a:rPr lang="en-US" sz="1500" dirty="0" smtClean="0">
                <a:solidFill>
                  <a:schemeClr val="tx1"/>
                </a:solidFill>
              </a:rPr>
              <a:t>	An additional problem arises in situations where we do not know in advance which statements to deduce. In the example just presented, the object was to answer the question “Was Marcus loyal to Caesar?” How would a program decide whether it should try to prove</a:t>
            </a:r>
          </a:p>
          <a:p>
            <a:pPr algn="l"/>
            <a:endParaRPr lang="en-US" sz="1500" i="1" dirty="0" smtClean="0">
              <a:solidFill>
                <a:schemeClr val="tx1"/>
              </a:solidFill>
            </a:endParaRPr>
          </a:p>
          <a:p>
            <a:pPr algn="l"/>
            <a:r>
              <a:rPr lang="en-US" sz="1500" i="1" dirty="0" smtClean="0">
                <a:solidFill>
                  <a:schemeClr val="tx1"/>
                </a:solidFill>
              </a:rPr>
              <a:t>	loyalto(Marcus, Caesar)</a:t>
            </a:r>
          </a:p>
          <a:p>
            <a:pPr algn="l"/>
            <a:r>
              <a:rPr lang="en-US" sz="1500" i="1" dirty="0" smtClean="0">
                <a:solidFill>
                  <a:schemeClr val="tx1"/>
                </a:solidFill>
              </a:rPr>
              <a:t>	¬ Ioyalto(Marcus, Caesar)</a:t>
            </a:r>
          </a:p>
          <a:p>
            <a:pPr algn="l"/>
            <a:endParaRPr lang="en-US" sz="1500" dirty="0" smtClean="0">
              <a:solidFill>
                <a:schemeClr val="tx1"/>
              </a:solidFill>
            </a:endParaRPr>
          </a:p>
          <a:p>
            <a:pPr algn="l"/>
            <a:r>
              <a:rPr lang="en-US" sz="1500" dirty="0" smtClean="0">
                <a:solidFill>
                  <a:schemeClr val="tx1"/>
                </a:solidFill>
              </a:rPr>
              <a:t>	There are several things it could do. It could abandon the strategy we have outlined of reasoning backward from a proposed truth to the axioms and instead try to reason forward and see which answer it gets to. The problem with this approach is that, in general , the branching factor going forward from the axioms is so great that it would probably not get to either answer in any reasonable amount of time. A second thing it could do is use some sort of heuristic rules for deciding which answer is more likely and then try to prove that one first. If it fails to find a proof after some reasonable </a:t>
            </a:r>
            <a:r>
              <a:rPr lang="en-US" sz="1500" dirty="0">
                <a:solidFill>
                  <a:schemeClr val="tx1"/>
                </a:solidFill>
              </a:rPr>
              <a:t>amount of effort, it can try the other answer. This notion of limited effort is important, since any proof procedure we use may not halt if given a </a:t>
            </a:r>
            <a:r>
              <a:rPr lang="en-US" sz="1500" dirty="0" err="1">
                <a:solidFill>
                  <a:schemeClr val="tx1"/>
                </a:solidFill>
              </a:rPr>
              <a:t>nontheorem</a:t>
            </a:r>
            <a:r>
              <a:rPr lang="en-US" sz="1500" dirty="0">
                <a:solidFill>
                  <a:schemeClr val="tx1"/>
                </a:solidFill>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2548</TotalTime>
  <Words>2204</Words>
  <Application>Microsoft Office PowerPoint</Application>
  <PresentationFormat>On-screen Show (4:3)</PresentationFormat>
  <Paragraphs>474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USING PREDICATE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Texas State University -- San Marcos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defstudent</dc:creator>
  <cp:lastModifiedBy>Karthik Ramanathan</cp:lastModifiedBy>
  <cp:revision>231</cp:revision>
  <dcterms:created xsi:type="dcterms:W3CDTF">2010-08-23T15:16:58Z</dcterms:created>
  <dcterms:modified xsi:type="dcterms:W3CDTF">2017-03-20T05:25:49Z</dcterms:modified>
</cp:coreProperties>
</file>