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96" r:id="rId16"/>
    <p:sldId id="298" r:id="rId17"/>
    <p:sldId id="270" r:id="rId18"/>
    <p:sldId id="271" r:id="rId19"/>
    <p:sldId id="272" r:id="rId20"/>
    <p:sldId id="273" r:id="rId21"/>
    <p:sldId id="274" r:id="rId22"/>
    <p:sldId id="275" r:id="rId23"/>
    <p:sldId id="276" r:id="rId24"/>
    <p:sldId id="277" r:id="rId25"/>
    <p:sldId id="278" r:id="rId26"/>
    <p:sldId id="279" r:id="rId27"/>
    <p:sldId id="299" r:id="rId28"/>
    <p:sldId id="300" r:id="rId29"/>
    <p:sldId id="301" r:id="rId30"/>
    <p:sldId id="302"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E01F82-6EFE-4197-B2ED-1295A3737048}" type="datetimeFigureOut">
              <a:rPr lang="en-IN" smtClean="0"/>
              <a:t>26-04-2021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FBD0C-7A80-4B7B-B330-ABA3580C4062}" type="slidenum">
              <a:rPr lang="en-IN" smtClean="0"/>
              <a:t>‹#›</a:t>
            </a:fld>
            <a:endParaRPr lang="en-IN"/>
          </a:p>
        </p:txBody>
      </p:sp>
    </p:spTree>
    <p:extLst>
      <p:ext uri="{BB962C8B-B14F-4D97-AF65-F5344CB8AC3E}">
        <p14:creationId xmlns:p14="http://schemas.microsoft.com/office/powerpoint/2010/main" val="1355463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4FBD0C-7A80-4B7B-B330-ABA3580C4062}" type="slidenum">
              <a:rPr lang="en-IN" smtClean="0"/>
              <a:t>15</a:t>
            </a:fld>
            <a:endParaRPr lang="en-IN"/>
          </a:p>
        </p:txBody>
      </p:sp>
    </p:spTree>
    <p:extLst>
      <p:ext uri="{BB962C8B-B14F-4D97-AF65-F5344CB8AC3E}">
        <p14:creationId xmlns:p14="http://schemas.microsoft.com/office/powerpoint/2010/main" val="1210597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13C3B6-0EB2-473F-8691-794FF6F8959A}"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677FD-4094-4899-B8CD-949D6801EA6E}" type="slidenum">
              <a:rPr lang="en-IN" smtClean="0"/>
              <a:t>‹#›</a:t>
            </a:fld>
            <a:endParaRPr lang="en-IN"/>
          </a:p>
        </p:txBody>
      </p:sp>
    </p:spTree>
    <p:extLst>
      <p:ext uri="{BB962C8B-B14F-4D97-AF65-F5344CB8AC3E}">
        <p14:creationId xmlns:p14="http://schemas.microsoft.com/office/powerpoint/2010/main" val="2146657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3C3B6-0EB2-473F-8691-794FF6F8959A}"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677FD-4094-4899-B8CD-949D6801EA6E}" type="slidenum">
              <a:rPr lang="en-IN" smtClean="0"/>
              <a:t>‹#›</a:t>
            </a:fld>
            <a:endParaRPr lang="en-IN"/>
          </a:p>
        </p:txBody>
      </p:sp>
    </p:spTree>
    <p:extLst>
      <p:ext uri="{BB962C8B-B14F-4D97-AF65-F5344CB8AC3E}">
        <p14:creationId xmlns:p14="http://schemas.microsoft.com/office/powerpoint/2010/main" val="1001353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3C3B6-0EB2-473F-8691-794FF6F8959A}"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677FD-4094-4899-B8CD-949D6801EA6E}" type="slidenum">
              <a:rPr lang="en-IN" smtClean="0"/>
              <a:t>‹#›</a:t>
            </a:fld>
            <a:endParaRPr lang="en-IN"/>
          </a:p>
        </p:txBody>
      </p:sp>
    </p:spTree>
    <p:extLst>
      <p:ext uri="{BB962C8B-B14F-4D97-AF65-F5344CB8AC3E}">
        <p14:creationId xmlns:p14="http://schemas.microsoft.com/office/powerpoint/2010/main" val="2450152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3C3B6-0EB2-473F-8691-794FF6F8959A}"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677FD-4094-4899-B8CD-949D6801EA6E}" type="slidenum">
              <a:rPr lang="en-IN" smtClean="0"/>
              <a:t>‹#›</a:t>
            </a:fld>
            <a:endParaRPr lang="en-IN"/>
          </a:p>
        </p:txBody>
      </p:sp>
    </p:spTree>
    <p:extLst>
      <p:ext uri="{BB962C8B-B14F-4D97-AF65-F5344CB8AC3E}">
        <p14:creationId xmlns:p14="http://schemas.microsoft.com/office/powerpoint/2010/main" val="1643856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3C3B6-0EB2-473F-8691-794FF6F8959A}"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677FD-4094-4899-B8CD-949D6801EA6E}" type="slidenum">
              <a:rPr lang="en-IN" smtClean="0"/>
              <a:t>‹#›</a:t>
            </a:fld>
            <a:endParaRPr lang="en-IN"/>
          </a:p>
        </p:txBody>
      </p:sp>
    </p:spTree>
    <p:extLst>
      <p:ext uri="{BB962C8B-B14F-4D97-AF65-F5344CB8AC3E}">
        <p14:creationId xmlns:p14="http://schemas.microsoft.com/office/powerpoint/2010/main" val="479761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3C3B6-0EB2-473F-8691-794FF6F8959A}"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677FD-4094-4899-B8CD-949D6801EA6E}" type="slidenum">
              <a:rPr lang="en-IN" smtClean="0"/>
              <a:t>‹#›</a:t>
            </a:fld>
            <a:endParaRPr lang="en-IN"/>
          </a:p>
        </p:txBody>
      </p:sp>
    </p:spTree>
    <p:extLst>
      <p:ext uri="{BB962C8B-B14F-4D97-AF65-F5344CB8AC3E}">
        <p14:creationId xmlns:p14="http://schemas.microsoft.com/office/powerpoint/2010/main" val="339332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3C3B6-0EB2-473F-8691-794FF6F8959A}" type="datetimeFigureOut">
              <a:rPr lang="en-IN" smtClean="0"/>
              <a:t>26-04-2021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A677FD-4094-4899-B8CD-949D6801EA6E}" type="slidenum">
              <a:rPr lang="en-IN" smtClean="0"/>
              <a:t>‹#›</a:t>
            </a:fld>
            <a:endParaRPr lang="en-IN"/>
          </a:p>
        </p:txBody>
      </p:sp>
    </p:spTree>
    <p:extLst>
      <p:ext uri="{BB962C8B-B14F-4D97-AF65-F5344CB8AC3E}">
        <p14:creationId xmlns:p14="http://schemas.microsoft.com/office/powerpoint/2010/main" val="87248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3C3B6-0EB2-473F-8691-794FF6F8959A}" type="datetimeFigureOut">
              <a:rPr lang="en-IN" smtClean="0"/>
              <a:t>26-04-2021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A677FD-4094-4899-B8CD-949D6801EA6E}" type="slidenum">
              <a:rPr lang="en-IN" smtClean="0"/>
              <a:t>‹#›</a:t>
            </a:fld>
            <a:endParaRPr lang="en-IN"/>
          </a:p>
        </p:txBody>
      </p:sp>
    </p:spTree>
    <p:extLst>
      <p:ext uri="{BB962C8B-B14F-4D97-AF65-F5344CB8AC3E}">
        <p14:creationId xmlns:p14="http://schemas.microsoft.com/office/powerpoint/2010/main" val="129675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3C3B6-0EB2-473F-8691-794FF6F8959A}" type="datetimeFigureOut">
              <a:rPr lang="en-IN" smtClean="0"/>
              <a:t>26-04-2021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A677FD-4094-4899-B8CD-949D6801EA6E}" type="slidenum">
              <a:rPr lang="en-IN" smtClean="0"/>
              <a:t>‹#›</a:t>
            </a:fld>
            <a:endParaRPr lang="en-IN"/>
          </a:p>
        </p:txBody>
      </p:sp>
    </p:spTree>
    <p:extLst>
      <p:ext uri="{BB962C8B-B14F-4D97-AF65-F5344CB8AC3E}">
        <p14:creationId xmlns:p14="http://schemas.microsoft.com/office/powerpoint/2010/main" val="229914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3C3B6-0EB2-473F-8691-794FF6F8959A}"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677FD-4094-4899-B8CD-949D6801EA6E}" type="slidenum">
              <a:rPr lang="en-IN" smtClean="0"/>
              <a:t>‹#›</a:t>
            </a:fld>
            <a:endParaRPr lang="en-IN"/>
          </a:p>
        </p:txBody>
      </p:sp>
    </p:spTree>
    <p:extLst>
      <p:ext uri="{BB962C8B-B14F-4D97-AF65-F5344CB8AC3E}">
        <p14:creationId xmlns:p14="http://schemas.microsoft.com/office/powerpoint/2010/main" val="987544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3C3B6-0EB2-473F-8691-794FF6F8959A}"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677FD-4094-4899-B8CD-949D6801EA6E}" type="slidenum">
              <a:rPr lang="en-IN" smtClean="0"/>
              <a:t>‹#›</a:t>
            </a:fld>
            <a:endParaRPr lang="en-IN"/>
          </a:p>
        </p:txBody>
      </p:sp>
    </p:spTree>
    <p:extLst>
      <p:ext uri="{BB962C8B-B14F-4D97-AF65-F5344CB8AC3E}">
        <p14:creationId xmlns:p14="http://schemas.microsoft.com/office/powerpoint/2010/main" val="103696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3C3B6-0EB2-473F-8691-794FF6F8959A}" type="datetimeFigureOut">
              <a:rPr lang="en-IN" smtClean="0"/>
              <a:t>26-04-2021</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677FD-4094-4899-B8CD-949D6801EA6E}" type="slidenum">
              <a:rPr lang="en-IN" smtClean="0"/>
              <a:t>‹#›</a:t>
            </a:fld>
            <a:endParaRPr lang="en-IN"/>
          </a:p>
        </p:txBody>
      </p:sp>
    </p:spTree>
    <p:extLst>
      <p:ext uri="{BB962C8B-B14F-4D97-AF65-F5344CB8AC3E}">
        <p14:creationId xmlns:p14="http://schemas.microsoft.com/office/powerpoint/2010/main" val="324921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53" y="4851400"/>
            <a:ext cx="4500979" cy="1325563"/>
          </a:xfrm>
        </p:spPr>
        <p:txBody>
          <a:bodyPr>
            <a:normAutofit/>
          </a:bodyPr>
          <a:lstStyle/>
          <a:p>
            <a:pPr algn="ctr"/>
            <a:r>
              <a:rPr lang="en-US" sz="2400" dirty="0">
                <a:latin typeface="Cambria" panose="02040503050406030204" pitchFamily="18" charset="0"/>
              </a:rPr>
              <a:t>Madhav Murthy,</a:t>
            </a:r>
            <a:br>
              <a:rPr lang="en-US" sz="2400" dirty="0">
                <a:latin typeface="Cambria" panose="02040503050406030204" pitchFamily="18" charset="0"/>
              </a:rPr>
            </a:br>
            <a:r>
              <a:rPr lang="en-US" sz="1800" dirty="0">
                <a:latin typeface="Cambria" panose="02040503050406030204" pitchFamily="18" charset="0"/>
              </a:rPr>
              <a:t>Assistant Professor,</a:t>
            </a:r>
            <a:br>
              <a:rPr lang="en-US" sz="1800" dirty="0">
                <a:latin typeface="Cambria" panose="02040503050406030204" pitchFamily="18" charset="0"/>
              </a:rPr>
            </a:br>
            <a:r>
              <a:rPr lang="en-US" sz="1800" dirty="0">
                <a:latin typeface="Cambria" panose="02040503050406030204" pitchFamily="18" charset="0"/>
              </a:rPr>
              <a:t>Dept., of Mechanical Engineering</a:t>
            </a:r>
            <a:br>
              <a:rPr lang="en-US" sz="2400" dirty="0">
                <a:latin typeface="Cambria" panose="02040503050406030204" pitchFamily="18" charset="0"/>
              </a:rPr>
            </a:br>
            <a:r>
              <a:rPr lang="en-US" sz="1800" dirty="0" err="1">
                <a:latin typeface="Cambria" panose="02040503050406030204" pitchFamily="18" charset="0"/>
              </a:rPr>
              <a:t>B.M.S.College</a:t>
            </a:r>
            <a:r>
              <a:rPr lang="en-US" sz="1800" dirty="0">
                <a:latin typeface="Cambria" panose="02040503050406030204" pitchFamily="18" charset="0"/>
              </a:rPr>
              <a:t> of Engineering, Bengaluru</a:t>
            </a:r>
            <a:endParaRPr lang="en-IN" sz="2400" dirty="0">
              <a:latin typeface="Cambria" panose="02040503050406030204" pitchFamily="18" charset="0"/>
            </a:endParaRPr>
          </a:p>
        </p:txBody>
      </p:sp>
      <p:sp>
        <p:nvSpPr>
          <p:cNvPr id="3" name="Content Placeholder 2"/>
          <p:cNvSpPr>
            <a:spLocks noGrp="1"/>
          </p:cNvSpPr>
          <p:nvPr>
            <p:ph idx="1"/>
          </p:nvPr>
        </p:nvSpPr>
        <p:spPr/>
        <p:txBody>
          <a:bodyPr>
            <a:normAutofit/>
          </a:bodyPr>
          <a:lstStyle/>
          <a:p>
            <a:pPr marL="0" indent="0">
              <a:buNone/>
            </a:pPr>
            <a:r>
              <a:rPr lang="en-IN" sz="3200" b="1" dirty="0">
                <a:solidFill>
                  <a:srgbClr val="002060"/>
                </a:solidFill>
                <a:latin typeface="Cambria" panose="02040503050406030204" pitchFamily="18" charset="0"/>
              </a:rPr>
              <a:t>Customer Relationship Management</a:t>
            </a:r>
            <a:endParaRPr lang="en-IN" sz="3200" dirty="0">
              <a:solidFill>
                <a:srgbClr val="002060"/>
              </a:solidFill>
              <a:latin typeface="Cambria" panose="02040503050406030204" pitchFamily="18" charset="0"/>
            </a:endParaRPr>
          </a:p>
        </p:txBody>
      </p:sp>
    </p:spTree>
    <p:extLst>
      <p:ext uri="{BB962C8B-B14F-4D97-AF65-F5344CB8AC3E}">
        <p14:creationId xmlns:p14="http://schemas.microsoft.com/office/powerpoint/2010/main" val="3546806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425" y="0"/>
            <a:ext cx="7886700" cy="1325563"/>
          </a:xfrm>
        </p:spPr>
        <p:txBody>
          <a:bodyPr>
            <a:normAutofit/>
          </a:bodyPr>
          <a:lstStyle/>
          <a:p>
            <a:pPr algn="ctr"/>
            <a:r>
              <a:rPr lang="en-IN" sz="2800" dirty="0">
                <a:latin typeface="Cambria" panose="02040503050406030204" pitchFamily="18" charset="0"/>
              </a:rPr>
              <a:t>Customer data</a:t>
            </a:r>
          </a:p>
        </p:txBody>
      </p:sp>
      <p:sp>
        <p:nvSpPr>
          <p:cNvPr id="3" name="Content Placeholder 2"/>
          <p:cNvSpPr>
            <a:spLocks noGrp="1"/>
          </p:cNvSpPr>
          <p:nvPr>
            <p:ph idx="1"/>
          </p:nvPr>
        </p:nvSpPr>
        <p:spPr>
          <a:xfrm>
            <a:off x="628649" y="1325564"/>
            <a:ext cx="8010253" cy="4851400"/>
          </a:xfrm>
        </p:spPr>
        <p:txBody>
          <a:bodyPr>
            <a:normAutofit fontScale="92500"/>
          </a:bodyPr>
          <a:lstStyle/>
          <a:p>
            <a:pPr>
              <a:lnSpc>
                <a:spcPct val="150000"/>
              </a:lnSpc>
            </a:pPr>
            <a:r>
              <a:rPr lang="en-IN" sz="2000" dirty="0">
                <a:latin typeface="Cambria" panose="02040503050406030204" pitchFamily="18" charset="0"/>
              </a:rPr>
              <a:t>Company should have a database - conducting surveys, focus groups etc.</a:t>
            </a:r>
          </a:p>
          <a:p>
            <a:pPr algn="just">
              <a:lnSpc>
                <a:spcPct val="150000"/>
              </a:lnSpc>
            </a:pPr>
            <a:r>
              <a:rPr lang="en-IN" sz="2000" dirty="0">
                <a:latin typeface="Cambria" panose="02040503050406030204" pitchFamily="18" charset="0"/>
              </a:rPr>
              <a:t>Information should be commercially relevant.</a:t>
            </a:r>
          </a:p>
          <a:p>
            <a:pPr algn="just">
              <a:lnSpc>
                <a:spcPct val="150000"/>
              </a:lnSpc>
            </a:pPr>
            <a:r>
              <a:rPr lang="en-IN" sz="2000" dirty="0">
                <a:latin typeface="Cambria" panose="02040503050406030204" pitchFamily="18" charset="0"/>
              </a:rPr>
              <a:t>Capture additional contact details from the customer at every interaction – on purchases, contracts, negotiations, quotes, conversations and so on.</a:t>
            </a:r>
          </a:p>
          <a:p>
            <a:pPr algn="just">
              <a:lnSpc>
                <a:spcPct val="150000"/>
              </a:lnSpc>
            </a:pPr>
            <a:r>
              <a:rPr lang="en-IN" sz="2000" dirty="0">
                <a:latin typeface="Cambria" panose="02040503050406030204" pitchFamily="18" charset="0"/>
              </a:rPr>
              <a:t>Capture any information you send out to the customer.</a:t>
            </a:r>
          </a:p>
          <a:p>
            <a:pPr algn="just">
              <a:lnSpc>
                <a:spcPct val="150000"/>
              </a:lnSpc>
            </a:pPr>
            <a:r>
              <a:rPr lang="en-IN" sz="2000" dirty="0">
                <a:latin typeface="Cambria" panose="02040503050406030204" pitchFamily="18" charset="0"/>
              </a:rPr>
              <a:t>Consider anything that adds value to the relationship.</a:t>
            </a:r>
          </a:p>
          <a:p>
            <a:pPr algn="just">
              <a:lnSpc>
                <a:spcPct val="150000"/>
              </a:lnSpc>
            </a:pPr>
            <a:r>
              <a:rPr lang="en-IN" sz="2000" dirty="0">
                <a:latin typeface="Cambria" panose="02040503050406030204" pitchFamily="18" charset="0"/>
              </a:rPr>
              <a:t>Note any legal implications around capturing data, particularly web-based behavioural data, as the user’s privacy must always be taken into account.</a:t>
            </a:r>
          </a:p>
        </p:txBody>
      </p:sp>
    </p:spTree>
    <p:extLst>
      <p:ext uri="{BB962C8B-B14F-4D97-AF65-F5344CB8AC3E}">
        <p14:creationId xmlns:p14="http://schemas.microsoft.com/office/powerpoint/2010/main" val="250763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23445"/>
          </a:xfrm>
        </p:spPr>
        <p:txBody>
          <a:bodyPr>
            <a:normAutofit/>
          </a:bodyPr>
          <a:lstStyle/>
          <a:p>
            <a:r>
              <a:rPr lang="en-IN" sz="2800" dirty="0">
                <a:latin typeface="Cambria" panose="02040503050406030204" pitchFamily="18" charset="0"/>
              </a:rPr>
              <a:t>Where and how to gather CRM data?</a:t>
            </a:r>
          </a:p>
        </p:txBody>
      </p:sp>
      <p:sp>
        <p:nvSpPr>
          <p:cNvPr id="3" name="Content Placeholder 2"/>
          <p:cNvSpPr>
            <a:spLocks noGrp="1"/>
          </p:cNvSpPr>
          <p:nvPr>
            <p:ph idx="1"/>
          </p:nvPr>
        </p:nvSpPr>
        <p:spPr>
          <a:xfrm>
            <a:off x="628650" y="1149531"/>
            <a:ext cx="7886700" cy="4879386"/>
          </a:xfrm>
        </p:spPr>
        <p:txBody>
          <a:bodyPr>
            <a:noAutofit/>
          </a:bodyPr>
          <a:lstStyle/>
          <a:p>
            <a:pPr>
              <a:lnSpc>
                <a:spcPct val="150000"/>
              </a:lnSpc>
            </a:pPr>
            <a:r>
              <a:rPr lang="en-IN" sz="1800" b="1" dirty="0">
                <a:latin typeface="Cambria" panose="02040503050406030204" pitchFamily="18" charset="0"/>
              </a:rPr>
              <a:t>Traditional CRM system data</a:t>
            </a:r>
          </a:p>
          <a:p>
            <a:pPr>
              <a:lnSpc>
                <a:spcPct val="150000"/>
              </a:lnSpc>
              <a:buFont typeface="Wingdings" panose="05000000000000000000" pitchFamily="2" charset="2"/>
              <a:buChar char="Ø"/>
            </a:pPr>
            <a:r>
              <a:rPr lang="en-IN" sz="1800" dirty="0">
                <a:latin typeface="Cambria" panose="02040503050406030204" pitchFamily="18" charset="0"/>
              </a:rPr>
              <a:t>Demographic details on potential leads, current leads and contacts, such as age, gender, income, etc.</a:t>
            </a:r>
          </a:p>
          <a:p>
            <a:pPr>
              <a:lnSpc>
                <a:spcPct val="150000"/>
              </a:lnSpc>
              <a:buFont typeface="Wingdings" panose="05000000000000000000" pitchFamily="2" charset="2"/>
              <a:buChar char="Ø"/>
            </a:pPr>
            <a:r>
              <a:rPr lang="en-IN" sz="1800" dirty="0">
                <a:latin typeface="Cambria" panose="02040503050406030204" pitchFamily="18" charset="0"/>
              </a:rPr>
              <a:t>Quotes, sales, purchase orders and invoices (transactional data)</a:t>
            </a:r>
          </a:p>
          <a:p>
            <a:pPr>
              <a:lnSpc>
                <a:spcPct val="150000"/>
              </a:lnSpc>
              <a:buFont typeface="Wingdings" panose="05000000000000000000" pitchFamily="2" charset="2"/>
              <a:buChar char="Ø"/>
            </a:pPr>
            <a:r>
              <a:rPr lang="en-IN" sz="1800" dirty="0">
                <a:latin typeface="Cambria" panose="02040503050406030204" pitchFamily="18" charset="0"/>
              </a:rPr>
              <a:t>Psychographic data on contacts such as customer values, attitudes, interests, etc.</a:t>
            </a:r>
          </a:p>
          <a:p>
            <a:pPr>
              <a:lnSpc>
                <a:spcPct val="150000"/>
              </a:lnSpc>
              <a:buFont typeface="Wingdings" panose="05000000000000000000" pitchFamily="2" charset="2"/>
              <a:buChar char="Ø"/>
            </a:pPr>
            <a:r>
              <a:rPr lang="en-IN" sz="1800" dirty="0">
                <a:latin typeface="Cambria" panose="02040503050406030204" pitchFamily="18" charset="0"/>
              </a:rPr>
              <a:t>Service and support records</a:t>
            </a:r>
          </a:p>
          <a:p>
            <a:pPr>
              <a:lnSpc>
                <a:spcPct val="150000"/>
              </a:lnSpc>
              <a:buFont typeface="Wingdings" panose="05000000000000000000" pitchFamily="2" charset="2"/>
              <a:buChar char="Ø"/>
            </a:pPr>
            <a:r>
              <a:rPr lang="en-IN" sz="1800" dirty="0">
                <a:latin typeface="Cambria" panose="02040503050406030204" pitchFamily="18" charset="0"/>
              </a:rPr>
              <a:t>Customer reviews or satisfaction surveys</a:t>
            </a:r>
          </a:p>
          <a:p>
            <a:pPr>
              <a:lnSpc>
                <a:spcPct val="150000"/>
              </a:lnSpc>
              <a:buFont typeface="Wingdings" panose="05000000000000000000" pitchFamily="2" charset="2"/>
              <a:buChar char="Ø"/>
            </a:pPr>
            <a:r>
              <a:rPr lang="en-IN" sz="1800" dirty="0">
                <a:latin typeface="Cambria" panose="02040503050406030204" pitchFamily="18" charset="0"/>
              </a:rPr>
              <a:t>Web registration data</a:t>
            </a:r>
          </a:p>
          <a:p>
            <a:pPr>
              <a:lnSpc>
                <a:spcPct val="150000"/>
              </a:lnSpc>
              <a:buFont typeface="Wingdings" panose="05000000000000000000" pitchFamily="2" charset="2"/>
              <a:buChar char="Ø"/>
            </a:pPr>
            <a:r>
              <a:rPr lang="en-IN" sz="1800" dirty="0">
                <a:latin typeface="Cambria" panose="02040503050406030204" pitchFamily="18" charset="0"/>
              </a:rPr>
              <a:t>Shipping and fulfilment dates, such as when orders were shipped and delivered</a:t>
            </a:r>
          </a:p>
        </p:txBody>
      </p:sp>
    </p:spTree>
    <p:extLst>
      <p:ext uri="{BB962C8B-B14F-4D97-AF65-F5344CB8AC3E}">
        <p14:creationId xmlns:p14="http://schemas.microsoft.com/office/powerpoint/2010/main" val="223096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99495"/>
            <a:ext cx="7886700" cy="872802"/>
          </a:xfrm>
        </p:spPr>
        <p:txBody>
          <a:bodyPr>
            <a:normAutofit/>
          </a:bodyPr>
          <a:lstStyle/>
          <a:p>
            <a:pPr algn="ctr"/>
            <a:r>
              <a:rPr lang="en-IN" sz="2800" dirty="0">
                <a:latin typeface="Cambria" panose="02040503050406030204" pitchFamily="18" charset="0"/>
              </a:rPr>
              <a:t>Data mining</a:t>
            </a:r>
          </a:p>
        </p:txBody>
      </p:sp>
      <p:sp>
        <p:nvSpPr>
          <p:cNvPr id="3" name="Content Placeholder 2"/>
          <p:cNvSpPr>
            <a:spLocks noGrp="1"/>
          </p:cNvSpPr>
          <p:nvPr>
            <p:ph idx="1"/>
          </p:nvPr>
        </p:nvSpPr>
        <p:spPr>
          <a:xfrm>
            <a:off x="628650" y="1515290"/>
            <a:ext cx="7886700" cy="5033555"/>
          </a:xfrm>
        </p:spPr>
        <p:txBody>
          <a:bodyPr>
            <a:normAutofit/>
          </a:bodyPr>
          <a:lstStyle/>
          <a:p>
            <a:pPr algn="just">
              <a:lnSpc>
                <a:spcPct val="150000"/>
              </a:lnSpc>
            </a:pPr>
            <a:r>
              <a:rPr lang="en-IN" sz="2000" dirty="0">
                <a:latin typeface="Cambria" panose="02040503050406030204" pitchFamily="18" charset="0"/>
              </a:rPr>
              <a:t>Data mining involves analysing data to discover unknown patterns or connections.</a:t>
            </a:r>
          </a:p>
          <a:p>
            <a:pPr algn="just">
              <a:lnSpc>
                <a:spcPct val="150000"/>
              </a:lnSpc>
            </a:pPr>
            <a:r>
              <a:rPr lang="en-IN" sz="2000" dirty="0">
                <a:latin typeface="Cambria" panose="02040503050406030204" pitchFamily="18" charset="0"/>
              </a:rPr>
              <a:t>It is usually conducted on large datasets and looks for patterns that are not obvious.</a:t>
            </a:r>
          </a:p>
          <a:p>
            <a:pPr algn="just">
              <a:lnSpc>
                <a:spcPct val="150000"/>
              </a:lnSpc>
            </a:pPr>
            <a:r>
              <a:rPr lang="en-IN" sz="2000" dirty="0">
                <a:latin typeface="Cambria" panose="02040503050406030204" pitchFamily="18" charset="0"/>
              </a:rPr>
              <a:t>Data is analysed with statistical algorithms that look for correlations.</a:t>
            </a:r>
          </a:p>
          <a:p>
            <a:pPr algn="just">
              <a:lnSpc>
                <a:spcPct val="150000"/>
              </a:lnSpc>
            </a:pPr>
            <a:r>
              <a:rPr lang="en-IN" sz="2000" dirty="0">
                <a:latin typeface="Cambria" panose="02040503050406030204" pitchFamily="18" charset="0"/>
              </a:rPr>
              <a:t> It is used by businesses to better understand customers and their behaviour, and then to use this data to make more informed business decisions.</a:t>
            </a:r>
          </a:p>
        </p:txBody>
      </p:sp>
    </p:spTree>
    <p:extLst>
      <p:ext uri="{BB962C8B-B14F-4D97-AF65-F5344CB8AC3E}">
        <p14:creationId xmlns:p14="http://schemas.microsoft.com/office/powerpoint/2010/main" val="228972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latin typeface="Cambria" panose="02040503050406030204" pitchFamily="18" charset="0"/>
              </a:rPr>
              <a:t>Analytics data</a:t>
            </a: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Cambria" panose="02040503050406030204" pitchFamily="18" charset="0"/>
              </a:rPr>
              <a:t>Analytics data is generally captured through specialised analytics software packages. </a:t>
            </a:r>
          </a:p>
          <a:p>
            <a:pPr algn="just">
              <a:lnSpc>
                <a:spcPct val="150000"/>
              </a:lnSpc>
            </a:pPr>
            <a:r>
              <a:rPr lang="en-IN" sz="2000" dirty="0">
                <a:latin typeface="Cambria" panose="02040503050406030204" pitchFamily="18" charset="0"/>
              </a:rPr>
              <a:t>These packages can be used to measure most, if not all, digital marketing campaigns. </a:t>
            </a:r>
          </a:p>
          <a:p>
            <a:pPr algn="just">
              <a:lnSpc>
                <a:spcPct val="150000"/>
              </a:lnSpc>
            </a:pPr>
            <a:r>
              <a:rPr lang="en-IN" sz="2000" dirty="0">
                <a:latin typeface="Cambria" panose="02040503050406030204" pitchFamily="18" charset="0"/>
              </a:rPr>
              <a:t>Web analytics should always look at the various campaigns being run.</a:t>
            </a:r>
          </a:p>
        </p:txBody>
      </p:sp>
    </p:spTree>
    <p:extLst>
      <p:ext uri="{BB962C8B-B14F-4D97-AF65-F5344CB8AC3E}">
        <p14:creationId xmlns:p14="http://schemas.microsoft.com/office/powerpoint/2010/main" val="213399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latin typeface="Cambria" panose="02040503050406030204" pitchFamily="18" charset="0"/>
              </a:rPr>
              <a:t>Social media monitoring data</a:t>
            </a: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Cambria" panose="02040503050406030204" pitchFamily="18" charset="0"/>
              </a:rPr>
              <a:t>There are many social media metrics that are important to monitor, measure and analyse, and some of these can provide valuable insights for CRM implementation.</a:t>
            </a:r>
          </a:p>
          <a:p>
            <a:pPr algn="just">
              <a:lnSpc>
                <a:spcPct val="150000"/>
              </a:lnSpc>
            </a:pPr>
            <a:r>
              <a:rPr lang="en-IN" sz="2000" dirty="0">
                <a:latin typeface="Cambria" panose="02040503050406030204" pitchFamily="18" charset="0"/>
              </a:rPr>
              <a:t>This can cover everything from quantitative data about number of fans and interactions, to qualitative data about the sentiment towards the brand in the social space.</a:t>
            </a:r>
          </a:p>
        </p:txBody>
      </p:sp>
    </p:spTree>
    <p:extLst>
      <p:ext uri="{BB962C8B-B14F-4D97-AF65-F5344CB8AC3E}">
        <p14:creationId xmlns:p14="http://schemas.microsoft.com/office/powerpoint/2010/main" val="2966244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58879" y="82188"/>
            <a:ext cx="7026242" cy="6385193"/>
          </a:xfrm>
          <a:prstGeom prst="rect">
            <a:avLst/>
          </a:prstGeom>
        </p:spPr>
      </p:pic>
    </p:spTree>
    <p:extLst>
      <p:ext uri="{BB962C8B-B14F-4D97-AF65-F5344CB8AC3E}">
        <p14:creationId xmlns:p14="http://schemas.microsoft.com/office/powerpoint/2010/main" val="958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r="1855" b="20000"/>
          <a:stretch/>
        </p:blipFill>
        <p:spPr>
          <a:xfrm>
            <a:off x="147216" y="685800"/>
            <a:ext cx="8721576" cy="5486400"/>
          </a:xfrm>
          <a:prstGeom prst="rect">
            <a:avLst/>
          </a:prstGeom>
        </p:spPr>
      </p:pic>
    </p:spTree>
    <p:extLst>
      <p:ext uri="{BB962C8B-B14F-4D97-AF65-F5344CB8AC3E}">
        <p14:creationId xmlns:p14="http://schemas.microsoft.com/office/powerpoint/2010/main" val="2726866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latin typeface="Cambria" panose="02040503050406030204" pitchFamily="18" charset="0"/>
              </a:rPr>
              <a:t>Collating and organising your data</a:t>
            </a: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Cambria" panose="02040503050406030204" pitchFamily="18" charset="0"/>
              </a:rPr>
              <a:t>A business has one or more databases – e.g. email, customer, mobile, or call centre databases.</a:t>
            </a:r>
          </a:p>
          <a:p>
            <a:pPr algn="just">
              <a:lnSpc>
                <a:spcPct val="150000"/>
              </a:lnSpc>
            </a:pPr>
            <a:r>
              <a:rPr lang="en-IN" sz="2000" dirty="0">
                <a:latin typeface="Cambria" panose="02040503050406030204" pitchFamily="18" charset="0"/>
              </a:rPr>
              <a:t>CRM software can be used to automate lead and sales processes, and to collect all of this customer information in a centralised place, allowing a company to get a holistic view of the customer – from this, meaningful data insights can emerge.</a:t>
            </a:r>
          </a:p>
          <a:p>
            <a:pPr algn="just">
              <a:lnSpc>
                <a:spcPct val="150000"/>
              </a:lnSpc>
            </a:pPr>
            <a:r>
              <a:rPr lang="en-IN" sz="2000" dirty="0" err="1">
                <a:latin typeface="Cambria" panose="02040503050406030204" pitchFamily="18" charset="0"/>
              </a:rPr>
              <a:t>SalesForce</a:t>
            </a:r>
            <a:r>
              <a:rPr lang="en-IN" sz="2000" dirty="0">
                <a:latin typeface="Cambria" panose="02040503050406030204" pitchFamily="18" charset="0"/>
              </a:rPr>
              <a:t> (www.salesforce.com), Genius (www.genius.com) and </a:t>
            </a:r>
            <a:r>
              <a:rPr lang="en-IN" sz="2000" dirty="0" err="1">
                <a:latin typeface="Cambria" panose="02040503050406030204" pitchFamily="18" charset="0"/>
              </a:rPr>
              <a:t>Highrise</a:t>
            </a:r>
            <a:r>
              <a:rPr lang="en-IN" sz="2000" dirty="0">
                <a:latin typeface="Cambria" panose="02040503050406030204" pitchFamily="18" charset="0"/>
              </a:rPr>
              <a:t> (www.highrisehq.com)</a:t>
            </a:r>
          </a:p>
        </p:txBody>
      </p:sp>
    </p:spTree>
    <p:extLst>
      <p:ext uri="{BB962C8B-B14F-4D97-AF65-F5344CB8AC3E}">
        <p14:creationId xmlns:p14="http://schemas.microsoft.com/office/powerpoint/2010/main" val="423781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latin typeface="Cambria" panose="02040503050406030204" pitchFamily="18" charset="0"/>
              </a:rPr>
              <a:t>Keeping data fresh</a:t>
            </a:r>
          </a:p>
        </p:txBody>
      </p:sp>
      <p:sp>
        <p:nvSpPr>
          <p:cNvPr id="3" name="Content Placeholder 2"/>
          <p:cNvSpPr>
            <a:spLocks noGrp="1"/>
          </p:cNvSpPr>
          <p:nvPr>
            <p:ph idx="1"/>
          </p:nvPr>
        </p:nvSpPr>
        <p:spPr>
          <a:xfrm>
            <a:off x="374469" y="1825625"/>
            <a:ext cx="8140881" cy="4351338"/>
          </a:xfrm>
        </p:spPr>
        <p:txBody>
          <a:bodyPr>
            <a:normAutofit/>
          </a:bodyPr>
          <a:lstStyle/>
          <a:p>
            <a:pPr algn="just">
              <a:lnSpc>
                <a:spcPct val="150000"/>
              </a:lnSpc>
            </a:pPr>
            <a:r>
              <a:rPr lang="en-IN" sz="2000" dirty="0">
                <a:latin typeface="Cambria" panose="02040503050406030204" pitchFamily="18" charset="0"/>
              </a:rPr>
              <a:t>For generic data (like web analytics), you must </a:t>
            </a:r>
            <a:r>
              <a:rPr lang="en-IN" sz="2000" b="1" dirty="0">
                <a:latin typeface="Cambria" panose="02040503050406030204" pitchFamily="18" charset="0"/>
              </a:rPr>
              <a:t>continuously monitor trends and note what causes changes over </a:t>
            </a:r>
            <a:r>
              <a:rPr lang="en-IN" sz="2000" dirty="0">
                <a:latin typeface="Cambria" panose="02040503050406030204" pitchFamily="18" charset="0"/>
              </a:rPr>
              <a:t>time.</a:t>
            </a:r>
          </a:p>
          <a:p>
            <a:pPr algn="just">
              <a:lnSpc>
                <a:spcPct val="150000"/>
              </a:lnSpc>
            </a:pPr>
            <a:r>
              <a:rPr lang="en-IN" sz="2000" dirty="0">
                <a:latin typeface="Cambria" panose="02040503050406030204" pitchFamily="18" charset="0"/>
              </a:rPr>
              <a:t>This is also useful for monitoring trends and identifying gaps in data when a business evolves.</a:t>
            </a:r>
          </a:p>
          <a:p>
            <a:pPr algn="just">
              <a:lnSpc>
                <a:spcPct val="150000"/>
              </a:lnSpc>
            </a:pPr>
            <a:r>
              <a:rPr lang="en-IN" sz="2000" dirty="0">
                <a:latin typeface="Cambria" panose="02040503050406030204" pitchFamily="18" charset="0"/>
              </a:rPr>
              <a:t>Keeping identifiable data current means you need to facilitate regular dialogue with contacts on your database. Whether it’s through a call centre, an online prompt or a quick question at your in-store point of sale, there needs to be a plan for updating details at regular intervals.</a:t>
            </a:r>
          </a:p>
        </p:txBody>
      </p:sp>
    </p:spTree>
    <p:extLst>
      <p:ext uri="{BB962C8B-B14F-4D97-AF65-F5344CB8AC3E}">
        <p14:creationId xmlns:p14="http://schemas.microsoft.com/office/powerpoint/2010/main" val="171228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latin typeface="Cambria" panose="02040503050406030204" pitchFamily="18" charset="0"/>
              </a:rPr>
              <a:t>Analysing data for marketing</a:t>
            </a:r>
          </a:p>
        </p:txBody>
      </p:sp>
      <p:sp>
        <p:nvSpPr>
          <p:cNvPr id="3" name="Content Placeholder 2"/>
          <p:cNvSpPr>
            <a:spLocks noGrp="1"/>
          </p:cNvSpPr>
          <p:nvPr>
            <p:ph idx="1"/>
          </p:nvPr>
        </p:nvSpPr>
        <p:spPr>
          <a:xfrm>
            <a:off x="628650" y="1825625"/>
            <a:ext cx="8245384" cy="4618718"/>
          </a:xfrm>
        </p:spPr>
        <p:txBody>
          <a:bodyPr>
            <a:normAutofit fontScale="92500" lnSpcReduction="20000"/>
          </a:bodyPr>
          <a:lstStyle/>
          <a:p>
            <a:pPr>
              <a:lnSpc>
                <a:spcPct val="170000"/>
              </a:lnSpc>
            </a:pPr>
            <a:r>
              <a:rPr lang="en-IN" sz="2000" dirty="0">
                <a:latin typeface="Cambria" panose="02040503050406030204" pitchFamily="18" charset="0"/>
              </a:rPr>
              <a:t>Analysing CRM data can aid marketing initiatives in a variety of ways:</a:t>
            </a:r>
          </a:p>
          <a:p>
            <a:pPr>
              <a:lnSpc>
                <a:spcPct val="170000"/>
              </a:lnSpc>
            </a:pPr>
            <a:r>
              <a:rPr lang="en-IN" sz="2000" dirty="0">
                <a:latin typeface="Cambria" panose="02040503050406030204" pitchFamily="18" charset="0"/>
              </a:rPr>
              <a:t>Campaign analysis – find out which marketing campaigns are leading to the best returns so you can refine them and increase ROI</a:t>
            </a:r>
          </a:p>
          <a:p>
            <a:pPr>
              <a:lnSpc>
                <a:spcPct val="170000"/>
              </a:lnSpc>
            </a:pPr>
            <a:r>
              <a:rPr lang="en-IN" sz="2000" dirty="0">
                <a:latin typeface="Cambria" panose="02040503050406030204" pitchFamily="18" charset="0"/>
              </a:rPr>
              <a:t>Personalisation – customise your communications to each customer</a:t>
            </a:r>
          </a:p>
          <a:p>
            <a:pPr>
              <a:lnSpc>
                <a:spcPct val="170000"/>
              </a:lnSpc>
            </a:pPr>
            <a:r>
              <a:rPr lang="en-IN" sz="2000" dirty="0">
                <a:latin typeface="Cambria" panose="02040503050406030204" pitchFamily="18" charset="0"/>
              </a:rPr>
              <a:t>Event monitoring – tie offline events, like shows or sales, to your online interactions and sales</a:t>
            </a:r>
          </a:p>
          <a:p>
            <a:pPr>
              <a:lnSpc>
                <a:spcPct val="170000"/>
              </a:lnSpc>
            </a:pPr>
            <a:r>
              <a:rPr lang="en-IN" sz="2000" dirty="0">
                <a:latin typeface="Cambria" panose="02040503050406030204" pitchFamily="18" charset="0"/>
              </a:rPr>
              <a:t>Predictive modelling – predict a customer’s future behaviour and meet this need at the right time</a:t>
            </a:r>
          </a:p>
          <a:p>
            <a:pPr>
              <a:lnSpc>
                <a:spcPct val="170000"/>
              </a:lnSpc>
            </a:pPr>
            <a:r>
              <a:rPr lang="en-IN" sz="2000" dirty="0">
                <a:latin typeface="Cambria" panose="02040503050406030204" pitchFamily="18" charset="0"/>
              </a:rPr>
              <a:t>Improved customer segmentation</a:t>
            </a:r>
          </a:p>
        </p:txBody>
      </p:sp>
    </p:spTree>
    <p:extLst>
      <p:ext uri="{BB962C8B-B14F-4D97-AF65-F5344CB8AC3E}">
        <p14:creationId xmlns:p14="http://schemas.microsoft.com/office/powerpoint/2010/main" val="25269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469" y="357051"/>
            <a:ext cx="8140881" cy="6183086"/>
          </a:xfrm>
        </p:spPr>
        <p:txBody>
          <a:bodyPr>
            <a:normAutofit/>
          </a:bodyPr>
          <a:lstStyle/>
          <a:p>
            <a:pPr algn="just">
              <a:lnSpc>
                <a:spcPct val="150000"/>
              </a:lnSpc>
            </a:pPr>
            <a:r>
              <a:rPr lang="en-IN" sz="2000" dirty="0">
                <a:latin typeface="Cambria" panose="02040503050406030204" pitchFamily="18" charset="0"/>
                <a:ea typeface="Cambria" panose="02040503050406030204" pitchFamily="18" charset="0"/>
              </a:rPr>
              <a:t>CRM is a customer-focused approach to business based on fostering long-term, meaningful relationships. </a:t>
            </a:r>
          </a:p>
          <a:p>
            <a:pPr algn="just">
              <a:lnSpc>
                <a:spcPct val="150000"/>
              </a:lnSpc>
            </a:pPr>
            <a:endParaRPr lang="en-IN" sz="2000" dirty="0">
              <a:latin typeface="Cambria" panose="02040503050406030204" pitchFamily="18" charset="0"/>
              <a:ea typeface="Cambria" panose="02040503050406030204" pitchFamily="18" charset="0"/>
            </a:endParaRPr>
          </a:p>
          <a:p>
            <a:pPr algn="just">
              <a:lnSpc>
                <a:spcPct val="150000"/>
              </a:lnSpc>
            </a:pPr>
            <a:r>
              <a:rPr lang="en-IN" sz="2000" dirty="0">
                <a:latin typeface="Cambria" panose="02040503050406030204" pitchFamily="18" charset="0"/>
                <a:ea typeface="Cambria" panose="02040503050406030204" pitchFamily="18" charset="0"/>
              </a:rPr>
              <a:t>CRM is not about immediate profit. It’s about the lifetime value of a customer – the purchases they will make in future, the positive word of mouth they will generate on your behalf and the loyalty they will show your brand.</a:t>
            </a:r>
          </a:p>
          <a:p>
            <a:pPr algn="just">
              <a:lnSpc>
                <a:spcPct val="150000"/>
              </a:lnSpc>
            </a:pPr>
            <a:endParaRPr lang="en-IN" sz="2000" dirty="0">
              <a:latin typeface="Cambria" panose="02040503050406030204" pitchFamily="18" charset="0"/>
              <a:ea typeface="Cambria" panose="02040503050406030204" pitchFamily="18" charset="0"/>
            </a:endParaRPr>
          </a:p>
          <a:p>
            <a:pPr algn="just">
              <a:lnSpc>
                <a:spcPct val="150000"/>
              </a:lnSpc>
            </a:pPr>
            <a:r>
              <a:rPr lang="en-IN" sz="2000" dirty="0">
                <a:latin typeface="Cambria" panose="02040503050406030204" pitchFamily="18" charset="0"/>
                <a:ea typeface="Cambria" panose="02040503050406030204" pitchFamily="18" charset="0"/>
              </a:rPr>
              <a:t>Effective CRM enables businesses to collaborate with customers to inform overall business strategies, drive business processes, support brand development and maximise ROI.</a:t>
            </a:r>
          </a:p>
        </p:txBody>
      </p:sp>
    </p:spTree>
    <p:extLst>
      <p:ext uri="{BB962C8B-B14F-4D97-AF65-F5344CB8AC3E}">
        <p14:creationId xmlns:p14="http://schemas.microsoft.com/office/powerpoint/2010/main" val="292099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latin typeface="Cambria" panose="02040503050406030204" pitchFamily="18" charset="0"/>
              </a:rPr>
              <a:t>The benefits of CRM</a:t>
            </a: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Cambria" panose="02040503050406030204" pitchFamily="18" charset="0"/>
              </a:rPr>
              <a:t>Increased revenue and profitability</a:t>
            </a:r>
          </a:p>
          <a:p>
            <a:pPr algn="just">
              <a:lnSpc>
                <a:spcPct val="150000"/>
              </a:lnSpc>
            </a:pPr>
            <a:r>
              <a:rPr lang="en-IN" sz="2000" dirty="0">
                <a:latin typeface="Cambria" panose="02040503050406030204" pitchFamily="18" charset="0"/>
              </a:rPr>
              <a:t>Improved customer satisfaction and loyalty</a:t>
            </a:r>
          </a:p>
          <a:p>
            <a:pPr algn="just">
              <a:lnSpc>
                <a:spcPct val="150000"/>
              </a:lnSpc>
            </a:pPr>
            <a:r>
              <a:rPr lang="en-IN" sz="2000" dirty="0">
                <a:latin typeface="Cambria" panose="02040503050406030204" pitchFamily="18" charset="0"/>
              </a:rPr>
              <a:t>Improved service delivery and operational efficiencies</a:t>
            </a:r>
          </a:p>
          <a:p>
            <a:pPr algn="just">
              <a:lnSpc>
                <a:spcPct val="150000"/>
              </a:lnSpc>
            </a:pPr>
            <a:r>
              <a:rPr lang="en-IN" sz="2000" dirty="0">
                <a:latin typeface="Cambria" panose="02040503050406030204" pitchFamily="18" charset="0"/>
              </a:rPr>
              <a:t>Decreased acquisition costs – keeping churn low through CRM offsets the need to spend as much on acquisition of new clients, while retention of existing ones is cheaper for obvious reasons</a:t>
            </a:r>
          </a:p>
        </p:txBody>
      </p:sp>
    </p:spTree>
    <p:extLst>
      <p:ext uri="{BB962C8B-B14F-4D97-AF65-F5344CB8AC3E}">
        <p14:creationId xmlns:p14="http://schemas.microsoft.com/office/powerpoint/2010/main" val="265603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latin typeface="Cambria" panose="02040503050406030204" pitchFamily="18" charset="0"/>
              </a:rPr>
              <a:t>Putting a value on CRM</a:t>
            </a:r>
          </a:p>
        </p:txBody>
      </p:sp>
      <p:sp>
        <p:nvSpPr>
          <p:cNvPr id="3" name="Content Placeholder 2"/>
          <p:cNvSpPr>
            <a:spLocks noGrp="1"/>
          </p:cNvSpPr>
          <p:nvPr>
            <p:ph idx="1"/>
          </p:nvPr>
        </p:nvSpPr>
        <p:spPr/>
        <p:txBody>
          <a:bodyPr>
            <a:normAutofit lnSpcReduction="10000"/>
          </a:bodyPr>
          <a:lstStyle/>
          <a:p>
            <a:pPr algn="just">
              <a:lnSpc>
                <a:spcPct val="150000"/>
              </a:lnSpc>
            </a:pPr>
            <a:r>
              <a:rPr lang="en-IN" sz="2000" b="1" dirty="0">
                <a:latin typeface="Cambria" panose="02040503050406030204" pitchFamily="18" charset="0"/>
              </a:rPr>
              <a:t>A marketing perspective </a:t>
            </a:r>
            <a:r>
              <a:rPr lang="en-IN" sz="2000" dirty="0">
                <a:latin typeface="Cambria" panose="02040503050406030204" pitchFamily="18" charset="0"/>
              </a:rPr>
              <a:t>– increasing the number of people who know about your service or product</a:t>
            </a:r>
          </a:p>
          <a:p>
            <a:pPr algn="just">
              <a:lnSpc>
                <a:spcPct val="150000"/>
              </a:lnSpc>
            </a:pPr>
            <a:r>
              <a:rPr lang="en-IN" sz="2000" b="1" dirty="0">
                <a:latin typeface="Cambria" panose="02040503050406030204" pitchFamily="18" charset="0"/>
              </a:rPr>
              <a:t>A cost perspective </a:t>
            </a:r>
            <a:r>
              <a:rPr lang="en-IN" sz="2000" dirty="0">
                <a:latin typeface="Cambria" panose="02040503050406030204" pitchFamily="18" charset="0"/>
              </a:rPr>
              <a:t>– decreasing the amount you spend on customers; it costs more to attract a new customer than maintain an existing one</a:t>
            </a:r>
          </a:p>
          <a:p>
            <a:pPr algn="just">
              <a:lnSpc>
                <a:spcPct val="150000"/>
              </a:lnSpc>
            </a:pPr>
            <a:r>
              <a:rPr lang="en-IN" sz="2000" b="1" dirty="0">
                <a:latin typeface="Cambria" panose="02040503050406030204" pitchFamily="18" charset="0"/>
              </a:rPr>
              <a:t>A sales perspective </a:t>
            </a:r>
            <a:r>
              <a:rPr lang="en-IN" sz="2000" dirty="0">
                <a:latin typeface="Cambria" panose="02040503050406030204" pitchFamily="18" charset="0"/>
              </a:rPr>
              <a:t>– turning the people who know about your service or product into people who have made a purchase</a:t>
            </a:r>
          </a:p>
          <a:p>
            <a:pPr algn="just">
              <a:lnSpc>
                <a:spcPct val="150000"/>
              </a:lnSpc>
            </a:pPr>
            <a:r>
              <a:rPr lang="en-IN" sz="2000" b="1" dirty="0">
                <a:latin typeface="Cambria" panose="02040503050406030204" pitchFamily="18" charset="0"/>
              </a:rPr>
              <a:t>A service perspective </a:t>
            </a:r>
            <a:r>
              <a:rPr lang="en-IN" sz="2000" dirty="0">
                <a:latin typeface="Cambria" panose="02040503050406030204" pitchFamily="18" charset="0"/>
              </a:rPr>
              <a:t>– ensuring people who have interacted with you are satisfied and delighted.</a:t>
            </a:r>
          </a:p>
        </p:txBody>
      </p:sp>
    </p:spTree>
    <p:extLst>
      <p:ext uri="{BB962C8B-B14F-4D97-AF65-F5344CB8AC3E}">
        <p14:creationId xmlns:p14="http://schemas.microsoft.com/office/powerpoint/2010/main" val="110669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latin typeface="Cambria" panose="02040503050406030204" pitchFamily="18" charset="0"/>
              </a:rPr>
              <a:t>Social CRM</a:t>
            </a: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Cambria" panose="02040503050406030204" pitchFamily="18" charset="0"/>
              </a:rPr>
              <a:t>The convergence of social media with CRM has been termed social CRM or CRM 2.0, and has developed into a field on its own.</a:t>
            </a:r>
          </a:p>
        </p:txBody>
      </p:sp>
    </p:spTree>
    <p:extLst>
      <p:ext uri="{BB962C8B-B14F-4D97-AF65-F5344CB8AC3E}">
        <p14:creationId xmlns:p14="http://schemas.microsoft.com/office/powerpoint/2010/main" val="3271848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latin typeface="Cambria" panose="02040503050406030204" pitchFamily="18" charset="0"/>
              </a:rPr>
              <a:t>Step-by-step guide to implementing a</a:t>
            </a:r>
            <a:br>
              <a:rPr lang="en-IN" sz="2800" dirty="0">
                <a:latin typeface="Cambria" panose="02040503050406030204" pitchFamily="18" charset="0"/>
              </a:rPr>
            </a:br>
            <a:r>
              <a:rPr lang="en-IN" sz="2800" dirty="0">
                <a:latin typeface="Cambria" panose="02040503050406030204" pitchFamily="18" charset="0"/>
              </a:rPr>
              <a:t>CRM strategy</a:t>
            </a:r>
          </a:p>
        </p:txBody>
      </p:sp>
      <p:sp>
        <p:nvSpPr>
          <p:cNvPr id="3" name="Content Placeholder 2"/>
          <p:cNvSpPr>
            <a:spLocks noGrp="1"/>
          </p:cNvSpPr>
          <p:nvPr>
            <p:ph idx="1"/>
          </p:nvPr>
        </p:nvSpPr>
        <p:spPr/>
        <p:txBody>
          <a:bodyPr>
            <a:normAutofit/>
          </a:bodyPr>
          <a:lstStyle/>
          <a:p>
            <a:pPr>
              <a:lnSpc>
                <a:spcPct val="150000"/>
              </a:lnSpc>
            </a:pPr>
            <a:r>
              <a:rPr lang="en-IN" sz="2000" dirty="0">
                <a:latin typeface="Cambria" panose="02040503050406030204" pitchFamily="18" charset="0"/>
              </a:rPr>
              <a:t>Step 1 – Conduct a business needs analysis</a:t>
            </a:r>
          </a:p>
          <a:p>
            <a:pPr>
              <a:lnSpc>
                <a:spcPct val="150000"/>
              </a:lnSpc>
            </a:pPr>
            <a:r>
              <a:rPr lang="en-IN" sz="2000" dirty="0">
                <a:latin typeface="Cambria" panose="02040503050406030204" pitchFamily="18" charset="0"/>
              </a:rPr>
              <a:t>Step 2 – Understand customer needs</a:t>
            </a:r>
          </a:p>
          <a:p>
            <a:pPr>
              <a:lnSpc>
                <a:spcPct val="150000"/>
              </a:lnSpc>
            </a:pPr>
            <a:r>
              <a:rPr lang="en-IN" sz="2000" dirty="0">
                <a:latin typeface="Cambria" panose="02040503050406030204" pitchFamily="18" charset="0"/>
              </a:rPr>
              <a:t>Step 3 – Set objectives and measurements of success</a:t>
            </a:r>
          </a:p>
          <a:p>
            <a:pPr>
              <a:lnSpc>
                <a:spcPct val="150000"/>
              </a:lnSpc>
            </a:pPr>
            <a:r>
              <a:rPr lang="en-IN" sz="2000" dirty="0">
                <a:latin typeface="Cambria" panose="02040503050406030204" pitchFamily="18" charset="0"/>
              </a:rPr>
              <a:t>Step 4 – Determine how you will implement CRM</a:t>
            </a:r>
          </a:p>
          <a:p>
            <a:pPr>
              <a:lnSpc>
                <a:spcPct val="150000"/>
              </a:lnSpc>
            </a:pPr>
            <a:r>
              <a:rPr lang="en-IN" sz="2000" dirty="0">
                <a:latin typeface="Cambria" panose="02040503050406030204" pitchFamily="18" charset="0"/>
              </a:rPr>
              <a:t>Step 5 – Choose the right tools</a:t>
            </a:r>
          </a:p>
        </p:txBody>
      </p:sp>
    </p:spTree>
    <p:extLst>
      <p:ext uri="{BB962C8B-B14F-4D97-AF65-F5344CB8AC3E}">
        <p14:creationId xmlns:p14="http://schemas.microsoft.com/office/powerpoint/2010/main" val="423540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564" y="-122554"/>
            <a:ext cx="7886700" cy="1325563"/>
          </a:xfrm>
        </p:spPr>
        <p:txBody>
          <a:bodyPr>
            <a:normAutofit/>
          </a:bodyPr>
          <a:lstStyle/>
          <a:p>
            <a:r>
              <a:rPr lang="en-US" sz="2800" dirty="0">
                <a:latin typeface="Cambria" panose="02040503050406030204" pitchFamily="18" charset="0"/>
              </a:rPr>
              <a:t>Tools of the trade</a:t>
            </a:r>
            <a:endParaRPr lang="en-IN" sz="2800" dirty="0">
              <a:latin typeface="Cambria" panose="02040503050406030204" pitchFamily="18" charset="0"/>
            </a:endParaRPr>
          </a:p>
        </p:txBody>
      </p:sp>
      <p:sp>
        <p:nvSpPr>
          <p:cNvPr id="3" name="Content Placeholder 2"/>
          <p:cNvSpPr>
            <a:spLocks noGrp="1"/>
          </p:cNvSpPr>
          <p:nvPr>
            <p:ph idx="1"/>
          </p:nvPr>
        </p:nvSpPr>
        <p:spPr>
          <a:xfrm>
            <a:off x="348343" y="1018903"/>
            <a:ext cx="8368937" cy="5556068"/>
          </a:xfrm>
        </p:spPr>
        <p:txBody>
          <a:bodyPr>
            <a:normAutofit fontScale="85000" lnSpcReduction="10000"/>
          </a:bodyPr>
          <a:lstStyle/>
          <a:p>
            <a:pPr>
              <a:lnSpc>
                <a:spcPct val="150000"/>
              </a:lnSpc>
            </a:pPr>
            <a:r>
              <a:rPr lang="en-IN" sz="2000" dirty="0">
                <a:latin typeface="Cambria" panose="02040503050406030204" pitchFamily="18" charset="0"/>
              </a:rPr>
              <a:t>Collaborative CRM tools</a:t>
            </a:r>
          </a:p>
          <a:p>
            <a:pPr marL="0" indent="0">
              <a:lnSpc>
                <a:spcPct val="150000"/>
              </a:lnSpc>
              <a:buNone/>
            </a:pPr>
            <a:r>
              <a:rPr lang="en-IN" sz="2000" dirty="0">
                <a:latin typeface="Cambria" panose="02040503050406030204" pitchFamily="18" charset="0"/>
              </a:rPr>
              <a:t>	</a:t>
            </a:r>
            <a:r>
              <a:rPr lang="en-IN" sz="2000" dirty="0" err="1">
                <a:latin typeface="Cambria" panose="02040503050406030204" pitchFamily="18" charset="0"/>
              </a:rPr>
              <a:t>MindTouch</a:t>
            </a:r>
            <a:r>
              <a:rPr lang="en-IN" sz="2000" dirty="0">
                <a:latin typeface="Cambria" panose="02040503050406030204" pitchFamily="18" charset="0"/>
              </a:rPr>
              <a:t> (www.mindtouch.com)</a:t>
            </a:r>
          </a:p>
          <a:p>
            <a:pPr>
              <a:lnSpc>
                <a:spcPct val="150000"/>
              </a:lnSpc>
            </a:pPr>
            <a:r>
              <a:rPr lang="en-IN" sz="2000" dirty="0">
                <a:latin typeface="Cambria" panose="02040503050406030204" pitchFamily="18" charset="0"/>
              </a:rPr>
              <a:t>Social CRM tools</a:t>
            </a:r>
          </a:p>
          <a:p>
            <a:pPr marL="0" indent="0">
              <a:lnSpc>
                <a:spcPct val="150000"/>
              </a:lnSpc>
              <a:buNone/>
            </a:pPr>
            <a:r>
              <a:rPr lang="en-IN" sz="2000" dirty="0">
                <a:latin typeface="Cambria" panose="02040503050406030204" pitchFamily="18" charset="0"/>
              </a:rPr>
              <a:t>	</a:t>
            </a:r>
            <a:r>
              <a:rPr lang="en-IN" sz="2000" dirty="0" err="1">
                <a:latin typeface="Cambria" panose="02040503050406030204" pitchFamily="18" charset="0"/>
              </a:rPr>
              <a:t>BrandsEye</a:t>
            </a:r>
            <a:r>
              <a:rPr lang="en-IN" sz="2000" dirty="0">
                <a:latin typeface="Cambria" panose="02040503050406030204" pitchFamily="18" charset="0"/>
              </a:rPr>
              <a:t> (www.brandseye.com), Radian6 (www.radian6.com) and 	Simplify360 (www.simplify360.com)</a:t>
            </a:r>
          </a:p>
          <a:p>
            <a:pPr>
              <a:lnSpc>
                <a:spcPct val="150000"/>
              </a:lnSpc>
            </a:pPr>
            <a:r>
              <a:rPr lang="en-IN" sz="2000" dirty="0">
                <a:latin typeface="Cambria" panose="02040503050406030204" pitchFamily="18" charset="0"/>
              </a:rPr>
              <a:t>Operational CRM tools</a:t>
            </a:r>
          </a:p>
          <a:p>
            <a:pPr marL="0" indent="0">
              <a:lnSpc>
                <a:spcPct val="150000"/>
              </a:lnSpc>
              <a:buNone/>
            </a:pPr>
            <a:r>
              <a:rPr lang="en-IN" sz="2000" dirty="0">
                <a:latin typeface="Cambria" panose="02040503050406030204" pitchFamily="18" charset="0"/>
              </a:rPr>
              <a:t>	</a:t>
            </a:r>
            <a:r>
              <a:rPr lang="en-IN" sz="2000" dirty="0" err="1">
                <a:latin typeface="Cambria" panose="02040503050406030204" pitchFamily="18" charset="0"/>
              </a:rPr>
              <a:t>OnContact</a:t>
            </a:r>
            <a:r>
              <a:rPr lang="en-IN" sz="2000" dirty="0">
                <a:latin typeface="Cambria" panose="02040503050406030204" pitchFamily="18" charset="0"/>
              </a:rPr>
              <a:t> (www.oncontact.com) and </a:t>
            </a:r>
            <a:r>
              <a:rPr lang="en-IN" sz="2000" dirty="0" err="1">
                <a:latin typeface="Cambria" panose="02040503050406030204" pitchFamily="18" charset="0"/>
              </a:rPr>
              <a:t>Zoho</a:t>
            </a:r>
            <a:r>
              <a:rPr lang="en-IN" sz="2000" dirty="0">
                <a:latin typeface="Cambria" panose="02040503050406030204" pitchFamily="18" charset="0"/>
              </a:rPr>
              <a:t> CRM 	(www.zoho.com/crm)</a:t>
            </a:r>
          </a:p>
          <a:p>
            <a:pPr>
              <a:lnSpc>
                <a:spcPct val="150000"/>
              </a:lnSpc>
            </a:pPr>
            <a:r>
              <a:rPr lang="en-IN" sz="2000" dirty="0">
                <a:latin typeface="Cambria" panose="02040503050406030204" pitchFamily="18" charset="0"/>
              </a:rPr>
              <a:t>Sales and marketing automation CRM tools</a:t>
            </a:r>
          </a:p>
          <a:p>
            <a:pPr marL="0" indent="0">
              <a:lnSpc>
                <a:spcPct val="150000"/>
              </a:lnSpc>
              <a:buNone/>
            </a:pPr>
            <a:r>
              <a:rPr lang="en-IN" sz="2000" dirty="0">
                <a:latin typeface="Cambria" panose="02040503050406030204" pitchFamily="18" charset="0"/>
              </a:rPr>
              <a:t>	</a:t>
            </a:r>
            <a:r>
              <a:rPr lang="en-IN" sz="2000" dirty="0" err="1">
                <a:latin typeface="Cambria" panose="02040503050406030204" pitchFamily="18" charset="0"/>
              </a:rPr>
              <a:t>HubSpot</a:t>
            </a:r>
            <a:r>
              <a:rPr lang="en-IN" sz="2000" dirty="0">
                <a:latin typeface="Cambria" panose="02040503050406030204" pitchFamily="18" charset="0"/>
              </a:rPr>
              <a:t> (www.hubspot.com)</a:t>
            </a:r>
          </a:p>
          <a:p>
            <a:pPr>
              <a:lnSpc>
                <a:spcPct val="150000"/>
              </a:lnSpc>
            </a:pPr>
            <a:r>
              <a:rPr lang="en-IN" sz="2000" dirty="0">
                <a:latin typeface="Cambria" panose="02040503050406030204" pitchFamily="18" charset="0"/>
              </a:rPr>
              <a:t>Analytical CRM tools</a:t>
            </a:r>
          </a:p>
          <a:p>
            <a:pPr marL="0" indent="0">
              <a:lnSpc>
                <a:spcPct val="150000"/>
              </a:lnSpc>
              <a:buNone/>
            </a:pPr>
            <a:r>
              <a:rPr lang="en-IN" sz="2000" dirty="0">
                <a:latin typeface="Cambria" panose="02040503050406030204" pitchFamily="18" charset="0"/>
              </a:rPr>
              <a:t>	KXEN (www.kxen.com)</a:t>
            </a:r>
          </a:p>
        </p:txBody>
      </p:sp>
    </p:spTree>
    <p:extLst>
      <p:ext uri="{BB962C8B-B14F-4D97-AF65-F5344CB8AC3E}">
        <p14:creationId xmlns:p14="http://schemas.microsoft.com/office/powerpoint/2010/main" val="367062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278" y="2359388"/>
            <a:ext cx="7886700" cy="1325563"/>
          </a:xfrm>
        </p:spPr>
        <p:txBody>
          <a:bodyPr/>
          <a:lstStyle/>
          <a:p>
            <a:pPr algn="ctr"/>
            <a:r>
              <a:rPr lang="en-IN" b="1" dirty="0">
                <a:solidFill>
                  <a:srgbClr val="00B050"/>
                </a:solidFill>
                <a:latin typeface="Cambria" panose="02040503050406030204" pitchFamily="18" charset="0"/>
              </a:rPr>
              <a:t>Search Engine Optimisation (SEO) </a:t>
            </a:r>
            <a:endParaRPr lang="en-IN" dirty="0">
              <a:solidFill>
                <a:srgbClr val="00B050"/>
              </a:solidFill>
              <a:latin typeface="Cambria" panose="02040503050406030204" pitchFamily="18" charset="0"/>
            </a:endParaRPr>
          </a:p>
        </p:txBody>
      </p:sp>
    </p:spTree>
    <p:extLst>
      <p:ext uri="{BB962C8B-B14F-4D97-AF65-F5344CB8AC3E}">
        <p14:creationId xmlns:p14="http://schemas.microsoft.com/office/powerpoint/2010/main" val="2183864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745" y="570757"/>
            <a:ext cx="8431047" cy="6069740"/>
          </a:xfrm>
        </p:spPr>
        <p:txBody>
          <a:bodyPr>
            <a:normAutofit/>
          </a:bodyPr>
          <a:lstStyle/>
          <a:p>
            <a:pPr algn="just">
              <a:lnSpc>
                <a:spcPct val="150000"/>
              </a:lnSpc>
            </a:pPr>
            <a:r>
              <a:rPr lang="en-IN" sz="1800" dirty="0">
                <a:latin typeface="Cambria" panose="02040503050406030204" pitchFamily="18" charset="0"/>
              </a:rPr>
              <a:t>Search engine optimisation (SEO) is the practice of optimising a website to achieve the highest possible ranking on the search engine results pages (SERPs).</a:t>
            </a:r>
          </a:p>
          <a:p>
            <a:pPr algn="just">
              <a:lnSpc>
                <a:spcPct val="150000"/>
              </a:lnSpc>
            </a:pPr>
            <a:r>
              <a:rPr lang="en-US" sz="1800" dirty="0">
                <a:latin typeface="Cambria" panose="02040503050406030204" pitchFamily="18" charset="0"/>
              </a:rPr>
              <a:t>Google says it uses more than 200 different factors in its algorithm to determine  relevance and ranking</a:t>
            </a:r>
          </a:p>
          <a:p>
            <a:pPr algn="just">
              <a:lnSpc>
                <a:spcPct val="150000"/>
              </a:lnSpc>
            </a:pPr>
            <a:r>
              <a:rPr lang="en-US" sz="1800" dirty="0">
                <a:latin typeface="Cambria" panose="02040503050406030204" pitchFamily="18" charset="0"/>
              </a:rPr>
              <a:t>SEO can be split into two distinct camps: white hat SEO and black hat SEO</a:t>
            </a:r>
          </a:p>
          <a:p>
            <a:pPr algn="just">
              <a:lnSpc>
                <a:spcPct val="150000"/>
              </a:lnSpc>
            </a:pPr>
            <a:r>
              <a:rPr lang="en-US" sz="1800" dirty="0">
                <a:latin typeface="Cambria" panose="02040503050406030204" pitchFamily="18" charset="0"/>
              </a:rPr>
              <a:t>SEO is a fundamental part of digital marketing because people conduct trillions of searches every year, often with commercial intent to find information about products and services</a:t>
            </a:r>
          </a:p>
          <a:p>
            <a:pPr algn="just">
              <a:lnSpc>
                <a:spcPct val="150000"/>
              </a:lnSpc>
            </a:pPr>
            <a:r>
              <a:rPr lang="en-US" sz="1800" dirty="0">
                <a:latin typeface="Cambria" panose="02040503050406030204" pitchFamily="18" charset="0"/>
              </a:rPr>
              <a:t>Search engines work by crawling hundreds of billions of pages using their own web crawlers. These web crawlers are commonly referred to as search engine bots or spiders</a:t>
            </a:r>
          </a:p>
          <a:p>
            <a:pPr algn="just">
              <a:lnSpc>
                <a:spcPct val="150000"/>
              </a:lnSpc>
            </a:pPr>
            <a:endParaRPr lang="en-US" sz="1800" dirty="0">
              <a:latin typeface="Cambria" panose="02040503050406030204" pitchFamily="18" charset="0"/>
            </a:endParaRPr>
          </a:p>
          <a:p>
            <a:pPr algn="just">
              <a:lnSpc>
                <a:spcPct val="150000"/>
              </a:lnSpc>
            </a:pPr>
            <a:endParaRPr lang="en-US" sz="1800" dirty="0">
              <a:latin typeface="Cambria" panose="02040503050406030204" pitchFamily="18" charset="0"/>
            </a:endParaRPr>
          </a:p>
        </p:txBody>
      </p:sp>
    </p:spTree>
    <p:extLst>
      <p:ext uri="{BB962C8B-B14F-4D97-AF65-F5344CB8AC3E}">
        <p14:creationId xmlns:p14="http://schemas.microsoft.com/office/powerpoint/2010/main" val="3485296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B9E5B3-0328-425D-8D42-4660C669E94A}"/>
              </a:ext>
            </a:extLst>
          </p:cNvPr>
          <p:cNvSpPr>
            <a:spLocks noGrp="1"/>
          </p:cNvSpPr>
          <p:nvPr>
            <p:ph idx="1"/>
          </p:nvPr>
        </p:nvSpPr>
        <p:spPr>
          <a:xfrm>
            <a:off x="452761" y="967666"/>
            <a:ext cx="8062589" cy="5662058"/>
          </a:xfrm>
        </p:spPr>
        <p:txBody>
          <a:bodyPr>
            <a:normAutofit lnSpcReduction="10000"/>
          </a:bodyPr>
          <a:lstStyle/>
          <a:p>
            <a:pPr>
              <a:lnSpc>
                <a:spcPct val="150000"/>
              </a:lnSpc>
              <a:spcBef>
                <a:spcPts val="0"/>
              </a:spcBef>
            </a:pPr>
            <a:r>
              <a:rPr lang="en-US" sz="1800" dirty="0">
                <a:latin typeface="Cambria" panose="02040503050406030204" pitchFamily="18" charset="0"/>
                <a:ea typeface="Cambria" panose="02040503050406030204" pitchFamily="18" charset="0"/>
              </a:rPr>
              <a:t>Alt text: The ‘alt’ attribute for the IMG HTML tag. It is used in HTML to attribute a text field to an image on a web page, normally with a descriptive function, telling a search engine or user what an image is about and displaying the text in instances where the image is unable to load. Also called Alt Tag.</a:t>
            </a:r>
          </a:p>
          <a:p>
            <a:pPr>
              <a:lnSpc>
                <a:spcPct val="150000"/>
              </a:lnSpc>
              <a:spcBef>
                <a:spcPts val="0"/>
              </a:spcBef>
            </a:pPr>
            <a:r>
              <a:rPr lang="en-US" sz="1800" dirty="0">
                <a:latin typeface="Cambria" panose="02040503050406030204" pitchFamily="18" charset="0"/>
                <a:ea typeface="Cambria" panose="02040503050406030204" pitchFamily="18" charset="0"/>
              </a:rPr>
              <a:t>Anchor text: The visible, clickable text in a link.</a:t>
            </a:r>
          </a:p>
          <a:p>
            <a:pPr>
              <a:lnSpc>
                <a:spcPct val="150000"/>
              </a:lnSpc>
              <a:spcBef>
                <a:spcPts val="0"/>
              </a:spcBef>
            </a:pPr>
            <a:r>
              <a:rPr lang="en-US" sz="1800" dirty="0">
                <a:latin typeface="Cambria" panose="02040503050406030204" pitchFamily="18" charset="0"/>
                <a:ea typeface="Cambria" panose="02040503050406030204" pitchFamily="18" charset="0"/>
              </a:rPr>
              <a:t>App store optimization (ASO): The process of optimizing mobile and web applications for the specific web stores in which they are distributed.</a:t>
            </a:r>
          </a:p>
          <a:p>
            <a:pPr>
              <a:lnSpc>
                <a:spcPct val="150000"/>
              </a:lnSpc>
              <a:spcBef>
                <a:spcPts val="0"/>
              </a:spcBef>
            </a:pPr>
            <a:r>
              <a:rPr lang="en-US" sz="1800" dirty="0">
                <a:latin typeface="Cambria" panose="02040503050406030204" pitchFamily="18" charset="0"/>
                <a:ea typeface="Cambria" panose="02040503050406030204" pitchFamily="18" charset="0"/>
              </a:rPr>
              <a:t>Backlink: All the links on other pages that will take the user to </a:t>
            </a:r>
          </a:p>
          <a:p>
            <a:pPr marL="0" indent="0">
              <a:lnSpc>
                <a:spcPct val="150000"/>
              </a:lnSpc>
              <a:spcBef>
                <a:spcPts val="0"/>
              </a:spcBef>
              <a:buNone/>
            </a:pPr>
            <a:r>
              <a:rPr lang="en-US" sz="1800" dirty="0">
                <a:latin typeface="Cambria" panose="02040503050406030204" pitchFamily="18" charset="0"/>
                <a:ea typeface="Cambria" panose="02040503050406030204" pitchFamily="18" charset="0"/>
              </a:rPr>
              <a:t>   a specific web page. Each link to that specific page is </a:t>
            </a:r>
          </a:p>
          <a:p>
            <a:pPr marL="0" indent="0">
              <a:lnSpc>
                <a:spcPct val="150000"/>
              </a:lnSpc>
              <a:spcBef>
                <a:spcPts val="0"/>
              </a:spcBef>
              <a:buNone/>
            </a:pPr>
            <a:r>
              <a:rPr lang="en-US" sz="1800" dirty="0">
                <a:latin typeface="Cambria" panose="02040503050406030204" pitchFamily="18" charset="0"/>
                <a:ea typeface="Cambria" panose="02040503050406030204" pitchFamily="18" charset="0"/>
              </a:rPr>
              <a:t>   known as an inbound/backlink. The number of backlinks </a:t>
            </a:r>
          </a:p>
          <a:p>
            <a:pPr marL="0" indent="0">
              <a:lnSpc>
                <a:spcPct val="150000"/>
              </a:lnSpc>
              <a:spcBef>
                <a:spcPts val="0"/>
              </a:spcBef>
              <a:buNone/>
            </a:pPr>
            <a:r>
              <a:rPr lang="en-US" sz="1800" dirty="0">
                <a:latin typeface="Cambria" panose="02040503050406030204" pitchFamily="18" charset="0"/>
                <a:ea typeface="Cambria" panose="02040503050406030204" pitchFamily="18" charset="0"/>
              </a:rPr>
              <a:t>   influences your ranking, so the more backlinks the </a:t>
            </a:r>
          </a:p>
          <a:p>
            <a:pPr marL="0" indent="0">
              <a:lnSpc>
                <a:spcPct val="150000"/>
              </a:lnSpc>
              <a:spcBef>
                <a:spcPts val="0"/>
              </a:spcBef>
              <a:buNone/>
            </a:pPr>
            <a:r>
              <a:rPr lang="en-US" sz="1800" dirty="0">
                <a:latin typeface="Cambria" panose="02040503050406030204" pitchFamily="18" charset="0"/>
                <a:ea typeface="Cambria" panose="02040503050406030204" pitchFamily="18" charset="0"/>
              </a:rPr>
              <a:t>   better – get linking!</a:t>
            </a:r>
          </a:p>
          <a:p>
            <a:pPr>
              <a:lnSpc>
                <a:spcPct val="150000"/>
              </a:lnSpc>
              <a:spcBef>
                <a:spcPts val="0"/>
              </a:spcBef>
            </a:pPr>
            <a:r>
              <a:rPr lang="en-US" sz="1800" dirty="0">
                <a:latin typeface="Cambria" panose="02040503050406030204" pitchFamily="18" charset="0"/>
                <a:ea typeface="Cambria" panose="02040503050406030204" pitchFamily="18" charset="0"/>
              </a:rPr>
              <a:t>Canonical The canonical version is the definitive version. In SEO, it refers to a definitive URL</a:t>
            </a:r>
            <a:endParaRPr lang="en-IN" sz="18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E75F4710-3582-453B-8D8E-A2DD03170CA7}"/>
              </a:ext>
            </a:extLst>
          </p:cNvPr>
          <p:cNvSpPr txBox="1"/>
          <p:nvPr/>
        </p:nvSpPr>
        <p:spPr>
          <a:xfrm>
            <a:off x="745724" y="328474"/>
            <a:ext cx="7341833" cy="400110"/>
          </a:xfrm>
          <a:prstGeom prst="rect">
            <a:avLst/>
          </a:prstGeom>
          <a:noFill/>
        </p:spPr>
        <p:txBody>
          <a:bodyPr wrap="square" rtlCol="0">
            <a:spAutoFit/>
          </a:bodyPr>
          <a:lstStyle/>
          <a:p>
            <a:pPr algn="ctr"/>
            <a:r>
              <a:rPr lang="en-US" sz="2000" dirty="0">
                <a:latin typeface="Cambria" panose="02040503050406030204" pitchFamily="18" charset="0"/>
                <a:ea typeface="Cambria" panose="02040503050406030204" pitchFamily="18" charset="0"/>
              </a:rPr>
              <a:t>Terminologies</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49509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6A5DC-6F2D-4BD8-9A00-1C51EB92A82C}"/>
              </a:ext>
            </a:extLst>
          </p:cNvPr>
          <p:cNvSpPr>
            <a:spLocks noGrp="1"/>
          </p:cNvSpPr>
          <p:nvPr>
            <p:ph idx="1"/>
          </p:nvPr>
        </p:nvSpPr>
        <p:spPr>
          <a:xfrm>
            <a:off x="568171" y="435006"/>
            <a:ext cx="8265111" cy="5741957"/>
          </a:xfrm>
        </p:spPr>
        <p:txBody>
          <a:bodyPr>
            <a:normAutofit/>
          </a:bodyPr>
          <a:lstStyle/>
          <a:p>
            <a:r>
              <a:rPr lang="en-US" sz="1800" dirty="0">
                <a:latin typeface="Cambria" panose="02040503050406030204" pitchFamily="18" charset="0"/>
                <a:ea typeface="Cambria" panose="02040503050406030204" pitchFamily="18" charset="0"/>
              </a:rPr>
              <a:t>Domain name: The easy-to-read name used to identify an IP address of a server that distinguishes it from other systems on the World Wide Web: our domain name is quirk.biz.</a:t>
            </a:r>
          </a:p>
          <a:p>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 Flash: A technology used to show video and animation on a website. It can be bandwidth heavy and unfriendly to search engine spiders. </a:t>
            </a:r>
          </a:p>
          <a:p>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Heading tags Heading tags (H1, H2, H3, etc.) are standard elements used to define headings and subheadings on a web page. The number indicates the importance, so H1 tags are viewed by the spiders as being more important than H3 tags. Using target key phrases in your H tags is essential for effective SEO.</a:t>
            </a:r>
          </a:p>
          <a:p>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Home page The first page of any website. The home page gives users a glimpse into what your site is about – very much like the index in a book, or a magazine</a:t>
            </a: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43287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E90A7C-F45D-4F6F-96C6-7CEBE490B752}"/>
              </a:ext>
            </a:extLst>
          </p:cNvPr>
          <p:cNvSpPr>
            <a:spLocks noGrp="1"/>
          </p:cNvSpPr>
          <p:nvPr>
            <p:ph idx="1"/>
          </p:nvPr>
        </p:nvSpPr>
        <p:spPr>
          <a:xfrm>
            <a:off x="426128" y="266330"/>
            <a:ext cx="8089222" cy="5910633"/>
          </a:xfrm>
        </p:spPr>
        <p:txBody>
          <a:bodyPr>
            <a:normAutofit lnSpcReduction="10000"/>
          </a:bodyPr>
          <a:lstStyle/>
          <a:p>
            <a:r>
              <a:rPr lang="en-US" sz="1600" dirty="0">
                <a:latin typeface="Cambria" panose="02040503050406030204" pitchFamily="18" charset="0"/>
                <a:ea typeface="Cambria" panose="02040503050406030204" pitchFamily="18" charset="0"/>
              </a:rPr>
              <a:t>Hypertext Markup Language (HTML): Certain HTML tags are used to structure the information and features within a web page. </a:t>
            </a:r>
          </a:p>
          <a:p>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Hyperlink A link in an electronic document that allows you, once you click on it, to follow the link to the relevant web page. </a:t>
            </a:r>
          </a:p>
          <a:p>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Internet Protocol (IP) address: The Internet Protocol (IP) address is an exclusive number that is used to represent every single computer in a network</a:t>
            </a:r>
          </a:p>
          <a:p>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Keyword frequency: The number of times a keyword or key phrase appears on a website. </a:t>
            </a:r>
          </a:p>
          <a:p>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Key phrase: Two or more words that are combined to form a search query - often referred to as keywords. It is usually better to </a:t>
            </a:r>
            <a:r>
              <a:rPr lang="en-US" sz="1600" dirty="0" err="1">
                <a:latin typeface="Cambria" panose="02040503050406030204" pitchFamily="18" charset="0"/>
                <a:ea typeface="Cambria" panose="02040503050406030204" pitchFamily="18" charset="0"/>
              </a:rPr>
              <a:t>optimise</a:t>
            </a:r>
            <a:r>
              <a:rPr lang="en-US" sz="1600" dirty="0">
                <a:latin typeface="Cambria" panose="02040503050406030204" pitchFamily="18" charset="0"/>
                <a:ea typeface="Cambria" panose="02040503050406030204" pitchFamily="18" charset="0"/>
              </a:rPr>
              <a:t> for a phrase rather than a single word. </a:t>
            </a:r>
          </a:p>
          <a:p>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Keyword rankings: Where the keywords or phrases targeted by SEO rank in the search engine results – if your targeted terms do not appear on the first three pages, start worrying. </a:t>
            </a:r>
          </a:p>
          <a:p>
            <a:r>
              <a:rPr lang="en-US" sz="1600" dirty="0">
                <a:latin typeface="Cambria" panose="02040503050406030204" pitchFamily="18" charset="0"/>
                <a:ea typeface="Cambria" panose="02040503050406030204" pitchFamily="18" charset="0"/>
              </a:rPr>
              <a:t>Landing page: The page a user reaches when clicking on a paid or organic search engine listing. The pages that have the most success are those that match up as closely as possible with the user’s search query</a:t>
            </a: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51758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564" y="-123780"/>
            <a:ext cx="7886700" cy="1325563"/>
          </a:xfrm>
        </p:spPr>
        <p:txBody>
          <a:bodyPr>
            <a:normAutofit/>
          </a:bodyPr>
          <a:lstStyle/>
          <a:p>
            <a:r>
              <a:rPr lang="en-IN" sz="3500" dirty="0">
                <a:solidFill>
                  <a:srgbClr val="00B050"/>
                </a:solidFill>
                <a:latin typeface="Cambria" panose="02040503050406030204" pitchFamily="18" charset="0"/>
              </a:rPr>
              <a:t>Key terms and concepts</a:t>
            </a:r>
          </a:p>
        </p:txBody>
      </p:sp>
      <p:sp>
        <p:nvSpPr>
          <p:cNvPr id="3" name="Content Placeholder 2"/>
          <p:cNvSpPr>
            <a:spLocks noGrp="1"/>
          </p:cNvSpPr>
          <p:nvPr>
            <p:ph idx="1"/>
          </p:nvPr>
        </p:nvSpPr>
        <p:spPr>
          <a:xfrm>
            <a:off x="365761" y="992775"/>
            <a:ext cx="8360227" cy="5085805"/>
          </a:xfrm>
        </p:spPr>
        <p:txBody>
          <a:bodyPr>
            <a:noAutofit/>
          </a:bodyPr>
          <a:lstStyle/>
          <a:p>
            <a:pPr algn="just">
              <a:lnSpc>
                <a:spcPct val="150000"/>
              </a:lnSpc>
            </a:pPr>
            <a:r>
              <a:rPr lang="en-IN" sz="1800" b="1" dirty="0">
                <a:latin typeface="Cambria" panose="02040503050406030204" pitchFamily="18" charset="0"/>
              </a:rPr>
              <a:t>Customer : </a:t>
            </a:r>
            <a:r>
              <a:rPr lang="en-IN" sz="1800" dirty="0">
                <a:latin typeface="Cambria" panose="02040503050406030204" pitchFamily="18" charset="0"/>
              </a:rPr>
              <a:t>A person who buys or uses goods or services, with whom a company should develop a relationship.</a:t>
            </a:r>
          </a:p>
          <a:p>
            <a:pPr algn="just">
              <a:lnSpc>
                <a:spcPct val="150000"/>
              </a:lnSpc>
            </a:pPr>
            <a:r>
              <a:rPr lang="en-IN" sz="1800" b="1" dirty="0">
                <a:latin typeface="Cambria" panose="02040503050406030204" pitchFamily="18" charset="0"/>
              </a:rPr>
              <a:t>Customer-centric : </a:t>
            </a:r>
            <a:r>
              <a:rPr lang="en-IN" sz="1800" dirty="0">
                <a:latin typeface="Cambria" panose="02040503050406030204" pitchFamily="18" charset="0"/>
              </a:rPr>
              <a:t>Placing the customer at the centre of an organisation’s business planning and execution.</a:t>
            </a:r>
          </a:p>
          <a:p>
            <a:pPr algn="just">
              <a:lnSpc>
                <a:spcPct val="150000"/>
              </a:lnSpc>
            </a:pPr>
            <a:r>
              <a:rPr lang="en-IN" sz="1800" b="1" dirty="0">
                <a:latin typeface="Cambria" panose="02040503050406030204" pitchFamily="18" charset="0"/>
              </a:rPr>
              <a:t>Customer-driven : </a:t>
            </a:r>
            <a:r>
              <a:rPr lang="en-IN" sz="1800" dirty="0">
                <a:latin typeface="Cambria" panose="02040503050406030204" pitchFamily="18" charset="0"/>
              </a:rPr>
              <a:t>Allowing and encouraging customers drive the direction of a business.</a:t>
            </a:r>
          </a:p>
          <a:p>
            <a:pPr algn="just">
              <a:lnSpc>
                <a:spcPct val="150000"/>
              </a:lnSpc>
            </a:pPr>
            <a:r>
              <a:rPr lang="en-IN" sz="1800" b="1" dirty="0">
                <a:latin typeface="Cambria" panose="02040503050406030204" pitchFamily="18" charset="0"/>
              </a:rPr>
              <a:t>Customer lifetime value (CLV) : </a:t>
            </a:r>
            <a:r>
              <a:rPr lang="en-IN" sz="1800" dirty="0">
                <a:latin typeface="Cambria" panose="02040503050406030204" pitchFamily="18" charset="0"/>
              </a:rPr>
              <a:t>The profitability of a customer over their entire relationship with the business.</a:t>
            </a:r>
          </a:p>
          <a:p>
            <a:pPr algn="just">
              <a:lnSpc>
                <a:spcPct val="150000"/>
              </a:lnSpc>
            </a:pPr>
            <a:r>
              <a:rPr lang="en-IN" sz="1800" b="1" dirty="0">
                <a:latin typeface="Cambria" panose="02040503050406030204" pitchFamily="18" charset="0"/>
              </a:rPr>
              <a:t>Customer relationship management (CRM): </a:t>
            </a:r>
            <a:r>
              <a:rPr lang="en-IN" sz="1800" dirty="0">
                <a:latin typeface="Cambria" panose="02040503050406030204" pitchFamily="18" charset="0"/>
              </a:rPr>
              <a:t>A strategy for managing a company’s relationships with clients and potential clients. It often makes use of technology to automate the sales, marketing, customer service and technical processes of an organisation</a:t>
            </a:r>
          </a:p>
        </p:txBody>
      </p:sp>
    </p:spTree>
    <p:extLst>
      <p:ext uri="{BB962C8B-B14F-4D97-AF65-F5344CB8AC3E}">
        <p14:creationId xmlns:p14="http://schemas.microsoft.com/office/powerpoint/2010/main" val="162927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3A44F0-ECD4-430D-868E-6E14F502A9ED}"/>
              </a:ext>
            </a:extLst>
          </p:cNvPr>
          <p:cNvSpPr>
            <a:spLocks noGrp="1"/>
          </p:cNvSpPr>
          <p:nvPr>
            <p:ph idx="1"/>
          </p:nvPr>
        </p:nvSpPr>
        <p:spPr>
          <a:xfrm>
            <a:off x="797326" y="289788"/>
            <a:ext cx="7886700" cy="4351338"/>
          </a:xfrm>
        </p:spPr>
        <p:txBody>
          <a:bodyPr>
            <a:normAutofit/>
          </a:bodyPr>
          <a:lstStyle/>
          <a:p>
            <a:r>
              <a:rPr lang="en-IN" sz="1800" dirty="0">
                <a:latin typeface="Cambria" panose="02040503050406030204" pitchFamily="18" charset="0"/>
                <a:ea typeface="Cambria" panose="02040503050406030204" pitchFamily="18" charset="0"/>
              </a:rPr>
              <a:t>PageRank: Google’s secret algorithm for ranking web pages in search engine results pages.</a:t>
            </a:r>
          </a:p>
          <a:p>
            <a:endParaRPr lang="en-IN"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Referrer When a user clicks on a link from one site to another, the site the user has left is the referrer. Most browsers log the referrer’s URL in referrer strings. This information is vital in determining which queries are being used to find specific sites</a:t>
            </a:r>
          </a:p>
          <a:p>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Universal Resource Locator (URL): A web address that is unique to every page on the Internet. </a:t>
            </a:r>
          </a:p>
          <a:p>
            <a:r>
              <a:rPr lang="en-US" sz="1800" dirty="0">
                <a:latin typeface="Cambria" panose="02040503050406030204" pitchFamily="18" charset="0"/>
                <a:ea typeface="Cambria" panose="02040503050406030204" pitchFamily="18" charset="0"/>
              </a:rPr>
              <a:t>Usability: A measure of how easy it is for a user to complete a desired task. Sites with excellent usability fare far better than those that are difficult to use.</a:t>
            </a: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78474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rmAutofit/>
          </a:bodyPr>
          <a:lstStyle/>
          <a:p>
            <a:r>
              <a:rPr lang="en-IN" sz="3500" dirty="0">
                <a:latin typeface="Cambria" panose="02040503050406030204" pitchFamily="18" charset="0"/>
              </a:rPr>
              <a:t>Understanding SEO</a:t>
            </a:r>
          </a:p>
        </p:txBody>
      </p:sp>
      <p:sp>
        <p:nvSpPr>
          <p:cNvPr id="3" name="Content Placeholder 2"/>
          <p:cNvSpPr>
            <a:spLocks noGrp="1"/>
          </p:cNvSpPr>
          <p:nvPr>
            <p:ph idx="1"/>
          </p:nvPr>
        </p:nvSpPr>
        <p:spPr>
          <a:xfrm>
            <a:off x="557516" y="1215956"/>
            <a:ext cx="8028967" cy="5214026"/>
          </a:xfrm>
        </p:spPr>
        <p:txBody>
          <a:bodyPr>
            <a:noAutofit/>
          </a:bodyPr>
          <a:lstStyle/>
          <a:p>
            <a:pPr algn="just">
              <a:lnSpc>
                <a:spcPct val="150000"/>
              </a:lnSpc>
            </a:pPr>
            <a:r>
              <a:rPr lang="en-IN" sz="2100" dirty="0">
                <a:latin typeface="Cambria" panose="02040503050406030204" pitchFamily="18" charset="0"/>
              </a:rPr>
              <a:t>Search engines need to help users find what they’re looking for. </a:t>
            </a:r>
          </a:p>
          <a:p>
            <a:pPr algn="just">
              <a:lnSpc>
                <a:spcPct val="150000"/>
              </a:lnSpc>
            </a:pPr>
            <a:r>
              <a:rPr lang="en-IN" sz="2100" dirty="0">
                <a:latin typeface="Cambria" panose="02040503050406030204" pitchFamily="18" charset="0"/>
              </a:rPr>
              <a:t>To make sure they list the best results first, they look for signals of:</a:t>
            </a:r>
          </a:p>
          <a:p>
            <a:pPr algn="just">
              <a:lnSpc>
                <a:spcPct val="100000"/>
              </a:lnSpc>
              <a:buFont typeface="Wingdings" panose="05000000000000000000" pitchFamily="2" charset="2"/>
              <a:buChar char="Ø"/>
            </a:pPr>
            <a:r>
              <a:rPr lang="en-IN" sz="2100" dirty="0">
                <a:solidFill>
                  <a:srgbClr val="0070C0"/>
                </a:solidFill>
                <a:latin typeface="Cambria" panose="02040503050406030204" pitchFamily="18" charset="0"/>
              </a:rPr>
              <a:t>Popularity</a:t>
            </a:r>
          </a:p>
          <a:p>
            <a:pPr algn="just">
              <a:lnSpc>
                <a:spcPct val="100000"/>
              </a:lnSpc>
              <a:buFont typeface="Wingdings" panose="05000000000000000000" pitchFamily="2" charset="2"/>
              <a:buChar char="Ø"/>
            </a:pPr>
            <a:r>
              <a:rPr lang="en-IN" sz="2100" dirty="0">
                <a:solidFill>
                  <a:srgbClr val="0070C0"/>
                </a:solidFill>
                <a:latin typeface="Cambria" panose="02040503050406030204" pitchFamily="18" charset="0"/>
              </a:rPr>
              <a:t>Authority</a:t>
            </a:r>
          </a:p>
          <a:p>
            <a:pPr algn="just">
              <a:lnSpc>
                <a:spcPct val="100000"/>
              </a:lnSpc>
              <a:buFont typeface="Wingdings" panose="05000000000000000000" pitchFamily="2" charset="2"/>
              <a:buChar char="Ø"/>
            </a:pPr>
            <a:r>
              <a:rPr lang="en-IN" sz="2100" dirty="0">
                <a:solidFill>
                  <a:srgbClr val="0070C0"/>
                </a:solidFill>
                <a:latin typeface="Cambria" panose="02040503050406030204" pitchFamily="18" charset="0"/>
              </a:rPr>
              <a:t>Relevance</a:t>
            </a:r>
          </a:p>
          <a:p>
            <a:pPr algn="just">
              <a:lnSpc>
                <a:spcPct val="100000"/>
              </a:lnSpc>
              <a:buFont typeface="Wingdings" panose="05000000000000000000" pitchFamily="2" charset="2"/>
              <a:buChar char="Ø"/>
            </a:pPr>
            <a:r>
              <a:rPr lang="en-IN" sz="2100" dirty="0">
                <a:solidFill>
                  <a:srgbClr val="0070C0"/>
                </a:solidFill>
                <a:latin typeface="Cambria" panose="02040503050406030204" pitchFamily="18" charset="0"/>
              </a:rPr>
              <a:t>Trust</a:t>
            </a:r>
          </a:p>
          <a:p>
            <a:pPr algn="just">
              <a:lnSpc>
                <a:spcPct val="100000"/>
              </a:lnSpc>
              <a:buFont typeface="Wingdings" panose="05000000000000000000" pitchFamily="2" charset="2"/>
              <a:buChar char="Ø"/>
            </a:pPr>
            <a:r>
              <a:rPr lang="en-IN" sz="2100" dirty="0">
                <a:solidFill>
                  <a:srgbClr val="0070C0"/>
                </a:solidFill>
                <a:latin typeface="Cambria" panose="02040503050406030204" pitchFamily="18" charset="0"/>
              </a:rPr>
              <a:t>Importance</a:t>
            </a:r>
          </a:p>
          <a:p>
            <a:pPr algn="just">
              <a:lnSpc>
                <a:spcPct val="150000"/>
              </a:lnSpc>
            </a:pPr>
            <a:r>
              <a:rPr lang="en-IN" sz="2100" dirty="0">
                <a:latin typeface="Cambria" panose="02040503050406030204" pitchFamily="18" charset="0"/>
              </a:rPr>
              <a:t>SEO, also called organic or natural optimisation, involves optimising websites to achieve high rankings on search engines for certain selected key phrases.</a:t>
            </a:r>
          </a:p>
        </p:txBody>
      </p:sp>
    </p:spTree>
    <p:extLst>
      <p:ext uri="{BB962C8B-B14F-4D97-AF65-F5344CB8AC3E}">
        <p14:creationId xmlns:p14="http://schemas.microsoft.com/office/powerpoint/2010/main" val="61243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970600" cy="1325563"/>
          </a:xfrm>
        </p:spPr>
        <p:txBody>
          <a:bodyPr>
            <a:noAutofit/>
          </a:bodyPr>
          <a:lstStyle/>
          <a:p>
            <a:pPr algn="ctr"/>
            <a:r>
              <a:rPr lang="en-IN" sz="3500" dirty="0">
                <a:latin typeface="Cambria" panose="02040503050406030204" pitchFamily="18" charset="0"/>
              </a:rPr>
              <a:t>How search engines work, according to Google?</a:t>
            </a:r>
            <a:br>
              <a:rPr lang="en-IN" sz="3500" dirty="0">
                <a:latin typeface="Cambria" panose="02040503050406030204" pitchFamily="18" charset="0"/>
              </a:rPr>
            </a:br>
            <a:endParaRPr lang="en-IN" sz="3500" dirty="0">
              <a:latin typeface="Cambria" panose="02040503050406030204" pitchFamily="18" charset="0"/>
            </a:endParaRPr>
          </a:p>
        </p:txBody>
      </p:sp>
      <p:sp>
        <p:nvSpPr>
          <p:cNvPr id="3" name="Content Placeholder 2"/>
          <p:cNvSpPr>
            <a:spLocks noGrp="1"/>
          </p:cNvSpPr>
          <p:nvPr>
            <p:ph idx="1"/>
          </p:nvPr>
        </p:nvSpPr>
        <p:spPr>
          <a:xfrm>
            <a:off x="494286" y="1806170"/>
            <a:ext cx="8239328" cy="4944826"/>
          </a:xfrm>
        </p:spPr>
        <p:txBody>
          <a:bodyPr>
            <a:noAutofit/>
          </a:bodyPr>
          <a:lstStyle/>
          <a:p>
            <a:pPr algn="just">
              <a:lnSpc>
                <a:spcPct val="150000"/>
              </a:lnSpc>
            </a:pPr>
            <a:r>
              <a:rPr lang="en-IN" sz="2000" dirty="0">
                <a:latin typeface="Cambria" panose="02040503050406030204" pitchFamily="18" charset="0"/>
              </a:rPr>
              <a:t>“PageRank relies on the uniquely democratic nature of the web by using its vast link structure as an indicator of an individual page’s value. </a:t>
            </a:r>
          </a:p>
          <a:p>
            <a:pPr algn="just">
              <a:lnSpc>
                <a:spcPct val="150000"/>
              </a:lnSpc>
            </a:pPr>
            <a:r>
              <a:rPr lang="en-IN" sz="2000" dirty="0">
                <a:latin typeface="Cambria" panose="02040503050406030204" pitchFamily="18" charset="0"/>
              </a:rPr>
              <a:t>In essence, Google interprets a link from page A to page B as a vote, by page A, for page B. </a:t>
            </a:r>
          </a:p>
          <a:p>
            <a:pPr algn="just">
              <a:lnSpc>
                <a:spcPct val="150000"/>
              </a:lnSpc>
            </a:pPr>
            <a:r>
              <a:rPr lang="en-IN" sz="2000" dirty="0">
                <a:latin typeface="Cambria" panose="02040503050406030204" pitchFamily="18" charset="0"/>
              </a:rPr>
              <a:t>But Google looks at more than the sheer volume of votes, or links, a page receives; it also </a:t>
            </a:r>
            <a:r>
              <a:rPr lang="en-IN" sz="2000" dirty="0" err="1">
                <a:latin typeface="Cambria" panose="02040503050406030204" pitchFamily="18" charset="0"/>
              </a:rPr>
              <a:t>analyzes</a:t>
            </a:r>
            <a:r>
              <a:rPr lang="en-IN" sz="2000" dirty="0">
                <a:latin typeface="Cambria" panose="02040503050406030204" pitchFamily="18" charset="0"/>
              </a:rPr>
              <a:t> the page that casts the vote. </a:t>
            </a:r>
          </a:p>
          <a:p>
            <a:pPr algn="just">
              <a:lnSpc>
                <a:spcPct val="150000"/>
              </a:lnSpc>
            </a:pPr>
            <a:r>
              <a:rPr lang="en-IN" sz="2000" dirty="0">
                <a:latin typeface="Cambria" panose="02040503050406030204" pitchFamily="18" charset="0"/>
              </a:rPr>
              <a:t>Votes cast by pages that are themselves ‘important’ weigh more heavily and help to make other pages ‘important’.”</a:t>
            </a:r>
          </a:p>
        </p:txBody>
      </p:sp>
    </p:spTree>
    <p:extLst>
      <p:ext uri="{BB962C8B-B14F-4D97-AF65-F5344CB8AC3E}">
        <p14:creationId xmlns:p14="http://schemas.microsoft.com/office/powerpoint/2010/main" val="247542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565" y="544748"/>
            <a:ext cx="8219873" cy="5846323"/>
          </a:xfrm>
        </p:spPr>
        <p:txBody>
          <a:bodyPr>
            <a:normAutofit/>
          </a:bodyPr>
          <a:lstStyle/>
          <a:p>
            <a:pPr algn="just">
              <a:lnSpc>
                <a:spcPct val="150000"/>
              </a:lnSpc>
            </a:pPr>
            <a:r>
              <a:rPr lang="en-IN" sz="1900" dirty="0">
                <a:solidFill>
                  <a:srgbClr val="0070C0"/>
                </a:solidFill>
                <a:latin typeface="Cambria" panose="02040503050406030204" pitchFamily="18" charset="0"/>
              </a:rPr>
              <a:t>SEO can be divided into two main strategies:</a:t>
            </a:r>
          </a:p>
          <a:p>
            <a:pPr marL="0" indent="0" algn="just">
              <a:lnSpc>
                <a:spcPct val="150000"/>
              </a:lnSpc>
              <a:buNone/>
            </a:pPr>
            <a:r>
              <a:rPr lang="en-IN" sz="1900" b="1" dirty="0">
                <a:latin typeface="Cambria" panose="02040503050406030204" pitchFamily="18" charset="0"/>
              </a:rPr>
              <a:t>1. On-page optimisation </a:t>
            </a:r>
            <a:r>
              <a:rPr lang="en-IN" sz="1900" dirty="0">
                <a:latin typeface="Cambria" panose="02040503050406030204" pitchFamily="18" charset="0"/>
              </a:rPr>
              <a:t>is achieved by making changes to the HTML code, content and structure of a website, making it more accessible for search engines, and by extension, easier for users to find.</a:t>
            </a:r>
          </a:p>
          <a:p>
            <a:pPr marL="0" indent="0" algn="just">
              <a:lnSpc>
                <a:spcPct val="150000"/>
              </a:lnSpc>
              <a:buNone/>
            </a:pPr>
            <a:r>
              <a:rPr lang="en-IN" sz="1900" b="1" dirty="0">
                <a:latin typeface="Cambria" panose="02040503050406030204" pitchFamily="18" charset="0"/>
              </a:rPr>
              <a:t>2. Off-page optimisation </a:t>
            </a:r>
            <a:r>
              <a:rPr lang="en-IN" sz="1900" dirty="0">
                <a:latin typeface="Cambria" panose="02040503050406030204" pitchFamily="18" charset="0"/>
              </a:rPr>
              <a:t>is generally focused on building links to the website, and covers activities like social media and digital PR.</a:t>
            </a:r>
          </a:p>
          <a:p>
            <a:pPr algn="just">
              <a:lnSpc>
                <a:spcPct val="150000"/>
              </a:lnSpc>
            </a:pPr>
            <a:r>
              <a:rPr lang="en-IN" sz="1900" dirty="0">
                <a:latin typeface="Cambria" panose="02040503050406030204" pitchFamily="18" charset="0"/>
              </a:rPr>
              <a:t>SEO is an extremely effective way of generating new business to a site. </a:t>
            </a:r>
          </a:p>
          <a:p>
            <a:pPr algn="just">
              <a:lnSpc>
                <a:spcPct val="150000"/>
              </a:lnSpc>
            </a:pPr>
            <a:r>
              <a:rPr lang="en-IN" sz="1900" dirty="0">
                <a:latin typeface="Cambria" panose="02040503050406030204" pitchFamily="18" charset="0"/>
              </a:rPr>
              <a:t>It is a continuous process and a way of thinking about how search engines see your website, and how users use search engines to find your website. It’s search psychology.</a:t>
            </a:r>
          </a:p>
        </p:txBody>
      </p:sp>
    </p:spTree>
    <p:extLst>
      <p:ext uri="{BB962C8B-B14F-4D97-AF65-F5344CB8AC3E}">
        <p14:creationId xmlns:p14="http://schemas.microsoft.com/office/powerpoint/2010/main" val="192812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603115"/>
            <a:ext cx="7886700" cy="5573848"/>
          </a:xfrm>
        </p:spPr>
        <p:txBody>
          <a:bodyPr>
            <a:normAutofit/>
          </a:bodyPr>
          <a:lstStyle/>
          <a:p>
            <a:pPr algn="just">
              <a:lnSpc>
                <a:spcPct val="150000"/>
              </a:lnSpc>
            </a:pPr>
            <a:r>
              <a:rPr lang="en-IN" sz="2200" dirty="0">
                <a:latin typeface="Cambria" panose="02040503050406030204" pitchFamily="18" charset="0"/>
              </a:rPr>
              <a:t>Search engine optimisation is a fairly technical practice but it can easily be broken down into five main areas:</a:t>
            </a:r>
          </a:p>
          <a:p>
            <a:pPr algn="just">
              <a:lnSpc>
                <a:spcPct val="150000"/>
              </a:lnSpc>
              <a:buFont typeface="Wingdings" panose="05000000000000000000" pitchFamily="2" charset="2"/>
              <a:buChar char="Ø"/>
            </a:pPr>
            <a:r>
              <a:rPr lang="en-IN" sz="2200" dirty="0">
                <a:solidFill>
                  <a:srgbClr val="00B050"/>
                </a:solidFill>
                <a:latin typeface="Cambria" panose="02040503050406030204" pitchFamily="18" charset="0"/>
              </a:rPr>
              <a:t>A search engine friendly website structure</a:t>
            </a:r>
          </a:p>
          <a:p>
            <a:pPr algn="just">
              <a:lnSpc>
                <a:spcPct val="150000"/>
              </a:lnSpc>
              <a:buFont typeface="Wingdings" panose="05000000000000000000" pitchFamily="2" charset="2"/>
              <a:buChar char="Ø"/>
            </a:pPr>
            <a:r>
              <a:rPr lang="en-IN" sz="2200" dirty="0">
                <a:solidFill>
                  <a:srgbClr val="00B050"/>
                </a:solidFill>
                <a:latin typeface="Cambria" panose="02040503050406030204" pitchFamily="18" charset="0"/>
              </a:rPr>
              <a:t>A well-researched list of key phrases</a:t>
            </a:r>
          </a:p>
          <a:p>
            <a:pPr algn="just">
              <a:lnSpc>
                <a:spcPct val="150000"/>
              </a:lnSpc>
              <a:buFont typeface="Wingdings" panose="05000000000000000000" pitchFamily="2" charset="2"/>
              <a:buChar char="Ø"/>
            </a:pPr>
            <a:r>
              <a:rPr lang="en-IN" sz="2200" dirty="0">
                <a:solidFill>
                  <a:srgbClr val="00B050"/>
                </a:solidFill>
                <a:latin typeface="Cambria" panose="02040503050406030204" pitchFamily="18" charset="0"/>
              </a:rPr>
              <a:t>Content optimised to target those key phrases</a:t>
            </a:r>
          </a:p>
          <a:p>
            <a:pPr algn="just">
              <a:lnSpc>
                <a:spcPct val="150000"/>
              </a:lnSpc>
              <a:buFont typeface="Wingdings" panose="05000000000000000000" pitchFamily="2" charset="2"/>
              <a:buChar char="Ø"/>
            </a:pPr>
            <a:r>
              <a:rPr lang="en-IN" sz="2200" dirty="0">
                <a:solidFill>
                  <a:srgbClr val="00B050"/>
                </a:solidFill>
                <a:latin typeface="Cambria" panose="02040503050406030204" pitchFamily="18" charset="0"/>
              </a:rPr>
              <a:t>Link popularity</a:t>
            </a:r>
          </a:p>
          <a:p>
            <a:pPr algn="just">
              <a:lnSpc>
                <a:spcPct val="150000"/>
              </a:lnSpc>
              <a:buFont typeface="Wingdings" panose="05000000000000000000" pitchFamily="2" charset="2"/>
              <a:buChar char="Ø"/>
            </a:pPr>
            <a:r>
              <a:rPr lang="en-IN" sz="2200" dirty="0">
                <a:solidFill>
                  <a:srgbClr val="00B050"/>
                </a:solidFill>
                <a:latin typeface="Cambria" panose="02040503050406030204" pitchFamily="18" charset="0"/>
              </a:rPr>
              <a:t>User insights</a:t>
            </a:r>
          </a:p>
        </p:txBody>
      </p:sp>
    </p:spTree>
    <p:extLst>
      <p:ext uri="{BB962C8B-B14F-4D97-AF65-F5344CB8AC3E}">
        <p14:creationId xmlns:p14="http://schemas.microsoft.com/office/powerpoint/2010/main" val="208929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rmAutofit/>
          </a:bodyPr>
          <a:lstStyle/>
          <a:p>
            <a:r>
              <a:rPr lang="en-IN" sz="3500" dirty="0">
                <a:solidFill>
                  <a:srgbClr val="00B050"/>
                </a:solidFill>
                <a:latin typeface="Cambria" panose="02040503050406030204" pitchFamily="18" charset="0"/>
              </a:rPr>
              <a:t>Search engine friendly website structure</a:t>
            </a:r>
          </a:p>
        </p:txBody>
      </p:sp>
      <p:sp>
        <p:nvSpPr>
          <p:cNvPr id="3" name="Content Placeholder 2"/>
          <p:cNvSpPr>
            <a:spLocks noGrp="1"/>
          </p:cNvSpPr>
          <p:nvPr>
            <p:ph idx="1"/>
          </p:nvPr>
        </p:nvSpPr>
        <p:spPr>
          <a:xfrm>
            <a:off x="628649" y="1325563"/>
            <a:ext cx="8272159" cy="4851400"/>
          </a:xfrm>
        </p:spPr>
        <p:txBody>
          <a:bodyPr>
            <a:normAutofit lnSpcReduction="10000"/>
          </a:bodyPr>
          <a:lstStyle/>
          <a:p>
            <a:pPr marL="0" indent="0" algn="just">
              <a:lnSpc>
                <a:spcPct val="150000"/>
              </a:lnSpc>
              <a:buNone/>
            </a:pPr>
            <a:r>
              <a:rPr lang="en-IN" sz="1900" dirty="0">
                <a:solidFill>
                  <a:srgbClr val="0070C0"/>
                </a:solidFill>
                <a:latin typeface="Cambria" panose="02040503050406030204" pitchFamily="18" charset="0"/>
              </a:rPr>
              <a:t>Search engines encounter two kinds of obstacles:</a:t>
            </a:r>
          </a:p>
          <a:p>
            <a:pPr algn="just">
              <a:lnSpc>
                <a:spcPct val="150000"/>
              </a:lnSpc>
            </a:pPr>
            <a:r>
              <a:rPr lang="en-IN" sz="1900" dirty="0">
                <a:latin typeface="Cambria" panose="02040503050406030204" pitchFamily="18" charset="0"/>
              </a:rPr>
              <a:t>Technical challenges that prevent the search engine spider from accessing content.</a:t>
            </a:r>
          </a:p>
          <a:p>
            <a:pPr algn="just">
              <a:lnSpc>
                <a:spcPct val="150000"/>
              </a:lnSpc>
            </a:pPr>
            <a:r>
              <a:rPr lang="en-IN" sz="1900" dirty="0">
                <a:latin typeface="Cambria" panose="02040503050406030204" pitchFamily="18" charset="0"/>
              </a:rPr>
              <a:t>A competitive marketing environment where everyone wants to rank highly.</a:t>
            </a:r>
          </a:p>
          <a:p>
            <a:pPr algn="just">
              <a:lnSpc>
                <a:spcPct val="150000"/>
              </a:lnSpc>
            </a:pPr>
            <a:r>
              <a:rPr lang="en-IN" sz="1900" dirty="0">
                <a:latin typeface="Cambria" panose="02040503050406030204" pitchFamily="18" charset="0"/>
              </a:rPr>
              <a:t>To ensure that search engines can access your content, you must remove technical barriers.</a:t>
            </a:r>
          </a:p>
          <a:p>
            <a:pPr algn="just">
              <a:lnSpc>
                <a:spcPct val="150000"/>
              </a:lnSpc>
            </a:pPr>
            <a:r>
              <a:rPr lang="en-IN" sz="1900" dirty="0">
                <a:latin typeface="Cambria" panose="02040503050406030204" pitchFamily="18" charset="0"/>
              </a:rPr>
              <a:t>The key is to make sure that there are direct HTML links to each page you want the search engines to index. </a:t>
            </a:r>
          </a:p>
          <a:p>
            <a:pPr algn="just">
              <a:lnSpc>
                <a:spcPct val="150000"/>
              </a:lnSpc>
            </a:pPr>
            <a:r>
              <a:rPr lang="en-IN" sz="1900" dirty="0">
                <a:latin typeface="Cambria" panose="02040503050406030204" pitchFamily="18" charset="0"/>
              </a:rPr>
              <a:t>The most important pages should be accessible directly from the home page of your website.</a:t>
            </a:r>
          </a:p>
        </p:txBody>
      </p:sp>
    </p:spTree>
    <p:extLst>
      <p:ext uri="{BB962C8B-B14F-4D97-AF65-F5344CB8AC3E}">
        <p14:creationId xmlns:p14="http://schemas.microsoft.com/office/powerpoint/2010/main" val="109910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rmAutofit/>
          </a:bodyPr>
          <a:lstStyle/>
          <a:p>
            <a:r>
              <a:rPr lang="en-IN" sz="3500" dirty="0">
                <a:solidFill>
                  <a:srgbClr val="00B050"/>
                </a:solidFill>
                <a:latin typeface="Cambria" panose="02040503050406030204" pitchFamily="18" charset="0"/>
              </a:rPr>
              <a:t>SEO and key phrases</a:t>
            </a:r>
          </a:p>
        </p:txBody>
      </p:sp>
      <p:sp>
        <p:nvSpPr>
          <p:cNvPr id="3" name="Content Placeholder 2"/>
          <p:cNvSpPr>
            <a:spLocks noGrp="1"/>
          </p:cNvSpPr>
          <p:nvPr>
            <p:ph idx="1"/>
          </p:nvPr>
        </p:nvSpPr>
        <p:spPr>
          <a:xfrm>
            <a:off x="505837" y="1118681"/>
            <a:ext cx="8210145" cy="5311302"/>
          </a:xfrm>
        </p:spPr>
        <p:txBody>
          <a:bodyPr>
            <a:normAutofit/>
          </a:bodyPr>
          <a:lstStyle/>
          <a:p>
            <a:pPr algn="just">
              <a:lnSpc>
                <a:spcPct val="150000"/>
              </a:lnSpc>
            </a:pPr>
            <a:r>
              <a:rPr lang="en-IN" sz="2400" dirty="0">
                <a:latin typeface="Cambria" panose="02040503050406030204" pitchFamily="18" charset="0"/>
              </a:rPr>
              <a:t>Key phrases are the very foundation of search. </a:t>
            </a:r>
          </a:p>
          <a:p>
            <a:pPr algn="just">
              <a:lnSpc>
                <a:spcPct val="150000"/>
              </a:lnSpc>
            </a:pPr>
            <a:r>
              <a:rPr lang="en-IN" sz="2400" dirty="0">
                <a:latin typeface="Cambria" panose="02040503050406030204" pitchFamily="18" charset="0"/>
              </a:rPr>
              <a:t>When a user enters a query on a search engine, he or she uses the words he or she thinks are relevant to the search. </a:t>
            </a:r>
          </a:p>
          <a:p>
            <a:pPr algn="just">
              <a:lnSpc>
                <a:spcPct val="150000"/>
              </a:lnSpc>
            </a:pPr>
            <a:r>
              <a:rPr lang="en-IN" sz="2400" dirty="0">
                <a:latin typeface="Cambria" panose="02040503050406030204" pitchFamily="18" charset="0"/>
              </a:rPr>
              <a:t>The search engine then returns those pages it believes are most relevant to the words the searcher used – and, increasingly, the implied meaning of the search.</a:t>
            </a:r>
          </a:p>
        </p:txBody>
      </p:sp>
    </p:spTree>
    <p:extLst>
      <p:ext uri="{BB962C8B-B14F-4D97-AF65-F5344CB8AC3E}">
        <p14:creationId xmlns:p14="http://schemas.microsoft.com/office/powerpoint/2010/main" val="6351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28650" y="2015320"/>
            <a:ext cx="7886700" cy="3971948"/>
          </a:xfrm>
          <a:prstGeom prst="rect">
            <a:avLst/>
          </a:prstGeom>
        </p:spPr>
      </p:pic>
    </p:spTree>
    <p:extLst>
      <p:ext uri="{BB962C8B-B14F-4D97-AF65-F5344CB8AC3E}">
        <p14:creationId xmlns:p14="http://schemas.microsoft.com/office/powerpoint/2010/main" val="1674615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0985"/>
            <a:ext cx="7886700" cy="1325563"/>
          </a:xfrm>
        </p:spPr>
        <p:txBody>
          <a:bodyPr>
            <a:normAutofit/>
          </a:bodyPr>
          <a:lstStyle/>
          <a:p>
            <a:r>
              <a:rPr lang="en-IN" sz="3500" dirty="0">
                <a:solidFill>
                  <a:srgbClr val="00B050"/>
                </a:solidFill>
                <a:latin typeface="Cambria" panose="02040503050406030204" pitchFamily="18" charset="0"/>
              </a:rPr>
              <a:t>Step-by-step key phrase research</a:t>
            </a:r>
          </a:p>
        </p:txBody>
      </p:sp>
      <p:sp>
        <p:nvSpPr>
          <p:cNvPr id="3" name="Content Placeholder 2"/>
          <p:cNvSpPr>
            <a:spLocks noGrp="1"/>
          </p:cNvSpPr>
          <p:nvPr>
            <p:ph idx="1"/>
          </p:nvPr>
        </p:nvSpPr>
        <p:spPr>
          <a:xfrm>
            <a:off x="418289" y="1050587"/>
            <a:ext cx="8268511" cy="5126376"/>
          </a:xfrm>
        </p:spPr>
        <p:txBody>
          <a:bodyPr>
            <a:normAutofit lnSpcReduction="10000"/>
          </a:bodyPr>
          <a:lstStyle/>
          <a:p>
            <a:pPr>
              <a:lnSpc>
                <a:spcPct val="150000"/>
              </a:lnSpc>
            </a:pPr>
            <a:r>
              <a:rPr lang="en-IN" sz="1800" dirty="0">
                <a:solidFill>
                  <a:srgbClr val="0070C0"/>
                </a:solidFill>
                <a:latin typeface="Cambria" panose="02040503050406030204" pitchFamily="18" charset="0"/>
              </a:rPr>
              <a:t>Brainstorm</a:t>
            </a:r>
          </a:p>
          <a:p>
            <a:pPr>
              <a:lnSpc>
                <a:spcPct val="150000"/>
              </a:lnSpc>
            </a:pPr>
            <a:r>
              <a:rPr lang="en-US" sz="1800" dirty="0">
                <a:solidFill>
                  <a:srgbClr val="0070C0"/>
                </a:solidFill>
                <a:latin typeface="Cambria" panose="02040503050406030204" pitchFamily="18" charset="0"/>
              </a:rPr>
              <a:t>Gather Data</a:t>
            </a:r>
          </a:p>
          <a:p>
            <a:pPr>
              <a:lnSpc>
                <a:spcPct val="150000"/>
              </a:lnSpc>
            </a:pPr>
            <a:r>
              <a:rPr lang="en-IN" sz="1800" dirty="0">
                <a:solidFill>
                  <a:srgbClr val="0070C0"/>
                </a:solidFill>
                <a:latin typeface="Cambria" panose="02040503050406030204" pitchFamily="18" charset="0"/>
              </a:rPr>
              <a:t>Use keyword research tools</a:t>
            </a:r>
          </a:p>
          <a:p>
            <a:pPr>
              <a:lnSpc>
                <a:spcPct val="150000"/>
              </a:lnSpc>
            </a:pPr>
            <a:r>
              <a:rPr lang="en-IN" sz="1800" dirty="0">
                <a:solidFill>
                  <a:srgbClr val="0070C0"/>
                </a:solidFill>
                <a:latin typeface="Cambria" panose="02040503050406030204" pitchFamily="18" charset="0"/>
              </a:rPr>
              <a:t>Similar keywords</a:t>
            </a:r>
          </a:p>
          <a:p>
            <a:pPr>
              <a:lnSpc>
                <a:spcPct val="150000"/>
              </a:lnSpc>
              <a:buFont typeface="Wingdings" panose="05000000000000000000" pitchFamily="2" charset="2"/>
              <a:buChar char="Ø"/>
            </a:pPr>
            <a:r>
              <a:rPr lang="en-IN" sz="1800" dirty="0">
                <a:latin typeface="Cambria" panose="02040503050406030204" pitchFamily="18" charset="0"/>
              </a:rPr>
              <a:t>Common keywords used with that keyword</a:t>
            </a:r>
          </a:p>
          <a:p>
            <a:pPr>
              <a:lnSpc>
                <a:spcPct val="150000"/>
              </a:lnSpc>
              <a:buFont typeface="Wingdings" panose="05000000000000000000" pitchFamily="2" charset="2"/>
              <a:buChar char="Ø"/>
            </a:pPr>
            <a:r>
              <a:rPr lang="en-IN" sz="1800" dirty="0">
                <a:latin typeface="Cambria" panose="02040503050406030204" pitchFamily="18" charset="0"/>
              </a:rPr>
              <a:t>Common misspellings</a:t>
            </a:r>
          </a:p>
          <a:p>
            <a:pPr>
              <a:lnSpc>
                <a:spcPct val="150000"/>
              </a:lnSpc>
              <a:buFont typeface="Wingdings" panose="05000000000000000000" pitchFamily="2" charset="2"/>
              <a:buChar char="Ø"/>
            </a:pPr>
            <a:r>
              <a:rPr lang="en-IN" sz="1800" dirty="0">
                <a:latin typeface="Cambria" panose="02040503050406030204" pitchFamily="18" charset="0"/>
              </a:rPr>
              <a:t>Frequency of the keywords in search queries</a:t>
            </a:r>
          </a:p>
          <a:p>
            <a:pPr>
              <a:lnSpc>
                <a:spcPct val="150000"/>
              </a:lnSpc>
              <a:buFont typeface="Wingdings" panose="05000000000000000000" pitchFamily="2" charset="2"/>
              <a:buChar char="Ø"/>
            </a:pPr>
            <a:r>
              <a:rPr lang="en-IN" sz="1800" dirty="0">
                <a:latin typeface="Cambria" panose="02040503050406030204" pitchFamily="18" charset="0"/>
              </a:rPr>
              <a:t>Industry-related keywords</a:t>
            </a:r>
          </a:p>
          <a:p>
            <a:pPr>
              <a:lnSpc>
                <a:spcPct val="150000"/>
              </a:lnSpc>
              <a:buFont typeface="Wingdings" panose="05000000000000000000" pitchFamily="2" charset="2"/>
              <a:buChar char="Ø"/>
            </a:pPr>
            <a:r>
              <a:rPr lang="en-IN" sz="1800" dirty="0">
                <a:latin typeface="Cambria" panose="02040503050406030204" pitchFamily="18" charset="0"/>
              </a:rPr>
              <a:t>Keywords that are sending traffic to your competitors</a:t>
            </a:r>
          </a:p>
          <a:p>
            <a:pPr>
              <a:lnSpc>
                <a:spcPct val="150000"/>
              </a:lnSpc>
              <a:buFont typeface="Wingdings" panose="05000000000000000000" pitchFamily="2" charset="2"/>
              <a:buChar char="Ø"/>
            </a:pPr>
            <a:r>
              <a:rPr lang="en-IN" sz="1800" dirty="0">
                <a:latin typeface="Cambria" panose="02040503050406030204" pitchFamily="18" charset="0"/>
              </a:rPr>
              <a:t>How many sites are targeting your keywords</a:t>
            </a:r>
          </a:p>
        </p:txBody>
      </p:sp>
    </p:spTree>
    <p:extLst>
      <p:ext uri="{BB962C8B-B14F-4D97-AF65-F5344CB8AC3E}">
        <p14:creationId xmlns:p14="http://schemas.microsoft.com/office/powerpoint/2010/main" val="143940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2748" y="1027907"/>
            <a:ext cx="8498504" cy="4608100"/>
          </a:xfrm>
          <a:prstGeom prst="rect">
            <a:avLst/>
          </a:prstGeom>
        </p:spPr>
      </p:pic>
    </p:spTree>
    <p:extLst>
      <p:ext uri="{BB962C8B-B14F-4D97-AF65-F5344CB8AC3E}">
        <p14:creationId xmlns:p14="http://schemas.microsoft.com/office/powerpoint/2010/main" val="228161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29" y="418011"/>
            <a:ext cx="8377645" cy="6000206"/>
          </a:xfrm>
        </p:spPr>
        <p:txBody>
          <a:bodyPr>
            <a:normAutofit/>
          </a:bodyPr>
          <a:lstStyle/>
          <a:p>
            <a:pPr>
              <a:lnSpc>
                <a:spcPct val="150000"/>
              </a:lnSpc>
            </a:pPr>
            <a:r>
              <a:rPr lang="en-IN" sz="2000" b="1" dirty="0">
                <a:latin typeface="Cambria" panose="02040503050406030204" pitchFamily="18" charset="0"/>
              </a:rPr>
              <a:t>Data: </a:t>
            </a:r>
            <a:r>
              <a:rPr lang="en-IN" sz="2000" dirty="0">
                <a:latin typeface="Cambria" panose="02040503050406030204" pitchFamily="18" charset="0"/>
              </a:rPr>
              <a:t>Statistics and facts collected for analysis.</a:t>
            </a:r>
          </a:p>
          <a:p>
            <a:pPr>
              <a:lnSpc>
                <a:spcPct val="150000"/>
              </a:lnSpc>
            </a:pPr>
            <a:r>
              <a:rPr lang="en-IN" sz="2000" b="1" dirty="0">
                <a:latin typeface="Cambria" panose="02040503050406030204" pitchFamily="18" charset="0"/>
              </a:rPr>
              <a:t>Data mining: </a:t>
            </a:r>
            <a:r>
              <a:rPr lang="en-IN" sz="2000" dirty="0">
                <a:latin typeface="Cambria" panose="02040503050406030204" pitchFamily="18" charset="0"/>
              </a:rPr>
              <a:t>The process of analysing data to discover unknown</a:t>
            </a:r>
          </a:p>
          <a:p>
            <a:pPr marL="0" indent="0">
              <a:lnSpc>
                <a:spcPct val="150000"/>
              </a:lnSpc>
              <a:buNone/>
            </a:pPr>
            <a:r>
              <a:rPr lang="en-IN" sz="2000" dirty="0">
                <a:latin typeface="Cambria" panose="02040503050406030204" pitchFamily="18" charset="0"/>
              </a:rPr>
              <a:t>    patterns or connections.</a:t>
            </a:r>
          </a:p>
          <a:p>
            <a:pPr>
              <a:lnSpc>
                <a:spcPct val="150000"/>
              </a:lnSpc>
            </a:pPr>
            <a:r>
              <a:rPr lang="en-IN" sz="2000" b="1" dirty="0">
                <a:latin typeface="Cambria" panose="02040503050406030204" pitchFamily="18" charset="0"/>
              </a:rPr>
              <a:t>Key performance indicator (KPI) : </a:t>
            </a:r>
            <a:r>
              <a:rPr lang="en-IN" sz="2000" dirty="0">
                <a:latin typeface="Cambria" panose="02040503050406030204" pitchFamily="18" charset="0"/>
              </a:rPr>
              <a:t>A metric that shows whether an objective is being achieved.</a:t>
            </a:r>
          </a:p>
          <a:p>
            <a:pPr>
              <a:lnSpc>
                <a:spcPct val="150000"/>
              </a:lnSpc>
            </a:pPr>
            <a:r>
              <a:rPr lang="en-IN" sz="2000" b="1" dirty="0">
                <a:latin typeface="Cambria" panose="02040503050406030204" pitchFamily="18" charset="0"/>
              </a:rPr>
              <a:t>Metric:  </a:t>
            </a:r>
            <a:r>
              <a:rPr lang="en-IN" sz="2000" dirty="0">
                <a:latin typeface="Cambria" panose="02040503050406030204" pitchFamily="18" charset="0"/>
              </a:rPr>
              <a:t>A defined unit of measurement.</a:t>
            </a:r>
          </a:p>
          <a:p>
            <a:pPr>
              <a:lnSpc>
                <a:spcPct val="150000"/>
              </a:lnSpc>
            </a:pPr>
            <a:r>
              <a:rPr lang="en-IN" sz="2000" b="1" dirty="0">
                <a:latin typeface="Cambria" panose="02040503050406030204" pitchFamily="18" charset="0"/>
              </a:rPr>
              <a:t>Model: </a:t>
            </a:r>
            <a:r>
              <a:rPr lang="en-IN" sz="2000" dirty="0">
                <a:latin typeface="Cambria" panose="02040503050406030204" pitchFamily="18" charset="0"/>
              </a:rPr>
              <a:t>A strategic visual representation of a process that a company adheres to.</a:t>
            </a:r>
          </a:p>
          <a:p>
            <a:pPr>
              <a:lnSpc>
                <a:spcPct val="150000"/>
              </a:lnSpc>
            </a:pPr>
            <a:r>
              <a:rPr lang="en-IN" sz="2000" b="1" dirty="0">
                <a:latin typeface="Cambria" panose="02040503050406030204" pitchFamily="18" charset="0"/>
              </a:rPr>
              <a:t>Prospect:  </a:t>
            </a:r>
            <a:r>
              <a:rPr lang="en-IN" sz="2000" dirty="0">
                <a:latin typeface="Cambria" panose="02040503050406030204" pitchFamily="18" charset="0"/>
              </a:rPr>
              <a:t>A potential customer.</a:t>
            </a:r>
          </a:p>
          <a:p>
            <a:pPr>
              <a:lnSpc>
                <a:spcPct val="150000"/>
              </a:lnSpc>
            </a:pPr>
            <a:r>
              <a:rPr lang="en-IN" sz="2000" b="1" dirty="0">
                <a:latin typeface="Cambria" panose="02040503050406030204" pitchFamily="18" charset="0"/>
              </a:rPr>
              <a:t>Stakeholder: </a:t>
            </a:r>
            <a:r>
              <a:rPr lang="en-IN" sz="2000" dirty="0">
                <a:latin typeface="Cambria" panose="02040503050406030204" pitchFamily="18" charset="0"/>
              </a:rPr>
              <a:t>A person or organisation with an interest in how a resource is managed.</a:t>
            </a:r>
          </a:p>
        </p:txBody>
      </p:sp>
    </p:spTree>
    <p:extLst>
      <p:ext uri="{BB962C8B-B14F-4D97-AF65-F5344CB8AC3E}">
        <p14:creationId xmlns:p14="http://schemas.microsoft.com/office/powerpoint/2010/main" val="232765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2223"/>
            <a:ext cx="7886700" cy="1325563"/>
          </a:xfrm>
        </p:spPr>
        <p:txBody>
          <a:bodyPr>
            <a:normAutofit/>
          </a:bodyPr>
          <a:lstStyle/>
          <a:p>
            <a:r>
              <a:rPr lang="en-IN" sz="3500" dirty="0">
                <a:latin typeface="Cambria" panose="02040503050406030204" pitchFamily="18" charset="0"/>
              </a:rPr>
              <a:t>Optimising content for key phrases</a:t>
            </a:r>
          </a:p>
        </p:txBody>
      </p:sp>
      <p:sp>
        <p:nvSpPr>
          <p:cNvPr id="3" name="Content Placeholder 2"/>
          <p:cNvSpPr>
            <a:spLocks noGrp="1"/>
          </p:cNvSpPr>
          <p:nvPr>
            <p:ph idx="1"/>
          </p:nvPr>
        </p:nvSpPr>
        <p:spPr>
          <a:xfrm>
            <a:off x="296091" y="696686"/>
            <a:ext cx="8551817" cy="5617028"/>
          </a:xfrm>
        </p:spPr>
        <p:txBody>
          <a:bodyPr>
            <a:noAutofit/>
          </a:bodyPr>
          <a:lstStyle/>
          <a:p>
            <a:pPr algn="just">
              <a:lnSpc>
                <a:spcPct val="170000"/>
              </a:lnSpc>
            </a:pPr>
            <a:r>
              <a:rPr lang="en-IN" sz="1400" dirty="0">
                <a:latin typeface="Cambria" panose="02040503050406030204" pitchFamily="18" charset="0"/>
              </a:rPr>
              <a:t>Once keywords and phrases are selected, we need to ensure the site contains content to target them.</a:t>
            </a:r>
          </a:p>
          <a:p>
            <a:pPr algn="just">
              <a:lnSpc>
                <a:spcPct val="170000"/>
              </a:lnSpc>
            </a:pPr>
            <a:r>
              <a:rPr lang="en-IN" sz="1400" dirty="0">
                <a:latin typeface="Cambria" panose="02040503050406030204" pitchFamily="18" charset="0"/>
              </a:rPr>
              <a:t>Here are some guidelines:</a:t>
            </a:r>
          </a:p>
          <a:p>
            <a:pPr marL="0" indent="0" algn="just">
              <a:lnSpc>
                <a:spcPct val="170000"/>
              </a:lnSpc>
              <a:buNone/>
            </a:pPr>
            <a:r>
              <a:rPr lang="en-IN" sz="1400" b="1" dirty="0">
                <a:latin typeface="Cambria" panose="02040503050406030204" pitchFamily="18" charset="0"/>
              </a:rPr>
              <a:t>1. Title tag: </a:t>
            </a:r>
            <a:r>
              <a:rPr lang="en-IN" sz="1400" dirty="0">
                <a:latin typeface="Cambria" panose="02040503050406030204" pitchFamily="18" charset="0"/>
              </a:rPr>
              <a:t>use the key phrase in the title and as close to the beginning as possible.</a:t>
            </a:r>
          </a:p>
          <a:p>
            <a:pPr marL="0" indent="0" algn="just">
              <a:lnSpc>
                <a:spcPct val="170000"/>
              </a:lnSpc>
              <a:buNone/>
            </a:pPr>
            <a:r>
              <a:rPr lang="en-IN" sz="1400" b="1" dirty="0">
                <a:latin typeface="Cambria" panose="02040503050406030204" pitchFamily="18" charset="0"/>
              </a:rPr>
              <a:t>2. H1 header tag: </a:t>
            </a:r>
            <a:r>
              <a:rPr lang="en-IN" sz="1400" dirty="0">
                <a:latin typeface="Cambria" panose="02040503050406030204" pitchFamily="18" charset="0"/>
              </a:rPr>
              <a:t>use the key phrase in the header tag, and as much as possible in the other H tags.</a:t>
            </a:r>
          </a:p>
          <a:p>
            <a:pPr marL="0" indent="0" algn="just">
              <a:lnSpc>
                <a:spcPct val="170000"/>
              </a:lnSpc>
              <a:buNone/>
            </a:pPr>
            <a:r>
              <a:rPr lang="en-IN" sz="1400" b="1" dirty="0">
                <a:latin typeface="Cambria" panose="02040503050406030204" pitchFamily="18" charset="0"/>
              </a:rPr>
              <a:t>3. Body content: </a:t>
            </a:r>
            <a:r>
              <a:rPr lang="en-IN" sz="1400" dirty="0">
                <a:latin typeface="Cambria" panose="02040503050406030204" pitchFamily="18" charset="0"/>
              </a:rPr>
              <a:t>use the key phrase at least three times, more if there is a lot of content and it makes sense to. You should aim for about 350 words of content. But don’t overdo it! That could look like spam to the search engines.</a:t>
            </a:r>
          </a:p>
          <a:p>
            <a:pPr marL="0" indent="0" algn="just">
              <a:lnSpc>
                <a:spcPct val="170000"/>
              </a:lnSpc>
              <a:buNone/>
            </a:pPr>
            <a:r>
              <a:rPr lang="en-IN" sz="1400" b="1" dirty="0">
                <a:latin typeface="Cambria" panose="02040503050406030204" pitchFamily="18" charset="0"/>
              </a:rPr>
              <a:t>4. Bold: </a:t>
            </a:r>
            <a:r>
              <a:rPr lang="en-IN" sz="1400" dirty="0">
                <a:latin typeface="Cambria" panose="02040503050406030204" pitchFamily="18" charset="0"/>
              </a:rPr>
              <a:t>use &lt;strong&gt; tags around the keyword at least once.</a:t>
            </a:r>
          </a:p>
          <a:p>
            <a:pPr marL="0" indent="0" algn="just">
              <a:lnSpc>
                <a:spcPct val="170000"/>
              </a:lnSpc>
              <a:buNone/>
            </a:pPr>
            <a:r>
              <a:rPr lang="en-IN" sz="1400" b="1" dirty="0">
                <a:latin typeface="Cambria" panose="02040503050406030204" pitchFamily="18" charset="0"/>
              </a:rPr>
              <a:t>5. URL: </a:t>
            </a:r>
            <a:r>
              <a:rPr lang="en-IN" sz="1400" dirty="0">
                <a:latin typeface="Cambria" panose="02040503050406030204" pitchFamily="18" charset="0"/>
              </a:rPr>
              <a:t>try to use the key phrase in your page URL.</a:t>
            </a:r>
          </a:p>
          <a:p>
            <a:pPr marL="0" indent="0" algn="just">
              <a:lnSpc>
                <a:spcPct val="170000"/>
              </a:lnSpc>
              <a:buNone/>
            </a:pPr>
            <a:r>
              <a:rPr lang="en-IN" sz="1400" b="1" dirty="0">
                <a:latin typeface="Cambria" panose="02040503050406030204" pitchFamily="18" charset="0"/>
              </a:rPr>
              <a:t>6. Meta description: </a:t>
            </a:r>
            <a:r>
              <a:rPr lang="en-IN" sz="1400" dirty="0">
                <a:latin typeface="Cambria" panose="02040503050406030204" pitchFamily="18" charset="0"/>
              </a:rPr>
              <a:t>use it at least once in the meta description of the page, which should entice users to click through to your site from the SERP.</a:t>
            </a:r>
          </a:p>
          <a:p>
            <a:pPr marL="0" indent="0" algn="just">
              <a:lnSpc>
                <a:spcPct val="170000"/>
              </a:lnSpc>
              <a:buNone/>
            </a:pPr>
            <a:r>
              <a:rPr lang="en-IN" sz="1400" b="1" dirty="0">
                <a:latin typeface="Cambria" panose="02040503050406030204" pitchFamily="18" charset="0"/>
              </a:rPr>
              <a:t>7. Link anchor text: </a:t>
            </a:r>
            <a:r>
              <a:rPr lang="en-IN" sz="1400" dirty="0">
                <a:latin typeface="Cambria" panose="02040503050406030204" pitchFamily="18" charset="0"/>
              </a:rPr>
              <a:t>try to ensure that the keyword is used in the anchor text of the pages linking to you.</a:t>
            </a:r>
          </a:p>
          <a:p>
            <a:pPr marL="0" indent="0" algn="just">
              <a:lnSpc>
                <a:spcPct val="170000"/>
              </a:lnSpc>
              <a:buNone/>
            </a:pPr>
            <a:r>
              <a:rPr lang="en-IN" sz="1400" b="1" dirty="0">
                <a:latin typeface="Cambria" panose="02040503050406030204" pitchFamily="18" charset="0"/>
              </a:rPr>
              <a:t>8. Domain name: </a:t>
            </a:r>
            <a:r>
              <a:rPr lang="en-IN" sz="1400" dirty="0">
                <a:latin typeface="Cambria" panose="02040503050406030204" pitchFamily="18" charset="0"/>
              </a:rPr>
              <a:t>if possible, use the key phrase in your domain name.</a:t>
            </a:r>
          </a:p>
        </p:txBody>
      </p:sp>
    </p:spTree>
    <p:extLst>
      <p:ext uri="{BB962C8B-B14F-4D97-AF65-F5344CB8AC3E}">
        <p14:creationId xmlns:p14="http://schemas.microsoft.com/office/powerpoint/2010/main" val="162225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500" dirty="0">
                <a:solidFill>
                  <a:srgbClr val="00B050"/>
                </a:solidFill>
                <a:latin typeface="Cambria" panose="02040503050406030204" pitchFamily="18" charset="0"/>
              </a:rPr>
              <a:t>Link popularity</a:t>
            </a:r>
          </a:p>
        </p:txBody>
      </p:sp>
      <p:sp>
        <p:nvSpPr>
          <p:cNvPr id="3" name="Content Placeholder 2"/>
          <p:cNvSpPr>
            <a:spLocks noGrp="1"/>
          </p:cNvSpPr>
          <p:nvPr>
            <p:ph idx="1"/>
          </p:nvPr>
        </p:nvSpPr>
        <p:spPr/>
        <p:txBody>
          <a:bodyPr>
            <a:normAutofit/>
          </a:bodyPr>
          <a:lstStyle/>
          <a:p>
            <a:pPr algn="just">
              <a:lnSpc>
                <a:spcPct val="150000"/>
              </a:lnSpc>
            </a:pPr>
            <a:r>
              <a:rPr lang="en-IN" sz="1800" dirty="0">
                <a:latin typeface="Cambria" panose="02040503050406030204" pitchFamily="18" charset="0"/>
              </a:rPr>
              <a:t>Links are a vital part of how the Internet works. The purpose of a link is to allow a user to go from one web page to another</a:t>
            </a:r>
          </a:p>
          <a:p>
            <a:pPr algn="just">
              <a:lnSpc>
                <a:spcPct val="150000"/>
              </a:lnSpc>
            </a:pPr>
            <a:r>
              <a:rPr lang="en-IN" sz="1800" dirty="0">
                <a:latin typeface="Cambria" panose="02040503050406030204" pitchFamily="18" charset="0"/>
              </a:rPr>
              <a:t>When one page links to another, it is as if that page is voting or vouching for the destination page. Generally, the more votes a website receives, the more trusted it becomes, the more important it is deemed, and the better it will rank on search engines.</a:t>
            </a:r>
          </a:p>
        </p:txBody>
      </p:sp>
    </p:spTree>
    <p:extLst>
      <p:ext uri="{BB962C8B-B14F-4D97-AF65-F5344CB8AC3E}">
        <p14:creationId xmlns:p14="http://schemas.microsoft.com/office/powerpoint/2010/main" val="110553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500" dirty="0">
                <a:solidFill>
                  <a:srgbClr val="00B050"/>
                </a:solidFill>
                <a:latin typeface="Cambria" panose="02040503050406030204" pitchFamily="18" charset="0"/>
              </a:rPr>
              <a:t>The parts of a link</a:t>
            </a:r>
          </a:p>
        </p:txBody>
      </p:sp>
      <p:sp>
        <p:nvSpPr>
          <p:cNvPr id="3" name="Content Placeholder 2"/>
          <p:cNvSpPr>
            <a:spLocks noGrp="1"/>
          </p:cNvSpPr>
          <p:nvPr>
            <p:ph idx="1"/>
          </p:nvPr>
        </p:nvSpPr>
        <p:spPr>
          <a:xfrm>
            <a:off x="357051" y="1506583"/>
            <a:ext cx="8438605" cy="4670380"/>
          </a:xfrm>
        </p:spPr>
        <p:txBody>
          <a:bodyPr>
            <a:normAutofit/>
          </a:bodyPr>
          <a:lstStyle/>
          <a:p>
            <a:pPr>
              <a:lnSpc>
                <a:spcPct val="150000"/>
              </a:lnSpc>
            </a:pPr>
            <a:r>
              <a:rPr lang="en-IN" sz="2000" dirty="0">
                <a:latin typeface="Cambria" panose="02040503050406030204" pitchFamily="18" charset="0"/>
              </a:rPr>
              <a:t>Here is the HTML code for a link:</a:t>
            </a:r>
          </a:p>
          <a:p>
            <a:pPr>
              <a:lnSpc>
                <a:spcPct val="150000"/>
              </a:lnSpc>
            </a:pPr>
            <a:r>
              <a:rPr lang="en-IN" sz="2000" dirty="0">
                <a:solidFill>
                  <a:srgbClr val="0070C0"/>
                </a:solidFill>
                <a:latin typeface="Cambria" panose="02040503050406030204" pitchFamily="18" charset="0"/>
              </a:rPr>
              <a:t>&lt;a </a:t>
            </a:r>
            <a:r>
              <a:rPr lang="en-IN" sz="2000" dirty="0" err="1">
                <a:solidFill>
                  <a:srgbClr val="0070C0"/>
                </a:solidFill>
                <a:latin typeface="Cambria" panose="02040503050406030204" pitchFamily="18" charset="0"/>
              </a:rPr>
              <a:t>href</a:t>
            </a:r>
            <a:r>
              <a:rPr lang="en-IN" sz="2000" dirty="0">
                <a:solidFill>
                  <a:srgbClr val="0070C0"/>
                </a:solidFill>
                <a:latin typeface="Cambria" panose="02040503050406030204" pitchFamily="18" charset="0"/>
              </a:rPr>
              <a:t>=“http://www.targeturl.com/targetpage.htm”&gt;</a:t>
            </a:r>
            <a:r>
              <a:rPr lang="en-IN" sz="2000" b="1" dirty="0">
                <a:solidFill>
                  <a:srgbClr val="0070C0"/>
                </a:solidFill>
                <a:latin typeface="Cambria" panose="02040503050406030204" pitchFamily="18" charset="0"/>
              </a:rPr>
              <a:t>Anchor Text</a:t>
            </a:r>
            <a:r>
              <a:rPr lang="en-IN" sz="2000" dirty="0">
                <a:solidFill>
                  <a:srgbClr val="0070C0"/>
                </a:solidFill>
                <a:latin typeface="Cambria" panose="02040503050406030204" pitchFamily="18" charset="0"/>
              </a:rPr>
              <a:t>&lt;/a&gt;</a:t>
            </a:r>
          </a:p>
          <a:p>
            <a:pPr>
              <a:lnSpc>
                <a:spcPct val="150000"/>
              </a:lnSpc>
            </a:pPr>
            <a:r>
              <a:rPr lang="en-IN" sz="2000" dirty="0">
                <a:solidFill>
                  <a:srgbClr val="0070C0"/>
                </a:solidFill>
                <a:latin typeface="Cambria" panose="02040503050406030204" pitchFamily="18" charset="0"/>
              </a:rPr>
              <a:t>&lt;a </a:t>
            </a:r>
            <a:r>
              <a:rPr lang="en-IN" sz="2000" dirty="0" err="1">
                <a:solidFill>
                  <a:srgbClr val="0070C0"/>
                </a:solidFill>
                <a:latin typeface="Cambria" panose="02040503050406030204" pitchFamily="18" charset="0"/>
              </a:rPr>
              <a:t>href</a:t>
            </a:r>
            <a:r>
              <a:rPr lang="en-IN" sz="2000" dirty="0">
                <a:solidFill>
                  <a:srgbClr val="0070C0"/>
                </a:solidFill>
                <a:latin typeface="Cambria" panose="02040503050406030204" pitchFamily="18" charset="0"/>
              </a:rPr>
              <a:t>&gt; </a:t>
            </a:r>
            <a:r>
              <a:rPr lang="en-IN" sz="2000" dirty="0">
                <a:latin typeface="Cambria" panose="02040503050406030204" pitchFamily="18" charset="0"/>
              </a:rPr>
              <a:t>and </a:t>
            </a:r>
            <a:r>
              <a:rPr lang="en-IN" sz="2000" dirty="0">
                <a:solidFill>
                  <a:srgbClr val="0070C0"/>
                </a:solidFill>
                <a:latin typeface="Cambria" panose="02040503050406030204" pitchFamily="18" charset="0"/>
              </a:rPr>
              <a:t>&lt;/a&gt;</a:t>
            </a:r>
            <a:r>
              <a:rPr lang="en-IN" sz="2000" dirty="0">
                <a:latin typeface="Cambria" panose="02040503050406030204" pitchFamily="18" charset="0"/>
              </a:rPr>
              <a:t> are HTML tags that show where the link starts and ends.</a:t>
            </a:r>
          </a:p>
          <a:p>
            <a:pPr>
              <a:lnSpc>
                <a:spcPct val="150000"/>
              </a:lnSpc>
            </a:pPr>
            <a:r>
              <a:rPr lang="en-IN" sz="2000" dirty="0">
                <a:solidFill>
                  <a:srgbClr val="0070C0"/>
                </a:solidFill>
                <a:latin typeface="Cambria" panose="02040503050406030204" pitchFamily="18" charset="0"/>
              </a:rPr>
              <a:t>http://www.targeturl.com/targetpage.htm </a:t>
            </a:r>
            <a:r>
              <a:rPr lang="en-IN" sz="2000" dirty="0">
                <a:latin typeface="Cambria" panose="02040503050406030204" pitchFamily="18" charset="0"/>
              </a:rPr>
              <a:t>is the page that the link leads to. You should make sure that you are linking to a relevant page in your site, and not just to the home page.</a:t>
            </a:r>
          </a:p>
          <a:p>
            <a:pPr>
              <a:lnSpc>
                <a:spcPct val="150000"/>
              </a:lnSpc>
            </a:pPr>
            <a:r>
              <a:rPr lang="en-IN" sz="2000" dirty="0">
                <a:solidFill>
                  <a:srgbClr val="0070C0"/>
                </a:solidFill>
                <a:latin typeface="Cambria" panose="02040503050406030204" pitchFamily="18" charset="0"/>
              </a:rPr>
              <a:t>Anchor Text </a:t>
            </a:r>
            <a:r>
              <a:rPr lang="en-IN" sz="2000" dirty="0">
                <a:latin typeface="Cambria" panose="02040503050406030204" pitchFamily="18" charset="0"/>
              </a:rPr>
              <a:t>is the visible text that forms the link. This is the text that should contain the key phrase you are targeting.</a:t>
            </a:r>
          </a:p>
        </p:txBody>
      </p:sp>
    </p:spTree>
    <p:extLst>
      <p:ext uri="{BB962C8B-B14F-4D97-AF65-F5344CB8AC3E}">
        <p14:creationId xmlns:p14="http://schemas.microsoft.com/office/powerpoint/2010/main" val="320529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500" dirty="0">
                <a:solidFill>
                  <a:srgbClr val="00B050"/>
                </a:solidFill>
                <a:latin typeface="Cambria" panose="02040503050406030204" pitchFamily="18" charset="0"/>
              </a:rPr>
              <a:t>How does a website get more links?</a:t>
            </a:r>
          </a:p>
        </p:txBody>
      </p:sp>
      <p:sp>
        <p:nvSpPr>
          <p:cNvPr id="3" name="Content Placeholder 2"/>
          <p:cNvSpPr>
            <a:spLocks noGrp="1"/>
          </p:cNvSpPr>
          <p:nvPr>
            <p:ph idx="1"/>
          </p:nvPr>
        </p:nvSpPr>
        <p:spPr>
          <a:xfrm>
            <a:off x="518118" y="1687514"/>
            <a:ext cx="7886700" cy="4351338"/>
          </a:xfrm>
        </p:spPr>
        <p:txBody>
          <a:bodyPr>
            <a:normAutofit/>
          </a:bodyPr>
          <a:lstStyle/>
          <a:p>
            <a:r>
              <a:rPr lang="en-IN" sz="2000" dirty="0">
                <a:latin typeface="Cambria" panose="02040503050406030204" pitchFamily="18" charset="0"/>
              </a:rPr>
              <a:t>Create excellent, valuable content that others want to read</a:t>
            </a:r>
          </a:p>
        </p:txBody>
      </p:sp>
      <p:pic>
        <p:nvPicPr>
          <p:cNvPr id="4" name="Picture 3"/>
          <p:cNvPicPr>
            <a:picLocks noChangeAspect="1"/>
          </p:cNvPicPr>
          <p:nvPr/>
        </p:nvPicPr>
        <p:blipFill>
          <a:blip r:embed="rId2"/>
          <a:stretch>
            <a:fillRect/>
          </a:stretch>
        </p:blipFill>
        <p:spPr>
          <a:xfrm>
            <a:off x="2393706" y="2699832"/>
            <a:ext cx="4135523" cy="3829057"/>
          </a:xfrm>
          <a:prstGeom prst="rect">
            <a:avLst/>
          </a:prstGeom>
        </p:spPr>
      </p:pic>
    </p:spTree>
    <p:extLst>
      <p:ext uri="{BB962C8B-B14F-4D97-AF65-F5344CB8AC3E}">
        <p14:creationId xmlns:p14="http://schemas.microsoft.com/office/powerpoint/2010/main" val="3706688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05838"/>
            <a:ext cx="7886700" cy="5671125"/>
          </a:xfrm>
        </p:spPr>
        <p:txBody>
          <a:bodyPr>
            <a:normAutofit/>
          </a:bodyPr>
          <a:lstStyle/>
          <a:p>
            <a:r>
              <a:rPr lang="en-IN" sz="2500" dirty="0">
                <a:latin typeface="Cambria" panose="02040503050406030204" pitchFamily="18" charset="0"/>
              </a:rPr>
              <a:t>Create tools and documents that others want to use</a:t>
            </a:r>
          </a:p>
        </p:txBody>
      </p:sp>
      <p:pic>
        <p:nvPicPr>
          <p:cNvPr id="4" name="Picture 3"/>
          <p:cNvPicPr>
            <a:picLocks noChangeAspect="1"/>
          </p:cNvPicPr>
          <p:nvPr/>
        </p:nvPicPr>
        <p:blipFill>
          <a:blip r:embed="rId2"/>
          <a:stretch>
            <a:fillRect/>
          </a:stretch>
        </p:blipFill>
        <p:spPr>
          <a:xfrm>
            <a:off x="1392510" y="1173871"/>
            <a:ext cx="6358979" cy="5493663"/>
          </a:xfrm>
          <a:prstGeom prst="rect">
            <a:avLst/>
          </a:prstGeom>
        </p:spPr>
      </p:pic>
    </p:spTree>
    <p:extLst>
      <p:ext uri="{BB962C8B-B14F-4D97-AF65-F5344CB8AC3E}">
        <p14:creationId xmlns:p14="http://schemas.microsoft.com/office/powerpoint/2010/main" val="7347720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nSpc>
                <a:spcPct val="150000"/>
              </a:lnSpc>
            </a:pPr>
            <a:r>
              <a:rPr lang="en-IN" dirty="0">
                <a:latin typeface="Cambria" panose="02040503050406030204" pitchFamily="18" charset="0"/>
              </a:rPr>
              <a:t>Create games</a:t>
            </a:r>
          </a:p>
          <a:p>
            <a:pPr>
              <a:lnSpc>
                <a:spcPct val="150000"/>
              </a:lnSpc>
            </a:pPr>
            <a:r>
              <a:rPr lang="en-IN" dirty="0">
                <a:latin typeface="Cambria" panose="02040503050406030204" pitchFamily="18" charset="0"/>
              </a:rPr>
              <a:t>Capitalise on software and widgets</a:t>
            </a:r>
          </a:p>
          <a:p>
            <a:pPr>
              <a:lnSpc>
                <a:spcPct val="150000"/>
              </a:lnSpc>
            </a:pPr>
            <a:r>
              <a:rPr lang="en-IN" dirty="0">
                <a:latin typeface="Cambria" panose="02040503050406030204" pitchFamily="18" charset="0"/>
              </a:rPr>
              <a:t>Competitor analysis</a:t>
            </a:r>
          </a:p>
        </p:txBody>
      </p:sp>
    </p:spTree>
    <p:extLst>
      <p:ext uri="{BB962C8B-B14F-4D97-AF65-F5344CB8AC3E}">
        <p14:creationId xmlns:p14="http://schemas.microsoft.com/office/powerpoint/2010/main" val="1597881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3024"/>
            <a:ext cx="7886700" cy="1325563"/>
          </a:xfrm>
        </p:spPr>
        <p:txBody>
          <a:bodyPr>
            <a:normAutofit/>
          </a:bodyPr>
          <a:lstStyle/>
          <a:p>
            <a:r>
              <a:rPr lang="en-IN" sz="3500" dirty="0">
                <a:solidFill>
                  <a:srgbClr val="00B050"/>
                </a:solidFill>
                <a:latin typeface="Cambria" panose="02040503050406030204" pitchFamily="18" charset="0"/>
              </a:rPr>
              <a:t>User insights</a:t>
            </a:r>
          </a:p>
        </p:txBody>
      </p:sp>
      <p:sp>
        <p:nvSpPr>
          <p:cNvPr id="3" name="Content Placeholder 2"/>
          <p:cNvSpPr>
            <a:spLocks noGrp="1"/>
          </p:cNvSpPr>
          <p:nvPr>
            <p:ph idx="1"/>
          </p:nvPr>
        </p:nvSpPr>
        <p:spPr>
          <a:xfrm>
            <a:off x="628650" y="1293779"/>
            <a:ext cx="7886700" cy="4883184"/>
          </a:xfrm>
        </p:spPr>
        <p:txBody>
          <a:bodyPr>
            <a:normAutofit/>
          </a:bodyPr>
          <a:lstStyle/>
          <a:p>
            <a:pPr algn="just">
              <a:lnSpc>
                <a:spcPct val="150000"/>
              </a:lnSpc>
            </a:pPr>
            <a:r>
              <a:rPr lang="en-IN" sz="1800" dirty="0">
                <a:latin typeface="Cambria" panose="02040503050406030204" pitchFamily="18" charset="0"/>
              </a:rPr>
              <a:t>Search engines want their results to be highly relevant to web users, to make sure that web users keep returning to the search engine for future searches. </a:t>
            </a:r>
          </a:p>
          <a:p>
            <a:pPr algn="just">
              <a:lnSpc>
                <a:spcPct val="150000"/>
              </a:lnSpc>
            </a:pPr>
            <a:r>
              <a:rPr lang="en-IN" sz="1800" dirty="0">
                <a:latin typeface="Cambria" panose="02040503050406030204" pitchFamily="18" charset="0"/>
              </a:rPr>
              <a:t>And the best way to establish what is relevant to users? By looking at how they use websites.</a:t>
            </a:r>
          </a:p>
          <a:p>
            <a:pPr algn="just">
              <a:lnSpc>
                <a:spcPct val="150000"/>
              </a:lnSpc>
            </a:pPr>
            <a:r>
              <a:rPr lang="en-IN" sz="1800" dirty="0">
                <a:latin typeface="Cambria" panose="02040503050406030204" pitchFamily="18" charset="0"/>
              </a:rPr>
              <a:t>Search engines use cookies to maintain a history of a user’s search activity. This will include keywords used, and websites visited from the search engine.</a:t>
            </a:r>
          </a:p>
          <a:p>
            <a:pPr algn="just">
              <a:lnSpc>
                <a:spcPct val="150000"/>
              </a:lnSpc>
            </a:pPr>
            <a:r>
              <a:rPr lang="en-US" sz="1800" dirty="0">
                <a:latin typeface="Cambria" panose="02040503050406030204" pitchFamily="18" charset="0"/>
              </a:rPr>
              <a:t>Social &amp; search</a:t>
            </a:r>
          </a:p>
          <a:p>
            <a:pPr algn="just">
              <a:lnSpc>
                <a:spcPct val="150000"/>
              </a:lnSpc>
            </a:pPr>
            <a:r>
              <a:rPr lang="en-US" sz="1800" dirty="0">
                <a:latin typeface="Cambria" panose="02040503050406030204" pitchFamily="18" charset="0"/>
              </a:rPr>
              <a:t>Mobile search</a:t>
            </a:r>
          </a:p>
          <a:p>
            <a:pPr algn="just">
              <a:lnSpc>
                <a:spcPct val="150000"/>
              </a:lnSpc>
            </a:pPr>
            <a:r>
              <a:rPr lang="en-US" sz="1800" dirty="0">
                <a:latin typeface="Cambria" panose="02040503050406030204" pitchFamily="18" charset="0"/>
              </a:rPr>
              <a:t>Local search</a:t>
            </a:r>
            <a:endParaRPr lang="en-IN" sz="1800" dirty="0">
              <a:latin typeface="Cambria" panose="02040503050406030204" pitchFamily="18" charset="0"/>
            </a:endParaRPr>
          </a:p>
        </p:txBody>
      </p:sp>
    </p:spTree>
    <p:extLst>
      <p:ext uri="{BB962C8B-B14F-4D97-AF65-F5344CB8AC3E}">
        <p14:creationId xmlns:p14="http://schemas.microsoft.com/office/powerpoint/2010/main" val="16504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291056"/>
            <a:ext cx="8307977" cy="1325563"/>
          </a:xfrm>
        </p:spPr>
        <p:txBody>
          <a:bodyPr>
            <a:noAutofit/>
          </a:bodyPr>
          <a:lstStyle/>
          <a:p>
            <a:pPr algn="ctr"/>
            <a:r>
              <a:rPr lang="en-IN" sz="2400" b="1" dirty="0">
                <a:latin typeface="Cambria" panose="02040503050406030204" pitchFamily="18" charset="0"/>
              </a:rPr>
              <a:t>A CRM model</a:t>
            </a:r>
            <a:br>
              <a:rPr lang="en-IN" sz="2000" dirty="0">
                <a:latin typeface="Cambria" panose="02040503050406030204" pitchFamily="18" charset="0"/>
              </a:rPr>
            </a:br>
            <a:br>
              <a:rPr lang="en-IN" sz="2000" dirty="0">
                <a:latin typeface="Cambria" panose="02040503050406030204" pitchFamily="18" charset="0"/>
              </a:rPr>
            </a:br>
            <a:r>
              <a:rPr lang="en-IN" sz="2000" dirty="0">
                <a:latin typeface="Cambria" panose="02040503050406030204" pitchFamily="18" charset="0"/>
              </a:rPr>
              <a:t>A good CRM strategy turns strangers into customers, customers into friends, and friends into advocates for your business.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707" y="1564365"/>
            <a:ext cx="7545643" cy="5650049"/>
          </a:xfrm>
        </p:spPr>
      </p:pic>
    </p:spTree>
    <p:extLst>
      <p:ext uri="{BB962C8B-B14F-4D97-AF65-F5344CB8AC3E}">
        <p14:creationId xmlns:p14="http://schemas.microsoft.com/office/powerpoint/2010/main" val="1462758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latin typeface="Cambria" panose="02040503050406030204" pitchFamily="18" charset="0"/>
              </a:rPr>
              <a:t>Understanding customers</a:t>
            </a:r>
          </a:p>
        </p:txBody>
      </p:sp>
      <p:sp>
        <p:nvSpPr>
          <p:cNvPr id="3" name="Content Placeholder 2"/>
          <p:cNvSpPr>
            <a:spLocks noGrp="1"/>
          </p:cNvSpPr>
          <p:nvPr>
            <p:ph idx="1"/>
          </p:nvPr>
        </p:nvSpPr>
        <p:spPr>
          <a:xfrm>
            <a:off x="524147" y="1564368"/>
            <a:ext cx="7886700" cy="4351338"/>
          </a:xfrm>
        </p:spPr>
        <p:txBody>
          <a:bodyPr>
            <a:normAutofit/>
          </a:bodyPr>
          <a:lstStyle/>
          <a:p>
            <a:pPr algn="just">
              <a:lnSpc>
                <a:spcPct val="150000"/>
              </a:lnSpc>
            </a:pPr>
            <a:r>
              <a:rPr lang="en-IN" sz="2000" dirty="0">
                <a:latin typeface="Cambria" panose="02040503050406030204" pitchFamily="18" charset="0"/>
              </a:rPr>
              <a:t>CRM should not only mean implementing customer-centric processes and consider technology, but </a:t>
            </a:r>
            <a:r>
              <a:rPr lang="en-IN" sz="2000" b="1" dirty="0">
                <a:latin typeface="Cambria" panose="02040503050406030204" pitchFamily="18" charset="0"/>
              </a:rPr>
              <a:t>embracing customer-driven processes</a:t>
            </a:r>
            <a:r>
              <a:rPr lang="en-IN" sz="2000" dirty="0">
                <a:latin typeface="Cambria" panose="02040503050406030204" pitchFamily="18" charset="0"/>
              </a:rPr>
              <a:t>. </a:t>
            </a:r>
          </a:p>
          <a:p>
            <a:pPr algn="just">
              <a:lnSpc>
                <a:spcPct val="150000"/>
              </a:lnSpc>
            </a:pPr>
            <a:r>
              <a:rPr lang="en-IN" sz="2000" dirty="0">
                <a:latin typeface="Cambria" panose="02040503050406030204" pitchFamily="18" charset="0"/>
              </a:rPr>
              <a:t>Through innovations in digital technologies, enhanced customer engagement and the introduction of mass personalisation,                         </a:t>
            </a:r>
            <a:r>
              <a:rPr lang="en-IN" sz="2000" b="1" dirty="0">
                <a:latin typeface="Cambria" panose="02040503050406030204" pitchFamily="18" charset="0"/>
              </a:rPr>
              <a:t>the customer can often drive the business</a:t>
            </a:r>
            <a:r>
              <a:rPr lang="en-IN" sz="2000" dirty="0">
                <a:latin typeface="Cambria" panose="02040503050406030204" pitchFamily="18" charset="0"/>
              </a:rPr>
              <a:t>.</a:t>
            </a:r>
          </a:p>
          <a:p>
            <a:pPr algn="just">
              <a:lnSpc>
                <a:spcPct val="150000"/>
              </a:lnSpc>
            </a:pPr>
            <a:r>
              <a:rPr lang="en-US" sz="2000" dirty="0">
                <a:latin typeface="Cambria" panose="02040503050406030204" pitchFamily="18" charset="0"/>
              </a:rPr>
              <a:t>Customer touch points</a:t>
            </a:r>
          </a:p>
          <a:p>
            <a:pPr algn="just">
              <a:lnSpc>
                <a:spcPct val="150000"/>
              </a:lnSpc>
            </a:pPr>
            <a:r>
              <a:rPr lang="en-US" sz="2000" dirty="0">
                <a:latin typeface="Cambria" panose="02040503050406030204" pitchFamily="18" charset="0"/>
              </a:rPr>
              <a:t>Customer loyalty</a:t>
            </a:r>
            <a:endParaRPr lang="en-IN" sz="2000" dirty="0">
              <a:latin typeface="Cambria" panose="02040503050406030204" pitchFamily="18" charset="0"/>
            </a:endParaRPr>
          </a:p>
        </p:txBody>
      </p:sp>
    </p:spTree>
    <p:extLst>
      <p:ext uri="{BB962C8B-B14F-4D97-AF65-F5344CB8AC3E}">
        <p14:creationId xmlns:p14="http://schemas.microsoft.com/office/powerpoint/2010/main" val="67211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latin typeface="Cambria" panose="02040503050406030204" pitchFamily="18" charset="0"/>
              </a:rPr>
              <a:t>Customer touch points</a:t>
            </a:r>
            <a:br>
              <a:rPr lang="en-US" sz="3500" dirty="0">
                <a:solidFill>
                  <a:srgbClr val="FF0000"/>
                </a:solidFill>
                <a:latin typeface="Cambria" panose="02040503050406030204" pitchFamily="18" charset="0"/>
              </a:rPr>
            </a:br>
            <a:endParaRPr lang="en-IN" sz="3500" dirty="0">
              <a:solidFill>
                <a:srgbClr val="FF0000"/>
              </a:solidFill>
            </a:endParaRPr>
          </a:p>
        </p:txBody>
      </p:sp>
      <p:sp>
        <p:nvSpPr>
          <p:cNvPr id="3" name="Content Placeholder 2"/>
          <p:cNvSpPr>
            <a:spLocks noGrp="1"/>
          </p:cNvSpPr>
          <p:nvPr>
            <p:ph idx="1"/>
          </p:nvPr>
        </p:nvSpPr>
        <p:spPr>
          <a:xfrm>
            <a:off x="470263" y="1201782"/>
            <a:ext cx="8377646" cy="5199017"/>
          </a:xfrm>
        </p:spPr>
        <p:txBody>
          <a:bodyPr>
            <a:normAutofit/>
          </a:bodyPr>
          <a:lstStyle/>
          <a:p>
            <a:pPr algn="just">
              <a:lnSpc>
                <a:spcPct val="150000"/>
              </a:lnSpc>
            </a:pPr>
            <a:r>
              <a:rPr lang="en-IN" sz="2000" dirty="0">
                <a:latin typeface="Cambria" panose="02040503050406030204" pitchFamily="18" charset="0"/>
              </a:rPr>
              <a:t>Consumer touch points are all the points at which brands touch consumers’ lives during their relationship.</a:t>
            </a:r>
          </a:p>
          <a:p>
            <a:pPr algn="just">
              <a:lnSpc>
                <a:spcPct val="150000"/>
              </a:lnSpc>
            </a:pPr>
            <a:r>
              <a:rPr lang="en-IN" sz="2000" dirty="0">
                <a:latin typeface="Cambria" panose="02040503050406030204" pitchFamily="18" charset="0"/>
              </a:rPr>
              <a:t>Touch points can be brand initiated (for example, a brand sending an email newsletter) or customer initiated (for example, the customer making a purchase in a store).</a:t>
            </a:r>
          </a:p>
          <a:p>
            <a:pPr algn="just">
              <a:lnSpc>
                <a:spcPct val="150000"/>
              </a:lnSpc>
            </a:pPr>
            <a:r>
              <a:rPr lang="en-US" sz="2000" dirty="0">
                <a:latin typeface="Cambria" panose="02040503050406030204" pitchFamily="18" charset="0"/>
              </a:rPr>
              <a:t>3 phases of </a:t>
            </a:r>
            <a:r>
              <a:rPr lang="en-IN" sz="2000" dirty="0">
                <a:latin typeface="Cambria" panose="02040503050406030204" pitchFamily="18" charset="0"/>
              </a:rPr>
              <a:t>Consumer touch points </a:t>
            </a:r>
          </a:p>
          <a:p>
            <a:pPr algn="just">
              <a:lnSpc>
                <a:spcPct val="150000"/>
              </a:lnSpc>
              <a:buFont typeface="Wingdings" panose="05000000000000000000" pitchFamily="2" charset="2"/>
              <a:buChar char="Ø"/>
            </a:pPr>
            <a:r>
              <a:rPr lang="en-IN" sz="2000" dirty="0">
                <a:latin typeface="Cambria" panose="02040503050406030204" pitchFamily="18" charset="0"/>
              </a:rPr>
              <a:t>Pre-purchase or pre-usage</a:t>
            </a:r>
          </a:p>
          <a:p>
            <a:pPr algn="just">
              <a:lnSpc>
                <a:spcPct val="150000"/>
              </a:lnSpc>
              <a:buFont typeface="Wingdings" panose="05000000000000000000" pitchFamily="2" charset="2"/>
              <a:buChar char="Ø"/>
            </a:pPr>
            <a:r>
              <a:rPr lang="en-IN" sz="2000" dirty="0">
                <a:latin typeface="Cambria" panose="02040503050406030204" pitchFamily="18" charset="0"/>
              </a:rPr>
              <a:t>Purchase or usage</a:t>
            </a:r>
          </a:p>
          <a:p>
            <a:pPr algn="just">
              <a:lnSpc>
                <a:spcPct val="150000"/>
              </a:lnSpc>
              <a:buFont typeface="Wingdings" panose="05000000000000000000" pitchFamily="2" charset="2"/>
              <a:buChar char="Ø"/>
            </a:pPr>
            <a:r>
              <a:rPr lang="en-IN" sz="2000" dirty="0">
                <a:latin typeface="Cambria" panose="02040503050406030204" pitchFamily="18" charset="0"/>
              </a:rPr>
              <a:t>Post-purchase or usage</a:t>
            </a:r>
          </a:p>
          <a:p>
            <a:pPr algn="just">
              <a:lnSpc>
                <a:spcPct val="150000"/>
              </a:lnSpc>
            </a:pPr>
            <a:endParaRPr lang="en-IN" sz="2000" dirty="0">
              <a:latin typeface="Cambria" panose="02040503050406030204" pitchFamily="18" charset="0"/>
            </a:endParaRPr>
          </a:p>
        </p:txBody>
      </p:sp>
    </p:spTree>
    <p:extLst>
      <p:ext uri="{BB962C8B-B14F-4D97-AF65-F5344CB8AC3E}">
        <p14:creationId xmlns:p14="http://schemas.microsoft.com/office/powerpoint/2010/main" val="420973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latin typeface="Cambria" panose="02040503050406030204" pitchFamily="18" charset="0"/>
              </a:rPr>
              <a:t>Customer loyalty</a:t>
            </a:r>
            <a:br>
              <a:rPr lang="en-IN" sz="3500" dirty="0">
                <a:solidFill>
                  <a:srgbClr val="FF0000"/>
                </a:solidFill>
                <a:latin typeface="Cambria" panose="02040503050406030204" pitchFamily="18" charset="0"/>
              </a:rPr>
            </a:br>
            <a:endParaRPr lang="en-IN" sz="3500" dirty="0">
              <a:solidFill>
                <a:srgbClr val="FF0000"/>
              </a:solidFill>
            </a:endParaRPr>
          </a:p>
        </p:txBody>
      </p:sp>
      <p:sp>
        <p:nvSpPr>
          <p:cNvPr id="3" name="Content Placeholder 2"/>
          <p:cNvSpPr>
            <a:spLocks noGrp="1"/>
          </p:cNvSpPr>
          <p:nvPr>
            <p:ph idx="1"/>
          </p:nvPr>
        </p:nvSpPr>
        <p:spPr>
          <a:xfrm>
            <a:off x="628650" y="1323703"/>
            <a:ext cx="7886700" cy="4853260"/>
          </a:xfrm>
        </p:spPr>
        <p:txBody>
          <a:bodyPr>
            <a:normAutofit/>
          </a:bodyPr>
          <a:lstStyle/>
          <a:p>
            <a:pPr algn="just">
              <a:lnSpc>
                <a:spcPct val="150000"/>
              </a:lnSpc>
            </a:pPr>
            <a:r>
              <a:rPr lang="en-IN" sz="2000" dirty="0">
                <a:latin typeface="Cambria" panose="02040503050406030204" pitchFamily="18" charset="0"/>
              </a:rPr>
              <a:t>Have a projected lifetime value that makes them a valuable prospect to your business.</a:t>
            </a:r>
          </a:p>
          <a:p>
            <a:pPr algn="just">
              <a:lnSpc>
                <a:spcPct val="150000"/>
              </a:lnSpc>
            </a:pPr>
            <a:r>
              <a:rPr lang="en-IN" sz="2000" dirty="0">
                <a:latin typeface="Cambria" panose="02040503050406030204" pitchFamily="18" charset="0"/>
              </a:rPr>
              <a:t>Buy a variety of your products or use your services repeatedly during their time as a customer.</a:t>
            </a:r>
          </a:p>
          <a:p>
            <a:pPr algn="just">
              <a:lnSpc>
                <a:spcPct val="150000"/>
              </a:lnSpc>
            </a:pPr>
            <a:r>
              <a:rPr lang="en-IN" sz="2000" dirty="0">
                <a:latin typeface="Cambria" panose="02040503050406030204" pitchFamily="18" charset="0"/>
              </a:rPr>
              <a:t>Share their positive experiences with others.</a:t>
            </a:r>
          </a:p>
          <a:p>
            <a:pPr algn="just">
              <a:lnSpc>
                <a:spcPct val="150000"/>
              </a:lnSpc>
            </a:pPr>
            <a:r>
              <a:rPr lang="en-IN" sz="2000" dirty="0">
                <a:latin typeface="Cambria" panose="02040503050406030204" pitchFamily="18" charset="0"/>
              </a:rPr>
              <a:t>Provide honest feedback on these products and services, and their experiences.</a:t>
            </a:r>
          </a:p>
          <a:p>
            <a:pPr algn="just">
              <a:lnSpc>
                <a:spcPct val="150000"/>
              </a:lnSpc>
            </a:pPr>
            <a:r>
              <a:rPr lang="en-IN" sz="2000" dirty="0">
                <a:latin typeface="Cambria" panose="02040503050406030204" pitchFamily="18" charset="0"/>
              </a:rPr>
              <a:t>Collaborate with you on ways to improve their experiences.</a:t>
            </a:r>
          </a:p>
        </p:txBody>
      </p:sp>
    </p:spTree>
    <p:extLst>
      <p:ext uri="{BB962C8B-B14F-4D97-AF65-F5344CB8AC3E}">
        <p14:creationId xmlns:p14="http://schemas.microsoft.com/office/powerpoint/2010/main" val="349910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latin typeface="Cambria" panose="02040503050406030204" pitchFamily="18" charset="0"/>
              </a:rPr>
              <a:t>CRM and data</a:t>
            </a:r>
          </a:p>
        </p:txBody>
      </p:sp>
      <p:sp>
        <p:nvSpPr>
          <p:cNvPr id="3" name="Content Placeholder 2"/>
          <p:cNvSpPr>
            <a:spLocks noGrp="1"/>
          </p:cNvSpPr>
          <p:nvPr>
            <p:ph idx="1"/>
          </p:nvPr>
        </p:nvSpPr>
        <p:spPr>
          <a:xfrm>
            <a:off x="807868" y="1518082"/>
            <a:ext cx="7707482" cy="4658881"/>
          </a:xfrm>
        </p:spPr>
        <p:txBody>
          <a:bodyPr>
            <a:normAutofit/>
          </a:bodyPr>
          <a:lstStyle/>
          <a:p>
            <a:pPr algn="just">
              <a:lnSpc>
                <a:spcPct val="150000"/>
              </a:lnSpc>
            </a:pPr>
            <a:r>
              <a:rPr lang="en-IN" sz="2000" dirty="0">
                <a:latin typeface="Cambria" panose="02040503050406030204" pitchFamily="18" charset="0"/>
              </a:rPr>
              <a:t>Data is central to the success of CRM initiatives. </a:t>
            </a:r>
          </a:p>
          <a:p>
            <a:pPr algn="just">
              <a:lnSpc>
                <a:spcPct val="150000"/>
              </a:lnSpc>
            </a:pPr>
            <a:r>
              <a:rPr lang="en-IN" sz="2000" dirty="0">
                <a:latin typeface="Cambria" panose="02040503050406030204" pitchFamily="18" charset="0"/>
              </a:rPr>
              <a:t>Knowing who your customer is and what they want makes a CRM strategy successful.</a:t>
            </a:r>
          </a:p>
          <a:p>
            <a:pPr algn="just">
              <a:lnSpc>
                <a:spcPct val="150000"/>
              </a:lnSpc>
            </a:pPr>
            <a:r>
              <a:rPr lang="en-IN" sz="2000" dirty="0">
                <a:latin typeface="Cambria" panose="02040503050406030204" pitchFamily="18" charset="0"/>
              </a:rPr>
              <a:t>But data on its own is meaningless if it is not analysed and acted upon. Through analysis, data can be turned into insights.</a:t>
            </a:r>
          </a:p>
          <a:p>
            <a:pPr algn="just">
              <a:lnSpc>
                <a:spcPct val="150000"/>
              </a:lnSpc>
            </a:pPr>
            <a:r>
              <a:rPr lang="en-US" sz="2000" dirty="0" err="1">
                <a:latin typeface="Cambria" panose="02040503050406030204" pitchFamily="18" charset="0"/>
              </a:rPr>
              <a:t>Eg</a:t>
            </a:r>
            <a:r>
              <a:rPr lang="en-US" sz="2000" dirty="0">
                <a:latin typeface="Cambria" panose="02040503050406030204" pitchFamily="18" charset="0"/>
              </a:rPr>
              <a:t>: Purchase data – Offers</a:t>
            </a:r>
          </a:p>
          <a:p>
            <a:pPr algn="just">
              <a:lnSpc>
                <a:spcPct val="150000"/>
              </a:lnSpc>
            </a:pPr>
            <a:endParaRPr lang="en-IN" sz="2000" dirty="0">
              <a:latin typeface="Cambria" panose="02040503050406030204" pitchFamily="18" charset="0"/>
            </a:endParaRPr>
          </a:p>
        </p:txBody>
      </p:sp>
    </p:spTree>
    <p:extLst>
      <p:ext uri="{BB962C8B-B14F-4D97-AF65-F5344CB8AC3E}">
        <p14:creationId xmlns:p14="http://schemas.microsoft.com/office/powerpoint/2010/main" val="298239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557</TotalTime>
  <Words>3401</Words>
  <Application>Microsoft Office PowerPoint</Application>
  <PresentationFormat>On-screen Show (4:3)</PresentationFormat>
  <Paragraphs>239</Paragraphs>
  <Slides>46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Cambria</vt:lpstr>
      <vt:lpstr>Wingdings</vt:lpstr>
      <vt:lpstr>Office Theme</vt:lpstr>
      <vt:lpstr>Madhav Murthy, Assistant Professor, Dept., of Mechanical Engineering B.M.S.College of Engineering, Bengaluru</vt:lpstr>
      <vt:lpstr>PowerPoint Presentation</vt:lpstr>
      <vt:lpstr>Key terms and concepts</vt:lpstr>
      <vt:lpstr>PowerPoint Presentation</vt:lpstr>
      <vt:lpstr>A CRM model  A good CRM strategy turns strangers into customers, customers into friends, and friends into advocates for your business.</vt:lpstr>
      <vt:lpstr>Understanding customers</vt:lpstr>
      <vt:lpstr>Customer touch points </vt:lpstr>
      <vt:lpstr>Customer loyalty </vt:lpstr>
      <vt:lpstr>CRM and data</vt:lpstr>
      <vt:lpstr>Customer data</vt:lpstr>
      <vt:lpstr>Where and how to gather CRM data?</vt:lpstr>
      <vt:lpstr>Data mining</vt:lpstr>
      <vt:lpstr>Analytics data</vt:lpstr>
      <vt:lpstr>Social media monitoring data</vt:lpstr>
      <vt:lpstr>PowerPoint Presentation</vt:lpstr>
      <vt:lpstr>PowerPoint Presentation</vt:lpstr>
      <vt:lpstr>Collating and organising your data</vt:lpstr>
      <vt:lpstr>Keeping data fresh</vt:lpstr>
      <vt:lpstr>Analysing data for marketing</vt:lpstr>
      <vt:lpstr>The benefits of CRM</vt:lpstr>
      <vt:lpstr>Putting a value on CRM</vt:lpstr>
      <vt:lpstr>Social CRM</vt:lpstr>
      <vt:lpstr>Step-by-step guide to implementing a CRM strategy</vt:lpstr>
      <vt:lpstr>Tools of the trade</vt:lpstr>
      <vt:lpstr>Search Engine Optimisation (SEO) </vt:lpstr>
      <vt:lpstr>PowerPoint Presentation</vt:lpstr>
      <vt:lpstr>PowerPoint Presentation</vt:lpstr>
      <vt:lpstr>PowerPoint Presentation</vt:lpstr>
      <vt:lpstr>PowerPoint Presentation</vt:lpstr>
      <vt:lpstr>PowerPoint Presentation</vt:lpstr>
      <vt:lpstr>Understanding SEO</vt:lpstr>
      <vt:lpstr>How search engines work, according to Google? </vt:lpstr>
      <vt:lpstr>PowerPoint Presentation</vt:lpstr>
      <vt:lpstr>PowerPoint Presentation</vt:lpstr>
      <vt:lpstr>Search engine friendly website structure</vt:lpstr>
      <vt:lpstr>SEO and key phrases</vt:lpstr>
      <vt:lpstr>PowerPoint Presentation</vt:lpstr>
      <vt:lpstr>Step-by-step key phrase research</vt:lpstr>
      <vt:lpstr>PowerPoint Presentation</vt:lpstr>
      <vt:lpstr>Optimising content for key phrases</vt:lpstr>
      <vt:lpstr>Link popularity</vt:lpstr>
      <vt:lpstr>The parts of a link</vt:lpstr>
      <vt:lpstr>How does a website get more links?</vt:lpstr>
      <vt:lpstr>PowerPoint Presentation</vt:lpstr>
      <vt:lpstr>PowerPoint Presentation</vt:lpstr>
      <vt:lpstr>User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BMSCE</dc:creator>
  <cp:lastModifiedBy>Madhav Murthy</cp:lastModifiedBy>
  <cp:revision>113</cp:revision>
  <dcterms:created xsi:type="dcterms:W3CDTF">2018-02-20T09:18:02Z</dcterms:created>
  <dcterms:modified xsi:type="dcterms:W3CDTF">2021-04-26T04:15:13Z</dcterms:modified>
</cp:coreProperties>
</file>