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A90B-A966-434A-AC14-68D431AB3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37521D-9707-4871-974F-FD8ADE4017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50B8DD-9909-457B-A5CD-044F71BF95EF}"/>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9A4B35D1-9664-4DA3-B28F-D98C01818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82F0B-292B-4D16-A4E4-389502CA4A5D}"/>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251302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60E7-55D4-4BEF-9FC6-962C54616F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5A0641-2605-4278-AB13-ED23B3201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0022B-58BA-4D3B-825D-1506A17D0F40}"/>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C18D9333-D2F0-40A6-9FC3-78267D6F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7A017-ED78-47D6-AF4E-B2E50CAA8D90}"/>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219258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85BA-4569-412B-863B-9073A34B76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F25F1-C768-4978-BAA7-548E5BBEF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6F6B2-EA89-452C-8B2A-F242E7A6DD01}"/>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E0B12537-6DB4-407E-8B50-12FACEBA4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644C6-D529-4717-89EA-192122CF4174}"/>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396184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B928-1AAE-40DA-ABF7-AFB428C628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4672BD-6A90-4EC3-B024-04DCAD1FD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D3C19-2736-4213-A7DB-1A1E7718E805}"/>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CE54D324-DCAC-4404-9CCE-AC2DC5EC7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02DB6-D98B-4871-B24C-A458AD422239}"/>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69884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F9EB-972D-4726-BAE5-15823FC24D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6CA3DF-F793-4D20-B61B-3D5D7B1F1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AB860-B434-4585-9095-8662EDF41A86}"/>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653810E3-537E-48BA-B289-8E6B3BF08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501A8-E9F1-4200-9E59-6733B520A1B1}"/>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367083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CC9B-73C4-4463-A637-C06286174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ECD62A-374C-40D9-8DD3-2DE8BAC4F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A1919-F93B-42F3-A30B-6AC6C67C3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47E1CA-32BA-4D2D-86CB-AAAA3285A28D}"/>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6" name="Footer Placeholder 5">
            <a:extLst>
              <a:ext uri="{FF2B5EF4-FFF2-40B4-BE49-F238E27FC236}">
                <a16:creationId xmlns:a16="http://schemas.microsoft.com/office/drawing/2014/main" id="{DF02248A-ADCF-4EDF-ACE0-02269D60CE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5C005-7D1A-4A8E-8BB4-EF9EF6709196}"/>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176439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A385-400F-45CB-839C-9DC2459167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B78AA-5CD5-46FB-B84D-50DCDE0A6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8BF434-811A-4614-A0B0-C267A4624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E27167-7421-4EAA-8E9B-3118D2D38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464AD-707A-4C5F-B25C-AA734DE87D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672528-8C02-4424-9F06-6A97112AA3BC}"/>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8" name="Footer Placeholder 7">
            <a:extLst>
              <a:ext uri="{FF2B5EF4-FFF2-40B4-BE49-F238E27FC236}">
                <a16:creationId xmlns:a16="http://schemas.microsoft.com/office/drawing/2014/main" id="{DC9C588C-FC16-4400-BA63-FEAE44D46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D185B-524B-4899-8797-960B22093D64}"/>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359476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E633-40F6-4B3B-9FD4-B38862518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B2456C-F333-44A8-8573-843D68C294AD}"/>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4" name="Footer Placeholder 3">
            <a:extLst>
              <a:ext uri="{FF2B5EF4-FFF2-40B4-BE49-F238E27FC236}">
                <a16:creationId xmlns:a16="http://schemas.microsoft.com/office/drawing/2014/main" id="{50232ED3-7B45-46D6-B6EB-D5CBFFFA65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161CB0-C82E-4A99-B80C-05098F3AEDBF}"/>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37016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70387-3445-460D-AC27-CD37DF98D61D}"/>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3" name="Footer Placeholder 2">
            <a:extLst>
              <a:ext uri="{FF2B5EF4-FFF2-40B4-BE49-F238E27FC236}">
                <a16:creationId xmlns:a16="http://schemas.microsoft.com/office/drawing/2014/main" id="{AECAB4D6-651D-4C97-B764-83AB9920E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63F3FC-8FCF-4A7F-AA63-66EAD893215C}"/>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114997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C3F0-96DA-4CAF-A16F-0BBFE60D6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E56D0-6A4D-4B6A-8E27-FBB88A2CA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934F31-7DC8-4D20-802A-5E7067B00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B7E6F-F490-423B-8D0F-933949A6209A}"/>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6" name="Footer Placeholder 5">
            <a:extLst>
              <a:ext uri="{FF2B5EF4-FFF2-40B4-BE49-F238E27FC236}">
                <a16:creationId xmlns:a16="http://schemas.microsoft.com/office/drawing/2014/main" id="{C86045E2-B40D-47F7-9ED5-E1B0A2488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F870B6-4C63-47FE-8B60-B71BAE2477FF}"/>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18060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EB28-2AAE-4A5B-A27F-5D808923A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0B8CEE-7773-4782-A588-56B3A3FEC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D64E7A-13A1-4846-B005-A977F4775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DE155-EBBB-4515-9581-D189560D4160}"/>
              </a:ext>
            </a:extLst>
          </p:cNvPr>
          <p:cNvSpPr>
            <a:spLocks noGrp="1"/>
          </p:cNvSpPr>
          <p:nvPr>
            <p:ph type="dt" sz="half" idx="10"/>
          </p:nvPr>
        </p:nvSpPr>
        <p:spPr/>
        <p:txBody>
          <a:bodyPr/>
          <a:lstStyle/>
          <a:p>
            <a:fld id="{998CE8DD-BCD6-4081-B879-F17F110E875A}" type="datetimeFigureOut">
              <a:rPr lang="en-IN" smtClean="0"/>
              <a:t>12-05-2021</a:t>
            </a:fld>
            <a:endParaRPr lang="en-IN"/>
          </a:p>
        </p:txBody>
      </p:sp>
      <p:sp>
        <p:nvSpPr>
          <p:cNvPr id="6" name="Footer Placeholder 5">
            <a:extLst>
              <a:ext uri="{FF2B5EF4-FFF2-40B4-BE49-F238E27FC236}">
                <a16:creationId xmlns:a16="http://schemas.microsoft.com/office/drawing/2014/main" id="{072E449F-CF0A-4A68-A571-730A6E752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D830A-3D67-4CA5-9AB0-16E74B18981D}"/>
              </a:ext>
            </a:extLst>
          </p:cNvPr>
          <p:cNvSpPr>
            <a:spLocks noGrp="1"/>
          </p:cNvSpPr>
          <p:nvPr>
            <p:ph type="sldNum" sz="quarter" idx="12"/>
          </p:nvPr>
        </p:nvSpPr>
        <p:spPr/>
        <p:txBody>
          <a:bodyPr/>
          <a:lstStyle/>
          <a:p>
            <a:fld id="{83585A45-9AC7-441E-87E5-22A66C9BC1AD}" type="slidenum">
              <a:rPr lang="en-IN" smtClean="0"/>
              <a:t>‹#›</a:t>
            </a:fld>
            <a:endParaRPr lang="en-IN"/>
          </a:p>
        </p:txBody>
      </p:sp>
    </p:spTree>
    <p:extLst>
      <p:ext uri="{BB962C8B-B14F-4D97-AF65-F5344CB8AC3E}">
        <p14:creationId xmlns:p14="http://schemas.microsoft.com/office/powerpoint/2010/main" val="290726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97E83-2226-42E1-9559-1A7499E43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188009-67D0-41B2-929A-F101E2367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63916-4FFA-48FA-BC7A-21E1FC497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CE8DD-BCD6-4081-B879-F17F110E875A}" type="datetimeFigureOut">
              <a:rPr lang="en-IN" smtClean="0"/>
              <a:t>12-05-2021</a:t>
            </a:fld>
            <a:endParaRPr lang="en-IN"/>
          </a:p>
        </p:txBody>
      </p:sp>
      <p:sp>
        <p:nvSpPr>
          <p:cNvPr id="5" name="Footer Placeholder 4">
            <a:extLst>
              <a:ext uri="{FF2B5EF4-FFF2-40B4-BE49-F238E27FC236}">
                <a16:creationId xmlns:a16="http://schemas.microsoft.com/office/drawing/2014/main" id="{EBF16779-3274-47C8-AF54-5DF773B95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8099E-B6EF-4DDD-ADE8-E55C0CF46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85A45-9AC7-441E-87E5-22A66C9BC1AD}" type="slidenum">
              <a:rPr lang="en-IN" smtClean="0"/>
              <a:t>‹#›</a:t>
            </a:fld>
            <a:endParaRPr lang="en-IN"/>
          </a:p>
        </p:txBody>
      </p:sp>
    </p:spTree>
    <p:extLst>
      <p:ext uri="{BB962C8B-B14F-4D97-AF65-F5344CB8AC3E}">
        <p14:creationId xmlns:p14="http://schemas.microsoft.com/office/powerpoint/2010/main" val="191211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EE54D1-FF09-4E60-AAA0-F3E5CD224CD9}"/>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468B5127-1945-4008-A548-DD8C6BEC581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6181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7E4A-7248-4544-8F9C-F88042F632D0}"/>
              </a:ext>
            </a:extLst>
          </p:cNvPr>
          <p:cNvSpPr>
            <a:spLocks noGrp="1"/>
          </p:cNvSpPr>
          <p:nvPr>
            <p:ph type="title"/>
          </p:nvPr>
        </p:nvSpPr>
        <p:spPr/>
        <p:txBody>
          <a:bodyPr/>
          <a:lstStyle/>
          <a:p>
            <a:r>
              <a:rPr lang="en-US" dirty="0"/>
              <a:t>          Online advertising</a:t>
            </a:r>
            <a:endParaRPr lang="en-IN" dirty="0"/>
          </a:p>
        </p:txBody>
      </p:sp>
      <p:sp>
        <p:nvSpPr>
          <p:cNvPr id="3" name="Content Placeholder 2">
            <a:extLst>
              <a:ext uri="{FF2B5EF4-FFF2-40B4-BE49-F238E27FC236}">
                <a16:creationId xmlns:a16="http://schemas.microsoft.com/office/drawing/2014/main" id="{6B19CF83-03C3-4B37-837E-1E4E582E5CD4}"/>
              </a:ext>
            </a:extLst>
          </p:cNvPr>
          <p:cNvSpPr>
            <a:spLocks noGrp="1"/>
          </p:cNvSpPr>
          <p:nvPr>
            <p:ph idx="1"/>
          </p:nvPr>
        </p:nvSpPr>
        <p:spPr/>
        <p:txBody>
          <a:bodyPr>
            <a:normAutofit/>
          </a:bodyPr>
          <a:lstStyle/>
          <a:p>
            <a:r>
              <a:rPr lang="en-US" sz="2000" dirty="0"/>
              <a:t>Advertising on the Internet</a:t>
            </a:r>
          </a:p>
          <a:p>
            <a:pPr marL="0" indent="0">
              <a:buNone/>
            </a:pPr>
            <a:endParaRPr lang="en-US" sz="2000" dirty="0"/>
          </a:p>
          <a:p>
            <a:r>
              <a:rPr lang="en-US" sz="2000" dirty="0"/>
              <a:t>Encompasses display adverts found on websites, on search engine results pages (covered in the chapter on Search Advertising), adverts placed in emails and on social networks, and other ways in which advertisers use the Internet</a:t>
            </a:r>
          </a:p>
          <a:p>
            <a:endParaRPr lang="en-US" sz="2000" dirty="0"/>
          </a:p>
          <a:p>
            <a:r>
              <a:rPr lang="en-US" sz="2000" dirty="0"/>
              <a:t>The main objectives of online advertising are to increase sales, improve brand awareness and raise share of voice in the marketplace.</a:t>
            </a:r>
          </a:p>
          <a:p>
            <a:endParaRPr lang="en-US" sz="2000" dirty="0"/>
          </a:p>
          <a:p>
            <a:r>
              <a:rPr lang="en-US" sz="2000" dirty="0"/>
              <a:t>It is based on the simple economics of demand and supply</a:t>
            </a:r>
            <a:endParaRPr lang="en-IN" sz="2000" dirty="0"/>
          </a:p>
        </p:txBody>
      </p:sp>
    </p:spTree>
    <p:extLst>
      <p:ext uri="{BB962C8B-B14F-4D97-AF65-F5344CB8AC3E}">
        <p14:creationId xmlns:p14="http://schemas.microsoft.com/office/powerpoint/2010/main" val="39335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5241-CEC6-4ADC-8B21-27952912314A}"/>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6911357-B8A4-4C7A-A731-3DC2CE25F9D1}"/>
              </a:ext>
            </a:extLst>
          </p:cNvPr>
          <p:cNvSpPr>
            <a:spLocks noGrp="1"/>
          </p:cNvSpPr>
          <p:nvPr>
            <p:ph idx="1"/>
          </p:nvPr>
        </p:nvSpPr>
        <p:spPr/>
        <p:txBody>
          <a:bodyPr/>
          <a:lstStyle/>
          <a:p>
            <a:r>
              <a:rPr lang="en-US" dirty="0" err="1"/>
              <a:t>Bulding</a:t>
            </a:r>
            <a:r>
              <a:rPr lang="en-US" dirty="0"/>
              <a:t> brand awareness</a:t>
            </a:r>
          </a:p>
          <a:p>
            <a:r>
              <a:rPr lang="en-US" dirty="0"/>
              <a:t>Creating demand</a:t>
            </a:r>
          </a:p>
          <a:p>
            <a:r>
              <a:rPr lang="en-US" dirty="0"/>
              <a:t>Satisfying demand</a:t>
            </a:r>
          </a:p>
          <a:p>
            <a:r>
              <a:rPr lang="en-US" dirty="0"/>
              <a:t>Driving direct response and sales</a:t>
            </a:r>
          </a:p>
          <a:p>
            <a:endParaRPr lang="en-IN" dirty="0"/>
          </a:p>
        </p:txBody>
      </p:sp>
    </p:spTree>
    <p:extLst>
      <p:ext uri="{BB962C8B-B14F-4D97-AF65-F5344CB8AC3E}">
        <p14:creationId xmlns:p14="http://schemas.microsoft.com/office/powerpoint/2010/main" val="44499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4CAB-FCF3-4496-924F-8BA0A5135729}"/>
              </a:ext>
            </a:extLst>
          </p:cNvPr>
          <p:cNvSpPr>
            <a:spLocks noGrp="1"/>
          </p:cNvSpPr>
          <p:nvPr>
            <p:ph type="title"/>
          </p:nvPr>
        </p:nvSpPr>
        <p:spPr/>
        <p:txBody>
          <a:bodyPr/>
          <a:lstStyle/>
          <a:p>
            <a:r>
              <a:rPr lang="en-US" dirty="0"/>
              <a:t>Types of display adverts</a:t>
            </a:r>
            <a:endParaRPr lang="en-IN" dirty="0"/>
          </a:p>
        </p:txBody>
      </p:sp>
      <p:sp>
        <p:nvSpPr>
          <p:cNvPr id="3" name="Content Placeholder 2">
            <a:extLst>
              <a:ext uri="{FF2B5EF4-FFF2-40B4-BE49-F238E27FC236}">
                <a16:creationId xmlns:a16="http://schemas.microsoft.com/office/drawing/2014/main" id="{D7C3F3B1-DB4F-4282-858A-D976282CB0C9}"/>
              </a:ext>
            </a:extLst>
          </p:cNvPr>
          <p:cNvSpPr>
            <a:spLocks noGrp="1"/>
          </p:cNvSpPr>
          <p:nvPr>
            <p:ph idx="1"/>
          </p:nvPr>
        </p:nvSpPr>
        <p:spPr/>
        <p:txBody>
          <a:bodyPr/>
          <a:lstStyle/>
          <a:p>
            <a:r>
              <a:rPr lang="en-US" dirty="0"/>
              <a:t>Banner adverts</a:t>
            </a:r>
          </a:p>
          <a:p>
            <a:r>
              <a:rPr lang="en-US" dirty="0"/>
              <a:t>Interstitial adverts</a:t>
            </a:r>
          </a:p>
          <a:p>
            <a:r>
              <a:rPr lang="en-US" dirty="0"/>
              <a:t>Pop ups and </a:t>
            </a:r>
            <a:r>
              <a:rPr lang="en-US" dirty="0" err="1"/>
              <a:t>popunders</a:t>
            </a:r>
            <a:endParaRPr lang="en-US" dirty="0"/>
          </a:p>
          <a:p>
            <a:r>
              <a:rPr lang="en-US" dirty="0"/>
              <a:t>Floating adverts</a:t>
            </a:r>
          </a:p>
          <a:p>
            <a:r>
              <a:rPr lang="en-US" dirty="0"/>
              <a:t>Wall paper adverts</a:t>
            </a:r>
          </a:p>
          <a:p>
            <a:r>
              <a:rPr lang="en-US" dirty="0"/>
              <a:t>Map adverts</a:t>
            </a:r>
          </a:p>
          <a:p>
            <a:endParaRPr lang="en-IN" dirty="0"/>
          </a:p>
        </p:txBody>
      </p:sp>
    </p:spTree>
    <p:extLst>
      <p:ext uri="{BB962C8B-B14F-4D97-AF65-F5344CB8AC3E}">
        <p14:creationId xmlns:p14="http://schemas.microsoft.com/office/powerpoint/2010/main" val="256299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826F-AFD9-4A9D-8058-9BEC739561F4}"/>
              </a:ext>
            </a:extLst>
          </p:cNvPr>
          <p:cNvSpPr>
            <a:spLocks noGrp="1"/>
          </p:cNvSpPr>
          <p:nvPr>
            <p:ph type="title"/>
          </p:nvPr>
        </p:nvSpPr>
        <p:spPr/>
        <p:txBody>
          <a:bodyPr/>
          <a:lstStyle/>
          <a:p>
            <a:r>
              <a:rPr lang="en-US" dirty="0"/>
              <a:t>Payment  models for display advertising</a:t>
            </a:r>
            <a:endParaRPr lang="en-IN" dirty="0"/>
          </a:p>
        </p:txBody>
      </p:sp>
      <p:sp>
        <p:nvSpPr>
          <p:cNvPr id="3" name="Content Placeholder 2">
            <a:extLst>
              <a:ext uri="{FF2B5EF4-FFF2-40B4-BE49-F238E27FC236}">
                <a16:creationId xmlns:a16="http://schemas.microsoft.com/office/drawing/2014/main" id="{C1A0A503-7515-44F5-8A86-B34144C4983E}"/>
              </a:ext>
            </a:extLst>
          </p:cNvPr>
          <p:cNvSpPr>
            <a:spLocks noGrp="1"/>
          </p:cNvSpPr>
          <p:nvPr>
            <p:ph idx="1"/>
          </p:nvPr>
        </p:nvSpPr>
        <p:spPr/>
        <p:txBody>
          <a:bodyPr/>
          <a:lstStyle/>
          <a:p>
            <a:r>
              <a:rPr lang="en-US" dirty="0"/>
              <a:t>CPM </a:t>
            </a:r>
          </a:p>
          <a:p>
            <a:r>
              <a:rPr lang="en-US" dirty="0"/>
              <a:t>CPC</a:t>
            </a:r>
          </a:p>
          <a:p>
            <a:r>
              <a:rPr lang="en-US" dirty="0"/>
              <a:t>CPA</a:t>
            </a:r>
          </a:p>
          <a:p>
            <a:r>
              <a:rPr lang="en-US" dirty="0"/>
              <a:t>Flat rate</a:t>
            </a:r>
          </a:p>
          <a:p>
            <a:r>
              <a:rPr lang="en-US" dirty="0"/>
              <a:t>CPE</a:t>
            </a:r>
          </a:p>
          <a:p>
            <a:endParaRPr lang="en-IN" dirty="0"/>
          </a:p>
        </p:txBody>
      </p:sp>
    </p:spTree>
    <p:extLst>
      <p:ext uri="{BB962C8B-B14F-4D97-AF65-F5344CB8AC3E}">
        <p14:creationId xmlns:p14="http://schemas.microsoft.com/office/powerpoint/2010/main" val="351317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1D16-A0B4-41A3-8167-9A8139C11C74}"/>
              </a:ext>
            </a:extLst>
          </p:cNvPr>
          <p:cNvSpPr>
            <a:spLocks noGrp="1"/>
          </p:cNvSpPr>
          <p:nvPr>
            <p:ph type="title"/>
          </p:nvPr>
        </p:nvSpPr>
        <p:spPr/>
        <p:txBody>
          <a:bodyPr/>
          <a:lstStyle/>
          <a:p>
            <a:r>
              <a:rPr lang="en-US" dirty="0"/>
              <a:t>Step by Step guide</a:t>
            </a:r>
            <a:endParaRPr lang="en-IN" dirty="0"/>
          </a:p>
        </p:txBody>
      </p:sp>
      <p:sp>
        <p:nvSpPr>
          <p:cNvPr id="3" name="Content Placeholder 2">
            <a:extLst>
              <a:ext uri="{FF2B5EF4-FFF2-40B4-BE49-F238E27FC236}">
                <a16:creationId xmlns:a16="http://schemas.microsoft.com/office/drawing/2014/main" id="{EF1D9D97-B477-4395-8B2F-1FD968BF1C69}"/>
              </a:ext>
            </a:extLst>
          </p:cNvPr>
          <p:cNvSpPr>
            <a:spLocks noGrp="1"/>
          </p:cNvSpPr>
          <p:nvPr>
            <p:ph idx="1"/>
          </p:nvPr>
        </p:nvSpPr>
        <p:spPr/>
        <p:txBody>
          <a:bodyPr/>
          <a:lstStyle/>
          <a:p>
            <a:r>
              <a:rPr lang="en-US" dirty="0"/>
              <a:t>Getting your ads online</a:t>
            </a:r>
          </a:p>
          <a:p>
            <a:r>
              <a:rPr lang="en-US" dirty="0"/>
              <a:t>Mobile advertising</a:t>
            </a:r>
          </a:p>
          <a:p>
            <a:r>
              <a:rPr lang="en-US" dirty="0"/>
              <a:t>Targeting and optimizing</a:t>
            </a:r>
          </a:p>
          <a:p>
            <a:r>
              <a:rPr lang="en-US" dirty="0"/>
              <a:t>Tracking</a:t>
            </a:r>
          </a:p>
          <a:p>
            <a:endParaRPr lang="en-IN" dirty="0"/>
          </a:p>
        </p:txBody>
      </p:sp>
    </p:spTree>
    <p:extLst>
      <p:ext uri="{BB962C8B-B14F-4D97-AF65-F5344CB8AC3E}">
        <p14:creationId xmlns:p14="http://schemas.microsoft.com/office/powerpoint/2010/main" val="237840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4819F-BF42-4DA9-9AED-3128B51800BF}"/>
              </a:ext>
            </a:extLst>
          </p:cNvPr>
          <p:cNvSpPr>
            <a:spLocks noGrp="1"/>
          </p:cNvSpPr>
          <p:nvPr>
            <p:ph type="title"/>
          </p:nvPr>
        </p:nvSpPr>
        <p:spPr/>
        <p:txBody>
          <a:bodyPr/>
          <a:lstStyle/>
          <a:p>
            <a:r>
              <a:rPr lang="en-US" dirty="0"/>
              <a:t>Step by Step guide to run effective adverts</a:t>
            </a:r>
            <a:endParaRPr lang="en-IN" dirty="0"/>
          </a:p>
        </p:txBody>
      </p:sp>
      <p:sp>
        <p:nvSpPr>
          <p:cNvPr id="3" name="Content Placeholder 2">
            <a:extLst>
              <a:ext uri="{FF2B5EF4-FFF2-40B4-BE49-F238E27FC236}">
                <a16:creationId xmlns:a16="http://schemas.microsoft.com/office/drawing/2014/main" id="{B7F9C764-E26B-45EC-B4E3-14BC0AAC2188}"/>
              </a:ext>
            </a:extLst>
          </p:cNvPr>
          <p:cNvSpPr>
            <a:spLocks noGrp="1"/>
          </p:cNvSpPr>
          <p:nvPr>
            <p:ph idx="1"/>
          </p:nvPr>
        </p:nvSpPr>
        <p:spPr/>
        <p:txBody>
          <a:bodyPr>
            <a:normAutofit lnSpcReduction="10000"/>
          </a:bodyPr>
          <a:lstStyle/>
          <a:p>
            <a:r>
              <a:rPr lang="en-US" sz="2000" dirty="0"/>
              <a:t>Determine the goal of your campaign</a:t>
            </a:r>
          </a:p>
          <a:p>
            <a:r>
              <a:rPr lang="en-US" sz="2000" dirty="0"/>
              <a:t>Identify your key performance indicators (KPIs)</a:t>
            </a:r>
          </a:p>
          <a:p>
            <a:r>
              <a:rPr lang="en-IN" sz="2000" dirty="0"/>
              <a:t>Investigate your target audience</a:t>
            </a:r>
            <a:endParaRPr lang="en-US" sz="2000" dirty="0"/>
          </a:p>
          <a:p>
            <a:r>
              <a:rPr lang="en-US" sz="2000" dirty="0"/>
              <a:t>Research potential websites to host your adverts</a:t>
            </a:r>
          </a:p>
          <a:p>
            <a:r>
              <a:rPr lang="en-IN" sz="2000" dirty="0"/>
              <a:t>Set a budget</a:t>
            </a:r>
            <a:endParaRPr lang="en-US" sz="2000" dirty="0"/>
          </a:p>
          <a:p>
            <a:r>
              <a:rPr lang="en-IN" sz="2000" dirty="0"/>
              <a:t>Create your adverts</a:t>
            </a:r>
            <a:endParaRPr lang="en-US" sz="2000" dirty="0"/>
          </a:p>
          <a:p>
            <a:r>
              <a:rPr lang="en-US" sz="2000" dirty="0"/>
              <a:t>Choose or create a landing page</a:t>
            </a:r>
          </a:p>
          <a:p>
            <a:r>
              <a:rPr lang="en-IN" sz="2000" dirty="0"/>
              <a:t>Run your adverts</a:t>
            </a:r>
          </a:p>
          <a:p>
            <a:r>
              <a:rPr lang="en-IN" sz="2000" dirty="0"/>
              <a:t>Track, measure, optimise</a:t>
            </a:r>
          </a:p>
          <a:p>
            <a:endParaRPr lang="en-IN" sz="2000" dirty="0"/>
          </a:p>
          <a:p>
            <a:r>
              <a:rPr lang="en-IN" sz="2000" dirty="0"/>
              <a:t>Advantages and challenges</a:t>
            </a:r>
          </a:p>
        </p:txBody>
      </p:sp>
    </p:spTree>
    <p:extLst>
      <p:ext uri="{BB962C8B-B14F-4D97-AF65-F5344CB8AC3E}">
        <p14:creationId xmlns:p14="http://schemas.microsoft.com/office/powerpoint/2010/main" val="1842913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193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          Online advertising</vt:lpstr>
      <vt:lpstr>Objectives</vt:lpstr>
      <vt:lpstr>Types of display adverts</vt:lpstr>
      <vt:lpstr>Payment  models for display advertising</vt:lpstr>
      <vt:lpstr>Step by Step guide</vt:lpstr>
      <vt:lpstr>Step by Step guide to run effective adverts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Murthy</dc:creator>
  <cp:lastModifiedBy>Madhav Murthy</cp:lastModifiedBy>
  <cp:revision>5</cp:revision>
  <dcterms:created xsi:type="dcterms:W3CDTF">2021-05-12T03:02:02Z</dcterms:created>
  <dcterms:modified xsi:type="dcterms:W3CDTF">2021-05-12T06:59:40Z</dcterms:modified>
</cp:coreProperties>
</file>