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02" r:id="rId2"/>
    <p:sldId id="406" r:id="rId3"/>
    <p:sldId id="408" r:id="rId4"/>
    <p:sldId id="407" r:id="rId5"/>
    <p:sldId id="405" r:id="rId6"/>
    <p:sldId id="409" r:id="rId7"/>
    <p:sldId id="410" r:id="rId8"/>
    <p:sldId id="411" r:id="rId9"/>
    <p:sldId id="412" r:id="rId10"/>
    <p:sldId id="270" r:id="rId11"/>
    <p:sldId id="417" r:id="rId12"/>
    <p:sldId id="421" r:id="rId13"/>
    <p:sldId id="418" r:id="rId14"/>
    <p:sldId id="419" r:id="rId15"/>
    <p:sldId id="414" r:id="rId16"/>
    <p:sldId id="416" r:id="rId17"/>
    <p:sldId id="413" r:id="rId18"/>
    <p:sldId id="415" r:id="rId19"/>
  </p:sldIdLst>
  <p:sldSz cx="9144000" cy="6858000" type="screen4x3"/>
  <p:notesSz cx="6858000" cy="9661525"/>
  <p:custShowLst>
    <p:custShow name="Mustermann1" id="0">
      <p:sldLst/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500" kern="1200">
        <a:solidFill>
          <a:srgbClr val="0028AD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3867">
          <p15:clr>
            <a:srgbClr val="A4A3A4"/>
          </p15:clr>
        </p15:guide>
        <p15:guide id="3" orient="horz" pos="801">
          <p15:clr>
            <a:srgbClr val="A4A3A4"/>
          </p15:clr>
        </p15:guide>
        <p15:guide id="4" orient="horz" pos="534">
          <p15:clr>
            <a:srgbClr val="A4A3A4"/>
          </p15:clr>
        </p15:guide>
        <p15:guide id="5" orient="horz" pos="703">
          <p15:clr>
            <a:srgbClr val="A4A3A4"/>
          </p15:clr>
        </p15:guide>
        <p15:guide id="6" orient="horz" pos="4121">
          <p15:clr>
            <a:srgbClr val="A4A3A4"/>
          </p15:clr>
        </p15:guide>
        <p15:guide id="7" orient="horz" pos="702">
          <p15:clr>
            <a:srgbClr val="A4A3A4"/>
          </p15:clr>
        </p15:guide>
        <p15:guide id="8" orient="horz" pos="1092">
          <p15:clr>
            <a:srgbClr val="A4A3A4"/>
          </p15:clr>
        </p15:guide>
        <p15:guide id="9" pos="5447">
          <p15:clr>
            <a:srgbClr val="A4A3A4"/>
          </p15:clr>
        </p15:guide>
        <p15:guide id="10" pos="2955">
          <p15:clr>
            <a:srgbClr val="A4A3A4"/>
          </p15:clr>
        </p15:guide>
        <p15:guide id="11" pos="367">
          <p15:clr>
            <a:srgbClr val="A4A3A4"/>
          </p15:clr>
        </p15:guide>
        <p15:guide id="12" pos="1394">
          <p15:clr>
            <a:srgbClr val="A4A3A4"/>
          </p15:clr>
        </p15:guide>
        <p15:guide id="13" pos="13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77D"/>
    <a:srgbClr val="2E2C60"/>
    <a:srgbClr val="FF3300"/>
    <a:srgbClr val="800000"/>
    <a:srgbClr val="990000"/>
    <a:srgbClr val="CC0000"/>
    <a:srgbClr val="FFCC00"/>
    <a:srgbClr val="005EAD"/>
    <a:srgbClr val="002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B4C25-1536-4A15-A14B-8557995B9C35}" v="1" dt="2021-11-18T08:38:07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84" y="58"/>
      </p:cViewPr>
      <p:guideLst>
        <p:guide orient="horz" pos="119"/>
        <p:guide orient="horz" pos="3867"/>
        <p:guide orient="horz" pos="801"/>
        <p:guide orient="horz" pos="534"/>
        <p:guide orient="horz" pos="703"/>
        <p:guide orient="horz" pos="4121"/>
        <p:guide orient="horz" pos="702"/>
        <p:guide orient="horz" pos="1092"/>
        <p:guide pos="5447"/>
        <p:guide pos="2955"/>
        <p:guide pos="367"/>
        <p:guide pos="1394"/>
        <p:guide pos="13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98"/>
    </p:cViewPr>
  </p:sorterViewPr>
  <p:notesViewPr>
    <p:cSldViewPr snapToGrid="0">
      <p:cViewPr varScale="1">
        <p:scale>
          <a:sx n="121" d="100"/>
          <a:sy n="121" d="100"/>
        </p:scale>
        <p:origin x="-312" y="-112"/>
      </p:cViewPr>
      <p:guideLst>
        <p:guide orient="horz" pos="304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.Hedtstueck@fhsuedwf.onmicrosoft.com" userId="f41f68ad-f35c-4820-bf66-fba4bd544b3e" providerId="ADAL" clId="{9E5B4C25-1536-4A15-A14B-8557995B9C35}"/>
    <pc:docChg chg="addSld modSld sldOrd">
      <pc:chgData name="Moritz.Hedtstueck@fhsuedwf.onmicrosoft.com" userId="f41f68ad-f35c-4820-bf66-fba4bd544b3e" providerId="ADAL" clId="{9E5B4C25-1536-4A15-A14B-8557995B9C35}" dt="2021-11-18T08:38:23.605" v="560" actId="20577"/>
      <pc:docMkLst>
        <pc:docMk/>
      </pc:docMkLst>
      <pc:sldChg chg="modSp mod">
        <pc:chgData name="Moritz.Hedtstueck@fhsuedwf.onmicrosoft.com" userId="f41f68ad-f35c-4820-bf66-fba4bd544b3e" providerId="ADAL" clId="{9E5B4C25-1536-4A15-A14B-8557995B9C35}" dt="2021-11-18T08:37:49.596" v="524" actId="5793"/>
        <pc:sldMkLst>
          <pc:docMk/>
          <pc:sldMk cId="4241776116" sldId="406"/>
        </pc:sldMkLst>
        <pc:spChg chg="mod">
          <ac:chgData name="Moritz.Hedtstueck@fhsuedwf.onmicrosoft.com" userId="f41f68ad-f35c-4820-bf66-fba4bd544b3e" providerId="ADAL" clId="{9E5B4C25-1536-4A15-A14B-8557995B9C35}" dt="2021-11-18T08:37:49.596" v="524" actId="5793"/>
          <ac:spMkLst>
            <pc:docMk/>
            <pc:sldMk cId="4241776116" sldId="406"/>
            <ac:spMk id="3" creationId="{2B5E942C-DEFE-42CB-8C19-2298CCAD0163}"/>
          </ac:spMkLst>
        </pc:spChg>
      </pc:sldChg>
      <pc:sldChg chg="modSp new mod ord">
        <pc:chgData name="Moritz.Hedtstueck@fhsuedwf.onmicrosoft.com" userId="f41f68ad-f35c-4820-bf66-fba4bd544b3e" providerId="ADAL" clId="{9E5B4C25-1536-4A15-A14B-8557995B9C35}" dt="2021-11-18T08:37:42.671" v="520"/>
        <pc:sldMkLst>
          <pc:docMk/>
          <pc:sldMk cId="2568226661" sldId="413"/>
        </pc:sldMkLst>
        <pc:spChg chg="mod">
          <ac:chgData name="Moritz.Hedtstueck@fhsuedwf.onmicrosoft.com" userId="f41f68ad-f35c-4820-bf66-fba4bd544b3e" providerId="ADAL" clId="{9E5B4C25-1536-4A15-A14B-8557995B9C35}" dt="2021-11-18T08:23:00.034" v="18" actId="20577"/>
          <ac:spMkLst>
            <pc:docMk/>
            <pc:sldMk cId="2568226661" sldId="413"/>
            <ac:spMk id="2" creationId="{BF511DFF-61C9-40C1-87F2-B0597AC41A53}"/>
          </ac:spMkLst>
        </pc:spChg>
        <pc:spChg chg="mod">
          <ac:chgData name="Moritz.Hedtstueck@fhsuedwf.onmicrosoft.com" userId="f41f68ad-f35c-4820-bf66-fba4bd544b3e" providerId="ADAL" clId="{9E5B4C25-1536-4A15-A14B-8557995B9C35}" dt="2021-11-18T08:34:48.128" v="516" actId="207"/>
          <ac:spMkLst>
            <pc:docMk/>
            <pc:sldMk cId="2568226661" sldId="413"/>
            <ac:spMk id="3" creationId="{C84A0AE5-E2B2-40DD-A36F-BD7F7589E79A}"/>
          </ac:spMkLst>
        </pc:spChg>
      </pc:sldChg>
      <pc:sldChg chg="modSp new mod">
        <pc:chgData name="Moritz.Hedtstueck@fhsuedwf.onmicrosoft.com" userId="f41f68ad-f35c-4820-bf66-fba4bd544b3e" providerId="ADAL" clId="{9E5B4C25-1536-4A15-A14B-8557995B9C35}" dt="2021-11-18T08:37:39.491" v="518"/>
        <pc:sldMkLst>
          <pc:docMk/>
          <pc:sldMk cId="1960466063" sldId="414"/>
        </pc:sldMkLst>
        <pc:spChg chg="mod">
          <ac:chgData name="Moritz.Hedtstueck@fhsuedwf.onmicrosoft.com" userId="f41f68ad-f35c-4820-bf66-fba4bd544b3e" providerId="ADAL" clId="{9E5B4C25-1536-4A15-A14B-8557995B9C35}" dt="2021-11-18T08:37:39.491" v="518"/>
          <ac:spMkLst>
            <pc:docMk/>
            <pc:sldMk cId="1960466063" sldId="414"/>
            <ac:spMk id="2" creationId="{8961CA4A-A212-4912-9BB7-53E6B18942D2}"/>
          </ac:spMkLst>
        </pc:spChg>
      </pc:sldChg>
      <pc:sldChg chg="modSp mod">
        <pc:chgData name="Moritz.Hedtstueck@fhsuedwf.onmicrosoft.com" userId="f41f68ad-f35c-4820-bf66-fba4bd544b3e" providerId="ADAL" clId="{9E5B4C25-1536-4A15-A14B-8557995B9C35}" dt="2021-11-18T08:38:23.605" v="560" actId="20577"/>
        <pc:sldMkLst>
          <pc:docMk/>
          <pc:sldMk cId="22043052" sldId="415"/>
        </pc:sldMkLst>
        <pc:spChg chg="mod">
          <ac:chgData name="Moritz.Hedtstueck@fhsuedwf.onmicrosoft.com" userId="f41f68ad-f35c-4820-bf66-fba4bd544b3e" providerId="ADAL" clId="{9E5B4C25-1536-4A15-A14B-8557995B9C35}" dt="2021-11-18T08:38:23.605" v="560" actId="20577"/>
          <ac:spMkLst>
            <pc:docMk/>
            <pc:sldMk cId="22043052" sldId="415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177338"/>
            <a:ext cx="29718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</a:lstStyle>
          <a:p>
            <a:fld id="{A158F388-554B-4D35-A171-7B8B08793D30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442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081213" y="536575"/>
            <a:ext cx="11022013" cy="8266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85750" y="8910638"/>
            <a:ext cx="628650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Textformatierung des Masters zu bearbeiten.</a:t>
            </a:r>
          </a:p>
        </p:txBody>
      </p:sp>
    </p:spTree>
    <p:extLst>
      <p:ext uri="{BB962C8B-B14F-4D97-AF65-F5344CB8AC3E}">
        <p14:creationId xmlns:p14="http://schemas.microsoft.com/office/powerpoint/2010/main" val="3447426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1pPr>
    <a:lvl2pPr marL="742950" indent="-28575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2pPr>
    <a:lvl3pPr marL="1143000" indent="-22860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3pPr>
    <a:lvl4pPr marL="1600200" indent="-22860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4pPr>
    <a:lvl5pPr marL="2057400" indent="-228600" algn="ctr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yntax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de-DE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1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de-DE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6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4" descr="Fotolia_2596290_XL duplex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" b="1190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2" descr="Kästchen-blau-breit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9" descr="Kästchen-weiss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07" b="68468"/>
          <a:stretch>
            <a:fillRect/>
          </a:stretch>
        </p:blipFill>
        <p:spPr bwMode="auto">
          <a:xfrm>
            <a:off x="7024688" y="5949950"/>
            <a:ext cx="2119312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pic>
        <p:nvPicPr>
          <p:cNvPr id="8" name="Picture 153" descr="Logo-RGB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6205538"/>
            <a:ext cx="13239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65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2613" y="1733550"/>
            <a:ext cx="8064500" cy="4405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 (optional)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82613" y="1271588"/>
            <a:ext cx="8064500" cy="273600"/>
          </a:xfrm>
        </p:spPr>
        <p:txBody>
          <a:bodyPr/>
          <a:lstStyle>
            <a:lvl1pPr marL="0" indent="0">
              <a:buNone/>
              <a:defRPr lang="de-DE" sz="1800" b="1" kern="1200" dirty="0" smtClean="0">
                <a:solidFill>
                  <a:srgbClr val="00377D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 lvl="0"/>
            <a:r>
              <a:rPr lang="de-DE" dirty="0"/>
              <a:t>Überschrift 2. Ordnung (optional)</a:t>
            </a:r>
          </a:p>
        </p:txBody>
      </p:sp>
    </p:spTree>
    <p:extLst>
      <p:ext uri="{BB962C8B-B14F-4D97-AF65-F5344CB8AC3E}">
        <p14:creationId xmlns:p14="http://schemas.microsoft.com/office/powerpoint/2010/main" val="6185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81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261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91063" y="1733550"/>
            <a:ext cx="3956050" cy="4405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39390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56170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sp>
        <p:nvSpPr>
          <p:cNvPr id="4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37460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7289800" y="6157963"/>
            <a:ext cx="1404000" cy="468000"/>
          </a:xfrm>
          <a:prstGeom prst="rect">
            <a:avLst/>
          </a:prstGeom>
          <a:solidFill>
            <a:schemeClr val="bg1"/>
          </a:solidFill>
          <a:ln w="1270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6278880"/>
            <a:ext cx="6618287" cy="146263"/>
          </a:xfrm>
        </p:spPr>
        <p:txBody>
          <a:bodyPr anchor="b"/>
          <a:lstStyle>
            <a:lvl1pPr marL="0" indent="0">
              <a:buNone/>
              <a:defRPr sz="800"/>
            </a:lvl1pPr>
          </a:lstStyle>
          <a:p>
            <a:pPr lvl="0"/>
            <a:r>
              <a:rPr lang="de-DE" dirty="0"/>
              <a:t>Quelle, Kommentar, Fußnote</a:t>
            </a:r>
          </a:p>
        </p:txBody>
      </p:sp>
    </p:spTree>
    <p:extLst>
      <p:ext uri="{BB962C8B-B14F-4D97-AF65-F5344CB8AC3E}">
        <p14:creationId xmlns:p14="http://schemas.microsoft.com/office/powerpoint/2010/main" val="309947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20.11.21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2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4" descr="Kästchen-blau-breit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1" t="65588"/>
          <a:stretch>
            <a:fillRect/>
          </a:stretch>
        </p:blipFill>
        <p:spPr bwMode="auto">
          <a:xfrm>
            <a:off x="0" y="0"/>
            <a:ext cx="864711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2" name="Rectangle 88"/>
          <p:cNvSpPr>
            <a:spLocks noGrp="1" noChangeArrowheads="1"/>
          </p:cNvSpPr>
          <p:nvPr>
            <p:ph type="title"/>
          </p:nvPr>
        </p:nvSpPr>
        <p:spPr bwMode="auto">
          <a:xfrm>
            <a:off x="573088" y="188913"/>
            <a:ext cx="8074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173" name="Text Box 149"/>
          <p:cNvSpPr txBox="1">
            <a:spLocks noChangeArrowheads="1"/>
          </p:cNvSpPr>
          <p:nvPr userDrawn="1"/>
        </p:nvSpPr>
        <p:spPr bwMode="auto">
          <a:xfrm>
            <a:off x="582613" y="6450013"/>
            <a:ext cx="360000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0028A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fld id="{F799D93C-EBB9-483F-B6F8-E040C70EF213}" type="slidenum">
              <a:rPr lang="de-DE" sz="800" smtClean="0">
                <a:solidFill>
                  <a:schemeClr val="tx1"/>
                </a:solidFill>
              </a:rPr>
              <a:pPr algn="l"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chemeClr val="tx1"/>
              </a:solidFill>
            </a:endParaRPr>
          </a:p>
        </p:txBody>
      </p:sp>
      <p:grpSp>
        <p:nvGrpSpPr>
          <p:cNvPr id="1029" name="Group 151"/>
          <p:cNvGrpSpPr>
            <a:grpSpLocks/>
          </p:cNvGrpSpPr>
          <p:nvPr userDrawn="1"/>
        </p:nvGrpSpPr>
        <p:grpSpPr bwMode="auto">
          <a:xfrm>
            <a:off x="7024688" y="5949950"/>
            <a:ext cx="2119312" cy="908050"/>
            <a:chOff x="4425" y="3748"/>
            <a:chExt cx="1335" cy="572"/>
          </a:xfrm>
        </p:grpSpPr>
        <p:pic>
          <p:nvPicPr>
            <p:cNvPr id="1031" name="Picture 152" descr="Kästchen-weiss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407" b="68468"/>
            <a:stretch>
              <a:fillRect/>
            </a:stretch>
          </p:blipFill>
          <p:spPr bwMode="auto">
            <a:xfrm>
              <a:off x="4425" y="3748"/>
              <a:ext cx="1335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153" descr="Logo-RGB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" y="3909"/>
              <a:ext cx="83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79" name="Rectangle 1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2613" y="1733550"/>
            <a:ext cx="8064500" cy="44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Hier klicken, um Master-Textformat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>
          <a:xfrm>
            <a:off x="1211580" y="6450013"/>
            <a:ext cx="5989320" cy="216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Weisner, Hedstück, Altena, Nunne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72" r:id="rId7"/>
    <p:sldLayoutId id="2147483673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anose="020B0600070205080204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marL="188913" indent="-188913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65163" indent="-28575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4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5033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9224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3796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6pPr>
      <a:lvl7pPr marL="28368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7pPr>
      <a:lvl8pPr marL="32940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8pPr>
      <a:lvl9pPr marL="3751263" indent="-228600" algn="l" rtl="0" eaLnBrk="0" fontAlgn="base" hangingPunct="0">
        <a:spcBef>
          <a:spcPct val="0"/>
        </a:spcBef>
        <a:spcAft>
          <a:spcPct val="30000"/>
        </a:spcAft>
        <a:buClr>
          <a:srgbClr val="00377D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0" name="Text Box 6"/>
          <p:cNvSpPr txBox="1">
            <a:spLocks noChangeArrowheads="1"/>
          </p:cNvSpPr>
          <p:nvPr/>
        </p:nvSpPr>
        <p:spPr bwMode="auto">
          <a:xfrm>
            <a:off x="573088" y="573088"/>
            <a:ext cx="807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/>
            </a:pPr>
            <a:r>
              <a:rPr lang="de-DE" sz="1800">
                <a:solidFill>
                  <a:schemeClr val="bg1"/>
                </a:solidFill>
                <a:latin typeface="Arial" charset="0"/>
                <a:ea typeface="ＭＳ Ｐゴシック" charset="0"/>
              </a:rPr>
              <a:t>Wir geben Impulse</a:t>
            </a:r>
          </a:p>
        </p:txBody>
      </p:sp>
      <p:sp>
        <p:nvSpPr>
          <p:cNvPr id="70248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573088" y="188913"/>
            <a:ext cx="8074025" cy="369887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Fachhochschule Südwestfalen</a:t>
            </a:r>
            <a:endParaRPr lang="de-DE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751909" y="1829738"/>
            <a:ext cx="6171236" cy="1231106"/>
          </a:xfrm>
          <a:prstGeom prst="rect">
            <a:avLst/>
          </a:prstGeom>
          <a:solidFill>
            <a:schemeClr val="bg1">
              <a:alpha val="60000"/>
            </a:scheme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25400" h="0"/>
            <a:bevelB w="0" h="0"/>
          </a:sp3d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e-DE" altLang="de-DE" sz="4400" b="1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Pitch</a:t>
            </a:r>
          </a:p>
          <a:p>
            <a:pPr>
              <a:defRPr/>
            </a:pPr>
            <a:r>
              <a:rPr lang="de-DE" altLang="de-DE" sz="3600" b="1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Arbeitsplatzkoordination</a:t>
            </a:r>
            <a:endParaRPr lang="de-DE" altLang="de-DE" sz="4000" b="1" kern="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E69BD693-BEEE-41C5-B5D8-26070A1B9F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C151DAD-AE10-428B-82FD-4842E653135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AT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D6378C9-DD38-4F0C-8760-A4390EFB7683}"/>
              </a:ext>
            </a:extLst>
          </p:cNvPr>
          <p:cNvSpPr txBox="1"/>
          <p:nvPr/>
        </p:nvSpPr>
        <p:spPr>
          <a:xfrm>
            <a:off x="1955975" y="2847766"/>
            <a:ext cx="5232051" cy="116246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2400" b="1" dirty="0">
                <a:solidFill>
                  <a:prstClr val="white"/>
                </a:solidFill>
                <a:latin typeface="+mj-lt"/>
              </a:rPr>
              <a:t>Optische Umsetzung: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2400" b="1" dirty="0">
                <a:solidFill>
                  <a:prstClr val="white"/>
                </a:solidFill>
                <a:latin typeface="+mj-lt"/>
              </a:rPr>
              <a:t>Vorstellung Flyer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51E6D00-8D9B-4935-8475-FB2EC8E80EC4}"/>
              </a:ext>
            </a:extLst>
          </p:cNvPr>
          <p:cNvCxnSpPr>
            <a:cxnSpLocks/>
          </p:cNvCxnSpPr>
          <p:nvPr/>
        </p:nvCxnSpPr>
        <p:spPr>
          <a:xfrm>
            <a:off x="1127928" y="1701310"/>
            <a:ext cx="688814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880810F-16DC-4745-84D8-4C00D2E3D0A7}"/>
              </a:ext>
            </a:extLst>
          </p:cNvPr>
          <p:cNvCxnSpPr>
            <a:cxnSpLocks/>
          </p:cNvCxnSpPr>
          <p:nvPr/>
        </p:nvCxnSpPr>
        <p:spPr>
          <a:xfrm>
            <a:off x="1127928" y="5056212"/>
            <a:ext cx="688814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97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F05DCC-6EBC-45B4-833B-23834BAF28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BC319445-1BE7-4379-8D7B-912D6E95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74" y="0"/>
            <a:ext cx="4842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4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E69BD693-BEEE-41C5-B5D8-26070A1B9F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C151DAD-AE10-428B-82FD-4842E653135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AT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D6378C9-DD38-4F0C-8760-A4390EFB7683}"/>
              </a:ext>
            </a:extLst>
          </p:cNvPr>
          <p:cNvSpPr txBox="1"/>
          <p:nvPr/>
        </p:nvSpPr>
        <p:spPr>
          <a:xfrm>
            <a:off x="1955975" y="2847766"/>
            <a:ext cx="5232051" cy="116246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2400" b="1" dirty="0">
                <a:solidFill>
                  <a:prstClr val="white"/>
                </a:solidFill>
                <a:latin typeface="+mj-lt"/>
              </a:rPr>
              <a:t>Optische Umsetzung: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AT" sz="2400" b="1" dirty="0">
                <a:solidFill>
                  <a:prstClr val="white"/>
                </a:solidFill>
                <a:latin typeface="+mj-lt"/>
              </a:rPr>
              <a:t>Vorstellung Website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51E6D00-8D9B-4935-8475-FB2EC8E80EC4}"/>
              </a:ext>
            </a:extLst>
          </p:cNvPr>
          <p:cNvCxnSpPr>
            <a:cxnSpLocks/>
          </p:cNvCxnSpPr>
          <p:nvPr/>
        </p:nvCxnSpPr>
        <p:spPr>
          <a:xfrm>
            <a:off x="1127928" y="1701310"/>
            <a:ext cx="688814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880810F-16DC-4745-84D8-4C00D2E3D0A7}"/>
              </a:ext>
            </a:extLst>
          </p:cNvPr>
          <p:cNvCxnSpPr>
            <a:cxnSpLocks/>
          </p:cNvCxnSpPr>
          <p:nvPr/>
        </p:nvCxnSpPr>
        <p:spPr>
          <a:xfrm>
            <a:off x="1127928" y="5056212"/>
            <a:ext cx="688814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2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1CA4A-A212-4912-9BB7-53E6B189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sz="2400" dirty="0"/>
              <a:t>Technische und optische Umsetzung in der Theorie</a:t>
            </a:r>
            <a:br>
              <a:rPr lang="de-DE" sz="2400" dirty="0"/>
            </a:b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F05DCC-6EBC-45B4-833B-23834BAF28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969FE04-3938-44E9-A394-5B5990DC8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77" y="0"/>
            <a:ext cx="7414158" cy="6858000"/>
          </a:xfrm>
          <a:prstGeom prst="rect">
            <a:avLst/>
          </a:prstGeom>
        </p:spPr>
      </p:pic>
      <p:pic>
        <p:nvPicPr>
          <p:cNvPr id="12" name="Grafik 11" descr="Computer">
            <a:extLst>
              <a:ext uri="{FF2B5EF4-FFF2-40B4-BE49-F238E27FC236}">
                <a16:creationId xmlns:a16="http://schemas.microsoft.com/office/drawing/2014/main" id="{A3E0354E-3AAA-46DB-A239-D06A75D44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4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65BCD86-64F6-4A0D-97AF-EC8F867D6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032" y="-965"/>
            <a:ext cx="2133935" cy="6858000"/>
          </a:xfrm>
          <a:prstGeom prst="rect">
            <a:avLst/>
          </a:prstGeom>
        </p:spPr>
      </p:pic>
      <p:pic>
        <p:nvPicPr>
          <p:cNvPr id="10" name="Grafik 9" descr="Smartphone">
            <a:extLst>
              <a:ext uri="{FF2B5EF4-FFF2-40B4-BE49-F238E27FC236}">
                <a16:creationId xmlns:a16="http://schemas.microsoft.com/office/drawing/2014/main" id="{B3D9CD36-1468-4DC9-8F1F-B2A828DB3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504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4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1CA4A-A212-4912-9BB7-53E6B189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sz="2400" dirty="0"/>
              <a:t>Technische Umsetzung in der Theorie</a:t>
            </a:r>
            <a:br>
              <a:rPr lang="de-DE" sz="2400" dirty="0"/>
            </a:b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F05DCC-6EBC-45B4-833B-23834BAF28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7D6D280-D627-4F8B-BA31-5D2C51BFAB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Minimum Viable </a:t>
            </a:r>
            <a:r>
              <a:rPr lang="de-DE" dirty="0" err="1"/>
              <a:t>Product</a:t>
            </a:r>
            <a:endParaRPr lang="de-DE" dirty="0"/>
          </a:p>
          <a:p>
            <a:endParaRPr lang="de-DE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E89128E0-0EE8-4996-8C3C-4C7889D3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1406"/>
            <a:ext cx="9144000" cy="456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6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1CA4A-A212-4912-9BB7-53E6B189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738664"/>
          </a:xfrm>
        </p:spPr>
        <p:txBody>
          <a:bodyPr/>
          <a:lstStyle/>
          <a:p>
            <a:r>
              <a:rPr lang="de-DE" sz="2400" dirty="0"/>
              <a:t>Technische Umsetzung in der Theorie</a:t>
            </a:r>
            <a:br>
              <a:rPr lang="de-DE" sz="2400" dirty="0"/>
            </a:b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F05DCC-6EBC-45B4-833B-23834BAF28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7D6D280-D627-4F8B-BA31-5D2C51BFAB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Weiterentwicklung des MVPs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CE5B3FF-2DB0-4594-A8E6-5F9F7F4C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1406"/>
            <a:ext cx="9144000" cy="456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6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11DFF-61C9-40C1-87F2-B0597AC4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4A0AE5-E2B2-40DD-A36F-BD7F7589E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Kooperation mit der Bibliothek</a:t>
            </a:r>
          </a:p>
          <a:p>
            <a:pPr lvl="1"/>
            <a:r>
              <a:rPr lang="de-DE" dirty="0"/>
              <a:t>Ansprechpartner (Christian Dabrowski)</a:t>
            </a:r>
          </a:p>
          <a:p>
            <a:pPr lvl="1"/>
            <a:endParaRPr lang="de-DE" dirty="0"/>
          </a:p>
          <a:p>
            <a:r>
              <a:rPr lang="de-DE" dirty="0"/>
              <a:t>Praxistest mit vereinfachter Software, um Funktion zu prüfen</a:t>
            </a:r>
          </a:p>
          <a:p>
            <a:pPr lvl="1"/>
            <a:r>
              <a:rPr lang="de-DE" dirty="0"/>
              <a:t>Platzreservierung über E-Mailadresse (Daten werden in Excel </a:t>
            </a:r>
            <a:r>
              <a:rPr lang="de-DE" dirty="0" err="1"/>
              <a:t>sheet</a:t>
            </a:r>
            <a:r>
              <a:rPr lang="de-DE" dirty="0"/>
              <a:t> gepflegt)</a:t>
            </a:r>
          </a:p>
          <a:p>
            <a:pPr lvl="1"/>
            <a:r>
              <a:rPr lang="de-DE" dirty="0"/>
              <a:t>Google Spreadsheets</a:t>
            </a:r>
          </a:p>
          <a:p>
            <a:pPr lvl="1"/>
            <a:endParaRPr lang="de-DE" dirty="0"/>
          </a:p>
          <a:p>
            <a:r>
              <a:rPr lang="de-DE" dirty="0"/>
              <a:t>Layout festlegen</a:t>
            </a:r>
          </a:p>
          <a:p>
            <a:pPr lvl="1"/>
            <a:r>
              <a:rPr lang="de-DE" dirty="0"/>
              <a:t>Zum Beispiel mit </a:t>
            </a:r>
            <a:r>
              <a:rPr lang="de-DE" dirty="0" err="1"/>
              <a:t>Axure</a:t>
            </a:r>
            <a:r>
              <a:rPr lang="de-DE" dirty="0"/>
              <a:t> RP</a:t>
            </a:r>
          </a:p>
          <a:p>
            <a:pPr lvl="1"/>
            <a:endParaRPr lang="de-DE" dirty="0"/>
          </a:p>
          <a:p>
            <a:r>
              <a:rPr lang="de-DE" dirty="0"/>
              <a:t>Verantwortlichen für die restlichen Räume (Foyer, </a:t>
            </a:r>
            <a:r>
              <a:rPr lang="de-DE" dirty="0" err="1"/>
              <a:t>Poolraum</a:t>
            </a:r>
            <a:r>
              <a:rPr lang="de-DE" dirty="0"/>
              <a:t>) ansprechen</a:t>
            </a:r>
          </a:p>
          <a:p>
            <a:endParaRPr lang="de-DE" dirty="0"/>
          </a:p>
          <a:p>
            <a:r>
              <a:rPr lang="de-DE" dirty="0"/>
              <a:t>Gespräch mit Hochschulleitung</a:t>
            </a:r>
          </a:p>
          <a:p>
            <a:pPr lvl="1"/>
            <a:r>
              <a:rPr lang="de-DE" dirty="0"/>
              <a:t>Absegnung für die Idee einholen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DF22C5-B68D-40B5-8561-FEED051E7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CA4C14E-A236-4A90-A9B1-F07B3B566E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2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0" name="Text Box 6"/>
          <p:cNvSpPr txBox="1">
            <a:spLocks noChangeArrowheads="1"/>
          </p:cNvSpPr>
          <p:nvPr/>
        </p:nvSpPr>
        <p:spPr bwMode="auto">
          <a:xfrm>
            <a:off x="573088" y="573088"/>
            <a:ext cx="807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>
              <a:defRPr/>
            </a:pPr>
            <a:r>
              <a:rPr lang="de-DE" sz="1800">
                <a:solidFill>
                  <a:schemeClr val="bg1"/>
                </a:solidFill>
                <a:latin typeface="Arial" charset="0"/>
                <a:ea typeface="ＭＳ Ｐゴシック" charset="0"/>
              </a:rPr>
              <a:t>Wir geben Impulse</a:t>
            </a:r>
          </a:p>
        </p:txBody>
      </p:sp>
      <p:sp>
        <p:nvSpPr>
          <p:cNvPr id="70248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573088" y="188913"/>
            <a:ext cx="8074025" cy="369887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/>
              <a:t>Fachhochschule Südwestfalen</a:t>
            </a:r>
            <a:endParaRPr lang="de-DE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751909" y="1829738"/>
            <a:ext cx="6171236" cy="1354217"/>
          </a:xfrm>
          <a:prstGeom prst="rect">
            <a:avLst/>
          </a:prstGeom>
          <a:solidFill>
            <a:schemeClr val="bg1">
              <a:alpha val="60000"/>
            </a:schemeClr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25400" h="0"/>
            <a:bevelB w="0" h="0"/>
          </a:sp3d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de-DE" altLang="de-DE" sz="4400" b="1" kern="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Vielen Dank für Ihre Aufmerksamkeit!</a:t>
            </a:r>
            <a:endParaRPr lang="de-DE" altLang="de-DE" sz="4000" b="1" kern="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4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AB567-5AB7-4094-8789-920946414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E942C-DEFE-42CB-8C19-2298CCAD0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sz="2400" b="1" dirty="0">
              <a:solidFill>
                <a:srgbClr val="00377D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2400" b="1" dirty="0"/>
              <a:t>User </a:t>
            </a:r>
            <a:r>
              <a:rPr lang="de-DE" sz="2400" b="1" dirty="0" err="1"/>
              <a:t>story</a:t>
            </a:r>
            <a:endParaRPr lang="de-DE" sz="2400" b="1" dirty="0"/>
          </a:p>
          <a:p>
            <a:pPr marL="342900" indent="-342900">
              <a:buFont typeface="+mj-lt"/>
              <a:buAutoNum type="arabicPeriod"/>
            </a:pPr>
            <a:r>
              <a:rPr lang="de-DE" sz="2400" b="1" dirty="0"/>
              <a:t>Unsere Idee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b="1" dirty="0"/>
              <a:t>Der Bedarf an unserer Idee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b="1" dirty="0"/>
              <a:t>Technische und optische Umsetzung in der Theorie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400" b="1" dirty="0"/>
              <a:t>Nächste Schritte </a:t>
            </a:r>
          </a:p>
          <a:p>
            <a:pPr marL="0" indent="0">
              <a:buNone/>
            </a:pPr>
            <a:endParaRPr lang="de-DE" sz="2400" b="1" dirty="0"/>
          </a:p>
          <a:p>
            <a:endParaRPr lang="de-DE" sz="2000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0F0A55-C077-456C-B234-7798F2CA97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77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12483-D84C-444C-AE49-4A56C402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User Story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62950C-6AA7-4A93-AA3C-488D7793E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>
                <a:solidFill>
                  <a:srgbClr val="00377D"/>
                </a:solidFill>
              </a:rPr>
              <a:t>Weisner, Hedstück, Altena, Nunne</a:t>
            </a:r>
            <a:endParaRPr lang="de-DE" dirty="0">
              <a:solidFill>
                <a:srgbClr val="00377D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4429B71-B811-481C-9AE4-B127E3EB38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3" r="21265"/>
          <a:stretch/>
        </p:blipFill>
        <p:spPr>
          <a:xfrm>
            <a:off x="673583" y="2601774"/>
            <a:ext cx="1620000" cy="1763499"/>
          </a:xfrm>
          <a:prstGeom prst="rect">
            <a:avLst/>
          </a:prstGeom>
          <a:ln>
            <a:solidFill>
              <a:srgbClr val="00377D"/>
            </a:solidFill>
          </a:ln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6A40DBA-4EAF-4B4B-8A9D-46A631C43607}"/>
              </a:ext>
            </a:extLst>
          </p:cNvPr>
          <p:cNvSpPr/>
          <p:nvPr/>
        </p:nvSpPr>
        <p:spPr>
          <a:xfrm>
            <a:off x="553557" y="2012303"/>
            <a:ext cx="4470179" cy="439444"/>
          </a:xfrm>
          <a:prstGeom prst="rect">
            <a:avLst/>
          </a:prstGeom>
          <a:solidFill>
            <a:srgbClr val="003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dirty="0">
                <a:solidFill>
                  <a:schemeClr val="bg1"/>
                </a:solidFill>
              </a:rPr>
              <a:t>D</a:t>
            </a:r>
            <a:r>
              <a:rPr lang="de-DE" sz="1600" b="1" dirty="0" err="1">
                <a:solidFill>
                  <a:schemeClr val="bg1"/>
                </a:solidFill>
              </a:rPr>
              <a:t>ennis</a:t>
            </a:r>
            <a:endParaRPr lang="de-DE" sz="1600" b="1" dirty="0">
              <a:solidFill>
                <a:schemeClr val="bg1"/>
              </a:solidFill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B362243-12DA-40C2-8121-6A1B130ACCC1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553557" y="2232025"/>
            <a:ext cx="0" cy="3209346"/>
          </a:xfrm>
          <a:prstGeom prst="line">
            <a:avLst/>
          </a:prstGeom>
          <a:ln>
            <a:solidFill>
              <a:srgbClr val="003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15DE3C3-788B-4DAC-97DE-A0E7AFEF3050}"/>
              </a:ext>
            </a:extLst>
          </p:cNvPr>
          <p:cNvCxnSpPr>
            <a:cxnSpLocks/>
          </p:cNvCxnSpPr>
          <p:nvPr/>
        </p:nvCxnSpPr>
        <p:spPr>
          <a:xfrm>
            <a:off x="5013649" y="2232023"/>
            <a:ext cx="0" cy="3209348"/>
          </a:xfrm>
          <a:prstGeom prst="line">
            <a:avLst/>
          </a:prstGeom>
          <a:ln>
            <a:solidFill>
              <a:srgbClr val="003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C4857CB-E509-4F2B-9291-EF59FB7DE0BB}"/>
              </a:ext>
            </a:extLst>
          </p:cNvPr>
          <p:cNvCxnSpPr>
            <a:cxnSpLocks/>
          </p:cNvCxnSpPr>
          <p:nvPr/>
        </p:nvCxnSpPr>
        <p:spPr>
          <a:xfrm flipH="1">
            <a:off x="553557" y="5441371"/>
            <a:ext cx="4470183" cy="0"/>
          </a:xfrm>
          <a:prstGeom prst="line">
            <a:avLst/>
          </a:prstGeom>
          <a:ln>
            <a:solidFill>
              <a:srgbClr val="0037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BA6D9F86-FAC1-4B44-990C-D1B820DBFE39}"/>
              </a:ext>
            </a:extLst>
          </p:cNvPr>
          <p:cNvSpPr txBox="1"/>
          <p:nvPr/>
        </p:nvSpPr>
        <p:spPr>
          <a:xfrm>
            <a:off x="2626099" y="2749432"/>
            <a:ext cx="2397637" cy="2339102"/>
          </a:xfrm>
          <a:prstGeom prst="rect">
            <a:avLst/>
          </a:prstGeom>
          <a:solidFill>
            <a:srgbClr val="00377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de-DE" sz="1400" dirty="0">
              <a:solidFill>
                <a:schemeClr val="bg1"/>
              </a:solidFill>
            </a:endParaRP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„Immer, wenn ich die Zeit zwischen zwei Vorlesungen oder bei einem Entfall nutzen möchte, um produktiv zu sein, finde ich keinen Platz.“</a:t>
            </a:r>
          </a:p>
          <a:p>
            <a:pPr algn="ctr"/>
            <a:endParaRPr lang="de-DE" sz="1200" dirty="0">
              <a:solidFill>
                <a:schemeClr val="bg1"/>
              </a:solidFill>
            </a:endParaRPr>
          </a:p>
          <a:p>
            <a:pPr algn="ctr"/>
            <a:r>
              <a:rPr lang="de-DE" sz="1200" dirty="0">
                <a:solidFill>
                  <a:schemeClr val="bg1"/>
                </a:solidFill>
              </a:rPr>
              <a:t>„Und wenn ich mal einen finde, eignet dieser sich nicht, um das zu machen, was ich gerade vorhabe.“</a:t>
            </a:r>
          </a:p>
          <a:p>
            <a:pPr algn="ctr"/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974BFC-E2C1-4357-A082-42F920A48B8E}"/>
              </a:ext>
            </a:extLst>
          </p:cNvPr>
          <p:cNvSpPr txBox="1"/>
          <p:nvPr/>
        </p:nvSpPr>
        <p:spPr>
          <a:xfrm>
            <a:off x="618153" y="4462655"/>
            <a:ext cx="8655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>
                <a:solidFill>
                  <a:srgbClr val="00377D"/>
                </a:solidFill>
              </a:rPr>
              <a:t>Alter:</a:t>
            </a:r>
            <a:endParaRPr lang="de-DE" sz="1000" dirty="0">
              <a:solidFill>
                <a:srgbClr val="00377D"/>
              </a:solidFill>
            </a:endParaRPr>
          </a:p>
          <a:p>
            <a:pPr algn="r"/>
            <a:r>
              <a:rPr lang="de-DE" sz="1000" b="1" dirty="0">
                <a:solidFill>
                  <a:srgbClr val="00377D"/>
                </a:solidFill>
              </a:rPr>
              <a:t>Beruf:</a:t>
            </a:r>
            <a:endParaRPr lang="de-DE" sz="1000" dirty="0">
              <a:solidFill>
                <a:srgbClr val="00377D"/>
              </a:solidFill>
            </a:endParaRPr>
          </a:p>
          <a:p>
            <a:pPr algn="r"/>
            <a:r>
              <a:rPr lang="de-DE" sz="1000" b="1" dirty="0">
                <a:solidFill>
                  <a:srgbClr val="00377D"/>
                </a:solidFill>
              </a:rPr>
              <a:t>Familie:</a:t>
            </a:r>
            <a:endParaRPr lang="de-DE" sz="1000" dirty="0">
              <a:solidFill>
                <a:srgbClr val="00377D"/>
              </a:solidFill>
            </a:endParaRPr>
          </a:p>
          <a:p>
            <a:pPr algn="r"/>
            <a:r>
              <a:rPr lang="de-DE" sz="1000" b="1" dirty="0">
                <a:solidFill>
                  <a:srgbClr val="00377D"/>
                </a:solidFill>
              </a:rPr>
              <a:t>Wohnort:</a:t>
            </a:r>
            <a:endParaRPr lang="de-DE" sz="1000" dirty="0">
              <a:solidFill>
                <a:srgbClr val="00377D"/>
              </a:solidFill>
            </a:endParaRPr>
          </a:p>
          <a:p>
            <a:pPr algn="r"/>
            <a:r>
              <a:rPr lang="de-DE" sz="1000" b="1" dirty="0">
                <a:solidFill>
                  <a:srgbClr val="00377D"/>
                </a:solidFill>
              </a:rPr>
              <a:t>Archetyp: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0F2D6DB-F892-425A-B0F1-782E920439D6}"/>
              </a:ext>
            </a:extLst>
          </p:cNvPr>
          <p:cNvSpPr txBox="1"/>
          <p:nvPr/>
        </p:nvSpPr>
        <p:spPr>
          <a:xfrm>
            <a:off x="1483727" y="4462655"/>
            <a:ext cx="11580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000" dirty="0">
                <a:solidFill>
                  <a:srgbClr val="00377D"/>
                </a:solidFill>
              </a:rPr>
              <a:t>26</a:t>
            </a:r>
          </a:p>
          <a:p>
            <a:pPr algn="l"/>
            <a:r>
              <a:rPr lang="de-DE" sz="1000" dirty="0">
                <a:solidFill>
                  <a:srgbClr val="00377D"/>
                </a:solidFill>
              </a:rPr>
              <a:t>BWL-Student</a:t>
            </a:r>
          </a:p>
          <a:p>
            <a:pPr algn="l"/>
            <a:r>
              <a:rPr lang="de-DE" sz="1000" dirty="0">
                <a:solidFill>
                  <a:srgbClr val="00377D"/>
                </a:solidFill>
              </a:rPr>
              <a:t>Verlobt</a:t>
            </a:r>
          </a:p>
          <a:p>
            <a:pPr algn="l"/>
            <a:r>
              <a:rPr lang="de-DE" sz="1000" dirty="0">
                <a:solidFill>
                  <a:srgbClr val="00377D"/>
                </a:solidFill>
              </a:rPr>
              <a:t>Essen</a:t>
            </a:r>
          </a:p>
          <a:p>
            <a:pPr algn="l"/>
            <a:r>
              <a:rPr lang="de-DE" sz="1000" dirty="0">
                <a:solidFill>
                  <a:srgbClr val="00377D"/>
                </a:solidFill>
              </a:rPr>
              <a:t>Der Hausbauer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70681B2-47CD-4BCC-8128-921FFE5A6C24}"/>
              </a:ext>
            </a:extLst>
          </p:cNvPr>
          <p:cNvSpPr txBox="1"/>
          <p:nvPr/>
        </p:nvSpPr>
        <p:spPr>
          <a:xfrm rot="19392678">
            <a:off x="5376903" y="2515168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zu laut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81EDA4E-EAA0-42F9-9F2F-B01F5F46FD2D}"/>
              </a:ext>
            </a:extLst>
          </p:cNvPr>
          <p:cNvSpPr txBox="1"/>
          <p:nvPr/>
        </p:nvSpPr>
        <p:spPr>
          <a:xfrm rot="2108038">
            <a:off x="7528789" y="4502318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zu voll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BDEC1A1-3251-41CA-BCDE-1807F20AB341}"/>
              </a:ext>
            </a:extLst>
          </p:cNvPr>
          <p:cNvSpPr txBox="1"/>
          <p:nvPr/>
        </p:nvSpPr>
        <p:spPr>
          <a:xfrm rot="20464998">
            <a:off x="5421010" y="4200699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keine Steckdose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95D126A-773C-41DA-AED8-A90A0DF8AC1D}"/>
              </a:ext>
            </a:extLst>
          </p:cNvPr>
          <p:cNvSpPr txBox="1"/>
          <p:nvPr/>
        </p:nvSpPr>
        <p:spPr>
          <a:xfrm rot="426228">
            <a:off x="5449891" y="3570069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besetzt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8A821B34-8692-487A-8AF5-4C568B9FA9CA}"/>
              </a:ext>
            </a:extLst>
          </p:cNvPr>
          <p:cNvSpPr txBox="1"/>
          <p:nvPr/>
        </p:nvSpPr>
        <p:spPr>
          <a:xfrm rot="1283994">
            <a:off x="6324958" y="5238356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darf nicht reden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C01ED357-6599-4D75-84EE-2231B4B9EEAC}"/>
              </a:ext>
            </a:extLst>
          </p:cNvPr>
          <p:cNvSpPr txBox="1"/>
          <p:nvPr/>
        </p:nvSpPr>
        <p:spPr>
          <a:xfrm rot="1260332">
            <a:off x="6084953" y="1962319"/>
            <a:ext cx="2889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wird für Veranstaltung</a:t>
            </a:r>
          </a:p>
          <a:p>
            <a:r>
              <a:rPr lang="de-DE" sz="2000" b="1" dirty="0"/>
              <a:t>gebraucht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A226AC4-4D51-4441-AFD2-3960B534E8AC}"/>
              </a:ext>
            </a:extLst>
          </p:cNvPr>
          <p:cNvSpPr txBox="1"/>
          <p:nvPr/>
        </p:nvSpPr>
        <p:spPr>
          <a:xfrm>
            <a:off x="6390774" y="3105541"/>
            <a:ext cx="227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kein Platz für alle</a:t>
            </a:r>
          </a:p>
        </p:txBody>
      </p:sp>
    </p:spTree>
    <p:extLst>
      <p:ext uri="{BB962C8B-B14F-4D97-AF65-F5344CB8AC3E}">
        <p14:creationId xmlns:p14="http://schemas.microsoft.com/office/powerpoint/2010/main" val="300512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12AF7-DD3B-4282-9166-55CE6AF1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Unsere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CE67D-712B-4B7B-8394-03EA6C95C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>
                <a:solidFill>
                  <a:srgbClr val="00377D"/>
                </a:solidFill>
                <a:latin typeface="+mj-lt"/>
              </a:rPr>
              <a:t>Rahmenbedingungen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Arbeitsplatzkatalog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Kalender mit Buchungsfunktion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QR Codes</a:t>
            </a:r>
            <a:endParaRPr lang="de-DE" b="1" dirty="0">
              <a:solidFill>
                <a:srgbClr val="00377D"/>
              </a:solidFill>
              <a:latin typeface="+mj-lt"/>
            </a:endParaRPr>
          </a:p>
          <a:p>
            <a:endParaRPr lang="de-DE" b="1" dirty="0">
              <a:solidFill>
                <a:srgbClr val="00377D"/>
              </a:solidFill>
              <a:latin typeface="+mj-lt"/>
            </a:endParaRPr>
          </a:p>
          <a:p>
            <a:r>
              <a:rPr lang="de-DE" b="1" dirty="0">
                <a:solidFill>
                  <a:srgbClr val="00377D"/>
                </a:solidFill>
                <a:latin typeface="+mj-lt"/>
              </a:rPr>
              <a:t>Buchung im Vorhinein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Bequem von zu Hause bei der</a:t>
            </a:r>
          </a:p>
          <a:p>
            <a:pPr marL="855663" lvl="2" indent="0">
              <a:buNone/>
            </a:pPr>
            <a:r>
              <a:rPr lang="de-DE" dirty="0"/>
              <a:t>Wochenplanung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Bis zu 3 Std am Stück</a:t>
            </a:r>
          </a:p>
          <a:p>
            <a:endParaRPr lang="de-DE" dirty="0"/>
          </a:p>
          <a:p>
            <a:r>
              <a:rPr lang="de-DE" b="1" dirty="0">
                <a:solidFill>
                  <a:srgbClr val="00377D"/>
                </a:solidFill>
              </a:rPr>
              <a:t>Spontane Buchung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Durch Scannen von QR Code am</a:t>
            </a:r>
          </a:p>
          <a:p>
            <a:pPr marL="855663" lvl="2" indent="0">
              <a:buNone/>
            </a:pPr>
            <a:r>
              <a:rPr lang="de-DE" dirty="0"/>
              <a:t>Arbeitsplatz direkt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55323B-23FE-43CF-896A-4333FB13C6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/>
              <a:t>Weisner, </a:t>
            </a:r>
            <a:r>
              <a:rPr lang="de-DE" dirty="0" err="1"/>
              <a:t>Hedstück</a:t>
            </a:r>
            <a:r>
              <a:rPr lang="de-DE" dirty="0"/>
              <a:t>, Altena, Nunne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F889779-936F-4137-A2D1-86C025CC2F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Online Buchungsportal zur Arbeitsplatzreservierung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887155C-AB5D-41F5-9E77-271A81475B4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447923" y="1483707"/>
            <a:ext cx="2113464" cy="211346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27F15C8-143C-46A1-8BB0-12BF862722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8377" t="18637" r="29495" b="17425"/>
          <a:stretch/>
        </p:blipFill>
        <p:spPr>
          <a:xfrm>
            <a:off x="4378847" y="3188400"/>
            <a:ext cx="1853277" cy="1875144"/>
          </a:xfrm>
          <a:prstGeom prst="rect">
            <a:avLst/>
          </a:prstGeom>
        </p:spPr>
      </p:pic>
      <p:pic>
        <p:nvPicPr>
          <p:cNvPr id="1026" name="Picture 2" descr="QR Code Icon | Free SVG / PNG, Premium Animated GIF / APNG Customizable  Icons · Loading.io">
            <a:extLst>
              <a:ext uri="{FF2B5EF4-FFF2-40B4-BE49-F238E27FC236}">
                <a16:creationId xmlns:a16="http://schemas.microsoft.com/office/drawing/2014/main" id="{549F6EBF-B086-486E-AF67-F156BE5FE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109" y="4136905"/>
            <a:ext cx="1853278" cy="185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3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6AADE-CD2D-457E-9082-E516DE62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Der Bedarf an unserer Idee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AD1BB0-16E1-4710-AC82-A1557F57EC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pic>
        <p:nvPicPr>
          <p:cNvPr id="6" name="Inhaltsplatzhalter 7">
            <a:extLst>
              <a:ext uri="{FF2B5EF4-FFF2-40B4-BE49-F238E27FC236}">
                <a16:creationId xmlns:a16="http://schemas.microsoft.com/office/drawing/2014/main" id="{208A2FC8-46E5-498D-B631-C58EF129C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88" y="1328460"/>
            <a:ext cx="58856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0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6AADE-CD2D-457E-9082-E516DE62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Der Bedarf an unserer Idee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AD1BB0-16E1-4710-AC82-A1557F57EC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5F18297-934F-4FEE-AF4F-5C8BBD816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79" y="1242893"/>
            <a:ext cx="56397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9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6AADE-CD2D-457E-9082-E516DE62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Der Bedarf an unserer Idee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AD1BB0-16E1-4710-AC82-A1557F57EC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9A8ACA1E-0A33-4A67-9574-D151018B9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06" y="1328460"/>
            <a:ext cx="59497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0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6AADE-CD2D-457E-9082-E516DE62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Der Bedarf an unserer Idee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AD1BB0-16E1-4710-AC82-A1557F57EC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4BA90FEB-4B58-4435-A7A5-85950312C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1272262"/>
            <a:ext cx="60071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3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6AADE-CD2D-457E-9082-E516DE62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188913"/>
            <a:ext cx="8074025" cy="369332"/>
          </a:xfrm>
        </p:spPr>
        <p:txBody>
          <a:bodyPr/>
          <a:lstStyle/>
          <a:p>
            <a:r>
              <a:rPr lang="de-DE" dirty="0"/>
              <a:t>Der Bedarf an unserer Idee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AD1BB0-16E1-4710-AC82-A1557F57EC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Weisner, Hedstück, Altena, Nunne</a:t>
            </a:r>
            <a:endParaRPr lang="de-DE" dirty="0"/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C284850B-27F9-4807-A01E-D86D4B694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558" y="1328460"/>
            <a:ext cx="57008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9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Leere Präsentation">
  <a:themeElements>
    <a:clrScheme name="Benutzerdefiniert 3">
      <a:dk1>
        <a:srgbClr val="000000"/>
      </a:dk1>
      <a:lt1>
        <a:srgbClr val="FFFFFF"/>
      </a:lt1>
      <a:dk2>
        <a:srgbClr val="005EAD"/>
      </a:dk2>
      <a:lt2>
        <a:srgbClr val="000000"/>
      </a:lt2>
      <a:accent1>
        <a:srgbClr val="C0C0C0"/>
      </a:accent1>
      <a:accent2>
        <a:srgbClr val="005EAD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49C"/>
      </a:accent6>
      <a:hlink>
        <a:srgbClr val="005EAD"/>
      </a:hlink>
      <a:folHlink>
        <a:srgbClr val="00549C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2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33CC"/>
        </a:dk2>
        <a:lt2>
          <a:srgbClr val="000000"/>
        </a:lt2>
        <a:accent1>
          <a:srgbClr val="3399FF"/>
        </a:accent1>
        <a:accent2>
          <a:srgbClr val="0033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002DB9"/>
        </a:accent6>
        <a:hlink>
          <a:srgbClr val="CC00CC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5EAD"/>
        </a:dk2>
        <a:lt2>
          <a:srgbClr val="000000"/>
        </a:lt2>
        <a:accent1>
          <a:srgbClr val="C0C0C0"/>
        </a:accent1>
        <a:accent2>
          <a:srgbClr val="005EA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49C"/>
        </a:accent6>
        <a:hlink>
          <a:srgbClr val="B2B2B2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HD:PROGRAMME:Microsoft Office 98:Vorlagen:Leere Präsentation</Template>
  <TotalTime>0</TotalTime>
  <Words>375</Words>
  <Application>Microsoft Office PowerPoint</Application>
  <PresentationFormat>Bildschirmpräsentation (4:3)</PresentationFormat>
  <Paragraphs>95</Paragraphs>
  <Slides>18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  <vt:variant>
        <vt:lpstr>Zielgruppenorientierte Präsentationen</vt:lpstr>
      </vt:variant>
      <vt:variant>
        <vt:i4>1</vt:i4>
      </vt:variant>
    </vt:vector>
  </HeadingPairs>
  <TitlesOfParts>
    <vt:vector size="26" baseType="lpstr">
      <vt:lpstr>Arial</vt:lpstr>
      <vt:lpstr>Calibri</vt:lpstr>
      <vt:lpstr>Symbol</vt:lpstr>
      <vt:lpstr>Syntax</vt:lpstr>
      <vt:lpstr>Times</vt:lpstr>
      <vt:lpstr>Wingdings</vt:lpstr>
      <vt:lpstr>Leere Präsentation</vt:lpstr>
      <vt:lpstr>Fachhochschule Südwestfalen</vt:lpstr>
      <vt:lpstr>Agenda</vt:lpstr>
      <vt:lpstr>User Story</vt:lpstr>
      <vt:lpstr>Unsere Idee</vt:lpstr>
      <vt:lpstr>Der Bedarf an unserer Idee</vt:lpstr>
      <vt:lpstr>Der Bedarf an unserer Idee</vt:lpstr>
      <vt:lpstr>Der Bedarf an unserer Idee</vt:lpstr>
      <vt:lpstr>Der Bedarf an unserer Idee</vt:lpstr>
      <vt:lpstr>Der Bedarf an unserer Idee</vt:lpstr>
      <vt:lpstr>PowerPoint-Präsentation</vt:lpstr>
      <vt:lpstr>PowerPoint-Präsentation</vt:lpstr>
      <vt:lpstr>PowerPoint-Präsentation</vt:lpstr>
      <vt:lpstr>Technische und optische Umsetzung in der Theorie </vt:lpstr>
      <vt:lpstr>PowerPoint-Präsentation</vt:lpstr>
      <vt:lpstr>Technische Umsetzung in der Theorie </vt:lpstr>
      <vt:lpstr>Technische Umsetzung in der Theorie </vt:lpstr>
      <vt:lpstr>Nächste Schritte</vt:lpstr>
      <vt:lpstr>Fachhochschule Südwestfalen</vt:lpstr>
      <vt:lpstr>Mustermann1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IK</dc:creator>
  <cp:lastModifiedBy>Patrick Altena</cp:lastModifiedBy>
  <cp:revision>24</cp:revision>
  <cp:lastPrinted>2010-04-29T14:30:22Z</cp:lastPrinted>
  <dcterms:created xsi:type="dcterms:W3CDTF">2010-04-29T12:39:23Z</dcterms:created>
  <dcterms:modified xsi:type="dcterms:W3CDTF">2021-11-20T16:00:48Z</dcterms:modified>
</cp:coreProperties>
</file>