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2" r:id="rId2"/>
    <p:sldId id="407" r:id="rId3"/>
    <p:sldId id="406" r:id="rId4"/>
    <p:sldId id="416" r:id="rId5"/>
    <p:sldId id="417" r:id="rId6"/>
    <p:sldId id="415" r:id="rId7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D"/>
    <a:srgbClr val="2E2C60"/>
    <a:srgbClr val="FF3300"/>
    <a:srgbClr val="800000"/>
    <a:srgbClr val="990000"/>
    <a:srgbClr val="CC0000"/>
    <a:srgbClr val="FFCC00"/>
    <a:srgbClr val="005EAD"/>
    <a:srgbClr val="002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B4C25-1536-4A15-A14B-8557995B9C35}" v="1" dt="2021-11-18T08:38:07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61" y="62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notesViewPr>
    <p:cSldViewPr snapToGrid="0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A158F388-554B-4D35-A171-7B8B08793D3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42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3447426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1pPr>
    <a:lvl2pPr marL="742950" indent="-28575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2pPr>
    <a:lvl3pPr marL="11430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3pPr>
    <a:lvl4pPr marL="16002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4pPr>
    <a:lvl5pPr marL="20574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1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Steht der Idee positiv gegenüber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Sieht potenziellen Mehrwert für Studierende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Sieht Schwächen beim Umsetzungskonzept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Stimmt testweisen Einführung zu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sz="12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Ist skeptisch bezgl. des Mehrwerts für Studierende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Sieht Mehraufwand für Bibliothekspersonal für kritisch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Sieht Schwächen bei der Verwaltung der Plätze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/>
              <a:t>Würde Testlauf zustimmen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36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17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6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9" descr="Kästchen-weis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pic>
        <p:nvPicPr>
          <p:cNvPr id="8" name="Picture 153" descr="Logo-RGB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205538"/>
            <a:ext cx="1323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6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2613" y="1733550"/>
            <a:ext cx="8064500" cy="4405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 (optional)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82613" y="1271588"/>
            <a:ext cx="8064500" cy="273600"/>
          </a:xfrm>
        </p:spPr>
        <p:txBody>
          <a:bodyPr/>
          <a:lstStyle>
            <a:lvl1pPr marL="0" indent="0">
              <a:buNone/>
              <a:defRPr lang="de-DE" sz="1800" b="1" kern="1200" dirty="0" smtClean="0">
                <a:solidFill>
                  <a:srgbClr val="00377D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lvl="0"/>
            <a:r>
              <a:rPr lang="de-DE" dirty="0"/>
              <a:t>Überschrift 2. Ordnung (optional)</a:t>
            </a:r>
          </a:p>
        </p:txBody>
      </p:sp>
    </p:spTree>
    <p:extLst>
      <p:ext uri="{BB962C8B-B14F-4D97-AF65-F5344CB8AC3E}">
        <p14:creationId xmlns:p14="http://schemas.microsoft.com/office/powerpoint/2010/main" val="618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8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939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5617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7460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7289800" y="6157963"/>
            <a:ext cx="1404000" cy="468000"/>
          </a:xfrm>
          <a:prstGeom prst="rect">
            <a:avLst/>
          </a:pr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0994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4" descr="Kästchen-blau-breit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 userDrawn="1"/>
        </p:nvSpPr>
        <p:spPr bwMode="auto">
          <a:xfrm>
            <a:off x="582613" y="6450013"/>
            <a:ext cx="36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fld id="{F799D93C-EBB9-483F-B6F8-E040C70EF213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029" name="Group 151"/>
          <p:cNvGrpSpPr>
            <a:grpSpLocks/>
          </p:cNvGrpSpPr>
          <p:nvPr userDrawn="1"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031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153" descr="Logo-RGB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909"/>
              <a:ext cx="83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Master-Textformat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211580" y="6450013"/>
            <a:ext cx="5989320" cy="216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Weisner, Hedstück, Altena, Nunne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de-DE" sz="1800">
                <a:solidFill>
                  <a:schemeClr val="bg1"/>
                </a:solidFill>
                <a:latin typeface="Arial" charset="0"/>
                <a:ea typeface="ＭＳ Ｐゴシック" charset="0"/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8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Fachhochschule Südwestfalen</a:t>
            </a:r>
            <a:endParaRPr lang="de-DE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751909" y="1829738"/>
            <a:ext cx="6171236" cy="1231106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5400" h="0"/>
            <a:bevelB w="0" h="0"/>
          </a:sp3d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altLang="de-DE" sz="44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Sprint-Review</a:t>
            </a:r>
          </a:p>
          <a:p>
            <a:pPr>
              <a:defRPr/>
            </a:pPr>
            <a:r>
              <a:rPr lang="de-DE" altLang="de-DE" sz="36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Arbeitsplatzkoordination</a:t>
            </a:r>
            <a:endParaRPr lang="de-DE" altLang="de-DE" sz="4000" b="1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12AF7-DD3B-4282-9166-55CE6AF1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Unsere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CE67D-712B-4B7B-8394-03EA6C95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rgbClr val="00377D"/>
                </a:solidFill>
                <a:latin typeface="+mj-lt"/>
              </a:rPr>
              <a:t>Rahmenbedingungen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Arbeitsplatzkatalog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Kalender mit Buchungsfunktion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QR Codes</a:t>
            </a:r>
            <a:endParaRPr lang="de-DE" b="1" dirty="0">
              <a:solidFill>
                <a:srgbClr val="00377D"/>
              </a:solidFill>
              <a:latin typeface="+mj-lt"/>
            </a:endParaRPr>
          </a:p>
          <a:p>
            <a:endParaRPr lang="de-DE" b="1" dirty="0">
              <a:solidFill>
                <a:srgbClr val="00377D"/>
              </a:solidFill>
              <a:latin typeface="+mj-lt"/>
            </a:endParaRPr>
          </a:p>
          <a:p>
            <a:r>
              <a:rPr lang="de-DE" b="1" dirty="0">
                <a:solidFill>
                  <a:srgbClr val="00377D"/>
                </a:solidFill>
                <a:latin typeface="+mj-lt"/>
              </a:rPr>
              <a:t>Buchung im Vorhinein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Bequem von zu Hause bei der</a:t>
            </a:r>
          </a:p>
          <a:p>
            <a:pPr marL="855663" lvl="2" indent="0">
              <a:buNone/>
            </a:pPr>
            <a:r>
              <a:rPr lang="de-DE" dirty="0"/>
              <a:t>Wochenplanung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Bis zu 3 Std am Stück</a:t>
            </a:r>
          </a:p>
          <a:p>
            <a:endParaRPr lang="de-DE" dirty="0"/>
          </a:p>
          <a:p>
            <a:r>
              <a:rPr lang="de-DE" b="1" dirty="0">
                <a:solidFill>
                  <a:srgbClr val="00377D"/>
                </a:solidFill>
              </a:rPr>
              <a:t>Spontane Buchung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Durch Scannen von QR Code am</a:t>
            </a:r>
          </a:p>
          <a:p>
            <a:pPr marL="855663" lvl="2" indent="0">
              <a:buNone/>
            </a:pPr>
            <a:r>
              <a:rPr lang="de-DE" dirty="0"/>
              <a:t>Arbeitsplatz direkt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55323B-23FE-43CF-896A-4333FB13C6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Weisner, </a:t>
            </a:r>
            <a:r>
              <a:rPr lang="de-DE" dirty="0" err="1"/>
              <a:t>Hedstück</a:t>
            </a:r>
            <a:r>
              <a:rPr lang="de-DE" dirty="0"/>
              <a:t>, Altena, Nunne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F889779-936F-4137-A2D1-86C025CC2F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Online Buchungsportal zur Arbeitsplatzreservierung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887155C-AB5D-41F5-9E77-271A8147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447923" y="1483707"/>
            <a:ext cx="2113464" cy="211346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27F15C8-143C-46A1-8BB0-12BF862722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8377" t="18637" r="29495" b="17425"/>
          <a:stretch/>
        </p:blipFill>
        <p:spPr>
          <a:xfrm>
            <a:off x="4378847" y="3188400"/>
            <a:ext cx="1853277" cy="1875144"/>
          </a:xfrm>
          <a:prstGeom prst="rect">
            <a:avLst/>
          </a:prstGeom>
        </p:spPr>
      </p:pic>
      <p:pic>
        <p:nvPicPr>
          <p:cNvPr id="1026" name="Picture 2" descr="QR Code Icon | Free SVG / PNG, Premium Animated GIF / APNG Customizable  Icons · Loading.io">
            <a:extLst>
              <a:ext uri="{FF2B5EF4-FFF2-40B4-BE49-F238E27FC236}">
                <a16:creationId xmlns:a16="http://schemas.microsoft.com/office/drawing/2014/main" id="{549F6EBF-B086-486E-AF67-F156BE5F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09" y="4136905"/>
            <a:ext cx="1853278" cy="185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AB567-5AB7-4094-8789-92094641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Sprint Backlog Items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E942C-DEFE-42CB-8C19-2298CCAD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sz="2400" b="1" dirty="0">
              <a:solidFill>
                <a:srgbClr val="00377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Externes Feedback einholen (Bibliotheksleitung)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Pilotprojekt vorantreiben (Bibliothek)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Hypothese 5 (Akzeptanz)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Konzeptansatz Hypothese 6 (Missbrauch)</a:t>
            </a:r>
          </a:p>
          <a:p>
            <a:pPr marL="0" indent="0">
              <a:buNone/>
            </a:pPr>
            <a:endParaRPr lang="de-DE" sz="2400" b="1" dirty="0"/>
          </a:p>
          <a:p>
            <a:endParaRPr lang="de-DE" sz="20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0F0A55-C077-456C-B234-7798F2CA9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7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AB567-5AB7-4094-8789-92094641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Externes 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E942C-DEFE-42CB-8C19-2298CCAD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449464"/>
            <a:ext cx="8064500" cy="4756027"/>
          </a:xfrm>
        </p:spPr>
        <p:txBody>
          <a:bodyPr/>
          <a:lstStyle/>
          <a:p>
            <a:r>
              <a:rPr lang="de-DE" sz="2400" b="1" dirty="0">
                <a:solidFill>
                  <a:srgbClr val="00377D"/>
                </a:solidFill>
              </a:rPr>
              <a:t>Hr. Dabrowski (Bibliotheksleiter)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Feedback: positiv, offen, unterstützend, interessiert</a:t>
            </a:r>
          </a:p>
          <a:p>
            <a:r>
              <a:rPr lang="de-DE" sz="2400" b="1" dirty="0">
                <a:solidFill>
                  <a:srgbClr val="00377D"/>
                </a:solidFill>
              </a:rPr>
              <a:t>Fr. Schmied (Benutzungsleitung)</a:t>
            </a:r>
          </a:p>
          <a:p>
            <a:pPr marL="665163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Feedback: skeptisch, kritisch, ablehnend</a:t>
            </a:r>
          </a:p>
          <a:p>
            <a:pPr marL="379413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SzTx/>
              <a:buNone/>
              <a:tabLst/>
              <a:defRPr/>
            </a:pPr>
            <a:endParaRPr lang="de-DE" sz="2000" noProof="0" dirty="0">
              <a:solidFill>
                <a:srgbClr val="000000"/>
              </a:solidFill>
              <a:latin typeface="Arial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de-DE" sz="2400" b="1" dirty="0">
                <a:solidFill>
                  <a:srgbClr val="00377D"/>
                </a:solidFill>
              </a:rPr>
              <a:t>Key </a:t>
            </a:r>
            <a:r>
              <a:rPr lang="de-DE" sz="2400" b="1" dirty="0" err="1">
                <a:solidFill>
                  <a:srgbClr val="00377D"/>
                </a:solidFill>
              </a:rPr>
              <a:t>take</a:t>
            </a:r>
            <a:r>
              <a:rPr lang="de-DE" sz="2400" b="1" dirty="0">
                <a:solidFill>
                  <a:srgbClr val="00377D"/>
                </a:solidFill>
              </a:rPr>
              <a:t> aways / </a:t>
            </a:r>
            <a:r>
              <a:rPr lang="de-DE" sz="2400" b="1" dirty="0" err="1">
                <a:solidFill>
                  <a:srgbClr val="00377D"/>
                </a:solidFill>
              </a:rPr>
              <a:t>lessons</a:t>
            </a:r>
            <a:r>
              <a:rPr lang="de-DE" sz="2400" b="1" dirty="0">
                <a:solidFill>
                  <a:srgbClr val="00377D"/>
                </a:solidFill>
              </a:rPr>
              <a:t> </a:t>
            </a:r>
            <a:r>
              <a:rPr lang="de-DE" sz="2400" b="1" dirty="0" err="1">
                <a:solidFill>
                  <a:srgbClr val="00377D"/>
                </a:solidFill>
              </a:rPr>
              <a:t>learned</a:t>
            </a:r>
            <a:endParaRPr lang="de-DE" sz="2400" b="1" dirty="0">
              <a:solidFill>
                <a:srgbClr val="00377D"/>
              </a:solidFill>
            </a:endParaRPr>
          </a:p>
          <a:p>
            <a:pPr lvl="2">
              <a:buFont typeface="Symbol" panose="05050102010706020507" pitchFamily="18" charset="2"/>
              <a:buChar char="-"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Bestätigung von Hypothesen 5 &amp; 6 (!)</a:t>
            </a:r>
          </a:p>
          <a:p>
            <a:pPr lvl="2">
              <a:buFont typeface="Symbol" panose="05050102010706020507" pitchFamily="18" charset="2"/>
              <a:buChar char="-"/>
              <a:defRPr/>
            </a:pPr>
            <a:r>
              <a:rPr lang="de-DE" sz="2000" dirty="0">
                <a:solidFill>
                  <a:srgbClr val="000000"/>
                </a:solidFill>
                <a:latin typeface="Arial"/>
                <a:cs typeface="+mn-cs"/>
              </a:rPr>
              <a:t>Laufende Verwaltung notwendig</a:t>
            </a:r>
          </a:p>
          <a:p>
            <a:pPr lvl="2">
              <a:buFont typeface="Symbol" panose="05050102010706020507" pitchFamily="18" charset="2"/>
              <a:buChar char="-"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Möglichkeit</a:t>
            </a:r>
            <a:r>
              <a:rPr lang="de-DE" sz="2000" dirty="0">
                <a:solidFill>
                  <a:srgbClr val="000000"/>
                </a:solidFill>
                <a:latin typeface="Arial"/>
                <a:cs typeface="+mn-cs"/>
              </a:rPr>
              <a:t> der Ausweitung auf neue Räumlichkeiten</a:t>
            </a:r>
          </a:p>
          <a:p>
            <a:pPr lvl="2">
              <a:buFont typeface="Symbol" panose="05050102010706020507" pitchFamily="18" charset="2"/>
              <a:buChar char="-"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Konzeptverbesserungen notwendig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endParaRPr lang="de-DE" sz="2400" b="1" dirty="0">
              <a:solidFill>
                <a:srgbClr val="00377D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0F0A55-C077-456C-B234-7798F2CA9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AB567-5AB7-4094-8789-92094641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Fortschritt Pilotprojekt (Bibliothek)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E942C-DEFE-42CB-8C19-2298CCAD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449464"/>
            <a:ext cx="8064500" cy="4756027"/>
          </a:xfrm>
        </p:spPr>
        <p:txBody>
          <a:bodyPr/>
          <a:lstStyle/>
          <a:p>
            <a:r>
              <a:rPr kumimoji="0" lang="de-DE" sz="2000" i="0" u="none" strike="noStrike" kern="0" cap="none" spc="0" normalizeH="0" baseline="0" noProof="0" dirty="0">
                <a:ln>
                  <a:noFill/>
                </a:ln>
                <a:solidFill>
                  <a:srgbClr val="00377D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Arbeitsplätze würden zur Verfügung gestellt</a:t>
            </a:r>
          </a:p>
          <a:p>
            <a:r>
              <a:rPr lang="de-DE" sz="2000" dirty="0">
                <a:solidFill>
                  <a:srgbClr val="00377D"/>
                </a:solidFill>
                <a:latin typeface="Arial"/>
              </a:rPr>
              <a:t>Verschiedene Arbeitsplatztypen vorhanden</a:t>
            </a:r>
          </a:p>
          <a:p>
            <a:r>
              <a:rPr lang="de-DE" sz="2000" dirty="0">
                <a:solidFill>
                  <a:srgbClr val="00377D"/>
                </a:solidFill>
                <a:latin typeface="Arial"/>
              </a:rPr>
              <a:t>Kennzeichnung und Infostand notwendig</a:t>
            </a:r>
          </a:p>
          <a:p>
            <a:r>
              <a:rPr lang="de-DE" sz="2000" dirty="0">
                <a:solidFill>
                  <a:srgbClr val="00377D"/>
                </a:solidFill>
                <a:latin typeface="Arial"/>
              </a:rPr>
              <a:t>Aufwandsminimierung für Bibliothekspersonal</a:t>
            </a:r>
          </a:p>
          <a:p>
            <a:r>
              <a:rPr lang="de-DE" sz="2000" dirty="0">
                <a:solidFill>
                  <a:srgbClr val="00377D"/>
                </a:solidFill>
                <a:latin typeface="Arial"/>
              </a:rPr>
              <a:t>Laufende Verwaltung durch Gruppe notwendig</a:t>
            </a:r>
          </a:p>
          <a:p>
            <a:endParaRPr lang="de-DE" sz="2400" b="1" dirty="0">
              <a:solidFill>
                <a:srgbClr val="00377D"/>
              </a:solidFill>
              <a:latin typeface="Arial"/>
            </a:endParaRPr>
          </a:p>
          <a:p>
            <a:r>
              <a:rPr lang="de-DE" sz="2800" b="1" dirty="0">
                <a:solidFill>
                  <a:srgbClr val="00377D"/>
                </a:solidFill>
                <a:latin typeface="Arial"/>
              </a:rPr>
              <a:t>Akzeptanz muss geschaffen und Missbrauch verhindert werden </a:t>
            </a:r>
            <a:r>
              <a:rPr lang="de-DE" sz="2800" dirty="0">
                <a:solidFill>
                  <a:srgbClr val="00377D"/>
                </a:solidFill>
                <a:latin typeface="Arial"/>
              </a:rPr>
              <a:t>(Hypothesen 5 &amp; 6)</a:t>
            </a:r>
            <a:endParaRPr lang="de-DE" sz="2800" b="1" dirty="0">
              <a:solidFill>
                <a:srgbClr val="00377D"/>
              </a:solidFill>
              <a:latin typeface="Arial"/>
            </a:endParaRPr>
          </a:p>
          <a:p>
            <a:endParaRPr lang="de-DE" sz="2400" b="1" dirty="0">
              <a:solidFill>
                <a:srgbClr val="00377D"/>
              </a:solidFill>
              <a:latin typeface="Arial"/>
            </a:endParaRPr>
          </a:p>
          <a:p>
            <a:r>
              <a:rPr kumimoji="0" lang="de-DE" sz="2000" i="0" u="none" strike="noStrike" kern="0" cap="none" spc="0" normalizeH="0" baseline="0" noProof="0" dirty="0">
                <a:ln>
                  <a:noFill/>
                </a:ln>
                <a:solidFill>
                  <a:srgbClr val="00377D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Entwicklungspotenzial in anderen Räumlichkeiten</a:t>
            </a:r>
          </a:p>
          <a:p>
            <a:r>
              <a:rPr kumimoji="0" lang="de-DE" sz="2000" i="0" u="none" strike="noStrike" kern="0" cap="none" spc="0" normalizeH="0" baseline="0" noProof="0" dirty="0">
                <a:ln>
                  <a:noFill/>
                </a:ln>
                <a:solidFill>
                  <a:srgbClr val="00377D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Unterbrechung wegen Re</a:t>
            </a:r>
            <a:r>
              <a:rPr lang="de-DE" sz="2000" dirty="0" err="1">
                <a:solidFill>
                  <a:srgbClr val="00377D"/>
                </a:solidFill>
                <a:latin typeface="Arial"/>
              </a:rPr>
              <a:t>mote</a:t>
            </a:r>
            <a:r>
              <a:rPr lang="de-DE" sz="2000" dirty="0">
                <a:solidFill>
                  <a:srgbClr val="00377D"/>
                </a:solidFill>
                <a:latin typeface="Arial"/>
              </a:rPr>
              <a:t>-Lehrbetrieb</a:t>
            </a:r>
            <a:endParaRPr kumimoji="0" lang="de-DE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endParaRPr lang="de-DE" sz="2400" b="1" dirty="0">
              <a:solidFill>
                <a:srgbClr val="00377D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0F0A55-C077-456C-B234-7798F2CA9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85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de-DE" sz="1800">
                <a:solidFill>
                  <a:schemeClr val="bg1"/>
                </a:solidFill>
                <a:latin typeface="Arial" charset="0"/>
                <a:ea typeface="ＭＳ Ｐゴシック" charset="0"/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8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Fachhochschule Südwestfalen</a:t>
            </a:r>
            <a:endParaRPr lang="de-DE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751909" y="1829738"/>
            <a:ext cx="6171236" cy="1354217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5400" h="0"/>
            <a:bevelB w="0" h="0"/>
          </a:sp3d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altLang="de-DE" sz="44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Vielen Dank für Ihre Aufmerksamkeit!</a:t>
            </a:r>
            <a:endParaRPr lang="de-DE" altLang="de-DE" sz="4000" b="1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4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Benutzerdefiniert 3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005EAD"/>
      </a:hlink>
      <a:folHlink>
        <a:srgbClr val="00549C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251</Words>
  <Application>Microsoft Office PowerPoint</Application>
  <PresentationFormat>Bildschirmpräsentation (4:3)</PresentationFormat>
  <Paragraphs>63</Paragraphs>
  <Slides>6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  <vt:variant>
        <vt:lpstr>Zielgruppenorientierte Präsentationen</vt:lpstr>
      </vt:variant>
      <vt:variant>
        <vt:i4>1</vt:i4>
      </vt:variant>
    </vt:vector>
  </HeadingPairs>
  <TitlesOfParts>
    <vt:vector size="13" baseType="lpstr">
      <vt:lpstr>Arial</vt:lpstr>
      <vt:lpstr>Symbol</vt:lpstr>
      <vt:lpstr>Syntax</vt:lpstr>
      <vt:lpstr>Times</vt:lpstr>
      <vt:lpstr>Wingdings</vt:lpstr>
      <vt:lpstr>Leere Präsentation</vt:lpstr>
      <vt:lpstr>Fachhochschule Südwestfalen</vt:lpstr>
      <vt:lpstr>Unsere Idee</vt:lpstr>
      <vt:lpstr>Sprint Backlog Items</vt:lpstr>
      <vt:lpstr>Externes Feedback</vt:lpstr>
      <vt:lpstr>Fortschritt Pilotprojekt (Bibliothek)</vt:lpstr>
      <vt:lpstr>Fachhochschule Südwestfalen</vt:lpstr>
      <vt:lpstr>Mustermann1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IK</dc:creator>
  <cp:lastModifiedBy>Patrick Altena</cp:lastModifiedBy>
  <cp:revision>27</cp:revision>
  <cp:lastPrinted>2010-04-29T14:30:22Z</cp:lastPrinted>
  <dcterms:created xsi:type="dcterms:W3CDTF">2010-04-29T12:39:23Z</dcterms:created>
  <dcterms:modified xsi:type="dcterms:W3CDTF">2022-01-16T11:49:30Z</dcterms:modified>
</cp:coreProperties>
</file>