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58" r:id="rId3"/>
    <p:sldId id="261" r:id="rId4"/>
    <p:sldId id="260" r:id="rId5"/>
    <p:sldId id="340" r:id="rId6"/>
    <p:sldId id="265" r:id="rId7"/>
    <p:sldId id="268" r:id="rId8"/>
    <p:sldId id="267" r:id="rId9"/>
    <p:sldId id="341" r:id="rId10"/>
  </p:sldIdLst>
  <p:sldSz cx="9144000" cy="5143500" type="screen16x9"/>
  <p:notesSz cx="6858000" cy="9144000"/>
  <p:embeddedFontLst>
    <p:embeddedFont>
      <p:font typeface="Aldrich" panose="020B0604020202020204" charset="0"/>
      <p:regular r:id="rId12"/>
    </p:embeddedFont>
    <p:embeddedFont>
      <p:font typeface="Bai Jamjuree" panose="020B0604020202020204" charset="-34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6D2EF7-975C-4C1B-A884-96E92E3F1D9E}">
  <a:tblStyle styleId="{416D2EF7-975C-4C1B-A884-96E92E3F1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>
          <a:extLst>
            <a:ext uri="{FF2B5EF4-FFF2-40B4-BE49-F238E27FC236}">
              <a16:creationId xmlns:a16="http://schemas.microsoft.com/office/drawing/2014/main" id="{208DF48A-49B7-6C21-80DF-83BDABA79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>
            <a:extLst>
              <a:ext uri="{FF2B5EF4-FFF2-40B4-BE49-F238E27FC236}">
                <a16:creationId xmlns:a16="http://schemas.microsoft.com/office/drawing/2014/main" id="{7A70E34D-45CC-A94A-DA70-337B000FBA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>
            <a:extLst>
              <a:ext uri="{FF2B5EF4-FFF2-40B4-BE49-F238E27FC236}">
                <a16:creationId xmlns:a16="http://schemas.microsoft.com/office/drawing/2014/main" id="{71B7402C-C144-408B-0707-9FEF93A8F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18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3" name="Google Shape;2993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27f379f98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27f379f98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>
          <a:extLst>
            <a:ext uri="{FF2B5EF4-FFF2-40B4-BE49-F238E27FC236}">
              <a16:creationId xmlns:a16="http://schemas.microsoft.com/office/drawing/2014/main" id="{A20119DC-1B58-9148-C224-315B9AC4D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27f379f983_0_107:notes">
            <a:extLst>
              <a:ext uri="{FF2B5EF4-FFF2-40B4-BE49-F238E27FC236}">
                <a16:creationId xmlns:a16="http://schemas.microsoft.com/office/drawing/2014/main" id="{4A54F7E2-4102-6FFE-BEB9-930D63519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27f379f983_0_107:notes">
            <a:extLst>
              <a:ext uri="{FF2B5EF4-FFF2-40B4-BE49-F238E27FC236}">
                <a16:creationId xmlns:a16="http://schemas.microsoft.com/office/drawing/2014/main" id="{CB033FDE-5108-654A-4517-3499D14DD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8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78" r:id="rId5"/>
    <p:sldLayoutId id="2147483679" r:id="rId6"/>
    <p:sldLayoutId id="2147483684" r:id="rId7"/>
    <p:sldLayoutId id="2147483687" r:id="rId8"/>
    <p:sldLayoutId id="2147483697" r:id="rId9"/>
    <p:sldLayoutId id="2147483698" r:id="rId1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715550" y="1543785"/>
            <a:ext cx="8025166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Analisis Pengeluaran</a:t>
            </a:r>
            <a:br>
              <a:rPr lang="en" sz="5800" dirty="0"/>
            </a:br>
            <a:r>
              <a:rPr lang="en" sz="5050" dirty="0">
                <a:solidFill>
                  <a:schemeClr val="dk2"/>
                </a:solidFill>
              </a:rPr>
              <a:t>Pelanggan Wholesale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AD66C2D-5723-3DBF-C431-7C331DE65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Arbia </a:t>
            </a:r>
            <a:r>
              <a:rPr lang="en-US" dirty="0" err="1"/>
              <a:t>Rijaldi</a:t>
            </a:r>
            <a:r>
              <a:rPr lang="en-US" dirty="0"/>
              <a:t> - 1242002066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0"/>
          <p:cNvSpPr/>
          <p:nvPr/>
        </p:nvSpPr>
        <p:spPr>
          <a:xfrm>
            <a:off x="4840804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0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Analisis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596978" y="1605708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Identifikasi Potensi Pasar</a:t>
            </a:r>
            <a:endParaRPr sz="1800"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39625" y="3608946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Optimalisasi Rantai Pasokan</a:t>
            </a:r>
            <a:endParaRPr sz="1800"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5529412" y="1590942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Penentuan Strategi Penjualan</a:t>
            </a:r>
            <a:endParaRPr sz="1800" dirty="0"/>
          </a:p>
        </p:txBody>
      </p:sp>
      <p:sp>
        <p:nvSpPr>
          <p:cNvPr id="2631" name="Google Shape;2631;p60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2" name="Google Shape;2632;p60"/>
          <p:cNvSpPr txBox="1">
            <a:spLocks noGrp="1"/>
          </p:cNvSpPr>
          <p:nvPr>
            <p:ph type="subTitle" idx="16"/>
          </p:nvPr>
        </p:nvSpPr>
        <p:spPr>
          <a:xfrm>
            <a:off x="5529412" y="2574881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Evaluasi Kinerja Regional</a:t>
            </a:r>
            <a:endParaRPr sz="1800" dirty="0"/>
          </a:p>
        </p:txBody>
      </p:sp>
      <p:sp>
        <p:nvSpPr>
          <p:cNvPr id="2634" name="Google Shape;2634;p60"/>
          <p:cNvSpPr txBox="1">
            <a:spLocks noGrp="1"/>
          </p:cNvSpPr>
          <p:nvPr>
            <p:ph type="title" idx="18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5" name="Google Shape;2635;p60"/>
          <p:cNvSpPr txBox="1">
            <a:spLocks noGrp="1"/>
          </p:cNvSpPr>
          <p:nvPr>
            <p:ph type="subTitle" idx="19"/>
          </p:nvPr>
        </p:nvSpPr>
        <p:spPr>
          <a:xfrm>
            <a:off x="5529412" y="3629902"/>
            <a:ext cx="2655751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Pengembangan Produk</a:t>
            </a:r>
            <a:endParaRPr sz="1800"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20;p60">
            <a:extLst>
              <a:ext uri="{FF2B5EF4-FFF2-40B4-BE49-F238E27FC236}">
                <a16:creationId xmlns:a16="http://schemas.microsoft.com/office/drawing/2014/main" id="{C0D165D7-E4B9-6217-221A-AF10592CC731}"/>
              </a:ext>
            </a:extLst>
          </p:cNvPr>
          <p:cNvSpPr txBox="1">
            <a:spLocks/>
          </p:cNvSpPr>
          <p:nvPr/>
        </p:nvSpPr>
        <p:spPr>
          <a:xfrm>
            <a:off x="1639625" y="2695977"/>
            <a:ext cx="2887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800" dirty="0" err="1"/>
              <a:t>Segmentasi</a:t>
            </a:r>
            <a:r>
              <a:rPr lang="en-US" sz="1800" dirty="0"/>
              <a:t> Pasar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59972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Ringkasan Data Awal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825050" y="2025768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200"/>
              </a:spcAft>
            </a:pPr>
            <a:r>
              <a:rPr lang="en-US" sz="1200" dirty="0"/>
              <a:t>Dataset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440 data </a:t>
            </a:r>
            <a:r>
              <a:rPr lang="en-US" sz="1200" dirty="0" err="1"/>
              <a:t>pelanggan</a:t>
            </a:r>
            <a:r>
              <a:rPr lang="en-US" sz="1200" dirty="0"/>
              <a:t> yang </a:t>
            </a:r>
            <a:r>
              <a:rPr lang="en-US" sz="1200" dirty="0" err="1"/>
              <a:t>mencakup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wilayah (</a:t>
            </a:r>
            <a:r>
              <a:rPr lang="en-US" sz="1200" b="1" dirty="0"/>
              <a:t>Region</a:t>
            </a:r>
            <a:r>
              <a:rPr lang="en-US" sz="1200" dirty="0"/>
              <a:t>), </a:t>
            </a:r>
            <a:r>
              <a:rPr lang="en-US" sz="1200" dirty="0" err="1"/>
              <a:t>saluran</a:t>
            </a:r>
            <a:r>
              <a:rPr lang="en-US" sz="1200" dirty="0"/>
              <a:t> </a:t>
            </a:r>
            <a:r>
              <a:rPr lang="en-US" sz="1200" dirty="0" err="1"/>
              <a:t>distribusi</a:t>
            </a:r>
            <a:r>
              <a:rPr lang="en-US" sz="1200" dirty="0"/>
              <a:t> (</a:t>
            </a:r>
            <a:r>
              <a:rPr lang="en-US" sz="1200" b="1" dirty="0"/>
              <a:t>Channel</a:t>
            </a:r>
            <a:r>
              <a:rPr lang="en-US" sz="1200" dirty="0"/>
              <a:t>), dan </a:t>
            </a:r>
            <a:r>
              <a:rPr lang="en-US" sz="1200" dirty="0" err="1"/>
              <a:t>pengeluaran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enam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: </a:t>
            </a:r>
            <a:r>
              <a:rPr lang="en-US" sz="1200" b="1" dirty="0"/>
              <a:t>Fresh</a:t>
            </a:r>
            <a:r>
              <a:rPr lang="en-US" sz="1200" dirty="0"/>
              <a:t>, </a:t>
            </a:r>
            <a:r>
              <a:rPr lang="en-US" sz="1200" b="1" dirty="0"/>
              <a:t>Milk</a:t>
            </a:r>
            <a:r>
              <a:rPr lang="en-US" sz="1200" dirty="0"/>
              <a:t>, </a:t>
            </a:r>
            <a:r>
              <a:rPr lang="en-US" sz="1200" b="1" dirty="0"/>
              <a:t>Grocery</a:t>
            </a:r>
            <a:r>
              <a:rPr lang="en-US" sz="1200" dirty="0"/>
              <a:t>, </a:t>
            </a:r>
            <a:r>
              <a:rPr lang="en-US" sz="1200" b="1" dirty="0"/>
              <a:t>Frozen</a:t>
            </a:r>
            <a:r>
              <a:rPr lang="en-US" sz="1200" dirty="0"/>
              <a:t>, </a:t>
            </a:r>
            <a:r>
              <a:rPr lang="en-US" sz="1200" b="1" dirty="0" err="1"/>
              <a:t>Detergents_Paper</a:t>
            </a:r>
            <a:r>
              <a:rPr lang="en-US" sz="1200" dirty="0"/>
              <a:t>, dan </a:t>
            </a:r>
            <a:r>
              <a:rPr lang="en-US" sz="1200" b="1" dirty="0" err="1"/>
              <a:t>Delicassen</a:t>
            </a:r>
            <a:r>
              <a:rPr lang="en-US" sz="1200" dirty="0"/>
              <a:t>. Wilayah 3 </a:t>
            </a:r>
            <a:r>
              <a:rPr lang="en-US" sz="1200" dirty="0" err="1"/>
              <a:t>memiliki</a:t>
            </a:r>
            <a:r>
              <a:rPr lang="en-US" sz="1200" dirty="0"/>
              <a:t> total </a:t>
            </a:r>
            <a:r>
              <a:rPr lang="en-US" sz="1200" dirty="0" err="1"/>
              <a:t>pengeluaran</a:t>
            </a:r>
            <a:r>
              <a:rPr lang="en-US" sz="1200" dirty="0"/>
              <a:t> </a:t>
            </a:r>
            <a:r>
              <a:rPr lang="en-US" sz="1200" dirty="0" err="1"/>
              <a:t>tertinggi</a:t>
            </a:r>
            <a:r>
              <a:rPr lang="en-US" sz="1200" dirty="0"/>
              <a:t>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"Fresh"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dominan</a:t>
            </a:r>
            <a:r>
              <a:rPr lang="en-US" sz="1200" dirty="0"/>
              <a:t> di </a:t>
            </a:r>
            <a:r>
              <a:rPr lang="en-US" sz="1200" dirty="0" err="1"/>
              <a:t>semua</a:t>
            </a:r>
            <a:r>
              <a:rPr lang="en-US" sz="1200" dirty="0"/>
              <a:t> wilayah. Data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menganalisis</a:t>
            </a:r>
            <a:r>
              <a:rPr lang="en-US" sz="1200" dirty="0"/>
              <a:t> </a:t>
            </a:r>
            <a:r>
              <a:rPr lang="en-US" sz="1200" dirty="0" err="1"/>
              <a:t>pola</a:t>
            </a:r>
            <a:r>
              <a:rPr lang="en-US" sz="1200" dirty="0"/>
              <a:t> </a:t>
            </a:r>
            <a:r>
              <a:rPr lang="en-US" sz="1200" dirty="0" err="1"/>
              <a:t>pengeluaran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, </a:t>
            </a:r>
            <a:r>
              <a:rPr lang="en-US" sz="1200" dirty="0" err="1"/>
              <a:t>memahami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regional, dan </a:t>
            </a:r>
            <a:r>
              <a:rPr lang="en-US" sz="1200" dirty="0" err="1"/>
              <a:t>merancang</a:t>
            </a:r>
            <a:r>
              <a:rPr lang="en-US" sz="1200" dirty="0"/>
              <a:t> strategi </a:t>
            </a:r>
            <a:r>
              <a:rPr lang="en-US" sz="1200" dirty="0" err="1"/>
              <a:t>pemasaran</a:t>
            </a:r>
            <a:r>
              <a:rPr lang="en-US" sz="1200" dirty="0"/>
              <a:t> yang </a:t>
            </a:r>
            <a:r>
              <a:rPr lang="en-US" sz="1200" dirty="0" err="1"/>
              <a:t>efektif</a:t>
            </a:r>
            <a:r>
              <a:rPr lang="en-US" sz="1200" dirty="0"/>
              <a:t>.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Analisis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 is a gas giant and the biggest planet in the Solar System. It's the fourth-brightest object in the night sky. It was named after the Roman god of the skies and lightning</a:t>
            </a:r>
            <a:endParaRPr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>
          <a:extLst>
            <a:ext uri="{FF2B5EF4-FFF2-40B4-BE49-F238E27FC236}">
              <a16:creationId xmlns:a16="http://schemas.microsoft.com/office/drawing/2014/main" id="{30F9EDAE-D361-7B8D-88E2-33E354ADF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8" name="Google Shape;2688;p62">
            <a:extLst>
              <a:ext uri="{FF2B5EF4-FFF2-40B4-BE49-F238E27FC236}">
                <a16:creationId xmlns:a16="http://schemas.microsoft.com/office/drawing/2014/main" id="{2B704BDF-79A5-9665-C04D-B170944BD4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>
            <a:extLst>
              <a:ext uri="{FF2B5EF4-FFF2-40B4-BE49-F238E27FC236}">
                <a16:creationId xmlns:a16="http://schemas.microsoft.com/office/drawing/2014/main" id="{219B60A7-1856-CED5-2CB0-1A293F338398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>
            <a:extLst>
              <a:ext uri="{FF2B5EF4-FFF2-40B4-BE49-F238E27FC236}">
                <a16:creationId xmlns:a16="http://schemas.microsoft.com/office/drawing/2014/main" id="{AE4B6E70-FEAE-F599-4AD3-D72B0A638B2B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  <a:extLst>
              <a:ext uri="{FF2B5EF4-FFF2-40B4-BE49-F238E27FC236}">
                <a16:creationId xmlns:a16="http://schemas.microsoft.com/office/drawing/2014/main" id="{F2CBC7BF-8931-4542-6A5B-7ED0CB31ECB1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26D3D4-5216-A272-1630-ABC22FB0B66B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8D56F1-5509-AC2C-DDAE-A56BDDDF6A2C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DAAC8-8CA2-0508-6A14-FF35792EE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431" y="2208416"/>
            <a:ext cx="3590104" cy="1693847"/>
          </a:xfrm>
          <a:prstGeom prst="rect">
            <a:avLst/>
          </a:prstGeom>
        </p:spPr>
      </p:pic>
      <p:sp>
        <p:nvSpPr>
          <p:cNvPr id="8" name="Google Shape;2686;p62">
            <a:extLst>
              <a:ext uri="{FF2B5EF4-FFF2-40B4-BE49-F238E27FC236}">
                <a16:creationId xmlns:a16="http://schemas.microsoft.com/office/drawing/2014/main" id="{22E42D3E-DC1A-74D3-EFA9-AB63947640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533" y="1251460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Rata-Rata Pengeluaran Pelanggan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660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67"/>
          <p:cNvSpPr txBox="1">
            <a:spLocks noGrp="1"/>
          </p:cNvSpPr>
          <p:nvPr>
            <p:ph type="title"/>
          </p:nvPr>
        </p:nvSpPr>
        <p:spPr>
          <a:xfrm>
            <a:off x="3589090" y="1143563"/>
            <a:ext cx="4845141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pengeluaran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di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endParaRPr sz="2400" dirty="0"/>
          </a:p>
        </p:txBody>
      </p:sp>
      <p:pic>
        <p:nvPicPr>
          <p:cNvPr id="2926" name="Google Shape;2926;p67"/>
          <p:cNvPicPr preferRelativeResize="0"/>
          <p:nvPr/>
        </p:nvPicPr>
        <p:blipFill rotWithShape="1">
          <a:blip r:embed="rId3">
            <a:alphaModFix/>
          </a:blip>
          <a:srcRect l="43745" t="15088" r="19623" b="2593"/>
          <a:stretch/>
        </p:blipFill>
        <p:spPr>
          <a:xfrm>
            <a:off x="136011" y="152400"/>
            <a:ext cx="3229026" cy="4838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27" name="Google Shape;2927;p6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28" name="Google Shape;2928;p6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67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931" name="Google Shape;2931;p6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5" name="Google Shape;2935;p6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6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67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6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6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28B5E-EA68-62DC-4619-6508C85C0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357" y="2030836"/>
            <a:ext cx="3391066" cy="2030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70"/>
          <p:cNvSpPr txBox="1">
            <a:spLocks noGrp="1"/>
          </p:cNvSpPr>
          <p:nvPr>
            <p:ph type="title"/>
          </p:nvPr>
        </p:nvSpPr>
        <p:spPr>
          <a:xfrm>
            <a:off x="2106057" y="1488810"/>
            <a:ext cx="6249535" cy="3717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/>
              <a:t>Diagram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Channel dan Region.</a:t>
            </a:r>
            <a:endParaRPr dirty="0"/>
          </a:p>
        </p:txBody>
      </p:sp>
      <p:sp>
        <p:nvSpPr>
          <p:cNvPr id="2998" name="Google Shape;2998;p7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7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7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7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7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F8243-BC1F-392F-F999-65CC5DDA0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2504748"/>
            <a:ext cx="7462717" cy="848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69"/>
          <p:cNvSpPr txBox="1">
            <a:spLocks noGrp="1"/>
          </p:cNvSpPr>
          <p:nvPr>
            <p:ph type="subTitle" idx="1"/>
          </p:nvPr>
        </p:nvSpPr>
        <p:spPr>
          <a:xfrm>
            <a:off x="1178880" y="1500711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n-US" sz="1400" dirty="0" err="1"/>
              <a:t>nalisis</a:t>
            </a:r>
            <a:r>
              <a:rPr lang="en-US" sz="1400" dirty="0"/>
              <a:t> </a:t>
            </a:r>
            <a:r>
              <a:rPr lang="en-US" sz="1400" dirty="0" err="1"/>
              <a:t>pengeluaran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 Wholesale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saluran</a:t>
            </a:r>
            <a:r>
              <a:rPr lang="en-US" sz="1400" dirty="0"/>
              <a:t> </a:t>
            </a:r>
            <a:r>
              <a:rPr lang="en-US" sz="1400" dirty="0" err="1"/>
              <a:t>distribusi</a:t>
            </a:r>
            <a:r>
              <a:rPr lang="en-US" sz="1400" dirty="0"/>
              <a:t> </a:t>
            </a:r>
            <a:r>
              <a:rPr lang="en-US" sz="1400" dirty="0" err="1"/>
              <a:t>Horeca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kontribusi</a:t>
            </a:r>
            <a:r>
              <a:rPr lang="en-US" sz="1400" dirty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Retail, </a:t>
            </a:r>
            <a:r>
              <a:rPr lang="en-US" sz="1400" dirty="0" err="1"/>
              <a:t>dengan</a:t>
            </a:r>
            <a:r>
              <a:rPr lang="en-US" sz="1400" dirty="0"/>
              <a:t> total Rp7.999.569, </a:t>
            </a:r>
            <a:r>
              <a:rPr lang="en-US" sz="1400" dirty="0" err="1"/>
              <a:t>didorong</a:t>
            </a:r>
            <a:r>
              <a:rPr lang="en-US" sz="1400" dirty="0"/>
              <a:t> oleh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industri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. </a:t>
            </a:r>
            <a:r>
              <a:rPr lang="en-US" sz="1400" dirty="0" err="1"/>
              <a:t>Kategori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"Grocery" </a:t>
            </a:r>
            <a:r>
              <a:rPr lang="en-US" sz="1400" dirty="0" err="1"/>
              <a:t>mendominasi</a:t>
            </a:r>
            <a:r>
              <a:rPr lang="en-US" sz="1400" dirty="0"/>
              <a:t> </a:t>
            </a:r>
            <a:r>
              <a:rPr lang="en-US" sz="1400" dirty="0" err="1"/>
              <a:t>pengeluaran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, </a:t>
            </a:r>
            <a:r>
              <a:rPr lang="en-US" sz="1400" dirty="0" err="1"/>
              <a:t>diikuti</a:t>
            </a:r>
            <a:r>
              <a:rPr lang="en-US" sz="1400" dirty="0"/>
              <a:t> oleh Fresh, Milk, dan </a:t>
            </a:r>
            <a:r>
              <a:rPr lang="en-US" sz="1400" dirty="0" err="1"/>
              <a:t>Delicassen</a:t>
            </a:r>
            <a:r>
              <a:rPr lang="en-US" sz="1400" dirty="0"/>
              <a:t>. </a:t>
            </a:r>
            <a:r>
              <a:rPr lang="en-US" sz="1400" dirty="0" err="1"/>
              <a:t>Berdasarkan</a:t>
            </a:r>
            <a:r>
              <a:rPr lang="en-US" sz="1400" dirty="0"/>
              <a:t> wilayah, Wilayah 3 </a:t>
            </a:r>
            <a:r>
              <a:rPr lang="en-US" sz="1400" dirty="0" err="1"/>
              <a:t>mencatat</a:t>
            </a:r>
            <a:r>
              <a:rPr lang="en-US" sz="1400" dirty="0"/>
              <a:t> total </a:t>
            </a:r>
            <a:r>
              <a:rPr lang="en-US" sz="1400" dirty="0" err="1"/>
              <a:t>pengeluaran</a:t>
            </a:r>
            <a:r>
              <a:rPr lang="en-US" sz="1400" dirty="0"/>
              <a:t> </a:t>
            </a:r>
            <a:r>
              <a:rPr lang="en-US" sz="1400" dirty="0" err="1"/>
              <a:t>tertinggi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Rp10.630.937,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kategori</a:t>
            </a:r>
            <a:r>
              <a:rPr lang="en-US" sz="1400" dirty="0"/>
              <a:t> "Fresh"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penyumbang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. </a:t>
            </a:r>
            <a:r>
              <a:rPr lang="en-US" sz="1400" dirty="0" err="1"/>
              <a:t>Temuan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mengindikasikan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fokus</a:t>
            </a:r>
            <a:r>
              <a:rPr lang="en-US" sz="1400" dirty="0"/>
              <a:t> strategi </a:t>
            </a:r>
            <a:r>
              <a:rPr lang="en-US" sz="1400" dirty="0" err="1"/>
              <a:t>pemasaran</a:t>
            </a:r>
            <a:r>
              <a:rPr lang="en-US" sz="1400" dirty="0"/>
              <a:t> pada </a:t>
            </a:r>
            <a:r>
              <a:rPr lang="en-US" sz="1400" dirty="0" err="1"/>
              <a:t>kategori</a:t>
            </a:r>
            <a:r>
              <a:rPr lang="en-US" sz="1400" dirty="0"/>
              <a:t> Grocery dan Fresh, </a:t>
            </a:r>
            <a:r>
              <a:rPr lang="en-US" sz="1400" dirty="0" err="1"/>
              <a:t>serta</a:t>
            </a:r>
            <a:r>
              <a:rPr lang="en-US" sz="1400" dirty="0"/>
              <a:t> di Wilayah 3, </a:t>
            </a:r>
            <a:r>
              <a:rPr lang="en-US" sz="1400" dirty="0" err="1"/>
              <a:t>berpotensi</a:t>
            </a:r>
            <a:r>
              <a:rPr lang="en-US" sz="1400" dirty="0"/>
              <a:t> </a:t>
            </a:r>
            <a:r>
              <a:rPr lang="en-US" sz="1400" dirty="0" err="1"/>
              <a:t>memaksimalkan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2977" name="Google Shape;2977;p69"/>
          <p:cNvSpPr/>
          <p:nvPr/>
        </p:nvSpPr>
        <p:spPr>
          <a:xfrm>
            <a:off x="623363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8" name="Google Shape;2978;p69"/>
          <p:cNvGrpSpPr/>
          <p:nvPr/>
        </p:nvGrpSpPr>
        <p:grpSpPr>
          <a:xfrm>
            <a:off x="6622850" y="-2018079"/>
            <a:ext cx="4000413" cy="3175881"/>
            <a:chOff x="5207925" y="-1994879"/>
            <a:chExt cx="4000413" cy="3175881"/>
          </a:xfrm>
        </p:grpSpPr>
        <p:sp>
          <p:nvSpPr>
            <p:cNvPr id="2979" name="Google Shape;2979;p6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69"/>
          <p:cNvGrpSpPr/>
          <p:nvPr/>
        </p:nvGrpSpPr>
        <p:grpSpPr>
          <a:xfrm>
            <a:off x="4580467" y="3925450"/>
            <a:ext cx="1039906" cy="679800"/>
            <a:chOff x="4082325" y="3790650"/>
            <a:chExt cx="1039906" cy="679800"/>
          </a:xfrm>
        </p:grpSpPr>
        <p:sp>
          <p:nvSpPr>
            <p:cNvPr id="2983" name="Google Shape;2983;p6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6" name="Google Shape;2986;p6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6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9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6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6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24;p67">
            <a:extLst>
              <a:ext uri="{FF2B5EF4-FFF2-40B4-BE49-F238E27FC236}">
                <a16:creationId xmlns:a16="http://schemas.microsoft.com/office/drawing/2014/main" id="{55D2F7BB-D5A6-6B74-F9A6-9F39DB363206}"/>
              </a:ext>
            </a:extLst>
          </p:cNvPr>
          <p:cNvSpPr txBox="1">
            <a:spLocks/>
          </p:cNvSpPr>
          <p:nvPr/>
        </p:nvSpPr>
        <p:spPr>
          <a:xfrm>
            <a:off x="3406218" y="1143563"/>
            <a:ext cx="2331564" cy="37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100" b="0" i="0" u="none" strike="noStrike" cap="none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2400" dirty="0"/>
              <a:t>KESIMPULAN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>
          <a:extLst>
            <a:ext uri="{FF2B5EF4-FFF2-40B4-BE49-F238E27FC236}">
              <a16:creationId xmlns:a16="http://schemas.microsoft.com/office/drawing/2014/main" id="{34D25DB3-33B7-3615-172E-8B0BB75FC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69">
            <a:extLst>
              <a:ext uri="{FF2B5EF4-FFF2-40B4-BE49-F238E27FC236}">
                <a16:creationId xmlns:a16="http://schemas.microsoft.com/office/drawing/2014/main" id="{52EACC9B-A225-2D99-B7E1-48A707438E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8880" y="1500711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n-US" sz="1400" dirty="0" err="1"/>
              <a:t>rekomendasi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memfokuskan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pada </a:t>
            </a:r>
            <a:r>
              <a:rPr lang="en-US" sz="1400" dirty="0" err="1"/>
              <a:t>sektor</a:t>
            </a:r>
            <a:r>
              <a:rPr lang="en-US" sz="1400" dirty="0"/>
              <a:t> </a:t>
            </a:r>
            <a:r>
              <a:rPr lang="en-US" sz="1400" dirty="0" err="1"/>
              <a:t>Horeca</a:t>
            </a:r>
            <a:r>
              <a:rPr lang="en-US" sz="1400" dirty="0"/>
              <a:t> yang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pendapatan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(7,999,569) </a:t>
            </a:r>
            <a:r>
              <a:rPr lang="en-US" sz="1400" dirty="0" err="1"/>
              <a:t>dibandingkan</a:t>
            </a:r>
            <a:r>
              <a:rPr lang="en-US" sz="1400" dirty="0"/>
              <a:t> Retail,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prioritas</a:t>
            </a:r>
            <a:r>
              <a:rPr lang="en-US" sz="1400" dirty="0"/>
              <a:t> pada Wilayah 3 yang </a:t>
            </a:r>
            <a:r>
              <a:rPr lang="en-US" sz="1400" dirty="0" err="1"/>
              <a:t>memiliki</a:t>
            </a:r>
            <a:r>
              <a:rPr lang="en-US" sz="1400" dirty="0"/>
              <a:t> total </a:t>
            </a:r>
            <a:r>
              <a:rPr lang="en-US" sz="1400" dirty="0" err="1"/>
              <a:t>pengeluaran</a:t>
            </a:r>
            <a:r>
              <a:rPr lang="en-US" sz="1400" dirty="0"/>
              <a:t> </a:t>
            </a:r>
            <a:r>
              <a:rPr lang="en-US" sz="1400" dirty="0" err="1"/>
              <a:t>tertinggi</a:t>
            </a:r>
            <a:r>
              <a:rPr lang="en-US" sz="1400" dirty="0"/>
              <a:t> (10,630,937). </a:t>
            </a:r>
            <a:r>
              <a:rPr lang="en-US" sz="1400" dirty="0" err="1"/>
              <a:t>Fokus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pada </a:t>
            </a:r>
            <a:r>
              <a:rPr lang="en-US" sz="1400" dirty="0" err="1"/>
              <a:t>kategori</a:t>
            </a:r>
            <a:r>
              <a:rPr lang="en-US" sz="1400" dirty="0"/>
              <a:t> Grocery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kategori</a:t>
            </a:r>
            <a:r>
              <a:rPr lang="en-US" sz="1400" dirty="0"/>
              <a:t> </a:t>
            </a:r>
            <a:r>
              <a:rPr lang="en-US" sz="1400" dirty="0" err="1"/>
              <a:t>dominan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</a:t>
            </a:r>
            <a:r>
              <a:rPr lang="en-US" sz="1400" dirty="0" err="1"/>
              <a:t>ketersediaan</a:t>
            </a:r>
            <a:r>
              <a:rPr lang="en-US" sz="1400" dirty="0"/>
              <a:t> </a:t>
            </a:r>
            <a:r>
              <a:rPr lang="en-US" sz="1400" dirty="0" err="1"/>
              <a:t>stok</a:t>
            </a:r>
            <a:r>
              <a:rPr lang="en-US" sz="1400" dirty="0"/>
              <a:t> </a:t>
            </a:r>
            <a:r>
              <a:rPr lang="en-US" sz="1400" dirty="0" err="1"/>
              <a:t>konsisten</a:t>
            </a:r>
            <a:r>
              <a:rPr lang="en-US" sz="1400" dirty="0"/>
              <a:t>, </a:t>
            </a:r>
            <a:r>
              <a:rPr lang="en-US" sz="1400" dirty="0" err="1"/>
              <a:t>sementara</a:t>
            </a:r>
            <a:r>
              <a:rPr lang="en-US" sz="1400" dirty="0"/>
              <a:t> </a:t>
            </a:r>
            <a:r>
              <a:rPr lang="en-US" sz="1400" dirty="0" err="1"/>
              <a:t>tetap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perhatian</a:t>
            </a:r>
            <a:r>
              <a:rPr lang="en-US" sz="1400" dirty="0"/>
              <a:t> pada </a:t>
            </a:r>
            <a:r>
              <a:rPr lang="en-US" sz="1400" dirty="0" err="1"/>
              <a:t>kategori</a:t>
            </a:r>
            <a:r>
              <a:rPr lang="en-US" sz="1400" dirty="0"/>
              <a:t> Fresh, Milk, dan </a:t>
            </a:r>
            <a:r>
              <a:rPr lang="en-US" sz="1400" dirty="0" err="1"/>
              <a:t>Delicassen</a:t>
            </a:r>
            <a:r>
              <a:rPr lang="en-US" sz="1400" dirty="0"/>
              <a:t> yang </a:t>
            </a:r>
            <a:r>
              <a:rPr lang="en-US" sz="1400" dirty="0" err="1"/>
              <a:t>berkontribusi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r>
              <a:rPr lang="en-US" sz="1400" dirty="0"/>
              <a:t>. Program </a:t>
            </a:r>
            <a:r>
              <a:rPr lang="en-US" sz="1400" dirty="0" err="1"/>
              <a:t>loyalitas</a:t>
            </a:r>
            <a:r>
              <a:rPr lang="en-US" sz="1400" dirty="0"/>
              <a:t> </a:t>
            </a:r>
            <a:r>
              <a:rPr lang="en-US" sz="1400" dirty="0" err="1"/>
              <a:t>khusus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 </a:t>
            </a:r>
            <a:r>
              <a:rPr lang="en-US" sz="1400" dirty="0" err="1"/>
              <a:t>Horeca</a:t>
            </a:r>
            <a:r>
              <a:rPr lang="en-US" sz="1400" dirty="0"/>
              <a:t>, </a:t>
            </a:r>
            <a:r>
              <a:rPr lang="en-US" sz="1400" dirty="0" err="1"/>
              <a:t>optimalisasi</a:t>
            </a:r>
            <a:r>
              <a:rPr lang="en-US" sz="1400" dirty="0"/>
              <a:t> </a:t>
            </a:r>
            <a:r>
              <a:rPr lang="en-US" sz="1400" dirty="0" err="1"/>
              <a:t>manajemen</a:t>
            </a:r>
            <a:r>
              <a:rPr lang="en-US" sz="1400" dirty="0"/>
              <a:t> </a:t>
            </a:r>
            <a:r>
              <a:rPr lang="en-US" sz="1400" dirty="0" err="1"/>
              <a:t>inventori</a:t>
            </a:r>
            <a:r>
              <a:rPr lang="en-US" sz="1400" dirty="0"/>
              <a:t> </a:t>
            </a:r>
            <a:r>
              <a:rPr lang="en-US" sz="1400" dirty="0" err="1"/>
              <a:t>terutama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Fresh, dan </a:t>
            </a:r>
            <a:r>
              <a:rPr lang="en-US" sz="1400" dirty="0" err="1"/>
              <a:t>implementasi</a:t>
            </a:r>
            <a:r>
              <a:rPr lang="en-US" sz="1400" dirty="0"/>
              <a:t> program bundling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strategi </a:t>
            </a:r>
            <a:r>
              <a:rPr lang="en-US" sz="1400" dirty="0" err="1"/>
              <a:t>efektif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 dan </a:t>
            </a:r>
            <a:r>
              <a:rPr lang="en-US" sz="1400" dirty="0" err="1"/>
              <a:t>efisiensi</a:t>
            </a:r>
            <a:r>
              <a:rPr lang="en-US" sz="1400" dirty="0"/>
              <a:t> </a:t>
            </a:r>
            <a:r>
              <a:rPr lang="en-US" sz="1400" dirty="0" err="1"/>
              <a:t>operasional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2977" name="Google Shape;2977;p69">
            <a:extLst>
              <a:ext uri="{FF2B5EF4-FFF2-40B4-BE49-F238E27FC236}">
                <a16:creationId xmlns:a16="http://schemas.microsoft.com/office/drawing/2014/main" id="{195FBA8D-8687-5829-EA28-F098B1C12147}"/>
              </a:ext>
            </a:extLst>
          </p:cNvPr>
          <p:cNvSpPr/>
          <p:nvPr/>
        </p:nvSpPr>
        <p:spPr>
          <a:xfrm>
            <a:off x="623363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8" name="Google Shape;2978;p69">
            <a:extLst>
              <a:ext uri="{FF2B5EF4-FFF2-40B4-BE49-F238E27FC236}">
                <a16:creationId xmlns:a16="http://schemas.microsoft.com/office/drawing/2014/main" id="{A20908FB-FE91-77A5-4E7C-DCEAC6AF5698}"/>
              </a:ext>
            </a:extLst>
          </p:cNvPr>
          <p:cNvGrpSpPr/>
          <p:nvPr/>
        </p:nvGrpSpPr>
        <p:grpSpPr>
          <a:xfrm>
            <a:off x="6622850" y="-2018079"/>
            <a:ext cx="4000413" cy="3175881"/>
            <a:chOff x="5207925" y="-1994879"/>
            <a:chExt cx="4000413" cy="3175881"/>
          </a:xfrm>
        </p:grpSpPr>
        <p:sp>
          <p:nvSpPr>
            <p:cNvPr id="2979" name="Google Shape;2979;p69">
              <a:extLst>
                <a:ext uri="{FF2B5EF4-FFF2-40B4-BE49-F238E27FC236}">
                  <a16:creationId xmlns:a16="http://schemas.microsoft.com/office/drawing/2014/main" id="{05519A40-B134-75DD-70B0-99644C077E40}"/>
                </a:ext>
              </a:extLst>
            </p:cNvPr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9">
              <a:extLst>
                <a:ext uri="{FF2B5EF4-FFF2-40B4-BE49-F238E27FC236}">
                  <a16:creationId xmlns:a16="http://schemas.microsoft.com/office/drawing/2014/main" id="{EB5AC925-1DF9-16E8-276C-91FD4FE74113}"/>
                </a:ext>
              </a:extLst>
            </p:cNvPr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9">
              <a:extLst>
                <a:ext uri="{FF2B5EF4-FFF2-40B4-BE49-F238E27FC236}">
                  <a16:creationId xmlns:a16="http://schemas.microsoft.com/office/drawing/2014/main" id="{412B744A-73DB-24E6-5DE0-39A8BB307A9C}"/>
                </a:ext>
              </a:extLst>
            </p:cNvPr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69">
            <a:extLst>
              <a:ext uri="{FF2B5EF4-FFF2-40B4-BE49-F238E27FC236}">
                <a16:creationId xmlns:a16="http://schemas.microsoft.com/office/drawing/2014/main" id="{BA02112C-F1CD-B279-03D5-9E6CE6E8F8A5}"/>
              </a:ext>
            </a:extLst>
          </p:cNvPr>
          <p:cNvGrpSpPr/>
          <p:nvPr/>
        </p:nvGrpSpPr>
        <p:grpSpPr>
          <a:xfrm>
            <a:off x="4580467" y="3925450"/>
            <a:ext cx="1039906" cy="679800"/>
            <a:chOff x="4082325" y="3790650"/>
            <a:chExt cx="1039906" cy="679800"/>
          </a:xfrm>
        </p:grpSpPr>
        <p:sp>
          <p:nvSpPr>
            <p:cNvPr id="2983" name="Google Shape;2983;p69">
              <a:extLst>
                <a:ext uri="{FF2B5EF4-FFF2-40B4-BE49-F238E27FC236}">
                  <a16:creationId xmlns:a16="http://schemas.microsoft.com/office/drawing/2014/main" id="{9C3A8192-1566-83E6-A5DE-C932551CFD45}"/>
                </a:ext>
              </a:extLst>
            </p:cNvPr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9">
              <a:extLst>
                <a:ext uri="{FF2B5EF4-FFF2-40B4-BE49-F238E27FC236}">
                  <a16:creationId xmlns:a16="http://schemas.microsoft.com/office/drawing/2014/main" id="{FEAD8311-0661-E97E-7164-BD7497614852}"/>
                </a:ext>
              </a:extLst>
            </p:cNvPr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9">
              <a:extLst>
                <a:ext uri="{FF2B5EF4-FFF2-40B4-BE49-F238E27FC236}">
                  <a16:creationId xmlns:a16="http://schemas.microsoft.com/office/drawing/2014/main" id="{7034BDAD-FB55-0CCF-FC8C-D0C879285CEE}"/>
                </a:ext>
              </a:extLst>
            </p:cNvPr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6" name="Google Shape;2986;p69">
            <a:extLst>
              <a:ext uri="{FF2B5EF4-FFF2-40B4-BE49-F238E27FC236}">
                <a16:creationId xmlns:a16="http://schemas.microsoft.com/office/drawing/2014/main" id="{ED4A5FF5-DA94-79D0-C497-90C8AD7F9539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69">
            <a:extLst>
              <a:ext uri="{FF2B5EF4-FFF2-40B4-BE49-F238E27FC236}">
                <a16:creationId xmlns:a16="http://schemas.microsoft.com/office/drawing/2014/main" id="{23B898D5-362B-84E7-A099-663E70A9FD8D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9">
            <a:hlinkClick r:id="rId3" action="ppaction://hlinksldjump"/>
            <a:extLst>
              <a:ext uri="{FF2B5EF4-FFF2-40B4-BE49-F238E27FC236}">
                <a16:creationId xmlns:a16="http://schemas.microsoft.com/office/drawing/2014/main" id="{3B25498B-E3D8-CAEC-A3A3-4626346CFAC1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6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77E963-E215-708D-E511-D0E0B22C3F7C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6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5ABAD2-2819-77D4-22C9-E8ACF8CD33AD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24;p67">
            <a:extLst>
              <a:ext uri="{FF2B5EF4-FFF2-40B4-BE49-F238E27FC236}">
                <a16:creationId xmlns:a16="http://schemas.microsoft.com/office/drawing/2014/main" id="{60835EEF-4E1B-3098-64D4-05A9F496D142}"/>
              </a:ext>
            </a:extLst>
          </p:cNvPr>
          <p:cNvSpPr txBox="1">
            <a:spLocks/>
          </p:cNvSpPr>
          <p:nvPr/>
        </p:nvSpPr>
        <p:spPr>
          <a:xfrm>
            <a:off x="3285106" y="1157803"/>
            <a:ext cx="2590722" cy="37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100" b="0" i="0" u="none" strike="noStrike" cap="none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2400" dirty="0"/>
              <a:t>REKOMENDASI</a:t>
            </a:r>
          </a:p>
        </p:txBody>
      </p:sp>
    </p:spTree>
    <p:extLst>
      <p:ext uri="{BB962C8B-B14F-4D97-AF65-F5344CB8AC3E}">
        <p14:creationId xmlns:p14="http://schemas.microsoft.com/office/powerpoint/2010/main" val="304160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Bai Jamjuree</vt:lpstr>
      <vt:lpstr>Aldrich</vt:lpstr>
      <vt:lpstr>Data Science Project Proposal XL by Slidesgo</vt:lpstr>
      <vt:lpstr>Analisis Pengeluaran Pelanggan Wholesale</vt:lpstr>
      <vt:lpstr>Tujuan Analisis</vt:lpstr>
      <vt:lpstr>Ringkasan Data Awal</vt:lpstr>
      <vt:lpstr>Tujuan Analisis</vt:lpstr>
      <vt:lpstr>Rata-Rata Pengeluaran Pelanggan</vt:lpstr>
      <vt:lpstr>Grafik pengeluaran pelanggan di berbagai kategori</vt:lpstr>
      <vt:lpstr>Diagram segmentasi pelanggan Channel dan Region.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Arbia</cp:lastModifiedBy>
  <cp:revision>1</cp:revision>
  <dcterms:modified xsi:type="dcterms:W3CDTF">2024-12-20T11:13:59Z</dcterms:modified>
</cp:coreProperties>
</file>