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61" r:id="rId3"/>
    <p:sldId id="262" r:id="rId4"/>
    <p:sldId id="263" r:id="rId5"/>
    <p:sldId id="264" r:id="rId6"/>
    <p:sldId id="266" r:id="rId7"/>
    <p:sldId id="272" r:id="rId8"/>
    <p:sldId id="275" r:id="rId9"/>
    <p:sldId id="269" r:id="rId10"/>
    <p:sldId id="270" r:id="rId11"/>
    <p:sldId id="267" r:id="rId12"/>
    <p:sldId id="280" r:id="rId13"/>
    <p:sldId id="278" r:id="rId14"/>
    <p:sldId id="268" r:id="rId15"/>
    <p:sldId id="271" r:id="rId16"/>
    <p:sldId id="281" r:id="rId17"/>
    <p:sldId id="274" r:id="rId18"/>
    <p:sldId id="277" r:id="rId19"/>
    <p:sldId id="273" r:id="rId20"/>
    <p:sldId id="279" r:id="rId21"/>
    <p:sldId id="282"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0F83-FB5C-41CF-9AAF-B8C8CB995A3C}"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1956F-DA20-4892-A1FA-88175515F031}" type="slidenum">
              <a:rPr lang="en-IN" smtClean="0"/>
              <a:t>‹#›</a:t>
            </a:fld>
            <a:endParaRPr lang="en-IN"/>
          </a:p>
        </p:txBody>
      </p:sp>
    </p:spTree>
    <p:extLst>
      <p:ext uri="{BB962C8B-B14F-4D97-AF65-F5344CB8AC3E}">
        <p14:creationId xmlns:p14="http://schemas.microsoft.com/office/powerpoint/2010/main" val="93362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414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a2ec86edd9_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ga2ec86edd9_3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089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B824F3-390E-42CC-B944-712229236068}" type="datetimeFigureOut">
              <a:rPr lang="en-IN" smtClean="0"/>
              <a:t>07-09-2021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77684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B824F3-390E-42CC-B944-712229236068}" type="datetimeFigureOut">
              <a:rPr lang="en-IN" smtClean="0"/>
              <a:t>07-09-2021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265413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B824F3-390E-42CC-B944-712229236068}" type="datetimeFigureOut">
              <a:rPr lang="en-IN" smtClean="0"/>
              <a:t>07-09-2021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23962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B824F3-390E-42CC-B944-712229236068}" type="datetimeFigureOut">
              <a:rPr lang="en-IN" smtClean="0"/>
              <a:t>07-09-2021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399851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824F3-390E-42CC-B944-712229236068}" type="datetimeFigureOut">
              <a:rPr lang="en-IN" smtClean="0"/>
              <a:t>07-09-2021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32286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B824F3-390E-42CC-B944-712229236068}" type="datetimeFigureOut">
              <a:rPr lang="en-IN" smtClean="0"/>
              <a:t>07-09-2021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27723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B824F3-390E-42CC-B944-712229236068}" type="datetimeFigureOut">
              <a:rPr lang="en-IN" smtClean="0"/>
              <a:t>07-09-2021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251375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B824F3-390E-42CC-B944-712229236068}" type="datetimeFigureOut">
              <a:rPr lang="en-IN" smtClean="0"/>
              <a:t>07-09-2021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331811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824F3-390E-42CC-B944-712229236068}" type="datetimeFigureOut">
              <a:rPr lang="en-IN" smtClean="0"/>
              <a:t>07-09-2021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37960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824F3-390E-42CC-B944-712229236068}" type="datetimeFigureOut">
              <a:rPr lang="en-IN" smtClean="0"/>
              <a:t>07-09-2021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37996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824F3-390E-42CC-B944-712229236068}" type="datetimeFigureOut">
              <a:rPr lang="en-IN" smtClean="0"/>
              <a:t>07-09-2021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2980F-A287-41E1-AA18-6C698C246272}" type="slidenum">
              <a:rPr lang="en-IN" smtClean="0"/>
              <a:t>‹#›</a:t>
            </a:fld>
            <a:endParaRPr lang="en-IN"/>
          </a:p>
        </p:txBody>
      </p:sp>
    </p:spTree>
    <p:extLst>
      <p:ext uri="{BB962C8B-B14F-4D97-AF65-F5344CB8AC3E}">
        <p14:creationId xmlns:p14="http://schemas.microsoft.com/office/powerpoint/2010/main" val="17156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824F3-390E-42CC-B944-712229236068}" type="datetimeFigureOut">
              <a:rPr lang="en-IN" smtClean="0"/>
              <a:t>07-09-2021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2980F-A287-41E1-AA18-6C698C246272}" type="slidenum">
              <a:rPr lang="en-IN" smtClean="0"/>
              <a:t>‹#›</a:t>
            </a:fld>
            <a:endParaRPr lang="en-IN"/>
          </a:p>
        </p:txBody>
      </p:sp>
    </p:spTree>
    <p:extLst>
      <p:ext uri="{BB962C8B-B14F-4D97-AF65-F5344CB8AC3E}">
        <p14:creationId xmlns:p14="http://schemas.microsoft.com/office/powerpoint/2010/main" val="223452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2" Type="http://schemas.openxmlformats.org/officeDocument/2006/relationships/hyperlink" Target="https://en.wikipedia.org/wiki/Vision_transformer" TargetMode="External"/><Relationship Id="rId1" Type="http://schemas.openxmlformats.org/officeDocument/2006/relationships/slideLayout" Target="../slideLayouts/slideLayout2.xml"/><Relationship Id="rId5" Type="http://schemas.openxmlformats.org/officeDocument/2006/relationships/hyperlink" Target="https://www.analyticsvidhya.com/blog/2021/03/an-image-is-worth-16x16-words-transformers-for-image-recognition-at-scale-vision-transformers" TargetMode="External"/><Relationship Id="rId4" Type="http://schemas.openxmlformats.org/officeDocument/2006/relationships/hyperlink" Target="https://arxiv.org/abs/2010.119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mage_recognition" TargetMode="External"/><Relationship Id="rId2" Type="http://schemas.openxmlformats.org/officeDocument/2006/relationships/hyperlink" Target="https://en.wikipedia.org/wiki/Transformer_(machine_learning_model)" TargetMode="External"/><Relationship Id="rId1" Type="http://schemas.openxmlformats.org/officeDocument/2006/relationships/slideLayout" Target="../slideLayouts/slideLayout2.xml"/><Relationship Id="rId4" Type="http://schemas.openxmlformats.org/officeDocument/2006/relationships/hyperlink" Target="https://arxiv.org/search/cs?searchtype=author&amp;query=Dosovitskiy%2C+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9487"/>
          </a:xfrm>
        </p:spPr>
        <p:txBody>
          <a:bodyPr/>
          <a:lstStyle/>
          <a:p>
            <a:r>
              <a:rPr lang="en-US" dirty="0" smtClean="0"/>
              <a:t>Vision Transformer</a:t>
            </a:r>
            <a:endParaRPr lang="en-IN" dirty="0"/>
          </a:p>
        </p:txBody>
      </p:sp>
    </p:spTree>
    <p:extLst>
      <p:ext uri="{BB962C8B-B14F-4D97-AF65-F5344CB8AC3E}">
        <p14:creationId xmlns:p14="http://schemas.microsoft.com/office/powerpoint/2010/main" val="123530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err="1" smtClean="0"/>
              <a:t>Terminlogy</a:t>
            </a:r>
            <a:r>
              <a:rPr lang="en-US" dirty="0" smtClean="0"/>
              <a:t> </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pPr marL="0" indent="0">
              <a:buNone/>
            </a:pPr>
            <a:r>
              <a:rPr lang="en-US" sz="2400" b="1" dirty="0" smtClean="0"/>
              <a:t>Positional Embedding - </a:t>
            </a:r>
            <a:r>
              <a:rPr lang="en-US" sz="2400" dirty="0" smtClean="0"/>
              <a:t>Since </a:t>
            </a:r>
            <a:r>
              <a:rPr lang="en-US" sz="2400" dirty="0"/>
              <a:t>Transformers need to learn the inductive biases for the task they are being trained for, it is always beneficial to help that learning process by all means. Any inductive bias that we can include in the inputs of the model will facilitate its learning and improve the results.</a:t>
            </a:r>
          </a:p>
          <a:p>
            <a:r>
              <a:rPr lang="en-US" sz="2400" dirty="0"/>
              <a:t>Position </a:t>
            </a:r>
            <a:r>
              <a:rPr lang="en-US" sz="2400" dirty="0" err="1"/>
              <a:t>embeddings</a:t>
            </a:r>
            <a:r>
              <a:rPr lang="en-US" sz="2400" dirty="0"/>
              <a:t> are added to the patch </a:t>
            </a:r>
            <a:r>
              <a:rPr lang="en-US" sz="2400" dirty="0" err="1"/>
              <a:t>embeddings</a:t>
            </a:r>
            <a:r>
              <a:rPr lang="en-US" sz="2400" dirty="0"/>
              <a:t> to retain positional information. In Computer Vision, these </a:t>
            </a:r>
            <a:r>
              <a:rPr lang="en-US" sz="2400" dirty="0" err="1"/>
              <a:t>embeddings</a:t>
            </a:r>
            <a:r>
              <a:rPr lang="en-US" sz="2400" dirty="0"/>
              <a:t> can represent either the position of a feature in a 1-dimensional flattened sequence or they can represent a 2-dimensional position of a feature.</a:t>
            </a:r>
          </a:p>
          <a:p>
            <a:r>
              <a:rPr lang="en-US" sz="2400" dirty="0"/>
              <a:t>1-dimensional:  a sequence of patches, works better</a:t>
            </a:r>
          </a:p>
          <a:p>
            <a:r>
              <a:rPr lang="en-US" sz="2400" dirty="0"/>
              <a:t>2-dimensional: X-embedding and Y-embedding</a:t>
            </a:r>
          </a:p>
          <a:p>
            <a:pPr marL="0" indent="0">
              <a:buNone/>
            </a:pP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598" y="4670051"/>
            <a:ext cx="8629650" cy="1695450"/>
          </a:xfrm>
          <a:prstGeom prst="rect">
            <a:avLst/>
          </a:prstGeom>
        </p:spPr>
      </p:pic>
    </p:spTree>
    <p:extLst>
      <p:ext uri="{BB962C8B-B14F-4D97-AF65-F5344CB8AC3E}">
        <p14:creationId xmlns:p14="http://schemas.microsoft.com/office/powerpoint/2010/main" val="3621408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13748"/>
            <a:ext cx="11138647" cy="609045"/>
          </a:xfrm>
        </p:spPr>
        <p:txBody>
          <a:bodyPr>
            <a:normAutofit fontScale="90000"/>
          </a:bodyPr>
          <a:lstStyle/>
          <a:p>
            <a:r>
              <a:rPr lang="en-US" b="1" dirty="0" smtClean="0"/>
              <a:t>Self Attention</a:t>
            </a:r>
            <a:endParaRPr lang="en-IN" dirty="0"/>
          </a:p>
        </p:txBody>
      </p:sp>
      <p:sp>
        <p:nvSpPr>
          <p:cNvPr id="3" name="Content Placeholder 2"/>
          <p:cNvSpPr>
            <a:spLocks noGrp="1"/>
          </p:cNvSpPr>
          <p:nvPr>
            <p:ph idx="1"/>
          </p:nvPr>
        </p:nvSpPr>
        <p:spPr>
          <a:xfrm>
            <a:off x="215153" y="722793"/>
            <a:ext cx="11510682" cy="5774171"/>
          </a:xfrm>
        </p:spPr>
        <p:txBody>
          <a:bodyPr>
            <a:normAutofit/>
          </a:bodyPr>
          <a:lstStyle/>
          <a:p>
            <a:pPr marL="0" indent="0">
              <a:buNone/>
            </a:pPr>
            <a:r>
              <a:rPr lang="en-US" sz="2400" b="1" dirty="0" smtClean="0"/>
              <a:t>Self Attention </a:t>
            </a:r>
            <a:r>
              <a:rPr lang="en-US" sz="2400" dirty="0" smtClean="0"/>
              <a:t>- As seen in </a:t>
            </a:r>
            <a:r>
              <a:rPr lang="en-US" sz="2400" dirty="0"/>
              <a:t>NLP, how one word pays attention to other </a:t>
            </a:r>
            <a:r>
              <a:rPr lang="en-US" sz="2400" dirty="0" smtClean="0"/>
              <a:t>words </a:t>
            </a:r>
            <a:r>
              <a:rPr lang="en-US" sz="2400" dirty="0"/>
              <a:t>to find the relation between the </a:t>
            </a:r>
            <a:r>
              <a:rPr lang="en-US" sz="2400" dirty="0" smtClean="0"/>
              <a:t>words. Similarly to </a:t>
            </a:r>
            <a:r>
              <a:rPr lang="en-US" sz="2400" dirty="0"/>
              <a:t>the image, the model transformer passes one pixel to attend to every other pixel</a:t>
            </a:r>
            <a:r>
              <a:rPr lang="en-US" sz="2400" dirty="0" smtClean="0"/>
              <a:t>.</a:t>
            </a:r>
          </a:p>
          <a:p>
            <a:pPr marL="0" indent="0">
              <a:buNone/>
            </a:pPr>
            <a:r>
              <a:rPr lang="en-IN" sz="2400" b="1" dirty="0"/>
              <a:t>Matrix Calculation -</a:t>
            </a:r>
          </a:p>
          <a:p>
            <a:pPr marL="0" indent="0">
              <a:buNone/>
            </a:pPr>
            <a:endParaRPr lang="en-US" sz="2400"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2" y="2441837"/>
            <a:ext cx="6702976" cy="876300"/>
          </a:xfrm>
          <a:prstGeom prst="rect">
            <a:avLst/>
          </a:prstGeom>
          <a:solidFill>
            <a:schemeClr val="tx1"/>
          </a:solidFill>
          <a:ln>
            <a:solidFill>
              <a:schemeClr val="bg1"/>
            </a:solidFill>
          </a:ln>
        </p:spPr>
      </p:pic>
      <p:sp>
        <p:nvSpPr>
          <p:cNvPr id="12" name="TextBox 11"/>
          <p:cNvSpPr txBox="1"/>
          <p:nvPr/>
        </p:nvSpPr>
        <p:spPr>
          <a:xfrm>
            <a:off x="325634" y="2556063"/>
            <a:ext cx="868166" cy="584775"/>
          </a:xfrm>
          <a:prstGeom prst="rect">
            <a:avLst/>
          </a:prstGeom>
          <a:noFill/>
          <a:ln>
            <a:solidFill>
              <a:schemeClr val="bg1"/>
            </a:solidFill>
          </a:ln>
        </p:spPr>
        <p:txBody>
          <a:bodyPr wrap="square" rtlCol="0">
            <a:spAutoFit/>
          </a:bodyPr>
          <a:lstStyle/>
          <a:p>
            <a:r>
              <a:rPr lang="en-IN" sz="1600" dirty="0" smtClean="0">
                <a:solidFill>
                  <a:schemeClr val="accent1"/>
                </a:solidFill>
                <a:latin typeface="Calibri (Body)"/>
              </a:rPr>
              <a:t>Input Image</a:t>
            </a:r>
            <a:endParaRPr lang="en-IN" sz="1600" dirty="0">
              <a:solidFill>
                <a:schemeClr val="accent1"/>
              </a:solidFill>
              <a:latin typeface="Calibri (Body)"/>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868" y="3965135"/>
            <a:ext cx="3752491" cy="2253022"/>
          </a:xfrm>
          <a:prstGeom prst="rect">
            <a:avLst/>
          </a:prstGeom>
          <a:ln>
            <a:solidFill>
              <a:schemeClr val="bg2"/>
            </a:solidFill>
          </a:ln>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800" y="3660057"/>
            <a:ext cx="4705880" cy="2836907"/>
          </a:xfrm>
          <a:prstGeom prst="rect">
            <a:avLst/>
          </a:prstGeom>
          <a:ln>
            <a:solidFill>
              <a:schemeClr val="accent1"/>
            </a:solidFill>
          </a:ln>
        </p:spPr>
      </p:pic>
      <p:cxnSp>
        <p:nvCxnSpPr>
          <p:cNvPr id="15" name="Straight Arrow Connector 14"/>
          <p:cNvCxnSpPr>
            <a:stCxn id="14" idx="3"/>
            <a:endCxn id="13" idx="1"/>
          </p:cNvCxnSpPr>
          <p:nvPr/>
        </p:nvCxnSpPr>
        <p:spPr>
          <a:xfrm>
            <a:off x="5899680" y="5078511"/>
            <a:ext cx="1241188" cy="13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036651" y="3845710"/>
            <a:ext cx="676019" cy="323165"/>
          </a:xfrm>
          <a:prstGeom prst="rect">
            <a:avLst/>
          </a:prstGeom>
          <a:noFill/>
        </p:spPr>
        <p:txBody>
          <a:bodyPr wrap="none" rtlCol="0">
            <a:spAutoFit/>
          </a:bodyPr>
          <a:lstStyle/>
          <a:p>
            <a:r>
              <a:rPr lang="en-IN" sz="1500" b="1" dirty="0" smtClean="0">
                <a:solidFill>
                  <a:srgbClr val="CC66FF"/>
                </a:solidFill>
              </a:rPr>
              <a:t>Query</a:t>
            </a:r>
            <a:endParaRPr lang="en-IN" sz="1500" b="1" dirty="0">
              <a:solidFill>
                <a:srgbClr val="CC66FF"/>
              </a:solidFill>
            </a:endParaRPr>
          </a:p>
        </p:txBody>
      </p:sp>
      <p:sp>
        <p:nvSpPr>
          <p:cNvPr id="17" name="TextBox 16"/>
          <p:cNvSpPr txBox="1"/>
          <p:nvPr/>
        </p:nvSpPr>
        <p:spPr>
          <a:xfrm>
            <a:off x="4021665" y="4822095"/>
            <a:ext cx="472758" cy="323165"/>
          </a:xfrm>
          <a:prstGeom prst="rect">
            <a:avLst/>
          </a:prstGeom>
          <a:noFill/>
        </p:spPr>
        <p:txBody>
          <a:bodyPr wrap="none" rtlCol="0">
            <a:spAutoFit/>
          </a:bodyPr>
          <a:lstStyle/>
          <a:p>
            <a:r>
              <a:rPr lang="en-IN" sz="1500" b="1" dirty="0" smtClean="0">
                <a:solidFill>
                  <a:schemeClr val="accent2"/>
                </a:solidFill>
              </a:rPr>
              <a:t>Key</a:t>
            </a:r>
            <a:endParaRPr lang="en-IN" sz="1500" b="1" dirty="0">
              <a:solidFill>
                <a:schemeClr val="accent2"/>
              </a:solidFill>
            </a:endParaRPr>
          </a:p>
        </p:txBody>
      </p:sp>
      <p:sp>
        <p:nvSpPr>
          <p:cNvPr id="18" name="TextBox 17"/>
          <p:cNvSpPr txBox="1"/>
          <p:nvPr/>
        </p:nvSpPr>
        <p:spPr>
          <a:xfrm>
            <a:off x="4010086" y="5798480"/>
            <a:ext cx="627672" cy="323165"/>
          </a:xfrm>
          <a:prstGeom prst="rect">
            <a:avLst/>
          </a:prstGeom>
          <a:noFill/>
        </p:spPr>
        <p:txBody>
          <a:bodyPr wrap="none" rtlCol="0">
            <a:spAutoFit/>
          </a:bodyPr>
          <a:lstStyle/>
          <a:p>
            <a:r>
              <a:rPr lang="en-IN" sz="1500" b="1" dirty="0" smtClean="0">
                <a:solidFill>
                  <a:schemeClr val="accent1"/>
                </a:solidFill>
              </a:rPr>
              <a:t>Value</a:t>
            </a:r>
            <a:endParaRPr lang="en-IN" sz="1500" b="1" dirty="0">
              <a:solidFill>
                <a:schemeClr val="accent1"/>
              </a:solidFill>
            </a:endParaRPr>
          </a:p>
        </p:txBody>
      </p:sp>
      <p:cxnSp>
        <p:nvCxnSpPr>
          <p:cNvPr id="19" name="Elbow Connector 18"/>
          <p:cNvCxnSpPr/>
          <p:nvPr/>
        </p:nvCxnSpPr>
        <p:spPr>
          <a:xfrm rot="16200000" flipH="1">
            <a:off x="1451191" y="3366086"/>
            <a:ext cx="610292" cy="245531"/>
          </a:xfrm>
          <a:prstGeom prst="bentConnector3">
            <a:avLst>
              <a:gd name="adj1" fmla="val 99943"/>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8553282" y="4168875"/>
            <a:ext cx="543739" cy="261610"/>
          </a:xfrm>
          <a:prstGeom prst="rect">
            <a:avLst/>
          </a:prstGeom>
          <a:noFill/>
        </p:spPr>
        <p:txBody>
          <a:bodyPr wrap="none" rtlCol="0">
            <a:spAutoFit/>
          </a:bodyPr>
          <a:lstStyle/>
          <a:p>
            <a:r>
              <a:rPr lang="en-IN" sz="1100" b="1" dirty="0" smtClean="0">
                <a:solidFill>
                  <a:srgbClr val="CC66FF"/>
                </a:solidFill>
              </a:rPr>
              <a:t>Query</a:t>
            </a:r>
            <a:endParaRPr lang="en-IN" sz="1100" b="1" dirty="0">
              <a:solidFill>
                <a:srgbClr val="CC66FF"/>
              </a:solidFill>
            </a:endParaRPr>
          </a:p>
        </p:txBody>
      </p:sp>
      <p:sp>
        <p:nvSpPr>
          <p:cNvPr id="22" name="TextBox 21"/>
          <p:cNvSpPr txBox="1"/>
          <p:nvPr/>
        </p:nvSpPr>
        <p:spPr>
          <a:xfrm>
            <a:off x="9225768" y="4146756"/>
            <a:ext cx="399468" cy="261610"/>
          </a:xfrm>
          <a:prstGeom prst="rect">
            <a:avLst/>
          </a:prstGeom>
          <a:noFill/>
        </p:spPr>
        <p:txBody>
          <a:bodyPr wrap="none" rtlCol="0">
            <a:spAutoFit/>
          </a:bodyPr>
          <a:lstStyle/>
          <a:p>
            <a:r>
              <a:rPr lang="en-IN" sz="1100" b="1" dirty="0" smtClean="0">
                <a:solidFill>
                  <a:schemeClr val="accent2"/>
                </a:solidFill>
              </a:rPr>
              <a:t>Key</a:t>
            </a:r>
            <a:endParaRPr lang="en-IN" sz="1100" b="1" dirty="0">
              <a:solidFill>
                <a:schemeClr val="accent2"/>
              </a:solidFill>
            </a:endParaRPr>
          </a:p>
        </p:txBody>
      </p:sp>
      <p:sp>
        <p:nvSpPr>
          <p:cNvPr id="23" name="TextBox 22"/>
          <p:cNvSpPr txBox="1"/>
          <p:nvPr/>
        </p:nvSpPr>
        <p:spPr>
          <a:xfrm>
            <a:off x="10000252" y="4401858"/>
            <a:ext cx="518091" cy="261610"/>
          </a:xfrm>
          <a:prstGeom prst="rect">
            <a:avLst/>
          </a:prstGeom>
          <a:noFill/>
        </p:spPr>
        <p:txBody>
          <a:bodyPr wrap="none" rtlCol="0">
            <a:spAutoFit/>
          </a:bodyPr>
          <a:lstStyle/>
          <a:p>
            <a:r>
              <a:rPr lang="en-IN" sz="1100" b="1" dirty="0" smtClean="0">
                <a:solidFill>
                  <a:schemeClr val="accent1"/>
                </a:solidFill>
              </a:rPr>
              <a:t>Value</a:t>
            </a:r>
            <a:endParaRPr lang="en-IN" sz="1100" b="1" dirty="0">
              <a:solidFill>
                <a:schemeClr val="accent1"/>
              </a:solidFill>
            </a:endParaRPr>
          </a:p>
        </p:txBody>
      </p:sp>
      <p:sp>
        <p:nvSpPr>
          <p:cNvPr id="24" name="TextBox 23"/>
          <p:cNvSpPr txBox="1"/>
          <p:nvPr/>
        </p:nvSpPr>
        <p:spPr>
          <a:xfrm>
            <a:off x="8225165" y="5385912"/>
            <a:ext cx="2530436" cy="292388"/>
          </a:xfrm>
          <a:prstGeom prst="rect">
            <a:avLst/>
          </a:prstGeom>
          <a:noFill/>
        </p:spPr>
        <p:txBody>
          <a:bodyPr wrap="none" rtlCol="0">
            <a:spAutoFit/>
          </a:bodyPr>
          <a:lstStyle/>
          <a:p>
            <a:r>
              <a:rPr lang="en-IN" sz="1300" b="1" dirty="0">
                <a:solidFill>
                  <a:srgbClr val="FF99CC"/>
                </a:solidFill>
              </a:rPr>
              <a:t>(Output </a:t>
            </a:r>
            <a:r>
              <a:rPr lang="en-IN" sz="1300" b="1" dirty="0" smtClean="0">
                <a:solidFill>
                  <a:srgbClr val="FF99CC"/>
                </a:solidFill>
              </a:rPr>
              <a:t>of Self-Attention Head 1 )</a:t>
            </a:r>
            <a:endParaRPr lang="en-IN" sz="1300" b="1" dirty="0">
              <a:solidFill>
                <a:srgbClr val="FF99CC"/>
              </a:solidFill>
            </a:endParaRPr>
          </a:p>
        </p:txBody>
      </p:sp>
    </p:spTree>
    <p:extLst>
      <p:ext uri="{BB962C8B-B14F-4D97-AF65-F5344CB8AC3E}">
        <p14:creationId xmlns:p14="http://schemas.microsoft.com/office/powerpoint/2010/main" val="129935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5" y="0"/>
            <a:ext cx="11174506" cy="636494"/>
          </a:xfrm>
        </p:spPr>
        <p:txBody>
          <a:bodyPr>
            <a:normAutofit fontScale="90000"/>
          </a:bodyPr>
          <a:lstStyle/>
          <a:p>
            <a:r>
              <a:rPr lang="en-US" dirty="0" smtClean="0"/>
              <a:t>Working of Vision Transformer</a:t>
            </a:r>
            <a:endParaRPr lang="en-IN" dirty="0"/>
          </a:p>
        </p:txBody>
      </p:sp>
      <p:sp>
        <p:nvSpPr>
          <p:cNvPr id="3" name="Content Placeholder 2"/>
          <p:cNvSpPr>
            <a:spLocks noGrp="1"/>
          </p:cNvSpPr>
          <p:nvPr>
            <p:ph idx="1"/>
          </p:nvPr>
        </p:nvSpPr>
        <p:spPr>
          <a:xfrm>
            <a:off x="259977" y="636494"/>
            <a:ext cx="11093824" cy="6112740"/>
          </a:xfrm>
        </p:spPr>
        <p:txBody>
          <a:bodyPr>
            <a:normAutofit/>
          </a:bodyPr>
          <a:lstStyle/>
          <a:p>
            <a:pPr marL="0" indent="0">
              <a:buNone/>
            </a:pPr>
            <a:r>
              <a:rPr lang="en-US" sz="2400" b="1" dirty="0" smtClean="0"/>
              <a:t>Below steps are followed in implementation -</a:t>
            </a:r>
            <a:endParaRPr lang="en-US" sz="2400" b="1" dirty="0"/>
          </a:p>
          <a:p>
            <a:r>
              <a:rPr lang="en-US" sz="2400" dirty="0" smtClean="0"/>
              <a:t>Step 1 - </a:t>
            </a:r>
            <a:r>
              <a:rPr lang="en-US" sz="2400" dirty="0"/>
              <a:t>Split an image into patches. Image patches are treated as words in NLP. We have patch embedding layers that are input to transformer blocks. The sequence of pictures will have its own vectors. List of vectors as a picture because a picture is 16 times 16 words region transformer</a:t>
            </a:r>
            <a:r>
              <a:rPr lang="en-US" sz="2400" dirty="0" smtClean="0"/>
              <a:t>.</a:t>
            </a:r>
          </a:p>
          <a:p>
            <a:r>
              <a:rPr lang="en-US" sz="2400" dirty="0" smtClean="0"/>
              <a:t>Step 2 - </a:t>
            </a:r>
            <a:r>
              <a:rPr lang="en-US" sz="2400" dirty="0"/>
              <a:t>The input sequence consists of a flattened vector ( 2D to 1D ) of pixel values from a patch of size 16×16. Each flattened element is fed into a linear projection layer that will produce what they call the “</a:t>
            </a:r>
            <a:r>
              <a:rPr lang="en-US" sz="2400" b="1" dirty="0"/>
              <a:t>Patch embedding</a:t>
            </a:r>
            <a:r>
              <a:rPr lang="en-US" sz="2400" dirty="0" smtClean="0"/>
              <a:t>”.</a:t>
            </a:r>
          </a:p>
          <a:p>
            <a:endParaRPr lang="en-US" sz="2400" dirty="0" smtClean="0"/>
          </a:p>
        </p:txBody>
      </p:sp>
      <p:pic>
        <p:nvPicPr>
          <p:cNvPr id="4" name="Google Shape;530;p49"/>
          <p:cNvPicPr preferRelativeResize="0"/>
          <p:nvPr/>
        </p:nvPicPr>
        <p:blipFill>
          <a:blip r:embed="rId2">
            <a:alphaModFix/>
          </a:blip>
          <a:stretch>
            <a:fillRect/>
          </a:stretch>
        </p:blipFill>
        <p:spPr>
          <a:xfrm>
            <a:off x="5628100" y="3541059"/>
            <a:ext cx="5445825" cy="3208175"/>
          </a:xfrm>
          <a:prstGeom prst="rect">
            <a:avLst/>
          </a:prstGeom>
          <a:noFill/>
          <a:ln>
            <a:noFill/>
          </a:ln>
        </p:spPr>
      </p:pic>
      <p:sp>
        <p:nvSpPr>
          <p:cNvPr id="5" name="Google Shape;533;p49"/>
          <p:cNvSpPr txBox="1"/>
          <p:nvPr/>
        </p:nvSpPr>
        <p:spPr>
          <a:xfrm>
            <a:off x="521800" y="4696250"/>
            <a:ext cx="5106300" cy="19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200" dirty="0">
                <a:latin typeface="Calibri"/>
                <a:ea typeface="Calibri"/>
                <a:cs typeface="Calibri"/>
                <a:sym typeface="Calibri"/>
              </a:rPr>
              <a:t>First 28 principal components of the initial RGB linear Embedding Filter for pre-trained model </a:t>
            </a:r>
            <a:r>
              <a:rPr lang="en-IN" sz="2200" dirty="0" err="1">
                <a:latin typeface="Calibri"/>
                <a:ea typeface="Calibri"/>
                <a:cs typeface="Calibri"/>
                <a:sym typeface="Calibri"/>
              </a:rPr>
              <a:t>ViT</a:t>
            </a:r>
            <a:r>
              <a:rPr lang="en-IN" sz="2200" dirty="0">
                <a:latin typeface="Calibri"/>
                <a:ea typeface="Calibri"/>
                <a:cs typeface="Calibri"/>
                <a:sym typeface="Calibri"/>
              </a:rPr>
              <a:t> - B/16</a:t>
            </a:r>
            <a:endParaRPr sz="2200" dirty="0">
              <a:latin typeface="Calibri"/>
              <a:ea typeface="Calibri"/>
              <a:cs typeface="Calibri"/>
              <a:sym typeface="Calibri"/>
            </a:endParaRPr>
          </a:p>
        </p:txBody>
      </p:sp>
    </p:spTree>
    <p:extLst>
      <p:ext uri="{BB962C8B-B14F-4D97-AF65-F5344CB8AC3E}">
        <p14:creationId xmlns:p14="http://schemas.microsoft.com/office/powerpoint/2010/main" val="25409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47" y="365126"/>
            <a:ext cx="10806953" cy="585134"/>
          </a:xfrm>
        </p:spPr>
        <p:txBody>
          <a:bodyPr>
            <a:normAutofit fontScale="90000"/>
          </a:bodyPr>
          <a:lstStyle/>
          <a:p>
            <a:r>
              <a:rPr lang="en-US" dirty="0" smtClean="0"/>
              <a:t>Working of Vision Transformer</a:t>
            </a:r>
            <a:endParaRPr lang="en-IN" dirty="0"/>
          </a:p>
        </p:txBody>
      </p:sp>
      <p:sp>
        <p:nvSpPr>
          <p:cNvPr id="3" name="Content Placeholder 2"/>
          <p:cNvSpPr>
            <a:spLocks noGrp="1"/>
          </p:cNvSpPr>
          <p:nvPr>
            <p:ph idx="1"/>
          </p:nvPr>
        </p:nvSpPr>
        <p:spPr>
          <a:xfrm>
            <a:off x="546847" y="950260"/>
            <a:ext cx="10806953" cy="5495364"/>
          </a:xfrm>
        </p:spPr>
        <p:txBody>
          <a:bodyPr>
            <a:normAutofit/>
          </a:bodyPr>
          <a:lstStyle/>
          <a:p>
            <a:r>
              <a:rPr lang="en-US" sz="2400" dirty="0" smtClean="0"/>
              <a:t>Step 3 - </a:t>
            </a:r>
            <a:r>
              <a:rPr lang="en-US" sz="2400" b="1" dirty="0"/>
              <a:t>Position </a:t>
            </a:r>
            <a:r>
              <a:rPr lang="en-US" sz="2400" b="1" dirty="0" smtClean="0"/>
              <a:t>embedding </a:t>
            </a:r>
            <a:r>
              <a:rPr lang="en-US" sz="2400" dirty="0"/>
              <a:t>are then linearly added to the sequence of image patches so that the images can retain their positional information. It injects information about the relative or absolute position of the image patches in the sequence</a:t>
            </a:r>
            <a:r>
              <a:rPr lang="en-US" sz="2400" dirty="0" smtClean="0"/>
              <a:t>.</a:t>
            </a:r>
          </a:p>
          <a:p>
            <a:endParaRPr lang="en-IN" sz="2200" dirty="0"/>
          </a:p>
        </p:txBody>
      </p:sp>
      <p:pic>
        <p:nvPicPr>
          <p:cNvPr id="4" name="Google Shape;529;p49"/>
          <p:cNvPicPr preferRelativeResize="0"/>
          <p:nvPr/>
        </p:nvPicPr>
        <p:blipFill>
          <a:blip r:embed="rId2">
            <a:alphaModFix/>
          </a:blip>
          <a:stretch>
            <a:fillRect/>
          </a:stretch>
        </p:blipFill>
        <p:spPr>
          <a:xfrm>
            <a:off x="7475283" y="2934918"/>
            <a:ext cx="3761991" cy="3654024"/>
          </a:xfrm>
          <a:prstGeom prst="rect">
            <a:avLst/>
          </a:prstGeom>
          <a:noFill/>
          <a:ln>
            <a:noFill/>
          </a:ln>
        </p:spPr>
      </p:pic>
      <p:sp>
        <p:nvSpPr>
          <p:cNvPr id="5" name="Google Shape;531;p49"/>
          <p:cNvSpPr txBox="1"/>
          <p:nvPr/>
        </p:nvSpPr>
        <p:spPr>
          <a:xfrm>
            <a:off x="1014938" y="3874013"/>
            <a:ext cx="6174755" cy="20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100" dirty="0">
                <a:latin typeface="Calibri"/>
                <a:ea typeface="Calibri"/>
                <a:cs typeface="Calibri"/>
                <a:sym typeface="Calibri"/>
              </a:rPr>
              <a:t>The Cosine Similarity Matrix of learnable Position </a:t>
            </a:r>
            <a:r>
              <a:rPr lang="en-IN" sz="2100" dirty="0" err="1">
                <a:latin typeface="Calibri"/>
                <a:ea typeface="Calibri"/>
                <a:cs typeface="Calibri"/>
                <a:sym typeface="Calibri"/>
              </a:rPr>
              <a:t>Embeddings</a:t>
            </a:r>
            <a:r>
              <a:rPr lang="en-IN" sz="2100" dirty="0">
                <a:latin typeface="Calibri"/>
                <a:ea typeface="Calibri"/>
                <a:cs typeface="Calibri"/>
                <a:sym typeface="Calibri"/>
              </a:rPr>
              <a:t> denotes clear locality pattern as every 14th value is highly correlated as the patch size (16) divides the image(224x224) into a 14x14 matrix. The very first position embedding is orthogonal to all others since it is reserved for the class token.</a:t>
            </a:r>
            <a:endParaRPr sz="2100" dirty="0">
              <a:latin typeface="Calibri"/>
              <a:ea typeface="Calibri"/>
              <a:cs typeface="Calibri"/>
              <a:sym typeface="Calibri"/>
            </a:endParaRPr>
          </a:p>
        </p:txBody>
      </p:sp>
      <p:sp>
        <p:nvSpPr>
          <p:cNvPr id="6" name="Google Shape;534;p49"/>
          <p:cNvSpPr txBox="1"/>
          <p:nvPr/>
        </p:nvSpPr>
        <p:spPr>
          <a:xfrm>
            <a:off x="6902878" y="2086000"/>
            <a:ext cx="4906800" cy="70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IN" sz="4400" dirty="0">
                <a:solidFill>
                  <a:schemeClr val="dk1"/>
                </a:solidFill>
                <a:latin typeface="Calibri"/>
                <a:ea typeface="Calibri"/>
                <a:cs typeface="Calibri"/>
                <a:sym typeface="Calibri"/>
              </a:rPr>
              <a:t>Position Embedding</a:t>
            </a:r>
            <a:endParaRPr dirty="0">
              <a:latin typeface="Calibri"/>
              <a:ea typeface="Calibri"/>
              <a:cs typeface="Calibri"/>
              <a:sym typeface="Calibri"/>
            </a:endParaRPr>
          </a:p>
        </p:txBody>
      </p:sp>
    </p:spTree>
    <p:extLst>
      <p:ext uri="{BB962C8B-B14F-4D97-AF65-F5344CB8AC3E}">
        <p14:creationId xmlns:p14="http://schemas.microsoft.com/office/powerpoint/2010/main" val="3670234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Working of Vision Transformer</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r>
              <a:rPr lang="en-US" sz="2400" dirty="0"/>
              <a:t>Step 4 - An extra learnable ( class) embedding is attached to the sequence according to the position of the image patch. This class embedding is used to predict the class of the input image after being updated by self-attention</a:t>
            </a:r>
          </a:p>
          <a:p>
            <a:r>
              <a:rPr lang="en-US" sz="2400" dirty="0"/>
              <a:t>Step 5 – The Transformer encoder module comprises a Multi-Head Self Attention ( MSA ) layer and a Multi-Layer Perceptron (MLP) layer. The Multi-Head Self Attention layer split inputs into several heads so that each head can learn different levels of self-attention. </a:t>
            </a:r>
            <a:r>
              <a:rPr lang="en-US" sz="2400" dirty="0"/>
              <a:t>The outputs of all the heads are then concatenated and passed through the Multi-Layer Perceptron</a:t>
            </a:r>
            <a:r>
              <a:rPr lang="en-US" sz="2400" dirty="0" smtClean="0"/>
              <a:t>.</a:t>
            </a:r>
          </a:p>
          <a:p>
            <a:endParaRPr lang="en-US" sz="2400" dirty="0" smtClean="0"/>
          </a:p>
          <a:p>
            <a:endParaRPr lang="en-US" sz="2400" dirty="0" smtClean="0"/>
          </a:p>
          <a:p>
            <a:endParaRPr lang="en-US" sz="24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717" y="3436945"/>
            <a:ext cx="3816427" cy="2834886"/>
          </a:xfrm>
          <a:prstGeom prst="rect">
            <a:avLst/>
          </a:prstGeom>
        </p:spPr>
      </p:pic>
    </p:spTree>
    <p:extLst>
      <p:ext uri="{BB962C8B-B14F-4D97-AF65-F5344CB8AC3E}">
        <p14:creationId xmlns:p14="http://schemas.microsoft.com/office/powerpoint/2010/main" val="37348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Working of Vision Transformer</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r>
              <a:rPr lang="en-US" sz="2400" dirty="0" smtClean="0"/>
              <a:t>Step </a:t>
            </a:r>
            <a:r>
              <a:rPr lang="en-US" sz="2400" dirty="0"/>
              <a:t>6 </a:t>
            </a:r>
            <a:r>
              <a:rPr lang="en-US" sz="2400" dirty="0" smtClean="0"/>
              <a:t>– </a:t>
            </a:r>
            <a:r>
              <a:rPr lang="en-US" sz="2400" dirty="0" err="1"/>
              <a:t>Layernorm</a:t>
            </a:r>
            <a:r>
              <a:rPr lang="en-US" sz="2400" dirty="0"/>
              <a:t> (LN) is applied </a:t>
            </a:r>
            <a:r>
              <a:rPr lang="en-US" sz="2400" dirty="0" smtClean="0"/>
              <a:t>before</a:t>
            </a:r>
            <a:r>
              <a:rPr lang="en-US" sz="2400" dirty="0"/>
              <a:t> </a:t>
            </a:r>
            <a:r>
              <a:rPr lang="en-US" sz="2400" dirty="0" smtClean="0"/>
              <a:t>every </a:t>
            </a:r>
            <a:r>
              <a:rPr lang="en-US" sz="2400" dirty="0"/>
              <a:t>block, and residual connections after every block</a:t>
            </a:r>
            <a:r>
              <a:rPr lang="en-US" sz="2400" dirty="0" smtClean="0"/>
              <a:t>. The </a:t>
            </a:r>
            <a:r>
              <a:rPr lang="en-US" sz="2400" dirty="0"/>
              <a:t>MLP contains two layers with a GELU non-linearity. Finally, an extra learnable classification module (the MLP Head) is added to the transformer encoder, giving the network’s output classes.</a:t>
            </a:r>
            <a:endParaRPr lang="en-US" sz="2400" dirty="0" smtClean="0"/>
          </a:p>
          <a:p>
            <a:r>
              <a:rPr lang="en-US" sz="2400" dirty="0" smtClean="0"/>
              <a:t>Step 7 - The </a:t>
            </a:r>
            <a:r>
              <a:rPr lang="en-US" sz="2400" dirty="0"/>
              <a:t>classification is performed by just stacking an MLP Head on top of the Transformer, at the position of the extra learnable embedding that we added to the sequence</a:t>
            </a:r>
            <a:r>
              <a:rPr lang="en-US" sz="2400" dirty="0" smtClean="0"/>
              <a:t>.</a:t>
            </a:r>
            <a:endParaRPr lang="en-US" sz="2400" dirty="0"/>
          </a:p>
        </p:txBody>
      </p:sp>
    </p:spTree>
    <p:extLst>
      <p:ext uri="{BB962C8B-B14F-4D97-AF65-F5344CB8AC3E}">
        <p14:creationId xmlns:p14="http://schemas.microsoft.com/office/powerpoint/2010/main" val="3110008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7"/>
          <p:cNvSpPr/>
          <p:nvPr/>
        </p:nvSpPr>
        <p:spPr>
          <a:xfrm>
            <a:off x="0" y="0"/>
            <a:ext cx="546854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47"/>
          <p:cNvSpPr txBox="1">
            <a:spLocks noGrp="1"/>
          </p:cNvSpPr>
          <p:nvPr>
            <p:ph type="title"/>
          </p:nvPr>
        </p:nvSpPr>
        <p:spPr>
          <a:xfrm>
            <a:off x="634276" y="803705"/>
            <a:ext cx="4208656" cy="3034857"/>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rgbClr val="FFFFFF"/>
              </a:buClr>
              <a:buSzPts val="5400"/>
              <a:buFont typeface="Calibri"/>
              <a:buNone/>
            </a:pPr>
            <a:r>
              <a:rPr lang="en-IN" sz="5400">
                <a:solidFill>
                  <a:srgbClr val="FFFFFF"/>
                </a:solidFill>
                <a:latin typeface="Calibri"/>
                <a:ea typeface="Calibri"/>
                <a:cs typeface="Calibri"/>
                <a:sym typeface="Calibri"/>
              </a:rPr>
              <a:t>RESULTS</a:t>
            </a:r>
            <a:endParaRPr/>
          </a:p>
        </p:txBody>
      </p:sp>
      <p:cxnSp>
        <p:nvCxnSpPr>
          <p:cNvPr id="504" name="Google Shape;504;p47"/>
          <p:cNvCxnSpPr/>
          <p:nvPr/>
        </p:nvCxnSpPr>
        <p:spPr>
          <a:xfrm>
            <a:off x="786679" y="3928939"/>
            <a:ext cx="3931920" cy="0"/>
          </a:xfrm>
          <a:prstGeom prst="straightConnector1">
            <a:avLst/>
          </a:prstGeom>
          <a:noFill/>
          <a:ln w="19050" cap="flat" cmpd="sng">
            <a:solidFill>
              <a:srgbClr val="FFFFFF">
                <a:alpha val="80000"/>
              </a:srgbClr>
            </a:solidFill>
            <a:prstDash val="solid"/>
            <a:miter lim="800000"/>
            <a:headEnd type="none" w="sm" len="sm"/>
            <a:tailEnd type="none" w="sm" len="sm"/>
          </a:ln>
        </p:spPr>
      </p:cxnSp>
      <p:pic>
        <p:nvPicPr>
          <p:cNvPr id="505" name="Google Shape;505;p47" descr="Bar chart"/>
          <p:cNvPicPr preferRelativeResize="0"/>
          <p:nvPr/>
        </p:nvPicPr>
        <p:blipFill rotWithShape="1">
          <a:blip r:embed="rId3">
            <a:alphaModFix/>
          </a:blip>
          <a:srcRect/>
          <a:stretch/>
        </p:blipFill>
        <p:spPr>
          <a:xfrm>
            <a:off x="6096000" y="699753"/>
            <a:ext cx="5459470" cy="5459470"/>
          </a:xfrm>
          <a:prstGeom prst="rect">
            <a:avLst/>
          </a:prstGeom>
          <a:noFill/>
          <a:ln>
            <a:noFill/>
          </a:ln>
        </p:spPr>
      </p:pic>
    </p:spTree>
    <p:extLst>
      <p:ext uri="{BB962C8B-B14F-4D97-AF65-F5344CB8AC3E}">
        <p14:creationId xmlns:p14="http://schemas.microsoft.com/office/powerpoint/2010/main" val="336708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Attention Pattern Analysis</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pPr marL="0" indent="0">
              <a:buNone/>
            </a:pPr>
            <a:r>
              <a:rPr lang="en-IN" sz="2400" b="1" dirty="0"/>
              <a:t>Attention pattern </a:t>
            </a:r>
            <a:r>
              <a:rPr lang="en-IN" sz="2400" b="1" dirty="0" smtClean="0"/>
              <a:t>analysis </a:t>
            </a:r>
            <a:r>
              <a:rPr lang="en-IN" sz="2400" dirty="0" smtClean="0"/>
              <a:t>- </a:t>
            </a:r>
          </a:p>
          <a:p>
            <a:r>
              <a:rPr lang="en-US" sz="2400" dirty="0"/>
              <a:t>A representative example of attention from the output token to the input</a:t>
            </a:r>
            <a:br>
              <a:rPr lang="en-US" sz="2400" dirty="0"/>
            </a:br>
            <a:r>
              <a:rPr lang="en-US" sz="2400" dirty="0"/>
              <a:t>space. Average attention weights of all heads mean heads across layers and the head in the same layer. So, basically, the area has every attention in the transformer, this is called attention pattern or attention matrix.</a:t>
            </a:r>
          </a:p>
          <a:p>
            <a:r>
              <a:rPr lang="en-US" sz="2400" dirty="0"/>
              <a:t>When the patch image is passed through the transformer, the transformer will generate the attention weights matrix for the image patches. When patch-1 is passed through the transformer, self-attention will calculate how much attention should pay to others ( Patch 2, Patch 3,….). And every head will have one attention pattern like shown in the image and finally, they will sum up all attention patterns ( all heads )to get the above picture.</a:t>
            </a:r>
          </a:p>
          <a:p>
            <a:pPr marL="0" indent="0">
              <a:buNone/>
            </a:pPr>
            <a:endParaRPr lang="en-IN" sz="2400" dirty="0" smtClean="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823" y="4420375"/>
            <a:ext cx="8359589" cy="2267296"/>
          </a:xfrm>
          <a:prstGeom prst="rect">
            <a:avLst/>
          </a:prstGeom>
        </p:spPr>
      </p:pic>
    </p:spTree>
    <p:extLst>
      <p:ext uri="{BB962C8B-B14F-4D97-AF65-F5344CB8AC3E}">
        <p14:creationId xmlns:p14="http://schemas.microsoft.com/office/powerpoint/2010/main" val="719911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8"/>
          <p:cNvSpPr txBox="1">
            <a:spLocks noGrp="1"/>
          </p:cNvSpPr>
          <p:nvPr>
            <p:ph type="title"/>
          </p:nvPr>
        </p:nvSpPr>
        <p:spPr>
          <a:xfrm>
            <a:off x="497400" y="144050"/>
            <a:ext cx="10515600" cy="726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Attention Map Visualisation</a:t>
            </a:r>
            <a:endParaRPr dirty="0"/>
          </a:p>
        </p:txBody>
      </p:sp>
      <p:pic>
        <p:nvPicPr>
          <p:cNvPr id="511" name="Google Shape;511;p48"/>
          <p:cNvPicPr preferRelativeResize="0"/>
          <p:nvPr/>
        </p:nvPicPr>
        <p:blipFill rotWithShape="1">
          <a:blip r:embed="rId3">
            <a:alphaModFix/>
          </a:blip>
          <a:srcRect l="8867" t="7833" r="53731" b="13752"/>
          <a:stretch/>
        </p:blipFill>
        <p:spPr>
          <a:xfrm>
            <a:off x="948375" y="1233625"/>
            <a:ext cx="1688926" cy="1688925"/>
          </a:xfrm>
          <a:prstGeom prst="rect">
            <a:avLst/>
          </a:prstGeom>
          <a:noFill/>
          <a:ln>
            <a:noFill/>
          </a:ln>
        </p:spPr>
      </p:pic>
      <p:pic>
        <p:nvPicPr>
          <p:cNvPr id="512" name="Google Shape;512;p48"/>
          <p:cNvPicPr preferRelativeResize="0"/>
          <p:nvPr/>
        </p:nvPicPr>
        <p:blipFill rotWithShape="1">
          <a:blip r:embed="rId4">
            <a:alphaModFix/>
          </a:blip>
          <a:srcRect l="8971" t="8065" r="53848" b="12239"/>
          <a:stretch/>
        </p:blipFill>
        <p:spPr>
          <a:xfrm>
            <a:off x="7035315" y="1226125"/>
            <a:ext cx="1652105" cy="1688925"/>
          </a:xfrm>
          <a:prstGeom prst="rect">
            <a:avLst/>
          </a:prstGeom>
          <a:noFill/>
          <a:ln>
            <a:noFill/>
          </a:ln>
        </p:spPr>
      </p:pic>
      <p:pic>
        <p:nvPicPr>
          <p:cNvPr id="513" name="Google Shape;513;p48"/>
          <p:cNvPicPr preferRelativeResize="0"/>
          <p:nvPr/>
        </p:nvPicPr>
        <p:blipFill rotWithShape="1">
          <a:blip r:embed="rId5">
            <a:alphaModFix/>
          </a:blip>
          <a:srcRect l="8564" t="6226" r="54037" b="12912"/>
          <a:stretch/>
        </p:blipFill>
        <p:spPr>
          <a:xfrm>
            <a:off x="982025" y="3813950"/>
            <a:ext cx="1688926" cy="1741726"/>
          </a:xfrm>
          <a:prstGeom prst="rect">
            <a:avLst/>
          </a:prstGeom>
          <a:noFill/>
          <a:ln>
            <a:noFill/>
          </a:ln>
        </p:spPr>
      </p:pic>
      <p:pic>
        <p:nvPicPr>
          <p:cNvPr id="514" name="Google Shape;514;p48"/>
          <p:cNvPicPr preferRelativeResize="0"/>
          <p:nvPr/>
        </p:nvPicPr>
        <p:blipFill rotWithShape="1">
          <a:blip r:embed="rId6">
            <a:alphaModFix/>
          </a:blip>
          <a:srcRect l="8774" t="6555" r="53825" b="15025"/>
          <a:stretch/>
        </p:blipFill>
        <p:spPr>
          <a:xfrm>
            <a:off x="7035315" y="3954945"/>
            <a:ext cx="1688926" cy="1688925"/>
          </a:xfrm>
          <a:prstGeom prst="rect">
            <a:avLst/>
          </a:prstGeom>
          <a:noFill/>
          <a:ln>
            <a:noFill/>
          </a:ln>
        </p:spPr>
      </p:pic>
      <p:pic>
        <p:nvPicPr>
          <p:cNvPr id="515" name="Google Shape;515;p48"/>
          <p:cNvPicPr preferRelativeResize="0"/>
          <p:nvPr/>
        </p:nvPicPr>
        <p:blipFill rotWithShape="1">
          <a:blip r:embed="rId3">
            <a:alphaModFix/>
          </a:blip>
          <a:srcRect l="61303" t="8727" r="1296" b="12859"/>
          <a:stretch/>
        </p:blipFill>
        <p:spPr>
          <a:xfrm>
            <a:off x="3467761" y="1252525"/>
            <a:ext cx="1688926" cy="1688925"/>
          </a:xfrm>
          <a:prstGeom prst="rect">
            <a:avLst/>
          </a:prstGeom>
          <a:noFill/>
          <a:ln>
            <a:noFill/>
          </a:ln>
        </p:spPr>
      </p:pic>
      <p:pic>
        <p:nvPicPr>
          <p:cNvPr id="516" name="Google Shape;516;p48"/>
          <p:cNvPicPr preferRelativeResize="0"/>
          <p:nvPr/>
        </p:nvPicPr>
        <p:blipFill rotWithShape="1">
          <a:blip r:embed="rId4">
            <a:alphaModFix/>
          </a:blip>
          <a:srcRect l="60975" t="7833" r="1844" b="12471"/>
          <a:stretch/>
        </p:blipFill>
        <p:spPr>
          <a:xfrm>
            <a:off x="9500554" y="1238788"/>
            <a:ext cx="1577565" cy="1612724"/>
          </a:xfrm>
          <a:prstGeom prst="rect">
            <a:avLst/>
          </a:prstGeom>
          <a:noFill/>
          <a:ln>
            <a:noFill/>
          </a:ln>
        </p:spPr>
      </p:pic>
      <p:pic>
        <p:nvPicPr>
          <p:cNvPr id="517" name="Google Shape;517;p48"/>
          <p:cNvPicPr preferRelativeResize="0"/>
          <p:nvPr/>
        </p:nvPicPr>
        <p:blipFill rotWithShape="1">
          <a:blip r:embed="rId5">
            <a:alphaModFix/>
          </a:blip>
          <a:srcRect l="61287" t="7448" r="1311" b="14137"/>
          <a:stretch/>
        </p:blipFill>
        <p:spPr>
          <a:xfrm>
            <a:off x="3467761" y="3916550"/>
            <a:ext cx="1688926" cy="1688925"/>
          </a:xfrm>
          <a:prstGeom prst="rect">
            <a:avLst/>
          </a:prstGeom>
          <a:noFill/>
          <a:ln>
            <a:noFill/>
          </a:ln>
        </p:spPr>
      </p:pic>
      <p:pic>
        <p:nvPicPr>
          <p:cNvPr id="518" name="Google Shape;518;p48"/>
          <p:cNvPicPr preferRelativeResize="0"/>
          <p:nvPr/>
        </p:nvPicPr>
        <p:blipFill rotWithShape="1">
          <a:blip r:embed="rId6">
            <a:alphaModFix/>
          </a:blip>
          <a:srcRect l="60626" t="8053" b="13534"/>
          <a:stretch/>
        </p:blipFill>
        <p:spPr>
          <a:xfrm>
            <a:off x="9500554" y="3991943"/>
            <a:ext cx="1778074" cy="1688925"/>
          </a:xfrm>
          <a:prstGeom prst="rect">
            <a:avLst/>
          </a:prstGeom>
          <a:noFill/>
          <a:ln>
            <a:noFill/>
          </a:ln>
        </p:spPr>
      </p:pic>
      <p:sp>
        <p:nvSpPr>
          <p:cNvPr id="519" name="Google Shape;519;p48"/>
          <p:cNvSpPr txBox="1"/>
          <p:nvPr/>
        </p:nvSpPr>
        <p:spPr>
          <a:xfrm>
            <a:off x="935100" y="5963475"/>
            <a:ext cx="10249800" cy="59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Calibri"/>
                <a:ea typeface="Calibri"/>
                <a:cs typeface="Calibri"/>
                <a:sym typeface="Calibri"/>
              </a:rPr>
              <a:t> Representative examples of attention from the output token to the input space</a:t>
            </a:r>
            <a:endParaRPr sz="2400" b="0" i="0" u="none" strike="noStrike" cap="none">
              <a:solidFill>
                <a:srgbClr val="000000"/>
              </a:solidFill>
              <a:latin typeface="Calibri"/>
              <a:ea typeface="Calibri"/>
              <a:cs typeface="Calibri"/>
              <a:sym typeface="Calibri"/>
            </a:endParaRPr>
          </a:p>
        </p:txBody>
      </p:sp>
      <p:sp>
        <p:nvSpPr>
          <p:cNvPr id="520" name="Google Shape;520;p48"/>
          <p:cNvSpPr/>
          <p:nvPr/>
        </p:nvSpPr>
        <p:spPr>
          <a:xfrm>
            <a:off x="2814070" y="1855121"/>
            <a:ext cx="473100" cy="38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8"/>
          <p:cNvSpPr/>
          <p:nvPr/>
        </p:nvSpPr>
        <p:spPr>
          <a:xfrm>
            <a:off x="8866448" y="1851800"/>
            <a:ext cx="473100" cy="38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8"/>
          <p:cNvSpPr/>
          <p:nvPr/>
        </p:nvSpPr>
        <p:spPr>
          <a:xfrm>
            <a:off x="2832806" y="4567662"/>
            <a:ext cx="473100" cy="38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8"/>
          <p:cNvSpPr/>
          <p:nvPr/>
        </p:nvSpPr>
        <p:spPr>
          <a:xfrm>
            <a:off x="8866448" y="4630312"/>
            <a:ext cx="473100" cy="38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4704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Conclusion:</a:t>
            </a:r>
            <a:endParaRPr lang="en-IN" dirty="0"/>
          </a:p>
        </p:txBody>
      </p:sp>
      <p:sp>
        <p:nvSpPr>
          <p:cNvPr id="3" name="Content Placeholder 2"/>
          <p:cNvSpPr>
            <a:spLocks noGrp="1"/>
          </p:cNvSpPr>
          <p:nvPr>
            <p:ph idx="1"/>
          </p:nvPr>
        </p:nvSpPr>
        <p:spPr>
          <a:xfrm>
            <a:off x="385482" y="849220"/>
            <a:ext cx="11205883" cy="5838451"/>
          </a:xfrm>
        </p:spPr>
        <p:txBody>
          <a:bodyPr>
            <a:normAutofit fontScale="92500" lnSpcReduction="10000"/>
          </a:bodyPr>
          <a:lstStyle/>
          <a:p>
            <a:r>
              <a:rPr lang="en-US" sz="2400" dirty="0"/>
              <a:t>Transformers solve a problem that was not only limited to NLP, but also to Computer Vision tasks.</a:t>
            </a:r>
          </a:p>
          <a:p>
            <a:r>
              <a:rPr lang="en-US" sz="2400" dirty="0"/>
              <a:t>Huge models (</a:t>
            </a:r>
            <a:r>
              <a:rPr lang="en-US" sz="2400" dirty="0" err="1"/>
              <a:t>ViT</a:t>
            </a:r>
            <a:r>
              <a:rPr lang="en-US" sz="2400" dirty="0"/>
              <a:t>-H) generally do better than large models (</a:t>
            </a:r>
            <a:r>
              <a:rPr lang="en-US" sz="2400" dirty="0" err="1"/>
              <a:t>ViT</a:t>
            </a:r>
            <a:r>
              <a:rPr lang="en-US" sz="2400" dirty="0"/>
              <a:t>-L) and wins against state-of-the-art methods</a:t>
            </a:r>
            <a:r>
              <a:rPr lang="en-US" sz="2400" dirty="0" smtClean="0"/>
              <a:t>.</a:t>
            </a:r>
          </a:p>
          <a:p>
            <a:r>
              <a:rPr lang="en-US" sz="2400" dirty="0" smtClean="0"/>
              <a:t>CNN’s uses filters on a patch of an image to extract important features and edges. This helps the model to learn only the necessary important features from an image, and not details of each pixel of an image.</a:t>
            </a:r>
            <a:endParaRPr lang="en-US" sz="2400" dirty="0"/>
          </a:p>
          <a:p>
            <a:r>
              <a:rPr lang="en-US" sz="2400" dirty="0"/>
              <a:t>Vision transformers work better on large-scale data.</a:t>
            </a:r>
          </a:p>
          <a:p>
            <a:r>
              <a:rPr lang="en-US" sz="2400" dirty="0"/>
              <a:t>Attention Rollouts are used to compute the attention maps.</a:t>
            </a:r>
          </a:p>
          <a:p>
            <a:r>
              <a:rPr lang="en-US" sz="2300" dirty="0" smtClean="0"/>
              <a:t>Convolutions </a:t>
            </a:r>
            <a:r>
              <a:rPr lang="en-US" sz="2300" dirty="0"/>
              <a:t>are translation invariant, locality-sensitive, and lack a global understanding of images</a:t>
            </a:r>
          </a:p>
          <a:p>
            <a:r>
              <a:rPr lang="en-US" sz="2300" dirty="0" smtClean="0"/>
              <a:t>If </a:t>
            </a:r>
            <a:r>
              <a:rPr lang="en-US" sz="2300" dirty="0"/>
              <a:t>entire image data is fed into a model, rather than just the parts that the filters can extract (or it considers important), the chances of the model performance will be higher. </a:t>
            </a:r>
            <a:r>
              <a:rPr lang="en-US" sz="2300" dirty="0"/>
              <a:t>This is exactly happening inside a Visual Transformer. This can be one reason Vision Transformers work better than most CNN models.</a:t>
            </a:r>
          </a:p>
          <a:p>
            <a:r>
              <a:rPr lang="en-US" sz="2300" dirty="0"/>
              <a:t>CNN still very much effective for tasks like object detection and image classification. As </a:t>
            </a:r>
            <a:r>
              <a:rPr lang="en-US" sz="2300" dirty="0" err="1"/>
              <a:t>ViT</a:t>
            </a:r>
            <a:r>
              <a:rPr lang="en-US" sz="2300" dirty="0"/>
              <a:t> works better on large-scale data, so we can use of </a:t>
            </a:r>
            <a:r>
              <a:rPr lang="en-US" sz="2300" dirty="0" err="1"/>
              <a:t>ResNet</a:t>
            </a:r>
            <a:r>
              <a:rPr lang="en-US" sz="2300" dirty="0"/>
              <a:t> and other models which are state-of-the-art convolutional architectures for all types (small, medium, and large )datasets. </a:t>
            </a:r>
          </a:p>
          <a:p>
            <a:endParaRPr lang="en-US" sz="2400" dirty="0"/>
          </a:p>
        </p:txBody>
      </p:sp>
    </p:spTree>
    <p:extLst>
      <p:ext uri="{BB962C8B-B14F-4D97-AF65-F5344CB8AC3E}">
        <p14:creationId xmlns:p14="http://schemas.microsoft.com/office/powerpoint/2010/main" val="36198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r>
              <a:rPr lang="en-US" sz="4000" dirty="0" smtClean="0"/>
              <a:t>Agenda</a:t>
            </a:r>
            <a:endParaRPr lang="en-IN" sz="4000" dirty="0"/>
          </a:p>
        </p:txBody>
      </p:sp>
      <p:sp>
        <p:nvSpPr>
          <p:cNvPr id="3" name="Content Placeholder 2"/>
          <p:cNvSpPr>
            <a:spLocks noGrp="1"/>
          </p:cNvSpPr>
          <p:nvPr>
            <p:ph idx="1"/>
          </p:nvPr>
        </p:nvSpPr>
        <p:spPr>
          <a:xfrm>
            <a:off x="838200" y="1129553"/>
            <a:ext cx="10515600" cy="5405718"/>
          </a:xfrm>
        </p:spPr>
        <p:txBody>
          <a:bodyPr>
            <a:normAutofit lnSpcReduction="10000"/>
          </a:bodyPr>
          <a:lstStyle/>
          <a:p>
            <a:r>
              <a:rPr lang="en-US" sz="2400" dirty="0" smtClean="0"/>
              <a:t>Vision Transformer </a:t>
            </a:r>
          </a:p>
          <a:p>
            <a:r>
              <a:rPr lang="en-US" sz="2400" dirty="0" smtClean="0"/>
              <a:t>CNN / Transfer Learning </a:t>
            </a:r>
          </a:p>
          <a:p>
            <a:r>
              <a:rPr lang="en-US" sz="2400" dirty="0" smtClean="0"/>
              <a:t>Limitation </a:t>
            </a:r>
          </a:p>
          <a:p>
            <a:r>
              <a:rPr lang="en-US" sz="2400" dirty="0" smtClean="0"/>
              <a:t>History/Back Ground / Evolution </a:t>
            </a:r>
          </a:p>
          <a:p>
            <a:r>
              <a:rPr lang="en-US" sz="2400" dirty="0" smtClean="0"/>
              <a:t>Working </a:t>
            </a:r>
          </a:p>
          <a:p>
            <a:r>
              <a:rPr lang="en-US" sz="2400" dirty="0" smtClean="0"/>
              <a:t>Self Attention</a:t>
            </a:r>
          </a:p>
          <a:p>
            <a:r>
              <a:rPr lang="en-US" sz="2400" dirty="0" smtClean="0"/>
              <a:t>Patch Embedding</a:t>
            </a:r>
          </a:p>
          <a:p>
            <a:r>
              <a:rPr lang="en-US" sz="2400" dirty="0" smtClean="0"/>
              <a:t>Class Token</a:t>
            </a:r>
          </a:p>
          <a:p>
            <a:r>
              <a:rPr lang="en-US" sz="2400" dirty="0" err="1" smtClean="0"/>
              <a:t>Postional</a:t>
            </a:r>
            <a:r>
              <a:rPr lang="en-US" sz="2400" dirty="0" smtClean="0"/>
              <a:t> Embedding</a:t>
            </a:r>
          </a:p>
          <a:p>
            <a:r>
              <a:rPr lang="en-US" sz="2400" dirty="0" smtClean="0"/>
              <a:t>Architecture</a:t>
            </a:r>
          </a:p>
          <a:p>
            <a:r>
              <a:rPr lang="en-US" sz="2400" dirty="0" smtClean="0"/>
              <a:t>Demo</a:t>
            </a:r>
          </a:p>
          <a:p>
            <a:r>
              <a:rPr lang="en-US" sz="2400" dirty="0" smtClean="0"/>
              <a:t>Conclusion</a:t>
            </a: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225230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Conclusion:</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r>
              <a:rPr lang="en-US" sz="2400" dirty="0"/>
              <a:t>Vision transformer is </a:t>
            </a:r>
            <a:r>
              <a:rPr lang="en-US" sz="2400" dirty="0" err="1"/>
              <a:t>pretrained</a:t>
            </a:r>
            <a:r>
              <a:rPr lang="en-US" sz="2400" dirty="0"/>
              <a:t> on large datasets like Imagenet-1k, Imagenet-21k, JFT-300M. And based on task, it’s fine tuned on the task dataset. </a:t>
            </a:r>
            <a:endParaRPr lang="en-US" sz="2400" dirty="0" smtClean="0"/>
          </a:p>
          <a:p>
            <a:r>
              <a:rPr lang="en-US" sz="2400" dirty="0" smtClean="0"/>
              <a:t>Like the GPT-3 and BERT models, the Visual Transformer model also can scale.</a:t>
            </a:r>
          </a:p>
          <a:p>
            <a:r>
              <a:rPr lang="en-US" sz="2400" dirty="0" smtClean="0"/>
              <a:t>Large-scale training outperforms inductive bias.</a:t>
            </a:r>
          </a:p>
          <a:p>
            <a:endParaRPr lang="en-US" sz="2400" dirty="0" smtClean="0"/>
          </a:p>
          <a:p>
            <a:endParaRPr lang="en-US" sz="2400" dirty="0"/>
          </a:p>
        </p:txBody>
      </p:sp>
    </p:spTree>
    <p:extLst>
      <p:ext uri="{BB962C8B-B14F-4D97-AF65-F5344CB8AC3E}">
        <p14:creationId xmlns:p14="http://schemas.microsoft.com/office/powerpoint/2010/main" val="4290339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Demo:</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endParaRPr lang="en-US" sz="2400" dirty="0" smtClean="0"/>
          </a:p>
          <a:p>
            <a:endParaRPr lang="en-US" sz="2400" dirty="0"/>
          </a:p>
        </p:txBody>
      </p:sp>
    </p:spTree>
    <p:extLst>
      <p:ext uri="{BB962C8B-B14F-4D97-AF65-F5344CB8AC3E}">
        <p14:creationId xmlns:p14="http://schemas.microsoft.com/office/powerpoint/2010/main" val="695047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203760"/>
            <a:ext cx="10515600" cy="620993"/>
          </a:xfrm>
        </p:spPr>
        <p:txBody>
          <a:bodyPr>
            <a:normAutofit fontScale="90000"/>
          </a:bodyPr>
          <a:lstStyle/>
          <a:p>
            <a:r>
              <a:rPr lang="en-US" sz="4000" dirty="0" smtClean="0"/>
              <a:t>References</a:t>
            </a:r>
            <a:endParaRPr lang="en-IN" sz="4000" dirty="0"/>
          </a:p>
        </p:txBody>
      </p:sp>
      <p:sp>
        <p:nvSpPr>
          <p:cNvPr id="3" name="Content Placeholder 2"/>
          <p:cNvSpPr>
            <a:spLocks noGrp="1"/>
          </p:cNvSpPr>
          <p:nvPr>
            <p:ph idx="1"/>
          </p:nvPr>
        </p:nvSpPr>
        <p:spPr>
          <a:xfrm>
            <a:off x="838200" y="986118"/>
            <a:ext cx="10515600" cy="5235669"/>
          </a:xfrm>
        </p:spPr>
        <p:txBody>
          <a:bodyPr/>
          <a:lstStyle/>
          <a:p>
            <a:r>
              <a:rPr lang="en-IN" dirty="0" smtClean="0">
                <a:hlinkClick r:id="rId2"/>
              </a:rPr>
              <a:t>https://en.wikipedia.org/wiki/Vision_transformer</a:t>
            </a:r>
            <a:endParaRPr lang="en-IN" dirty="0" smtClean="0"/>
          </a:p>
          <a:p>
            <a:r>
              <a:rPr lang="en-IN" dirty="0" smtClean="0">
                <a:hlinkClick r:id="rId3"/>
              </a:rPr>
              <a:t>https://keras.io/examples/vision/image_classification_with_vision_transformer/</a:t>
            </a:r>
            <a:endParaRPr lang="en-IN" dirty="0" smtClean="0"/>
          </a:p>
          <a:p>
            <a:r>
              <a:rPr lang="en-IN" dirty="0" smtClean="0">
                <a:hlinkClick r:id="rId4"/>
              </a:rPr>
              <a:t>https://arxiv.org/abs/2010.11929</a:t>
            </a:r>
            <a:endParaRPr lang="en-IN" dirty="0" smtClean="0"/>
          </a:p>
          <a:p>
            <a:r>
              <a:rPr lang="en-IN" dirty="0" smtClean="0">
                <a:hlinkClick r:id="rId5"/>
              </a:rPr>
              <a:t>https://www.analyticsvidhya.com/blog/2021/03/an-image-is-worth-16x16-words-transformers-for-image-recognition-at-scale-vision-transformers</a:t>
            </a:r>
            <a:endParaRPr lang="en-IN" dirty="0" smtClean="0"/>
          </a:p>
          <a:p>
            <a:endParaRPr lang="en-IN" dirty="0" smtClean="0"/>
          </a:p>
          <a:p>
            <a:endParaRPr lang="en-IN" dirty="0"/>
          </a:p>
        </p:txBody>
      </p:sp>
    </p:spTree>
    <p:extLst>
      <p:ext uri="{BB962C8B-B14F-4D97-AF65-F5344CB8AC3E}">
        <p14:creationId xmlns:p14="http://schemas.microsoft.com/office/powerpoint/2010/main" val="939095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5134"/>
          </a:xfrm>
        </p:spPr>
        <p:txBody>
          <a:bodyPr>
            <a:normAutofit fontScale="90000"/>
          </a:bodyPr>
          <a:lstStyle/>
          <a:p>
            <a:r>
              <a:rPr lang="en-US" dirty="0" smtClean="0"/>
              <a:t>What is </a:t>
            </a:r>
            <a:r>
              <a:rPr lang="en-US" dirty="0"/>
              <a:t>V</a:t>
            </a:r>
            <a:r>
              <a:rPr lang="en-US" dirty="0" smtClean="0"/>
              <a:t>ision Transformer ?</a:t>
            </a:r>
            <a:endParaRPr lang="en-IN" dirty="0"/>
          </a:p>
        </p:txBody>
      </p:sp>
      <p:sp>
        <p:nvSpPr>
          <p:cNvPr id="3" name="Content Placeholder 2"/>
          <p:cNvSpPr>
            <a:spLocks noGrp="1"/>
          </p:cNvSpPr>
          <p:nvPr>
            <p:ph idx="1"/>
          </p:nvPr>
        </p:nvSpPr>
        <p:spPr>
          <a:xfrm>
            <a:off x="358588" y="1030940"/>
            <a:ext cx="10995212" cy="5468471"/>
          </a:xfrm>
        </p:spPr>
        <p:txBody>
          <a:bodyPr/>
          <a:lstStyle/>
          <a:p>
            <a:r>
              <a:rPr lang="en-US" dirty="0" smtClean="0"/>
              <a:t>Vision Transformer </a:t>
            </a:r>
            <a:r>
              <a:rPr lang="en-US" dirty="0"/>
              <a:t>-</a:t>
            </a:r>
            <a:r>
              <a:rPr lang="en-US" dirty="0" smtClean="0"/>
              <a:t> </a:t>
            </a:r>
            <a:r>
              <a:rPr lang="en-US" sz="2200" dirty="0"/>
              <a:t>is a architecture used to perform image classification task. The architecture is used extensively in NLP and has been de-facto for NLP tasks </a:t>
            </a:r>
            <a:r>
              <a:rPr lang="en-IN" sz="2200" dirty="0"/>
              <a:t>and CNN/</a:t>
            </a:r>
            <a:r>
              <a:rPr lang="en-IN" sz="2200" dirty="0" err="1"/>
              <a:t>Resnet</a:t>
            </a:r>
            <a:r>
              <a:rPr lang="en-IN" sz="2200" dirty="0"/>
              <a:t>-like architectures have been the state of the art for Computer Vision</a:t>
            </a:r>
            <a:r>
              <a:rPr lang="en-US" sz="2200" dirty="0"/>
              <a:t> but it can be used in computer vision as well. </a:t>
            </a:r>
            <a:r>
              <a:rPr lang="en-US" sz="2200" dirty="0" smtClean="0"/>
              <a:t>A </a:t>
            </a:r>
            <a:r>
              <a:rPr lang="en-US" sz="2200" dirty="0"/>
              <a:t>pure transformer </a:t>
            </a:r>
            <a:r>
              <a:rPr lang="en-US" sz="2200" dirty="0" smtClean="0"/>
              <a:t>can be applied </a:t>
            </a:r>
            <a:r>
              <a:rPr lang="en-US" sz="2200" dirty="0"/>
              <a:t>directly to sequences of image patches </a:t>
            </a:r>
            <a:r>
              <a:rPr lang="en-US" sz="2200" dirty="0" smtClean="0"/>
              <a:t>which can </a:t>
            </a:r>
            <a:r>
              <a:rPr lang="en-US" sz="2200" dirty="0"/>
              <a:t>perform very well on image classification </a:t>
            </a:r>
            <a:r>
              <a:rPr lang="en-US" sz="2200" dirty="0" smtClean="0"/>
              <a:t>tasks. So complete reliance on CNN is not necessary.</a:t>
            </a:r>
            <a:r>
              <a:rPr lang="en-US" sz="2200" dirty="0"/>
              <a:t> In vision, attention is either applied in conjunction with convolutional networks, or used to replace certain components of convolutional networks while keeping their overall structure in </a:t>
            </a:r>
            <a:r>
              <a:rPr lang="en-US" sz="2200" dirty="0" smtClean="0"/>
              <a:t>place.</a:t>
            </a:r>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34731"/>
            <a:ext cx="3041979" cy="2776958"/>
          </a:xfrm>
          <a:prstGeom prst="rect">
            <a:avLst/>
          </a:prstGeom>
          <a:ln>
            <a:solidFill>
              <a:schemeClr val="bg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011" y="3634731"/>
            <a:ext cx="5260041" cy="782767"/>
          </a:xfrm>
          <a:prstGeom prst="rect">
            <a:avLst/>
          </a:prstGeom>
          <a:ln>
            <a:solidFill>
              <a:schemeClr val="bg1"/>
            </a:solidFill>
          </a:ln>
        </p:spPr>
      </p:pic>
      <p:sp>
        <p:nvSpPr>
          <p:cNvPr id="7" name="TextBox 6"/>
          <p:cNvSpPr txBox="1"/>
          <p:nvPr/>
        </p:nvSpPr>
        <p:spPr>
          <a:xfrm>
            <a:off x="1368489" y="6270884"/>
            <a:ext cx="1536703" cy="369332"/>
          </a:xfrm>
          <a:prstGeom prst="rect">
            <a:avLst/>
          </a:prstGeom>
          <a:noFill/>
        </p:spPr>
        <p:txBody>
          <a:bodyPr wrap="none" rtlCol="0">
            <a:spAutoFit/>
          </a:bodyPr>
          <a:lstStyle/>
          <a:p>
            <a:r>
              <a:rPr lang="en-IN" b="1" dirty="0" smtClean="0">
                <a:solidFill>
                  <a:schemeClr val="accent1"/>
                </a:solidFill>
              </a:rPr>
              <a:t>  Actual </a:t>
            </a:r>
            <a:r>
              <a:rPr lang="en-IN" b="1" dirty="0" smtClean="0">
                <a:solidFill>
                  <a:schemeClr val="accent1"/>
                </a:solidFill>
              </a:rPr>
              <a:t>Image</a:t>
            </a:r>
            <a:endParaRPr lang="en-IN" b="1" dirty="0">
              <a:solidFill>
                <a:schemeClr val="accent1"/>
              </a:solidFill>
            </a:endParaRPr>
          </a:p>
        </p:txBody>
      </p:sp>
      <p:sp>
        <p:nvSpPr>
          <p:cNvPr id="8" name="TextBox 7"/>
          <p:cNvSpPr txBox="1"/>
          <p:nvPr/>
        </p:nvSpPr>
        <p:spPr>
          <a:xfrm>
            <a:off x="6595264" y="4498179"/>
            <a:ext cx="1806007" cy="369332"/>
          </a:xfrm>
          <a:prstGeom prst="rect">
            <a:avLst/>
          </a:prstGeom>
          <a:noFill/>
        </p:spPr>
        <p:txBody>
          <a:bodyPr wrap="none" rtlCol="0">
            <a:spAutoFit/>
          </a:bodyPr>
          <a:lstStyle/>
          <a:p>
            <a:r>
              <a:rPr lang="en-IN" b="1" dirty="0" smtClean="0">
                <a:solidFill>
                  <a:schemeClr val="accent1"/>
                </a:solidFill>
              </a:rPr>
              <a:t>Patches of Image</a:t>
            </a:r>
            <a:endParaRPr lang="en-IN" b="1" dirty="0">
              <a:solidFill>
                <a:schemeClr val="accent1"/>
              </a:solidFill>
            </a:endParaRPr>
          </a:p>
        </p:txBody>
      </p:sp>
    </p:spTree>
    <p:extLst>
      <p:ext uri="{BB962C8B-B14F-4D97-AF65-F5344CB8AC3E}">
        <p14:creationId xmlns:p14="http://schemas.microsoft.com/office/powerpoint/2010/main" val="59273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5134"/>
          </a:xfrm>
        </p:spPr>
        <p:txBody>
          <a:bodyPr>
            <a:normAutofit fontScale="90000"/>
          </a:bodyPr>
          <a:lstStyle/>
          <a:p>
            <a:r>
              <a:rPr lang="en-US" dirty="0" smtClean="0"/>
              <a:t>CNN / Transfer Learning - Limitation</a:t>
            </a:r>
            <a:endParaRPr lang="en-IN" dirty="0"/>
          </a:p>
        </p:txBody>
      </p:sp>
      <p:sp>
        <p:nvSpPr>
          <p:cNvPr id="3" name="Content Placeholder 2"/>
          <p:cNvSpPr>
            <a:spLocks noGrp="1"/>
          </p:cNvSpPr>
          <p:nvPr>
            <p:ph idx="1"/>
          </p:nvPr>
        </p:nvSpPr>
        <p:spPr>
          <a:xfrm>
            <a:off x="838200" y="1030941"/>
            <a:ext cx="10515600" cy="5146022"/>
          </a:xfrm>
        </p:spPr>
        <p:txBody>
          <a:bodyPr>
            <a:normAutofit/>
          </a:bodyPr>
          <a:lstStyle/>
          <a:p>
            <a:r>
              <a:rPr lang="en-US" sz="2200" dirty="0"/>
              <a:t>CNN do not encode the position and orientation of </a:t>
            </a:r>
            <a:r>
              <a:rPr lang="en-US" sz="2200" dirty="0" smtClean="0"/>
              <a:t>object</a:t>
            </a:r>
          </a:p>
          <a:p>
            <a:r>
              <a:rPr lang="en-US" sz="2200" dirty="0"/>
              <a:t>A Convolutional neural network is significantly slower due to an operation such as </a:t>
            </a:r>
            <a:r>
              <a:rPr lang="en-US" sz="2200" dirty="0" err="1" smtClean="0"/>
              <a:t>maxpool</a:t>
            </a:r>
            <a:r>
              <a:rPr lang="en-US" sz="2200" dirty="0" smtClean="0"/>
              <a:t>.</a:t>
            </a:r>
          </a:p>
          <a:p>
            <a:r>
              <a:rPr lang="en-US" sz="2200" dirty="0"/>
              <a:t>Transfer learning only works if the initial and target problems are similar enough for the first round of training to be relevant.</a:t>
            </a:r>
            <a:endParaRPr lang="en-IN" sz="2200" dirty="0"/>
          </a:p>
        </p:txBody>
      </p:sp>
    </p:spTree>
    <p:extLst>
      <p:ext uri="{BB962C8B-B14F-4D97-AF65-F5344CB8AC3E}">
        <p14:creationId xmlns:p14="http://schemas.microsoft.com/office/powerpoint/2010/main" val="409943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47" y="365126"/>
            <a:ext cx="10806953" cy="585134"/>
          </a:xfrm>
        </p:spPr>
        <p:txBody>
          <a:bodyPr>
            <a:normAutofit fontScale="90000"/>
          </a:bodyPr>
          <a:lstStyle/>
          <a:p>
            <a:r>
              <a:rPr lang="en-US" dirty="0" smtClean="0"/>
              <a:t>History of </a:t>
            </a:r>
            <a:r>
              <a:rPr lang="en-US" dirty="0" err="1" smtClean="0"/>
              <a:t>ViT</a:t>
            </a:r>
            <a:endParaRPr lang="en-IN" dirty="0"/>
          </a:p>
        </p:txBody>
      </p:sp>
      <p:sp>
        <p:nvSpPr>
          <p:cNvPr id="3" name="Content Placeholder 2"/>
          <p:cNvSpPr>
            <a:spLocks noGrp="1"/>
          </p:cNvSpPr>
          <p:nvPr>
            <p:ph idx="1"/>
          </p:nvPr>
        </p:nvSpPr>
        <p:spPr>
          <a:xfrm>
            <a:off x="546847" y="950260"/>
            <a:ext cx="10806953" cy="5226703"/>
          </a:xfrm>
        </p:spPr>
        <p:txBody>
          <a:bodyPr>
            <a:normAutofit/>
          </a:bodyPr>
          <a:lstStyle/>
          <a:p>
            <a:r>
              <a:rPr lang="en-US" sz="2400" dirty="0"/>
              <a:t>A </a:t>
            </a:r>
            <a:r>
              <a:rPr lang="en-US" sz="2400" b="1" dirty="0"/>
              <a:t>vision transformer</a:t>
            </a:r>
            <a:r>
              <a:rPr lang="en-US" sz="2400" dirty="0"/>
              <a:t> (</a:t>
            </a:r>
            <a:r>
              <a:rPr lang="en-US" sz="2400" b="1" dirty="0" err="1"/>
              <a:t>ViT</a:t>
            </a:r>
            <a:r>
              <a:rPr lang="en-US" sz="2400" dirty="0"/>
              <a:t>) is a </a:t>
            </a:r>
            <a:r>
              <a:rPr lang="en-US" sz="2400" dirty="0">
                <a:hlinkClick r:id="rId2" tooltip="Transformer (machine learning model)"/>
              </a:rPr>
              <a:t>transformer</a:t>
            </a:r>
            <a:r>
              <a:rPr lang="en-US" sz="2400" dirty="0"/>
              <a:t> that is targeted at vision processing tasks such as </a:t>
            </a:r>
            <a:r>
              <a:rPr lang="en-US" sz="2400" dirty="0">
                <a:hlinkClick r:id="rId3" tooltip="Image recognition"/>
              </a:rPr>
              <a:t>image </a:t>
            </a:r>
            <a:r>
              <a:rPr lang="en-US" sz="2400" dirty="0" smtClean="0">
                <a:hlinkClick r:id="rId3" tooltip="Image recognition"/>
              </a:rPr>
              <a:t>recognition</a:t>
            </a:r>
            <a:r>
              <a:rPr lang="en-US" sz="2400" dirty="0" smtClean="0"/>
              <a:t> . A paper named “An </a:t>
            </a:r>
            <a:r>
              <a:rPr lang="en-US" sz="2400" dirty="0"/>
              <a:t>Image is Worth 16x16 Words: Transformers for Image Recognition at </a:t>
            </a:r>
            <a:r>
              <a:rPr lang="en-US" sz="2400" dirty="0" smtClean="0"/>
              <a:t>Scale” was published by </a:t>
            </a:r>
            <a:r>
              <a:rPr lang="en-IN" sz="2400" dirty="0" smtClean="0">
                <a:hlinkClick r:id="rId4"/>
              </a:rPr>
              <a:t>Alexey </a:t>
            </a:r>
            <a:r>
              <a:rPr lang="en-IN" sz="2400" dirty="0" err="1" smtClean="0">
                <a:hlinkClick r:id="rId4"/>
              </a:rPr>
              <a:t>Dosovitskiy</a:t>
            </a:r>
            <a:r>
              <a:rPr lang="en-IN" sz="2400" dirty="0" smtClean="0"/>
              <a:t> along with others in the year 2020. It created a revolution in the field of computer vision.</a:t>
            </a:r>
            <a:endParaRPr lang="en-IN" sz="2200" dirty="0"/>
          </a:p>
        </p:txBody>
      </p:sp>
    </p:spTree>
    <p:extLst>
      <p:ext uri="{BB962C8B-B14F-4D97-AF65-F5344CB8AC3E}">
        <p14:creationId xmlns:p14="http://schemas.microsoft.com/office/powerpoint/2010/main" val="3776470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8612"/>
            <a:ext cx="11049000" cy="851648"/>
          </a:xfrm>
        </p:spPr>
        <p:txBody>
          <a:bodyPr>
            <a:normAutofit/>
          </a:bodyPr>
          <a:lstStyle/>
          <a:p>
            <a:r>
              <a:rPr lang="en-US" dirty="0" smtClean="0"/>
              <a:t>Architecture </a:t>
            </a:r>
            <a:endParaRPr lang="en-IN" dirty="0"/>
          </a:p>
        </p:txBody>
      </p:sp>
      <p:pic>
        <p:nvPicPr>
          <p:cNvPr id="1028" name="Picture 4" descr="Vison Transformers Model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07" y="1084637"/>
            <a:ext cx="11089340" cy="537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71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6847" y="365126"/>
            <a:ext cx="10806953" cy="585134"/>
          </a:xfrm>
        </p:spPr>
        <p:txBody>
          <a:bodyPr>
            <a:normAutofit fontScale="90000"/>
          </a:bodyPr>
          <a:lstStyle/>
          <a:p>
            <a:r>
              <a:rPr lang="en-IN" dirty="0" smtClean="0"/>
              <a:t>Vision Transformer Pseudo-Code</a:t>
            </a:r>
            <a:endParaRPr lang="en-IN" dirty="0"/>
          </a:p>
        </p:txBody>
      </p:sp>
      <p:sp>
        <p:nvSpPr>
          <p:cNvPr id="3" name="Content Placeholder 2"/>
          <p:cNvSpPr>
            <a:spLocks noGrp="1"/>
          </p:cNvSpPr>
          <p:nvPr>
            <p:ph idx="1"/>
          </p:nvPr>
        </p:nvSpPr>
        <p:spPr>
          <a:xfrm>
            <a:off x="546847" y="950260"/>
            <a:ext cx="10806953" cy="5226703"/>
          </a:xfrm>
        </p:spPr>
        <p:txBody>
          <a:bodyPr>
            <a:normAutofit fontScale="92500" lnSpcReduction="10000"/>
          </a:bodyPr>
          <a:lstStyle/>
          <a:p>
            <a:pPr marL="0" lvl="0" indent="0">
              <a:lnSpc>
                <a:spcPct val="100000"/>
              </a:lnSpc>
              <a:spcBef>
                <a:spcPct val="0"/>
              </a:spcBef>
              <a:buNone/>
            </a:pPr>
            <a:r>
              <a:rPr lang="en-US" sz="2400" dirty="0">
                <a:latin typeface="+mj-lt"/>
                <a:ea typeface="+mj-ea"/>
                <a:cs typeface="+mj-cs"/>
                <a:sym typeface="Montserrat"/>
              </a:rPr>
              <a:t>This is the pseudo code for the sequence of operations on a image to classify it using the Vision Transformer </a:t>
            </a:r>
            <a:r>
              <a:rPr lang="en-US" sz="2400" dirty="0" smtClean="0">
                <a:latin typeface="+mj-lt"/>
                <a:ea typeface="+mj-ea"/>
                <a:cs typeface="+mj-cs"/>
                <a:sym typeface="Montserrat"/>
              </a:rPr>
              <a:t>Model.</a:t>
            </a:r>
            <a:endParaRPr lang="en-US" sz="2400" dirty="0">
              <a:latin typeface="+mj-lt"/>
              <a:ea typeface="+mj-ea"/>
              <a:cs typeface="+mj-cs"/>
              <a:sym typeface="Montserrat"/>
            </a:endParaRPr>
          </a:p>
          <a:p>
            <a:pPr marL="0" lvl="0" indent="0">
              <a:lnSpc>
                <a:spcPct val="135714"/>
              </a:lnSpc>
              <a:spcBef>
                <a:spcPts val="0"/>
              </a:spcBef>
              <a:buClr>
                <a:schemeClr val="dk1"/>
              </a:buClr>
              <a:buSzPts val="1100"/>
              <a:buNone/>
            </a:pPr>
            <a:r>
              <a:rPr lang="en-IN" sz="2400" b="1" dirty="0" err="1" smtClean="0">
                <a:solidFill>
                  <a:srgbClr val="0000FF"/>
                </a:solidFill>
                <a:highlight>
                  <a:srgbClr val="FFFFFE"/>
                </a:highlight>
                <a:latin typeface="Courier New"/>
                <a:ea typeface="Courier New"/>
                <a:cs typeface="Courier New"/>
                <a:sym typeface="Courier New"/>
              </a:rPr>
              <a:t>def</a:t>
            </a:r>
            <a:r>
              <a:rPr lang="en-IN" sz="2400" b="1" dirty="0" smtClean="0">
                <a:highlight>
                  <a:srgbClr val="FFFFFE"/>
                </a:highlight>
                <a:latin typeface="Courier New"/>
                <a:ea typeface="Courier New"/>
                <a:cs typeface="Courier New"/>
                <a:sym typeface="Courier New"/>
              </a:rPr>
              <a:t> </a:t>
            </a:r>
            <a:r>
              <a:rPr lang="en-IN" sz="2400" b="1" dirty="0" err="1" smtClean="0">
                <a:solidFill>
                  <a:srgbClr val="795E26"/>
                </a:solidFill>
                <a:highlight>
                  <a:srgbClr val="FFFFFE"/>
                </a:highlight>
                <a:latin typeface="Courier New"/>
                <a:ea typeface="Courier New"/>
                <a:cs typeface="Courier New"/>
                <a:sym typeface="Courier New"/>
              </a:rPr>
              <a:t>ViT</a:t>
            </a:r>
            <a:r>
              <a:rPr lang="en-IN" sz="2400" b="1" dirty="0" smtClean="0">
                <a:highlight>
                  <a:srgbClr val="FFFFFE"/>
                </a:highlight>
                <a:latin typeface="Courier New"/>
                <a:ea typeface="Courier New"/>
                <a:cs typeface="Courier New"/>
                <a:sym typeface="Courier New"/>
              </a:rPr>
              <a:t> (</a:t>
            </a:r>
            <a:r>
              <a:rPr lang="en-IN" sz="2400" b="1" dirty="0" smtClean="0">
                <a:solidFill>
                  <a:srgbClr val="001080"/>
                </a:solidFill>
                <a:highlight>
                  <a:srgbClr val="FFFFFE"/>
                </a:highlight>
                <a:latin typeface="Courier New"/>
                <a:ea typeface="Courier New"/>
                <a:cs typeface="Courier New"/>
                <a:sym typeface="Courier New"/>
              </a:rPr>
              <a:t>input</a:t>
            </a:r>
            <a:r>
              <a:rPr lang="en-IN" sz="2400" b="1" dirty="0" smtClean="0">
                <a:highlight>
                  <a:srgbClr val="FFFFFE"/>
                </a:highlight>
                <a:latin typeface="Courier New"/>
                <a:ea typeface="Courier New"/>
                <a:cs typeface="Courier New"/>
                <a:sym typeface="Courier New"/>
              </a:rPr>
              <a:t>):</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patches = </a:t>
            </a:r>
            <a:r>
              <a:rPr lang="en-IN" sz="2400" b="1" dirty="0" err="1" smtClean="0">
                <a:highlight>
                  <a:srgbClr val="FFFFFE"/>
                </a:highlight>
                <a:latin typeface="Courier New"/>
                <a:ea typeface="Courier New"/>
                <a:cs typeface="Courier New"/>
                <a:sym typeface="Courier New"/>
              </a:rPr>
              <a:t>Create_Patches</a:t>
            </a:r>
            <a:r>
              <a:rPr lang="en-IN" sz="2400" b="1" dirty="0" smtClean="0">
                <a:highlight>
                  <a:srgbClr val="FFFFFE"/>
                </a:highlight>
                <a:latin typeface="Courier New"/>
                <a:ea typeface="Courier New"/>
                <a:cs typeface="Courier New"/>
                <a:sym typeface="Courier New"/>
              </a:rPr>
              <a:t>(input)</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a:t>
            </a:r>
            <a:r>
              <a:rPr lang="en-IN" sz="2400" b="1" dirty="0" err="1" smtClean="0">
                <a:highlight>
                  <a:srgbClr val="FFFFFE"/>
                </a:highlight>
                <a:latin typeface="Courier New"/>
                <a:ea typeface="Courier New"/>
                <a:cs typeface="Courier New"/>
                <a:sym typeface="Courier New"/>
              </a:rPr>
              <a:t>patch_embed</a:t>
            </a:r>
            <a:r>
              <a:rPr lang="en-IN" sz="2400" b="1" dirty="0" smtClean="0">
                <a:highlight>
                  <a:srgbClr val="FFFFFE"/>
                </a:highlight>
                <a:latin typeface="Courier New"/>
                <a:ea typeface="Courier New"/>
                <a:cs typeface="Courier New"/>
                <a:sym typeface="Courier New"/>
              </a:rPr>
              <a:t> = </a:t>
            </a:r>
            <a:r>
              <a:rPr lang="en-IN" sz="2400" b="1" dirty="0" err="1" smtClean="0">
                <a:highlight>
                  <a:srgbClr val="FFFFFE"/>
                </a:highlight>
                <a:latin typeface="Courier New"/>
                <a:ea typeface="Courier New"/>
                <a:cs typeface="Courier New"/>
                <a:sym typeface="Courier New"/>
              </a:rPr>
              <a:t>Patch_Embedding</a:t>
            </a:r>
            <a:r>
              <a:rPr lang="en-IN" sz="2400" b="1" dirty="0" smtClean="0">
                <a:highlight>
                  <a:srgbClr val="FFFFFE"/>
                </a:highlight>
                <a:latin typeface="Courier New"/>
                <a:ea typeface="Courier New"/>
                <a:cs typeface="Courier New"/>
                <a:sym typeface="Courier New"/>
              </a:rPr>
              <a:t>(patches)</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sequence = </a:t>
            </a:r>
            <a:r>
              <a:rPr lang="en-IN" sz="2400" b="1" dirty="0" err="1" smtClean="0">
                <a:highlight>
                  <a:srgbClr val="FFFFFE"/>
                </a:highlight>
                <a:latin typeface="Courier New"/>
                <a:ea typeface="Courier New"/>
                <a:cs typeface="Courier New"/>
                <a:sym typeface="Courier New"/>
              </a:rPr>
              <a:t>Concat</a:t>
            </a:r>
            <a:r>
              <a:rPr lang="en-IN" sz="2400" b="1" dirty="0" smtClean="0">
                <a:highlight>
                  <a:srgbClr val="FFFFFE"/>
                </a:highlight>
                <a:latin typeface="Courier New"/>
                <a:ea typeface="Courier New"/>
                <a:cs typeface="Courier New"/>
                <a:sym typeface="Courier New"/>
              </a:rPr>
              <a:t>(</a:t>
            </a:r>
            <a:r>
              <a:rPr lang="en-IN" sz="2400" b="1" dirty="0" err="1" smtClean="0">
                <a:highlight>
                  <a:srgbClr val="FFFFFE"/>
                </a:highlight>
                <a:latin typeface="Courier New"/>
                <a:ea typeface="Courier New"/>
                <a:cs typeface="Courier New"/>
                <a:sym typeface="Courier New"/>
              </a:rPr>
              <a:t>class_token</a:t>
            </a:r>
            <a:r>
              <a:rPr lang="en-IN" sz="2400" b="1" dirty="0" smtClean="0">
                <a:highlight>
                  <a:srgbClr val="FFFFFE"/>
                </a:highlight>
                <a:latin typeface="Courier New"/>
                <a:ea typeface="Courier New"/>
                <a:cs typeface="Courier New"/>
                <a:sym typeface="Courier New"/>
              </a:rPr>
              <a:t>, </a:t>
            </a:r>
            <a:r>
              <a:rPr lang="en-IN" sz="2400" b="1" dirty="0" err="1" smtClean="0">
                <a:highlight>
                  <a:srgbClr val="FFFFFE"/>
                </a:highlight>
                <a:latin typeface="Courier New"/>
                <a:ea typeface="Courier New"/>
                <a:cs typeface="Courier New"/>
                <a:sym typeface="Courier New"/>
              </a:rPr>
              <a:t>patch_embed</a:t>
            </a:r>
            <a:r>
              <a:rPr lang="en-IN" sz="2400" b="1" dirty="0" smtClean="0">
                <a:highlight>
                  <a:srgbClr val="FFFFFE"/>
                </a:highlight>
                <a:latin typeface="Courier New"/>
                <a:ea typeface="Courier New"/>
                <a:cs typeface="Courier New"/>
                <a:sym typeface="Courier New"/>
              </a:rPr>
              <a:t>) + </a:t>
            </a:r>
            <a:r>
              <a:rPr lang="en-IN" sz="2400" b="1" dirty="0" err="1" smtClean="0">
                <a:highlight>
                  <a:srgbClr val="FFFFFE"/>
                </a:highlight>
                <a:latin typeface="Courier New"/>
                <a:ea typeface="Courier New"/>
                <a:cs typeface="Courier New"/>
                <a:sym typeface="Courier New"/>
              </a:rPr>
              <a:t>Position_embedding</a:t>
            </a:r>
            <a:endParaRPr lang="en-IN" sz="2400" b="1" dirty="0" smtClean="0">
              <a:highlight>
                <a:srgbClr val="FFFFFE"/>
              </a:highlight>
              <a:latin typeface="Courier New"/>
              <a:ea typeface="Courier New"/>
              <a:cs typeface="Courier New"/>
              <a:sym typeface="Courier New"/>
            </a:endParaRP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a:t>
            </a:r>
            <a:r>
              <a:rPr lang="en-IN" sz="2400" b="1" dirty="0" err="1" smtClean="0">
                <a:highlight>
                  <a:srgbClr val="FFFFFE"/>
                </a:highlight>
                <a:latin typeface="Courier New"/>
                <a:ea typeface="Courier New"/>
                <a:cs typeface="Courier New"/>
                <a:sym typeface="Courier New"/>
              </a:rPr>
              <a:t>hidden_states</a:t>
            </a:r>
            <a:r>
              <a:rPr lang="en-IN" sz="2400" b="1" dirty="0" smtClean="0">
                <a:highlight>
                  <a:srgbClr val="FFFFFE"/>
                </a:highlight>
                <a:latin typeface="Courier New"/>
                <a:ea typeface="Courier New"/>
                <a:cs typeface="Courier New"/>
                <a:sym typeface="Courier New"/>
              </a:rPr>
              <a:t> = Transformer(sequence)</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a:t>
            </a:r>
            <a:r>
              <a:rPr lang="en-IN" sz="2400" b="1" dirty="0" err="1" smtClean="0">
                <a:highlight>
                  <a:srgbClr val="FFFFFE"/>
                </a:highlight>
                <a:latin typeface="Courier New"/>
                <a:ea typeface="Courier New"/>
                <a:cs typeface="Courier New"/>
                <a:sym typeface="Courier New"/>
              </a:rPr>
              <a:t>class_output</a:t>
            </a:r>
            <a:r>
              <a:rPr lang="en-IN" sz="2400" b="1" dirty="0" smtClean="0">
                <a:highlight>
                  <a:srgbClr val="FFFFFE"/>
                </a:highlight>
                <a:latin typeface="Courier New"/>
                <a:ea typeface="Courier New"/>
                <a:cs typeface="Courier New"/>
                <a:sym typeface="Courier New"/>
              </a:rPr>
              <a:t> = </a:t>
            </a:r>
            <a:r>
              <a:rPr lang="en-IN" sz="2400" b="1" dirty="0" err="1" smtClean="0">
                <a:highlight>
                  <a:srgbClr val="FFFFFE"/>
                </a:highlight>
                <a:latin typeface="Courier New"/>
                <a:ea typeface="Courier New"/>
                <a:cs typeface="Courier New"/>
                <a:sym typeface="Courier New"/>
              </a:rPr>
              <a:t>Classification_Head</a:t>
            </a:r>
            <a:r>
              <a:rPr lang="en-IN" sz="2400" b="1" dirty="0" smtClean="0">
                <a:highlight>
                  <a:srgbClr val="FFFFFE"/>
                </a:highlight>
                <a:latin typeface="Courier New"/>
                <a:ea typeface="Courier New"/>
                <a:cs typeface="Courier New"/>
                <a:sym typeface="Courier New"/>
              </a:rPr>
              <a:t>(</a:t>
            </a:r>
            <a:r>
              <a:rPr lang="en-IN" sz="2400" b="1" dirty="0" err="1" smtClean="0">
                <a:highlight>
                  <a:srgbClr val="FFFFFE"/>
                </a:highlight>
                <a:latin typeface="Courier New"/>
                <a:ea typeface="Courier New"/>
                <a:cs typeface="Courier New"/>
                <a:sym typeface="Courier New"/>
              </a:rPr>
              <a:t>hidden_states</a:t>
            </a:r>
            <a:r>
              <a:rPr lang="en-IN" sz="2400" b="1" dirty="0" smtClean="0">
                <a:highlight>
                  <a:srgbClr val="FFFFFE"/>
                </a:highlight>
                <a:latin typeface="Courier New"/>
                <a:ea typeface="Courier New"/>
                <a:cs typeface="Courier New"/>
                <a:sym typeface="Courier New"/>
              </a:rPr>
              <a:t>[</a:t>
            </a:r>
            <a:r>
              <a:rPr lang="en-IN" sz="2400" b="1" dirty="0" smtClean="0">
                <a:solidFill>
                  <a:srgbClr val="09885A"/>
                </a:solidFill>
                <a:highlight>
                  <a:srgbClr val="FFFFFE"/>
                </a:highlight>
                <a:latin typeface="Courier New"/>
                <a:ea typeface="Courier New"/>
                <a:cs typeface="Courier New"/>
                <a:sym typeface="Courier New"/>
              </a:rPr>
              <a:t>0</a:t>
            </a:r>
            <a:r>
              <a:rPr lang="en-IN" sz="2400" b="1" dirty="0" smtClean="0">
                <a:highlight>
                  <a:srgbClr val="FFFFFE"/>
                </a:highlight>
                <a:latin typeface="Courier New"/>
                <a:ea typeface="Courier New"/>
                <a:cs typeface="Courier New"/>
                <a:sym typeface="Courier New"/>
              </a:rPr>
              <a:t>])</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a:t>
            </a:r>
          </a:p>
          <a:p>
            <a:pPr marL="0" lvl="0" indent="0">
              <a:lnSpc>
                <a:spcPct val="135714"/>
              </a:lnSpc>
              <a:spcBef>
                <a:spcPts val="0"/>
              </a:spcBef>
              <a:buClr>
                <a:schemeClr val="dk1"/>
              </a:buClr>
              <a:buSzPts val="1100"/>
              <a:buNone/>
            </a:pPr>
            <a:r>
              <a:rPr lang="en-IN" sz="2400" b="1" dirty="0" smtClean="0">
                <a:highlight>
                  <a:srgbClr val="FFFFFE"/>
                </a:highlight>
                <a:latin typeface="Courier New"/>
                <a:ea typeface="Courier New"/>
                <a:cs typeface="Courier New"/>
                <a:sym typeface="Courier New"/>
              </a:rPr>
              <a:t>    </a:t>
            </a:r>
            <a:r>
              <a:rPr lang="en-IN" sz="2400" b="1" dirty="0" smtClean="0">
                <a:solidFill>
                  <a:srgbClr val="AF00DB"/>
                </a:solidFill>
                <a:highlight>
                  <a:srgbClr val="FFFFFE"/>
                </a:highlight>
                <a:latin typeface="Courier New"/>
                <a:ea typeface="Courier New"/>
                <a:cs typeface="Courier New"/>
                <a:sym typeface="Courier New"/>
              </a:rPr>
              <a:t>return</a:t>
            </a:r>
            <a:r>
              <a:rPr lang="en-IN" sz="2400" b="1" dirty="0" smtClean="0">
                <a:highlight>
                  <a:srgbClr val="FFFFFE"/>
                </a:highlight>
                <a:latin typeface="Courier New"/>
                <a:ea typeface="Courier New"/>
                <a:cs typeface="Courier New"/>
                <a:sym typeface="Courier New"/>
              </a:rPr>
              <a:t> </a:t>
            </a:r>
            <a:r>
              <a:rPr lang="en-IN" sz="2400" b="1" dirty="0" err="1" smtClean="0">
                <a:highlight>
                  <a:srgbClr val="FFFFFE"/>
                </a:highlight>
                <a:latin typeface="Courier New"/>
                <a:ea typeface="Courier New"/>
                <a:cs typeface="Courier New"/>
                <a:sym typeface="Courier New"/>
              </a:rPr>
              <a:t>class_output</a:t>
            </a:r>
            <a:endParaRPr lang="en-IN" sz="2400" b="1" dirty="0" smtClean="0">
              <a:highlight>
                <a:srgbClr val="FFFFFE"/>
              </a:highlight>
              <a:latin typeface="Courier New"/>
              <a:ea typeface="Courier New"/>
              <a:cs typeface="Courier New"/>
              <a:sym typeface="Courier New"/>
            </a:endParaRPr>
          </a:p>
          <a:p>
            <a:pPr marL="0" indent="0">
              <a:buNone/>
            </a:pPr>
            <a:r>
              <a:rPr lang="en-US" sz="2400" dirty="0"/>
              <a:t> </a:t>
            </a:r>
          </a:p>
          <a:p>
            <a:endParaRPr lang="en-IN" sz="2200" dirty="0"/>
          </a:p>
        </p:txBody>
      </p:sp>
    </p:spTree>
    <p:extLst>
      <p:ext uri="{BB962C8B-B14F-4D97-AF65-F5344CB8AC3E}">
        <p14:creationId xmlns:p14="http://schemas.microsoft.com/office/powerpoint/2010/main" val="18498868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143435"/>
            <a:ext cx="11210365" cy="564777"/>
          </a:xfrm>
        </p:spPr>
        <p:txBody>
          <a:bodyPr>
            <a:normAutofit fontScale="90000"/>
          </a:bodyPr>
          <a:lstStyle/>
          <a:p>
            <a:r>
              <a:rPr lang="en-US" dirty="0" smtClean="0"/>
              <a:t>Terminology</a:t>
            </a:r>
            <a:endParaRPr lang="en-IN" dirty="0"/>
          </a:p>
        </p:txBody>
      </p:sp>
      <p:sp>
        <p:nvSpPr>
          <p:cNvPr id="3" name="Content Placeholder 2"/>
          <p:cNvSpPr>
            <a:spLocks noGrp="1"/>
          </p:cNvSpPr>
          <p:nvPr>
            <p:ph idx="1"/>
          </p:nvPr>
        </p:nvSpPr>
        <p:spPr>
          <a:xfrm>
            <a:off x="304800" y="708212"/>
            <a:ext cx="11609293" cy="5898776"/>
          </a:xfrm>
        </p:spPr>
        <p:txBody>
          <a:bodyPr>
            <a:normAutofit/>
          </a:bodyPr>
          <a:lstStyle/>
          <a:p>
            <a:pPr marL="0" indent="0">
              <a:buNone/>
            </a:pPr>
            <a:r>
              <a:rPr lang="en-US" sz="2400" b="1" dirty="0" smtClean="0"/>
              <a:t>Patch Embedding </a:t>
            </a:r>
            <a:r>
              <a:rPr lang="en-US" sz="2400" dirty="0" smtClean="0"/>
              <a:t>– </a:t>
            </a:r>
            <a:r>
              <a:rPr lang="en-US" sz="2400" dirty="0"/>
              <a:t>Transformer receives 1D embedding as input. </a:t>
            </a:r>
            <a:r>
              <a:rPr lang="en-US" sz="2400" dirty="0"/>
              <a:t>To handle 2D image </a:t>
            </a:r>
            <a:r>
              <a:rPr lang="en-US" sz="2400" dirty="0" smtClean="0"/>
              <a:t>input, </a:t>
            </a:r>
            <a:r>
              <a:rPr lang="en-US" sz="2400" dirty="0"/>
              <a:t>the image is divided into sequence of flattened 2D </a:t>
            </a:r>
            <a:r>
              <a:rPr lang="en-US" sz="2400" dirty="0" smtClean="0"/>
              <a:t>fixed </a:t>
            </a:r>
            <a:r>
              <a:rPr lang="en-US" sz="2400" dirty="0"/>
              <a:t>size image </a:t>
            </a:r>
            <a:r>
              <a:rPr lang="en-US" sz="2400" dirty="0" smtClean="0"/>
              <a:t>patches. An </a:t>
            </a:r>
            <a:r>
              <a:rPr lang="en-US" sz="2400" dirty="0"/>
              <a:t>image is represented as</a:t>
            </a:r>
          </a:p>
          <a:p>
            <a:pPr marL="0" indent="0">
              <a:buNone/>
            </a:pPr>
            <a:r>
              <a:rPr lang="en-US" sz="2400" dirty="0"/>
              <a:t>                                               3D Image (X)  ∈  resolution  R </a:t>
            </a:r>
            <a:r>
              <a:rPr lang="en-US" sz="2400" dirty="0" smtClean="0"/>
              <a:t>(H*W*C) </a:t>
            </a:r>
            <a:r>
              <a:rPr lang="en-US" sz="2400" dirty="0"/>
              <a:t>                              </a:t>
            </a:r>
          </a:p>
          <a:p>
            <a:pPr marL="0" indent="0">
              <a:buNone/>
            </a:pPr>
            <a:r>
              <a:rPr lang="en-US" sz="2400" dirty="0"/>
              <a:t>reshape the 3D image into flattened 2D patches</a:t>
            </a:r>
          </a:p>
          <a:p>
            <a:pPr marL="0" indent="0">
              <a:buNone/>
            </a:pPr>
            <a:r>
              <a:rPr lang="en-US" sz="2400" dirty="0"/>
              <a:t>                                              Patch Image ( </a:t>
            </a:r>
            <a:r>
              <a:rPr lang="en-US" sz="2400" dirty="0" err="1"/>
              <a:t>Xp</a:t>
            </a:r>
            <a:r>
              <a:rPr lang="en-US" sz="2400" dirty="0"/>
              <a:t>)  ∈  R </a:t>
            </a:r>
            <a:r>
              <a:rPr lang="en-US" sz="2400" dirty="0" smtClean="0"/>
              <a:t>N*(P^2*C</a:t>
            </a:r>
            <a:r>
              <a:rPr lang="en-US" sz="2400" dirty="0"/>
              <a:t>)</a:t>
            </a:r>
          </a:p>
          <a:p>
            <a:pPr marL="0" indent="0">
              <a:buNone/>
            </a:pPr>
            <a:r>
              <a:rPr lang="en-US" sz="2400" dirty="0"/>
              <a:t>Where sequence length N = H . W / P2  and (P, P) is the resolution of each image patch.</a:t>
            </a:r>
          </a:p>
          <a:p>
            <a:pPr marL="0" indent="0">
              <a:buNone/>
            </a:pPr>
            <a:r>
              <a:rPr lang="en-US" sz="2400" dirty="0"/>
              <a:t>Each patch is a D dimension vector with </a:t>
            </a:r>
            <a:r>
              <a:rPr lang="en-US" sz="2400" dirty="0"/>
              <a:t>a trainable linear projection</a:t>
            </a:r>
            <a:r>
              <a:rPr lang="en-US" sz="2400" dirty="0" smtClean="0"/>
              <a:t>.</a:t>
            </a:r>
          </a:p>
          <a:p>
            <a:pPr marL="0" indent="0">
              <a:buNone/>
            </a:pPr>
            <a:endParaRPr lang="en-US" sz="2400" dirty="0"/>
          </a:p>
          <a:p>
            <a:pPr marL="0" indent="0">
              <a:buNone/>
            </a:pPr>
            <a:r>
              <a:rPr lang="en-US" sz="2400" dirty="0"/>
              <a:t> </a:t>
            </a:r>
          </a:p>
          <a:p>
            <a:endParaRPr lang="en-IN"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617" y="4574988"/>
            <a:ext cx="6280150" cy="2032000"/>
          </a:xfrm>
          <a:prstGeom prst="rect">
            <a:avLst/>
          </a:prstGeom>
        </p:spPr>
      </p:pic>
    </p:spTree>
    <p:extLst>
      <p:ext uri="{BB962C8B-B14F-4D97-AF65-F5344CB8AC3E}">
        <p14:creationId xmlns:p14="http://schemas.microsoft.com/office/powerpoint/2010/main" val="4160865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482" y="176867"/>
            <a:ext cx="10806953" cy="585134"/>
          </a:xfrm>
        </p:spPr>
        <p:txBody>
          <a:bodyPr>
            <a:normAutofit fontScale="90000"/>
          </a:bodyPr>
          <a:lstStyle/>
          <a:p>
            <a:r>
              <a:rPr lang="en-US" dirty="0" smtClean="0"/>
              <a:t>Terminology  </a:t>
            </a:r>
            <a:endParaRPr lang="en-IN" dirty="0"/>
          </a:p>
        </p:txBody>
      </p:sp>
      <p:sp>
        <p:nvSpPr>
          <p:cNvPr id="3" name="Content Placeholder 2"/>
          <p:cNvSpPr>
            <a:spLocks noGrp="1"/>
          </p:cNvSpPr>
          <p:nvPr>
            <p:ph idx="1"/>
          </p:nvPr>
        </p:nvSpPr>
        <p:spPr>
          <a:xfrm>
            <a:off x="385482" y="849220"/>
            <a:ext cx="11205883" cy="5838451"/>
          </a:xfrm>
        </p:spPr>
        <p:txBody>
          <a:bodyPr>
            <a:normAutofit/>
          </a:bodyPr>
          <a:lstStyle/>
          <a:p>
            <a:pPr marL="0" indent="0">
              <a:buNone/>
            </a:pPr>
            <a:r>
              <a:rPr lang="en-US" sz="2400" b="1" dirty="0" smtClean="0"/>
              <a:t>Class Token -  </a:t>
            </a:r>
            <a:r>
              <a:rPr lang="en-US" sz="2400" dirty="0"/>
              <a:t>As seen in implementation of BERT’s [class] token, </a:t>
            </a:r>
            <a:r>
              <a:rPr lang="en-US" sz="2400" dirty="0" smtClean="0"/>
              <a:t>a </a:t>
            </a:r>
            <a:r>
              <a:rPr lang="en-US" sz="2400" dirty="0"/>
              <a:t>learnable embedding </a:t>
            </a:r>
            <a:r>
              <a:rPr lang="en-US" sz="2400" dirty="0" smtClean="0"/>
              <a:t>is prepended to </a:t>
            </a:r>
            <a:r>
              <a:rPr lang="en-US" sz="2400" dirty="0"/>
              <a:t>the sequence of embedded patches (z</a:t>
            </a:r>
            <a:r>
              <a:rPr lang="en-US" sz="2400" baseline="-25000" dirty="0"/>
              <a:t>0</a:t>
            </a:r>
            <a:r>
              <a:rPr lang="en-US" sz="2400" baseline="30000" dirty="0"/>
              <a:t>0</a:t>
            </a:r>
            <a:r>
              <a:rPr lang="en-US" sz="2400" dirty="0"/>
              <a:t> = </a:t>
            </a:r>
            <a:r>
              <a:rPr lang="en-US" sz="2400" dirty="0" err="1"/>
              <a:t>x</a:t>
            </a:r>
            <a:r>
              <a:rPr lang="en-US" sz="2400" baseline="-25000" dirty="0" err="1"/>
              <a:t>class</a:t>
            </a:r>
            <a:r>
              <a:rPr lang="en-US" sz="2400" baseline="-25000" dirty="0"/>
              <a:t> </a:t>
            </a:r>
            <a:r>
              <a:rPr lang="en-US" sz="2400" dirty="0"/>
              <a:t>).</a:t>
            </a:r>
          </a:p>
          <a:p>
            <a:r>
              <a:rPr lang="en-US" sz="2400" dirty="0"/>
              <a:t>z</a:t>
            </a:r>
            <a:r>
              <a:rPr lang="en-US" sz="2400" baseline="30000" dirty="0"/>
              <a:t>0</a:t>
            </a:r>
            <a:r>
              <a:rPr lang="en-US" sz="2400" dirty="0"/>
              <a:t> = [</a:t>
            </a:r>
            <a:r>
              <a:rPr lang="en-US" sz="2400" dirty="0" err="1"/>
              <a:t>x</a:t>
            </a:r>
            <a:r>
              <a:rPr lang="en-US" sz="2400" baseline="-25000" dirty="0" err="1"/>
              <a:t>class</a:t>
            </a:r>
            <a:r>
              <a:rPr lang="en-US" sz="2400" dirty="0"/>
              <a:t>; x</a:t>
            </a:r>
            <a:r>
              <a:rPr lang="en-US" sz="2400" baseline="30000" dirty="0"/>
              <a:t>1</a:t>
            </a:r>
            <a:r>
              <a:rPr lang="en-US" sz="2400" baseline="-25000" dirty="0"/>
              <a:t>p</a:t>
            </a:r>
            <a:r>
              <a:rPr lang="en-US" sz="2400" dirty="0"/>
              <a:t>E; x</a:t>
            </a:r>
            <a:r>
              <a:rPr lang="en-US" sz="2400" baseline="30000" dirty="0"/>
              <a:t>2</a:t>
            </a:r>
            <a:r>
              <a:rPr lang="en-US" sz="2400" baseline="-25000" dirty="0"/>
              <a:t>p</a:t>
            </a:r>
            <a:r>
              <a:rPr lang="en-US" sz="2400" dirty="0"/>
              <a:t>E; · · · ; </a:t>
            </a:r>
            <a:r>
              <a:rPr lang="en-US" sz="2400" dirty="0" err="1"/>
              <a:t>x</a:t>
            </a:r>
            <a:r>
              <a:rPr lang="en-US" sz="2400" baseline="30000" dirty="0" err="1"/>
              <a:t>N</a:t>
            </a:r>
            <a:r>
              <a:rPr lang="en-US" sz="2400" baseline="-25000" dirty="0" err="1"/>
              <a:t>p</a:t>
            </a:r>
            <a:r>
              <a:rPr lang="en-US" sz="2400" dirty="0"/>
              <a:t> E] + E</a:t>
            </a:r>
            <a:r>
              <a:rPr lang="en-US" sz="2400" baseline="-25000" dirty="0"/>
              <a:t>pos</a:t>
            </a:r>
            <a:r>
              <a:rPr lang="en-US" sz="2400" dirty="0"/>
              <a:t>,    E ∈ R</a:t>
            </a:r>
            <a:r>
              <a:rPr lang="en-US" sz="2400" baseline="30000" dirty="0"/>
              <a:t>(P^2C)×D</a:t>
            </a:r>
            <a:r>
              <a:rPr lang="en-US" sz="2400" dirty="0"/>
              <a:t>, E</a:t>
            </a:r>
            <a:r>
              <a:rPr lang="en-US" sz="2400" baseline="-25000" dirty="0"/>
              <a:t>pos</a:t>
            </a:r>
            <a:r>
              <a:rPr lang="en-US" sz="2400" dirty="0"/>
              <a:t> ∈ R</a:t>
            </a:r>
            <a:r>
              <a:rPr lang="en-US" sz="2400" baseline="30000" dirty="0"/>
              <a:t>(N+1)×D</a:t>
            </a:r>
            <a:endParaRPr lang="en-US" sz="2400" dirty="0"/>
          </a:p>
          <a:p>
            <a:r>
              <a:rPr lang="en-US" sz="2400" dirty="0" err="1"/>
              <a:t>X</a:t>
            </a:r>
            <a:r>
              <a:rPr lang="en-US" sz="2400" baseline="-25000" dirty="0" err="1"/>
              <a:t>class</a:t>
            </a:r>
            <a:r>
              <a:rPr lang="en-US" sz="2400" dirty="0"/>
              <a:t> is a class label and </a:t>
            </a:r>
            <a:r>
              <a:rPr lang="en-US" sz="2400" dirty="0" err="1"/>
              <a:t>X</a:t>
            </a:r>
            <a:r>
              <a:rPr lang="en-US" sz="2400" baseline="30000" dirty="0" err="1"/>
              <a:t>N</a:t>
            </a:r>
            <a:r>
              <a:rPr lang="en-US" sz="2400" baseline="-25000" dirty="0" err="1"/>
              <a:t>p</a:t>
            </a:r>
            <a:r>
              <a:rPr lang="en-US" sz="2400" dirty="0"/>
              <a:t> is patch images N  ∈ 1 to n</a:t>
            </a:r>
          </a:p>
          <a:p>
            <a:r>
              <a:rPr lang="en-US" sz="2400" dirty="0"/>
              <a:t>Using the transformer encoder to pre-train we always need a Class label at the 0</a:t>
            </a:r>
            <a:r>
              <a:rPr lang="en-US" sz="2400" baseline="30000" dirty="0"/>
              <a:t>th</a:t>
            </a:r>
            <a:r>
              <a:rPr lang="en-US" sz="2400" dirty="0"/>
              <a:t> position. When we pass the patch images as inputs we always need to prepend one classification token as the first patch as shown in the figure.</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835" y="3768445"/>
            <a:ext cx="8023412" cy="2298700"/>
          </a:xfrm>
          <a:prstGeom prst="rect">
            <a:avLst/>
          </a:prstGeom>
        </p:spPr>
      </p:pic>
    </p:spTree>
    <p:extLst>
      <p:ext uri="{BB962C8B-B14F-4D97-AF65-F5344CB8AC3E}">
        <p14:creationId xmlns:p14="http://schemas.microsoft.com/office/powerpoint/2010/main" val="1914013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8195</TotalTime>
  <Words>1130</Words>
  <Application>Microsoft Office PowerPoint</Application>
  <PresentationFormat>Widescreen</PresentationFormat>
  <Paragraphs>111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(Body)</vt:lpstr>
      <vt:lpstr>Calibri Light</vt:lpstr>
      <vt:lpstr>Courier New</vt:lpstr>
      <vt:lpstr>Montserrat</vt:lpstr>
      <vt:lpstr>Office Theme</vt:lpstr>
      <vt:lpstr>Vision Transformer</vt:lpstr>
      <vt:lpstr>Agenda</vt:lpstr>
      <vt:lpstr>What is Vision Transformer ?</vt:lpstr>
      <vt:lpstr>CNN / Transfer Learning - Limitation</vt:lpstr>
      <vt:lpstr>History of ViT</vt:lpstr>
      <vt:lpstr>Architecture </vt:lpstr>
      <vt:lpstr>Vision Transformer Pseudo-Code</vt:lpstr>
      <vt:lpstr>Terminology</vt:lpstr>
      <vt:lpstr>Terminology  </vt:lpstr>
      <vt:lpstr>Terminlogy </vt:lpstr>
      <vt:lpstr>Self Attention</vt:lpstr>
      <vt:lpstr>Working of Vision Transformer</vt:lpstr>
      <vt:lpstr>Working of Vision Transformer</vt:lpstr>
      <vt:lpstr>Working of Vision Transformer</vt:lpstr>
      <vt:lpstr>Working of Vision Transformer</vt:lpstr>
      <vt:lpstr>RESULTS</vt:lpstr>
      <vt:lpstr>Attention Pattern Analysis</vt:lpstr>
      <vt:lpstr>Attention Map Visualisation</vt:lpstr>
      <vt:lpstr>Conclusion:</vt:lpstr>
      <vt:lpstr>Conclusion:</vt:lpstr>
      <vt:lpstr>Demo:</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Transformer</dc:title>
  <dc:creator>Microsoft account</dc:creator>
  <cp:lastModifiedBy>Microsoft account</cp:lastModifiedBy>
  <cp:revision>49</cp:revision>
  <dcterms:created xsi:type="dcterms:W3CDTF">2021-09-07T16:54:27Z</dcterms:created>
  <dcterms:modified xsi:type="dcterms:W3CDTF">2021-09-13T09:29:48Z</dcterms:modified>
</cp:coreProperties>
</file>