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0"/>
  </p:notesMasterIdLst>
  <p:sldIdLst>
    <p:sldId id="256" r:id="rId2"/>
    <p:sldId id="271" r:id="rId3"/>
    <p:sldId id="272" r:id="rId4"/>
    <p:sldId id="264" r:id="rId5"/>
    <p:sldId id="273" r:id="rId6"/>
    <p:sldId id="275" r:id="rId7"/>
    <p:sldId id="276" r:id="rId8"/>
    <p:sldId id="278" r:id="rId9"/>
    <p:sldId id="270" r:id="rId10"/>
    <p:sldId id="279" r:id="rId11"/>
    <p:sldId id="281" r:id="rId12"/>
    <p:sldId id="282" r:id="rId13"/>
    <p:sldId id="283" r:id="rId14"/>
    <p:sldId id="286" r:id="rId15"/>
    <p:sldId id="287" r:id="rId16"/>
    <p:sldId id="288" r:id="rId17"/>
    <p:sldId id="284" r:id="rId18"/>
    <p:sldId id="285"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Russo One" panose="02000503050000020004" pitchFamily="2" charset="0"/>
      <p:regular r:id="rId25"/>
    </p:embeddedFont>
    <p:embeddedFont>
      <p:font typeface="Charmonman" panose="020B0604020202020204" charset="-34"/>
      <p:regular r:id="rId26"/>
      <p:bold r:id="rId27"/>
    </p:embeddedFont>
    <p:embeddedFont>
      <p:font typeface="Didact Gothic"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8B679D-914E-4AAC-99FA-D040583F183B}">
  <a:tblStyle styleId="{648B679D-914E-4AAC-99FA-D040583F18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490" autoAdjust="0"/>
  </p:normalViewPr>
  <p:slideViewPr>
    <p:cSldViewPr snapToGrid="0">
      <p:cViewPr varScale="1">
        <p:scale>
          <a:sx n="93" d="100"/>
          <a:sy n="93" d="100"/>
        </p:scale>
        <p:origin x="7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1083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239ed5de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239ed5de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40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239ed5de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239ed5de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11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61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62900"/>
            <a:ext cx="7704000" cy="1645800"/>
          </a:xfrm>
          <a:prstGeom prst="rect">
            <a:avLst/>
          </a:prstGeom>
          <a:effectLst>
            <a:outerShdw dist="28575" dir="1860000" algn="bl" rotWithShape="0">
              <a:schemeClr val="lt2"/>
            </a:outerShdw>
          </a:effectLst>
        </p:spPr>
        <p:txBody>
          <a:bodyPr spcFirstLastPara="1" wrap="square" lIns="0" tIns="0" rIns="0" bIns="0" anchor="ctr" anchorCtr="0">
            <a:noAutofit/>
          </a:bodyPr>
          <a:lstStyle>
            <a:lvl1pPr lvl="0" algn="ctr">
              <a:lnSpc>
                <a:spcPct val="7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4600" y="2644100"/>
            <a:ext cx="4354800" cy="414000"/>
          </a:xfrm>
          <a:prstGeom prst="rect">
            <a:avLst/>
          </a:prstGeom>
          <a:solidFill>
            <a:schemeClr val="lt1"/>
          </a:solidFill>
          <a:ln w="28575" cap="flat" cmpd="sng">
            <a:solidFill>
              <a:schemeClr val="lt2"/>
            </a:solidFill>
            <a:prstDash val="solid"/>
            <a:round/>
            <a:headEnd type="none" w="sm" len="sm"/>
            <a:tailEnd type="none" w="sm" len="sm"/>
          </a:ln>
          <a:effectLst>
            <a:outerShdw dist="38100" dir="2400000" algn="bl" rotWithShape="0">
              <a:schemeClr val="lt2"/>
            </a:outerShdw>
          </a:effectLst>
        </p:spPr>
        <p:txBody>
          <a:bodyPr spcFirstLastPara="1" wrap="square" lIns="0" tIns="0" rIns="0" bIns="0"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20000" y="1200150"/>
            <a:ext cx="7704000" cy="2743200"/>
          </a:xfrm>
          <a:prstGeom prst="rect">
            <a:avLst/>
          </a:prstGeom>
          <a:effectLst>
            <a:outerShdw dist="47625" dir="1740000" algn="bl" rotWithShape="0">
              <a:schemeClr val="lt2"/>
            </a:outerShdw>
          </a:effectLst>
        </p:spPr>
        <p:txBody>
          <a:bodyPr spcFirstLastPara="1" wrap="square" lIns="0" tIns="0" rIns="0" bIns="0" anchor="ctr" anchorCtr="0">
            <a:noAutofit/>
          </a:bodyPr>
          <a:lstStyle>
            <a:lvl1pPr lvl="0" algn="ctr">
              <a:lnSpc>
                <a:spcPct val="70000"/>
              </a:lnSpc>
              <a:spcBef>
                <a:spcPts val="0"/>
              </a:spcBef>
              <a:spcAft>
                <a:spcPts val="0"/>
              </a:spcAft>
              <a:buSzPts val="6000"/>
              <a:buNone/>
              <a:defRPr sz="11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720000" y="1352400"/>
            <a:ext cx="7704000" cy="1737300"/>
          </a:xfrm>
          <a:prstGeom prst="rect">
            <a:avLst/>
          </a:prstGeom>
          <a:effectLst>
            <a:outerShdw dist="38100" dir="1200000" algn="bl" rotWithShape="0">
              <a:schemeClr val="lt2"/>
            </a:outerShdw>
          </a:effectLst>
        </p:spPr>
        <p:txBody>
          <a:bodyPr spcFirstLastPara="1" wrap="square" lIns="0" tIns="0" rIns="0" bIns="0" anchor="ctr" anchorCtr="0">
            <a:noAutofit/>
          </a:bodyPr>
          <a:lstStyle>
            <a:lvl1pPr lvl="0" algn="ctr" rtl="0">
              <a:spcBef>
                <a:spcPts val="0"/>
              </a:spcBef>
              <a:spcAft>
                <a:spcPts val="0"/>
              </a:spcAft>
              <a:buClr>
                <a:schemeClr val="dk2"/>
              </a:buClr>
              <a:buSzPts val="3600"/>
              <a:buNone/>
              <a:defRPr sz="1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9"/>
          <p:cNvSpPr txBox="1">
            <a:spLocks noGrp="1"/>
          </p:cNvSpPr>
          <p:nvPr>
            <p:ph type="subTitle" idx="1"/>
          </p:nvPr>
        </p:nvSpPr>
        <p:spPr>
          <a:xfrm>
            <a:off x="1837775" y="3089700"/>
            <a:ext cx="5468400" cy="1216800"/>
          </a:xfrm>
          <a:prstGeom prst="rect">
            <a:avLst/>
          </a:prstGeom>
          <a:solidFill>
            <a:schemeClr val="lt1"/>
          </a:solidFill>
          <a:ln w="19050" cap="flat" cmpd="sng">
            <a:solidFill>
              <a:schemeClr val="lt2"/>
            </a:solidFill>
            <a:prstDash val="solid"/>
            <a:round/>
            <a:headEnd type="none" w="sm" len="sm"/>
            <a:tailEnd type="none" w="sm" len="sm"/>
          </a:ln>
          <a:effectLst>
            <a:outerShdw dist="38100" dir="3000000" algn="bl" rotWithShape="0">
              <a:schemeClr val="lt2"/>
            </a:outerShdw>
          </a:effectLst>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 name="Google Shape;53;p14"/>
          <p:cNvSpPr txBox="1">
            <a:spLocks noGrp="1"/>
          </p:cNvSpPr>
          <p:nvPr>
            <p:ph type="title" idx="2" hasCustomPrompt="1"/>
          </p:nvPr>
        </p:nvSpPr>
        <p:spPr>
          <a:xfrm>
            <a:off x="3657600" y="1337825"/>
            <a:ext cx="1828800" cy="841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 name="Google Shape;54;p14"/>
          <p:cNvSpPr txBox="1">
            <a:spLocks noGrp="1"/>
          </p:cNvSpPr>
          <p:nvPr>
            <p:ph type="subTitle" idx="1"/>
          </p:nvPr>
        </p:nvSpPr>
        <p:spPr>
          <a:xfrm>
            <a:off x="2286000" y="3094025"/>
            <a:ext cx="4572000" cy="640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15"/>
          <p:cNvSpPr txBox="1">
            <a:spLocks noGrp="1"/>
          </p:cNvSpPr>
          <p:nvPr>
            <p:ph type="title" idx="2" hasCustomPrompt="1"/>
          </p:nvPr>
        </p:nvSpPr>
        <p:spPr>
          <a:xfrm>
            <a:off x="3657600" y="1337825"/>
            <a:ext cx="1828800" cy="841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8" name="Google Shape;58;p15"/>
          <p:cNvSpPr txBox="1">
            <a:spLocks noGrp="1"/>
          </p:cNvSpPr>
          <p:nvPr>
            <p:ph type="subTitle" idx="1"/>
          </p:nvPr>
        </p:nvSpPr>
        <p:spPr>
          <a:xfrm>
            <a:off x="2286000" y="3094025"/>
            <a:ext cx="4572000" cy="640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1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1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2">
    <p:bg>
      <p:bgPr>
        <a:blipFill>
          <a:blip r:embed="rId2">
            <a:alphaModFix/>
          </a:blip>
          <a:stretch>
            <a:fillRect/>
          </a:stretch>
        </a:blipFill>
        <a:effectLst/>
      </p:bgPr>
    </p:bg>
    <p:spTree>
      <p:nvGrpSpPr>
        <p:cNvPr id="1" name="Shape 1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25514"/>
            <a:ext cx="7704000" cy="4572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2pPr>
            <a:lvl3pPr lvl="2"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3pPr>
            <a:lvl4pPr lvl="3"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4pPr>
            <a:lvl5pPr lvl="4"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5pPr>
            <a:lvl6pPr lvl="5"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6pPr>
            <a:lvl7pPr lvl="6"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7pPr>
            <a:lvl8pPr lvl="7"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8pPr>
            <a:lvl9pPr lvl="8"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60" r:id="rId5"/>
    <p:sldLayoutId id="2147483661" r:id="rId6"/>
    <p:sldLayoutId id="2147483679"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9" name="Google Shape;209;p39"/>
          <p:cNvSpPr txBox="1">
            <a:spLocks noGrp="1"/>
          </p:cNvSpPr>
          <p:nvPr>
            <p:ph type="ctrTitle"/>
          </p:nvPr>
        </p:nvSpPr>
        <p:spPr>
          <a:xfrm>
            <a:off x="809529" y="356512"/>
            <a:ext cx="7704000" cy="16458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n" dirty="0"/>
              <a:t>PROYECTO VIDEO JUEGO </a:t>
            </a:r>
            <a:endParaRPr dirty="0"/>
          </a:p>
        </p:txBody>
      </p:sp>
      <p:sp>
        <p:nvSpPr>
          <p:cNvPr id="210" name="Google Shape;210;p39"/>
          <p:cNvSpPr txBox="1"/>
          <p:nvPr/>
        </p:nvSpPr>
        <p:spPr>
          <a:xfrm rot="-360640">
            <a:off x="3213347" y="2431466"/>
            <a:ext cx="2171639" cy="558075"/>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None/>
            </a:pPr>
            <a:r>
              <a:rPr lang="en" sz="3400" dirty="0">
                <a:solidFill>
                  <a:schemeClr val="accent1"/>
                </a:solidFill>
                <a:latin typeface="Charmonman"/>
                <a:ea typeface="Charmonman"/>
                <a:cs typeface="Charmonman"/>
                <a:sym typeface="Charmonman"/>
              </a:rPr>
              <a:t>Nicolás Gutiérrez</a:t>
            </a:r>
          </a:p>
          <a:p>
            <a:pPr marL="0" lvl="0" indent="0" algn="ctr" rtl="0">
              <a:lnSpc>
                <a:spcPct val="70000"/>
              </a:lnSpc>
              <a:spcBef>
                <a:spcPts val="0"/>
              </a:spcBef>
              <a:spcAft>
                <a:spcPts val="0"/>
              </a:spcAft>
              <a:buNone/>
            </a:pPr>
            <a:endParaRPr lang="en" sz="3400" dirty="0">
              <a:solidFill>
                <a:schemeClr val="accent1"/>
              </a:solidFill>
              <a:latin typeface="Charmonman"/>
              <a:ea typeface="Charmonman"/>
              <a:cs typeface="Charmonman"/>
              <a:sym typeface="Charmonman"/>
            </a:endParaRPr>
          </a:p>
          <a:p>
            <a:pPr marL="0" lvl="0" indent="0" algn="ctr" rtl="0">
              <a:lnSpc>
                <a:spcPct val="70000"/>
              </a:lnSpc>
              <a:spcBef>
                <a:spcPts val="0"/>
              </a:spcBef>
              <a:spcAft>
                <a:spcPts val="0"/>
              </a:spcAft>
              <a:buNone/>
            </a:pPr>
            <a:r>
              <a:rPr lang="en" sz="3400" dirty="0">
                <a:solidFill>
                  <a:schemeClr val="accent1"/>
                </a:solidFill>
                <a:latin typeface="Charmonman"/>
                <a:ea typeface="Charmonman"/>
                <a:cs typeface="Charmonman"/>
                <a:sym typeface="Charmonman"/>
              </a:rPr>
              <a:t>Joaquín</a:t>
            </a:r>
          </a:p>
          <a:p>
            <a:pPr marL="0" lvl="0" indent="0" algn="ctr" rtl="0">
              <a:lnSpc>
                <a:spcPct val="70000"/>
              </a:lnSpc>
              <a:spcBef>
                <a:spcPts val="0"/>
              </a:spcBef>
              <a:spcAft>
                <a:spcPts val="0"/>
              </a:spcAft>
              <a:buNone/>
            </a:pPr>
            <a:r>
              <a:rPr lang="en" sz="3400" dirty="0">
                <a:solidFill>
                  <a:schemeClr val="accent1"/>
                </a:solidFill>
                <a:latin typeface="Charmonman"/>
                <a:ea typeface="Charmonman"/>
                <a:cs typeface="Charmonman"/>
                <a:sym typeface="Charmonman"/>
              </a:rPr>
              <a:t>Ramos</a:t>
            </a:r>
            <a:endParaRPr sz="2200" dirty="0">
              <a:solidFill>
                <a:schemeClr val="accent1"/>
              </a:solidFill>
              <a:latin typeface="Charmonman"/>
              <a:ea typeface="Charmonman"/>
              <a:cs typeface="Charmonman"/>
              <a:sym typeface="Charmon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a:extLst>
              <a:ext uri="{FF2B5EF4-FFF2-40B4-BE49-F238E27FC236}">
                <a16:creationId xmlns="" xmlns:a16="http://schemas.microsoft.com/office/drawing/2014/main" id="{EBAC8894-9D1B-B0E2-921A-DC89293A2C19}"/>
              </a:ext>
            </a:extLst>
          </p:cNvPr>
          <p:cNvGraphicFramePr>
            <a:graphicFrameLocks noGrp="1"/>
          </p:cNvGraphicFramePr>
          <p:nvPr>
            <p:extLst>
              <p:ext uri="{D42A27DB-BD31-4B8C-83A1-F6EECF244321}">
                <p14:modId xmlns:p14="http://schemas.microsoft.com/office/powerpoint/2010/main" val="2729774600"/>
              </p:ext>
            </p:extLst>
          </p:nvPr>
        </p:nvGraphicFramePr>
        <p:xfrm>
          <a:off x="544606" y="127750"/>
          <a:ext cx="7779124" cy="3180465"/>
        </p:xfrm>
        <a:graphic>
          <a:graphicData uri="http://schemas.openxmlformats.org/drawingml/2006/table">
            <a:tbl>
              <a:tblPr firstRow="1" firstCol="1" bandRow="1">
                <a:tableStyleId>{648B679D-914E-4AAC-99FA-D040583F183B}</a:tableStyleId>
              </a:tblPr>
              <a:tblGrid>
                <a:gridCol w="492275">
                  <a:extLst>
                    <a:ext uri="{9D8B030D-6E8A-4147-A177-3AD203B41FA5}">
                      <a16:colId xmlns="" xmlns:a16="http://schemas.microsoft.com/office/drawing/2014/main" val="2113827947"/>
                    </a:ext>
                  </a:extLst>
                </a:gridCol>
                <a:gridCol w="1393673">
                  <a:extLst>
                    <a:ext uri="{9D8B030D-6E8A-4147-A177-3AD203B41FA5}">
                      <a16:colId xmlns="" xmlns:a16="http://schemas.microsoft.com/office/drawing/2014/main" val="2949701601"/>
                    </a:ext>
                  </a:extLst>
                </a:gridCol>
                <a:gridCol w="2004030">
                  <a:extLst>
                    <a:ext uri="{9D8B030D-6E8A-4147-A177-3AD203B41FA5}">
                      <a16:colId xmlns="" xmlns:a16="http://schemas.microsoft.com/office/drawing/2014/main" val="3312197957"/>
                    </a:ext>
                  </a:extLst>
                </a:gridCol>
                <a:gridCol w="1649791">
                  <a:extLst>
                    <a:ext uri="{9D8B030D-6E8A-4147-A177-3AD203B41FA5}">
                      <a16:colId xmlns="" xmlns:a16="http://schemas.microsoft.com/office/drawing/2014/main" val="2496701998"/>
                    </a:ext>
                  </a:extLst>
                </a:gridCol>
                <a:gridCol w="2239355">
                  <a:extLst>
                    <a:ext uri="{9D8B030D-6E8A-4147-A177-3AD203B41FA5}">
                      <a16:colId xmlns="" xmlns:a16="http://schemas.microsoft.com/office/drawing/2014/main" val="3947694893"/>
                    </a:ext>
                  </a:extLst>
                </a:gridCol>
              </a:tblGrid>
              <a:tr h="127454">
                <a:tc gridSpan="5">
                  <a:txBody>
                    <a:bodyPr/>
                    <a:lstStyle/>
                    <a:p>
                      <a:pPr algn="ctr">
                        <a:lnSpc>
                          <a:spcPct val="115000"/>
                        </a:lnSpc>
                        <a:spcAft>
                          <a:spcPts val="1000"/>
                        </a:spcAft>
                      </a:pPr>
                      <a:r>
                        <a:rPr lang="es-CL" sz="800" b="1">
                          <a:effectLst/>
                        </a:rPr>
                        <a:t>RECOPILACIÓN DE HISTORIAS DE USUARIO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 xmlns:a16="http://schemas.microsoft.com/office/drawing/2014/main" val="11765842"/>
                  </a:ext>
                </a:extLst>
              </a:tr>
              <a:tr h="141661">
                <a:tc>
                  <a:txBody>
                    <a:bodyPr/>
                    <a:lstStyle/>
                    <a:p>
                      <a:pPr algn="ctr">
                        <a:lnSpc>
                          <a:spcPct val="115000"/>
                        </a:lnSpc>
                        <a:spcAft>
                          <a:spcPts val="1000"/>
                        </a:spcAft>
                      </a:pPr>
                      <a:r>
                        <a:rPr lang="es-CL" sz="800" b="1">
                          <a:effectLst/>
                        </a:rPr>
                        <a:t>ID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Rol</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Característica / Funcionalidad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Razón / Resultado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Criterios de aceptación</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 xmlns:a16="http://schemas.microsoft.com/office/drawing/2014/main" val="3487070316"/>
                  </a:ext>
                </a:extLst>
              </a:tr>
              <a:tr h="672370">
                <a:tc>
                  <a:txBody>
                    <a:bodyPr/>
                    <a:lstStyle/>
                    <a:p>
                      <a:pPr algn="ctr">
                        <a:lnSpc>
                          <a:spcPct val="115000"/>
                        </a:lnSpc>
                        <a:spcAft>
                          <a:spcPts val="1000"/>
                        </a:spcAft>
                      </a:pPr>
                      <a:r>
                        <a:rPr lang="es-CL" sz="800" b="1">
                          <a:effectLst/>
                        </a:rPr>
                        <a:t>1</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tenga al menos dos personajes jugables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sentir variedad en el juego.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Durante el transcurso del juego, quisiera cambiar en reiteradas ocasiones de personaje sin la necesidad de tener que terminar una etapa.</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 xmlns:a16="http://schemas.microsoft.com/office/drawing/2014/main" val="2917506448"/>
                  </a:ext>
                </a:extLst>
              </a:tr>
              <a:tr h="399912">
                <a:tc>
                  <a:txBody>
                    <a:bodyPr/>
                    <a:lstStyle/>
                    <a:p>
                      <a:pPr algn="ctr">
                        <a:lnSpc>
                          <a:spcPct val="115000"/>
                        </a:lnSpc>
                        <a:spcAft>
                          <a:spcPts val="1000"/>
                        </a:spcAft>
                      </a:pPr>
                      <a:r>
                        <a:rPr lang="es-CL" sz="800" b="1">
                          <a:effectLst/>
                        </a:rPr>
                        <a:t>2</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los la jugabilidad considere teclado y ratón dentro de los controles de juego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jugar con una mayor comodidad.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se considere parte de la movilidad, ataque e interfaz el teclado y ratón.</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 xmlns:a16="http://schemas.microsoft.com/office/drawing/2014/main" val="1720755934"/>
                  </a:ext>
                </a:extLst>
              </a:tr>
              <a:tr h="399912">
                <a:tc>
                  <a:txBody>
                    <a:bodyPr/>
                    <a:lstStyle/>
                    <a:p>
                      <a:pPr algn="ctr">
                        <a:lnSpc>
                          <a:spcPct val="115000"/>
                        </a:lnSpc>
                        <a:spcAft>
                          <a:spcPts val="1000"/>
                        </a:spcAft>
                      </a:pPr>
                      <a:r>
                        <a:rPr lang="es-CL" sz="800" b="1">
                          <a:effectLst/>
                        </a:rPr>
                        <a:t>3</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dentro de la jugabilidad se considere cambio de dificultades.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elegir la dificultad que se estime conveniente.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se consideren al menos 3 dificultades.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 xmlns:a16="http://schemas.microsoft.com/office/drawing/2014/main" val="2011547154"/>
                  </a:ext>
                </a:extLst>
              </a:tr>
              <a:tr h="263683">
                <a:tc>
                  <a:txBody>
                    <a:bodyPr/>
                    <a:lstStyle/>
                    <a:p>
                      <a:pPr algn="ctr">
                        <a:lnSpc>
                          <a:spcPct val="115000"/>
                        </a:lnSpc>
                        <a:spcAft>
                          <a:spcPts val="1000"/>
                        </a:spcAft>
                      </a:pPr>
                      <a:r>
                        <a:rPr lang="es-CL" sz="800" b="1">
                          <a:effectLst/>
                        </a:rPr>
                        <a:t>4</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el juego contemple múltiples finales.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incentivar la re-jugabilidad.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se consideren mínimo 2 finales.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 xmlns:a16="http://schemas.microsoft.com/office/drawing/2014/main" val="3215148854"/>
                  </a:ext>
                </a:extLst>
              </a:tr>
              <a:tr h="536141">
                <a:tc>
                  <a:txBody>
                    <a:bodyPr/>
                    <a:lstStyle/>
                    <a:p>
                      <a:pPr algn="ctr">
                        <a:lnSpc>
                          <a:spcPct val="115000"/>
                        </a:lnSpc>
                        <a:spcAft>
                          <a:spcPts val="1000"/>
                        </a:spcAft>
                      </a:pPr>
                      <a:r>
                        <a:rPr lang="es-CL" sz="800" b="1">
                          <a:effectLst/>
                        </a:rPr>
                        <a:t>5</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 </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el juego empiece con un menú inicio agradable.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tener una pantalla de carga en vez de empezar con el juego como tal.</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dentro del menú tenga opciones.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 xmlns:a16="http://schemas.microsoft.com/office/drawing/2014/main" val="3000282626"/>
                  </a:ext>
                </a:extLst>
              </a:tr>
              <a:tr h="288005">
                <a:tc>
                  <a:txBody>
                    <a:bodyPr/>
                    <a:lstStyle/>
                    <a:p>
                      <a:pPr algn="ctr">
                        <a:lnSpc>
                          <a:spcPct val="115000"/>
                        </a:lnSpc>
                        <a:spcAft>
                          <a:spcPts val="1000"/>
                        </a:spcAft>
                      </a:pPr>
                      <a:r>
                        <a:rPr lang="es-CL" sz="800" b="1">
                          <a:effectLst/>
                        </a:rPr>
                        <a:t>6</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el juego contemple un estilo grafico 2D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satisfacer una preferencia personal.</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se vea agradable.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 xmlns:a16="http://schemas.microsoft.com/office/drawing/2014/main" val="63300473"/>
                  </a:ext>
                </a:extLst>
              </a:tr>
              <a:tr h="263683">
                <a:tc>
                  <a:txBody>
                    <a:bodyPr/>
                    <a:lstStyle/>
                    <a:p>
                      <a:pPr algn="ctr">
                        <a:lnSpc>
                          <a:spcPct val="115000"/>
                        </a:lnSpc>
                        <a:spcAft>
                          <a:spcPts val="1000"/>
                        </a:spcAft>
                      </a:pPr>
                      <a:r>
                        <a:rPr lang="es-CL" sz="800" b="1">
                          <a:effectLst/>
                        </a:rPr>
                        <a:t>7</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 </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el juego contemple jefes y enemigos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generar desafío.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dirty="0">
                          <a:effectLst/>
                        </a:rPr>
                        <a:t>Que exista el mínimo de variedad y que sean funcionales.</a:t>
                      </a:r>
                      <a:endParaRPr lang="es-CL"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 xmlns:a16="http://schemas.microsoft.com/office/drawing/2014/main" val="1119350376"/>
                  </a:ext>
                </a:extLst>
              </a:tr>
            </a:tbl>
          </a:graphicData>
        </a:graphic>
      </p:graphicFrame>
    </p:spTree>
    <p:extLst>
      <p:ext uri="{BB962C8B-B14F-4D97-AF65-F5344CB8AC3E}">
        <p14:creationId xmlns:p14="http://schemas.microsoft.com/office/powerpoint/2010/main" val="27106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Definición de los Sprints</a:t>
            </a:r>
            <a:br>
              <a:rPr lang="es-CL" sz="2800" dirty="0">
                <a:solidFill>
                  <a:schemeClr val="tx1"/>
                </a:solidFill>
              </a:rPr>
            </a:br>
            <a:r>
              <a:rPr lang="es-CL" sz="2800" dirty="0">
                <a:solidFill>
                  <a:schemeClr val="tx1"/>
                </a:solidFill>
              </a:rPr>
              <a:t>(Proyect)</a:t>
            </a:r>
            <a:endParaRPr sz="2800" dirty="0">
              <a:solidFill>
                <a:schemeClr val="tx1"/>
              </a:solidFill>
            </a:endParaRPr>
          </a:p>
        </p:txBody>
      </p:sp>
    </p:spTree>
    <p:extLst>
      <p:ext uri="{BB962C8B-B14F-4D97-AF65-F5344CB8AC3E}">
        <p14:creationId xmlns:p14="http://schemas.microsoft.com/office/powerpoint/2010/main" val="114405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Paradigma 4 + 1</a:t>
            </a:r>
            <a:endParaRPr sz="2800" dirty="0">
              <a:solidFill>
                <a:schemeClr val="tx1"/>
              </a:solidFill>
            </a:endParaRPr>
          </a:p>
        </p:txBody>
      </p:sp>
    </p:spTree>
    <p:extLst>
      <p:ext uri="{BB962C8B-B14F-4D97-AF65-F5344CB8AC3E}">
        <p14:creationId xmlns:p14="http://schemas.microsoft.com/office/powerpoint/2010/main" val="66307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Interfaz de usuario</a:t>
            </a:r>
            <a:endParaRPr sz="2800" dirty="0">
              <a:solidFill>
                <a:schemeClr val="tx1"/>
              </a:solidFill>
            </a:endParaRPr>
          </a:p>
        </p:txBody>
      </p:sp>
    </p:spTree>
    <p:extLst>
      <p:ext uri="{BB962C8B-B14F-4D97-AF65-F5344CB8AC3E}">
        <p14:creationId xmlns:p14="http://schemas.microsoft.com/office/powerpoint/2010/main" val="329361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B04B5753-062A-4C3B-F9E3-6BCC1BF716D7}"/>
              </a:ext>
            </a:extLst>
          </p:cNvPr>
          <p:cNvSpPr>
            <a:spLocks noGrp="1"/>
          </p:cNvSpPr>
          <p:nvPr>
            <p:ph type="title" idx="2"/>
          </p:nvPr>
        </p:nvSpPr>
        <p:spPr>
          <a:xfrm>
            <a:off x="-123290" y="113009"/>
            <a:ext cx="8730197" cy="841800"/>
          </a:xfrm>
        </p:spPr>
        <p:txBody>
          <a:bodyPr/>
          <a:lstStyle/>
          <a:p>
            <a:r>
              <a:rPr lang="es-CL" sz="4800" dirty="0" err="1" smtClean="0"/>
              <a:t>Mock</a:t>
            </a:r>
            <a:r>
              <a:rPr lang="es-CL" sz="4800" dirty="0" smtClean="0"/>
              <a:t> up </a:t>
            </a:r>
            <a:r>
              <a:rPr lang="es-CL" sz="4800" dirty="0" err="1" smtClean="0"/>
              <a:t>hud</a:t>
            </a:r>
            <a:r>
              <a:rPr lang="es-CL" sz="4800" dirty="0" smtClean="0"/>
              <a:t> in-</a:t>
            </a:r>
            <a:r>
              <a:rPr lang="es-CL" sz="4800" dirty="0" err="1" smtClean="0"/>
              <a:t>game</a:t>
            </a:r>
            <a:endParaRPr lang="es-CL" sz="48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28" y="868763"/>
            <a:ext cx="7925979" cy="4274737"/>
          </a:xfrm>
          <a:prstGeom prst="rect">
            <a:avLst/>
          </a:prstGeom>
        </p:spPr>
      </p:pic>
    </p:spTree>
    <p:extLst>
      <p:ext uri="{BB962C8B-B14F-4D97-AF65-F5344CB8AC3E}">
        <p14:creationId xmlns:p14="http://schemas.microsoft.com/office/powerpoint/2010/main" val="332080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B04B5753-062A-4C3B-F9E3-6BCC1BF716D7}"/>
              </a:ext>
            </a:extLst>
          </p:cNvPr>
          <p:cNvSpPr>
            <a:spLocks noGrp="1"/>
          </p:cNvSpPr>
          <p:nvPr>
            <p:ph type="title" idx="2"/>
          </p:nvPr>
        </p:nvSpPr>
        <p:spPr>
          <a:xfrm>
            <a:off x="-82194" y="308218"/>
            <a:ext cx="8730197" cy="841800"/>
          </a:xfrm>
        </p:spPr>
        <p:txBody>
          <a:bodyPr/>
          <a:lstStyle/>
          <a:p>
            <a:r>
              <a:rPr lang="es-CL" sz="4800" dirty="0" err="1" smtClean="0"/>
              <a:t>Mock</a:t>
            </a:r>
            <a:r>
              <a:rPr lang="es-CL" sz="4800" dirty="0" smtClean="0"/>
              <a:t> up </a:t>
            </a:r>
            <a:br>
              <a:rPr lang="es-CL" sz="4800" dirty="0" smtClean="0"/>
            </a:br>
            <a:r>
              <a:rPr lang="es-CL" sz="4800" dirty="0" smtClean="0"/>
              <a:t>Menú principal</a:t>
            </a:r>
            <a:endParaRPr lang="es-CL" sz="48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947" y="1449238"/>
            <a:ext cx="5947913" cy="3605647"/>
          </a:xfrm>
          <a:prstGeom prst="rect">
            <a:avLst/>
          </a:prstGeom>
        </p:spPr>
      </p:pic>
    </p:spTree>
    <p:extLst>
      <p:ext uri="{BB962C8B-B14F-4D97-AF65-F5344CB8AC3E}">
        <p14:creationId xmlns:p14="http://schemas.microsoft.com/office/powerpoint/2010/main" val="2926811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B04B5753-062A-4C3B-F9E3-6BCC1BF716D7}"/>
              </a:ext>
            </a:extLst>
          </p:cNvPr>
          <p:cNvSpPr>
            <a:spLocks noGrp="1"/>
          </p:cNvSpPr>
          <p:nvPr>
            <p:ph type="title" idx="2"/>
          </p:nvPr>
        </p:nvSpPr>
        <p:spPr>
          <a:xfrm>
            <a:off x="-82194" y="308218"/>
            <a:ext cx="8730197" cy="841800"/>
          </a:xfrm>
        </p:spPr>
        <p:txBody>
          <a:bodyPr/>
          <a:lstStyle/>
          <a:p>
            <a:r>
              <a:rPr lang="es-CL" sz="4800" dirty="0" err="1" smtClean="0"/>
              <a:t>Mock</a:t>
            </a:r>
            <a:r>
              <a:rPr lang="es-CL" sz="4800" dirty="0" smtClean="0"/>
              <a:t> up </a:t>
            </a:r>
            <a:br>
              <a:rPr lang="es-CL" sz="4800" dirty="0" smtClean="0"/>
            </a:br>
            <a:r>
              <a:rPr lang="es-CL" sz="4800" dirty="0" smtClean="0"/>
              <a:t>Menú pausa</a:t>
            </a:r>
            <a:endParaRPr lang="es-CL" sz="48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683" y="1397479"/>
            <a:ext cx="6120442" cy="3667681"/>
          </a:xfrm>
          <a:prstGeom prst="rect">
            <a:avLst/>
          </a:prstGeom>
        </p:spPr>
      </p:pic>
    </p:spTree>
    <p:extLst>
      <p:ext uri="{BB962C8B-B14F-4D97-AF65-F5344CB8AC3E}">
        <p14:creationId xmlns:p14="http://schemas.microsoft.com/office/powerpoint/2010/main" val="360030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B04B5753-062A-4C3B-F9E3-6BCC1BF716D7}"/>
              </a:ext>
            </a:extLst>
          </p:cNvPr>
          <p:cNvSpPr>
            <a:spLocks noGrp="1"/>
          </p:cNvSpPr>
          <p:nvPr>
            <p:ph type="title" idx="2"/>
          </p:nvPr>
        </p:nvSpPr>
        <p:spPr>
          <a:xfrm>
            <a:off x="1374962" y="174654"/>
            <a:ext cx="6394076" cy="841800"/>
          </a:xfrm>
        </p:spPr>
        <p:txBody>
          <a:bodyPr/>
          <a:lstStyle/>
          <a:p>
            <a:r>
              <a:rPr lang="es-CL" dirty="0"/>
              <a:t>Conclusión</a:t>
            </a:r>
          </a:p>
        </p:txBody>
      </p:sp>
      <p:sp>
        <p:nvSpPr>
          <p:cNvPr id="4" name="Subtítulo 3">
            <a:extLst>
              <a:ext uri="{FF2B5EF4-FFF2-40B4-BE49-F238E27FC236}">
                <a16:creationId xmlns="" xmlns:a16="http://schemas.microsoft.com/office/drawing/2014/main" id="{B81F1756-F780-CAF4-4DE2-CCE5B340E04F}"/>
              </a:ext>
            </a:extLst>
          </p:cNvPr>
          <p:cNvSpPr>
            <a:spLocks noGrp="1"/>
          </p:cNvSpPr>
          <p:nvPr>
            <p:ph type="subTitle" idx="1"/>
          </p:nvPr>
        </p:nvSpPr>
        <p:spPr>
          <a:xfrm>
            <a:off x="1169894" y="1883789"/>
            <a:ext cx="6548717" cy="1551934"/>
          </a:xfrm>
        </p:spPr>
        <p:txBody>
          <a:bodyPr/>
          <a:lstStyle/>
          <a:p>
            <a:pPr algn="just">
              <a:buFont typeface="Wingdings" panose="05000000000000000000" pitchFamily="2" charset="2"/>
              <a:buChar char="Ø"/>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Para concluir con esta entrega mantenemos nuestra postura de que una documentación tan extensa no genera un verdadero valor en cuanto al desarrollo de un videojuego, esto no quiere decir que la documentación como tal sea inútil, pues cosas como la toma de requerimientos, la priorización y los Sprints, sirven para dar un orden de trabajo, pero otras cosas como lo que contempla el paradigma 4+1 se puede volver obsoleto fácilmente, haciendo de esto una pérdida de tiempo.</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25430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31AC731C-A028-CC74-9EE4-8A72B63ED8F7}"/>
              </a:ext>
            </a:extLst>
          </p:cNvPr>
          <p:cNvSpPr txBox="1">
            <a:spLocks/>
          </p:cNvSpPr>
          <p:nvPr/>
        </p:nvSpPr>
        <p:spPr>
          <a:xfrm>
            <a:off x="1980054" y="1910218"/>
            <a:ext cx="5183892" cy="51672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L" sz="3000" b="1" i="1" dirty="0">
                <a:effectLst>
                  <a:outerShdw blurRad="38100" dist="38100" dir="2700000" algn="tl">
                    <a:srgbClr val="000000">
                      <a:alpha val="43137"/>
                    </a:srgbClr>
                  </a:outerShdw>
                </a:effectLst>
              </a:rPr>
              <a:t>GRACIAS POR SU ATENCIÓN</a:t>
            </a:r>
          </a:p>
        </p:txBody>
      </p:sp>
    </p:spTree>
    <p:extLst>
      <p:ext uri="{BB962C8B-B14F-4D97-AF65-F5344CB8AC3E}">
        <p14:creationId xmlns:p14="http://schemas.microsoft.com/office/powerpoint/2010/main" val="376022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09;p39">
            <a:extLst>
              <a:ext uri="{FF2B5EF4-FFF2-40B4-BE49-F238E27FC236}">
                <a16:creationId xmlns="" xmlns:a16="http://schemas.microsoft.com/office/drawing/2014/main" id="{A86976F6-2D86-C809-2F25-D68DB4C6681E}"/>
              </a:ext>
            </a:extLst>
          </p:cNvPr>
          <p:cNvSpPr txBox="1">
            <a:spLocks noGrp="1"/>
          </p:cNvSpPr>
          <p:nvPr>
            <p:ph type="subTitle" idx="1"/>
          </p:nvPr>
        </p:nvSpPr>
        <p:spPr>
          <a:xfrm>
            <a:off x="1452562" y="1567983"/>
            <a:ext cx="5956300" cy="2882900"/>
          </a:xfrm>
          <a:prstGeom prst="rect">
            <a:avLst/>
          </a:prstGeom>
        </p:spPr>
        <p:txBody>
          <a:bodyPr spcFirstLastPara="1" wrap="square" lIns="0" tIns="91425" rIns="0" bIns="0" anchor="ctr" anchorCtr="0">
            <a:noAutofit/>
          </a:bodyPr>
          <a:lstStyle/>
          <a:p>
            <a:pPr marL="514350" indent="-285750" algn="just">
              <a:buFont typeface="Wingdings" panose="05000000000000000000" pitchFamily="2" charset="2"/>
              <a:buChar char="Ø"/>
            </a:pPr>
            <a:r>
              <a:rPr lang="es-CL"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 el presente informe se hará la documentación del Proyecto de videojuego </a:t>
            </a:r>
            <a:r>
              <a:rPr lang="es-CL" sz="180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roguelike</a:t>
            </a:r>
            <a:r>
              <a:rPr lang="es-CL" sz="1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s-CL"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donde se contemplará la toma de requerimientos, los instrumentos de toma de requerimientos, las historias de usuario, la definición de los primeros sprint, las vistas según paradigma 4+1 y un </a:t>
            </a:r>
            <a:r>
              <a:rPr lang="es-CL" sz="180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mock</a:t>
            </a:r>
            <a:r>
              <a:rPr lang="es-CL"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-up de la interfaz gráfica.</a:t>
            </a:r>
            <a:endParaRPr lang="es-CL"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p:sp>
        <p:nvSpPr>
          <p:cNvPr id="7" name="Google Shape;209;p39">
            <a:extLst>
              <a:ext uri="{FF2B5EF4-FFF2-40B4-BE49-F238E27FC236}">
                <a16:creationId xmlns="" xmlns:a16="http://schemas.microsoft.com/office/drawing/2014/main" id="{453D2AC9-ECB6-2711-0928-6F585978ABBE}"/>
              </a:ext>
            </a:extLst>
          </p:cNvPr>
          <p:cNvSpPr txBox="1">
            <a:spLocks noGrp="1"/>
          </p:cNvSpPr>
          <p:nvPr>
            <p:ph type="ctrTitle"/>
          </p:nvPr>
        </p:nvSpPr>
        <p:spPr>
          <a:xfrm>
            <a:off x="1379583" y="107834"/>
            <a:ext cx="6102259" cy="947853"/>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n" dirty="0"/>
              <a:t>Introducción </a:t>
            </a:r>
            <a:endParaRPr dirty="0"/>
          </a:p>
        </p:txBody>
      </p:sp>
    </p:spTree>
    <p:extLst>
      <p:ext uri="{BB962C8B-B14F-4D97-AF65-F5344CB8AC3E}">
        <p14:creationId xmlns:p14="http://schemas.microsoft.com/office/powerpoint/2010/main" val="140564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41"/>
          <p:cNvSpPr txBox="1">
            <a:spLocks noGrp="1"/>
          </p:cNvSpPr>
          <p:nvPr>
            <p:ph type="title" idx="4294967295"/>
          </p:nvPr>
        </p:nvSpPr>
        <p:spPr>
          <a:xfrm>
            <a:off x="2079625" y="2464593"/>
            <a:ext cx="4984750" cy="21431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sz="3000" dirty="0">
                <a:solidFill>
                  <a:schemeClr val="tx1"/>
                </a:solidFill>
              </a:rPr>
              <a:t>Definición del proyecto</a:t>
            </a:r>
            <a:endParaRPr dirty="0">
              <a:solidFill>
                <a:schemeClr val="tx1"/>
              </a:solidFill>
            </a:endParaRPr>
          </a:p>
        </p:txBody>
      </p:sp>
    </p:spTree>
    <p:extLst>
      <p:ext uri="{BB962C8B-B14F-4D97-AF65-F5344CB8AC3E}">
        <p14:creationId xmlns:p14="http://schemas.microsoft.com/office/powerpoint/2010/main" val="354410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H</a:t>
            </a:r>
            <a:r>
              <a:rPr lang="en" sz="2800" dirty="0">
                <a:solidFill>
                  <a:schemeClr val="tx1"/>
                </a:solidFill>
              </a:rPr>
              <a:t>istorias de usuarios</a:t>
            </a:r>
            <a:br>
              <a:rPr lang="en" sz="2800" dirty="0">
                <a:solidFill>
                  <a:schemeClr val="tx1"/>
                </a:solidFill>
              </a:rPr>
            </a:br>
            <a:r>
              <a:rPr lang="en" sz="2800" dirty="0">
                <a:solidFill>
                  <a:schemeClr val="tx1"/>
                </a:solidFill>
              </a:rPr>
              <a:t>(herramientas utilizadas)</a:t>
            </a:r>
            <a:endParaRPr sz="2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1DA1E522-F11F-DDA2-D450-9ADE362895B1}"/>
              </a:ext>
            </a:extLst>
          </p:cNvPr>
          <p:cNvSpPr>
            <a:spLocks noGrp="1"/>
          </p:cNvSpPr>
          <p:nvPr>
            <p:ph type="title" idx="2"/>
          </p:nvPr>
        </p:nvSpPr>
        <p:spPr>
          <a:xfrm>
            <a:off x="1374962" y="201548"/>
            <a:ext cx="6394076" cy="841800"/>
          </a:xfrm>
        </p:spPr>
        <p:txBody>
          <a:bodyPr/>
          <a:lstStyle/>
          <a:p>
            <a:r>
              <a:rPr lang="es-CL" dirty="0"/>
              <a:t>Prototipo</a:t>
            </a:r>
          </a:p>
        </p:txBody>
      </p:sp>
      <p:sp>
        <p:nvSpPr>
          <p:cNvPr id="4" name="Subtítulo 3">
            <a:extLst>
              <a:ext uri="{FF2B5EF4-FFF2-40B4-BE49-F238E27FC236}">
                <a16:creationId xmlns="" xmlns:a16="http://schemas.microsoft.com/office/drawing/2014/main" id="{BDCF776A-786A-B258-1516-35C6315053DE}"/>
              </a:ext>
            </a:extLst>
          </p:cNvPr>
          <p:cNvSpPr>
            <a:spLocks noGrp="1"/>
          </p:cNvSpPr>
          <p:nvPr>
            <p:ph type="subTitle" idx="1"/>
          </p:nvPr>
        </p:nvSpPr>
        <p:spPr>
          <a:xfrm>
            <a:off x="1680882" y="827690"/>
            <a:ext cx="5782235" cy="1744060"/>
          </a:xfrm>
        </p:spPr>
        <p:txBody>
          <a:bodyPr/>
          <a:lstStyle/>
          <a:p>
            <a:pPr algn="just">
              <a:buFont typeface="Wingdings" panose="05000000000000000000" pitchFamily="2" charset="2"/>
              <a:buChar char="Ø"/>
            </a:pPr>
            <a:r>
              <a:rPr lang="es-CL" sz="1400" dirty="0">
                <a:solidFill>
                  <a:srgbClr val="000000"/>
                </a:solidFill>
                <a:effectLst/>
                <a:latin typeface="+mj-lt"/>
                <a:ea typeface="Calibri" panose="020F0502020204030204" pitchFamily="34" charset="0"/>
                <a:cs typeface="Times New Roman" panose="02020603050405020304" pitchFamily="18" charset="0"/>
              </a:rPr>
              <a:t>Se presentará un ejemplo de cómo se verían los personajes promedio en cuanto a los enemigos ya sean jugables o no jugables.</a:t>
            </a:r>
          </a:p>
          <a:p>
            <a:endParaRPr lang="es-CL" dirty="0"/>
          </a:p>
        </p:txBody>
      </p:sp>
      <p:pic>
        <p:nvPicPr>
          <p:cNvPr id="1026" name="Picture 2">
            <a:extLst>
              <a:ext uri="{FF2B5EF4-FFF2-40B4-BE49-F238E27FC236}">
                <a16:creationId xmlns="" xmlns:a16="http://schemas.microsoft.com/office/drawing/2014/main" id="{DEA52D06-130D-9453-F59F-3991EDA5C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387" y="2001971"/>
            <a:ext cx="2493029" cy="234399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033" y="2571750"/>
            <a:ext cx="1989653" cy="1802622"/>
          </a:xfrm>
          <a:prstGeom prst="rect">
            <a:avLst/>
          </a:prstGeom>
        </p:spPr>
      </p:pic>
    </p:spTree>
    <p:extLst>
      <p:ext uri="{BB962C8B-B14F-4D97-AF65-F5344CB8AC3E}">
        <p14:creationId xmlns:p14="http://schemas.microsoft.com/office/powerpoint/2010/main" val="287278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1DA1E522-F11F-DDA2-D450-9ADE362895B1}"/>
              </a:ext>
            </a:extLst>
          </p:cNvPr>
          <p:cNvSpPr>
            <a:spLocks noGrp="1"/>
          </p:cNvSpPr>
          <p:nvPr>
            <p:ph type="title" idx="2"/>
          </p:nvPr>
        </p:nvSpPr>
        <p:spPr>
          <a:xfrm>
            <a:off x="714855" y="190304"/>
            <a:ext cx="7453032" cy="841800"/>
          </a:xfrm>
        </p:spPr>
        <p:txBody>
          <a:bodyPr/>
          <a:lstStyle/>
          <a:p>
            <a:r>
              <a:rPr lang="es-CL" sz="5400" dirty="0"/>
              <a:t>Cuestionario</a:t>
            </a:r>
          </a:p>
        </p:txBody>
      </p:sp>
      <p:sp>
        <p:nvSpPr>
          <p:cNvPr id="4" name="Subtítulo 3">
            <a:extLst>
              <a:ext uri="{FF2B5EF4-FFF2-40B4-BE49-F238E27FC236}">
                <a16:creationId xmlns="" xmlns:a16="http://schemas.microsoft.com/office/drawing/2014/main" id="{BDCF776A-786A-B258-1516-35C6315053DE}"/>
              </a:ext>
            </a:extLst>
          </p:cNvPr>
          <p:cNvSpPr>
            <a:spLocks noGrp="1"/>
          </p:cNvSpPr>
          <p:nvPr>
            <p:ph type="subTitle" idx="1"/>
          </p:nvPr>
        </p:nvSpPr>
        <p:spPr>
          <a:xfrm>
            <a:off x="1378323" y="1498015"/>
            <a:ext cx="5513294" cy="1870474"/>
          </a:xfrm>
        </p:spPr>
        <p:txBody>
          <a:bodyPr/>
          <a:lstStyle/>
          <a:p>
            <a:pPr marL="914400" algn="just">
              <a:buFont typeface="Wingdings" panose="05000000000000000000" pitchFamily="2" charset="2"/>
              <a:buChar char="Ø"/>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 contemplo una charla espontanea en donde se discutieron varios temas dentro de los cuales fueron: </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rgbClr val="404040"/>
              </a:buClr>
              <a:buSzPts val="1400"/>
              <a:buFont typeface="Calibri" panose="020F0502020204030204" pitchFamily="34" charset="0"/>
              <a:buAutoNum type="romanUcPeriod"/>
              <a:tabLst>
                <a:tab pos="2693670" algn="l"/>
              </a:tabLst>
            </a:pPr>
            <a:r>
              <a:rPr lang="es-CL" sz="1800" dirty="0">
                <a:solidFill>
                  <a:schemeClr val="tx1"/>
                </a:solidFill>
                <a:effectLst/>
                <a:uFill>
                  <a:solidFill>
                    <a:srgbClr val="FFFFFF"/>
                  </a:solidFill>
                </a:uFill>
                <a:latin typeface="Arial" panose="020B0604020202020204" pitchFamily="34" charset="0"/>
                <a:ea typeface="Calibri" panose="020F0502020204030204" pitchFamily="34" charset="0"/>
                <a:cs typeface="Times New Roman" panose="02020603050405020304" pitchFamily="18" charset="0"/>
              </a:rPr>
              <a:t>Tipo de juego </a:t>
            </a:r>
            <a:endParaRPr lang="es-CL" sz="1800" dirty="0">
              <a:solidFill>
                <a:schemeClr val="tx1"/>
              </a:solidFill>
              <a:effectLst/>
              <a:uFill>
                <a:solidFill>
                  <a:srgbClr val="FFFFFF"/>
                </a:solidFill>
              </a:u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rgbClr val="404040"/>
              </a:buClr>
              <a:buSzPts val="1400"/>
              <a:buFont typeface="Calibri" panose="020F0502020204030204" pitchFamily="34" charset="0"/>
              <a:buAutoNum type="romanUcPeriod"/>
              <a:tabLst>
                <a:tab pos="2693670" algn="l"/>
              </a:tabLst>
            </a:pPr>
            <a:r>
              <a:rPr lang="es-CL" sz="1800" dirty="0">
                <a:solidFill>
                  <a:schemeClr val="tx1"/>
                </a:solidFill>
                <a:effectLst/>
                <a:uFill>
                  <a:solidFill>
                    <a:srgbClr val="FFFFFF"/>
                  </a:solidFill>
                </a:uFill>
                <a:latin typeface="Arial" panose="020B0604020202020204" pitchFamily="34" charset="0"/>
                <a:ea typeface="Calibri" panose="020F0502020204030204" pitchFamily="34" charset="0"/>
                <a:cs typeface="Times New Roman" panose="02020603050405020304" pitchFamily="18" charset="0"/>
              </a:rPr>
              <a:t>Historia del juego</a:t>
            </a:r>
            <a:endParaRPr lang="es-CL" sz="1800" dirty="0">
              <a:solidFill>
                <a:schemeClr val="tx1"/>
              </a:solidFill>
              <a:effectLst/>
              <a:uFill>
                <a:solidFill>
                  <a:srgbClr val="FFFFFF"/>
                </a:solidFill>
              </a:u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rgbClr val="404040"/>
              </a:buClr>
              <a:buSzPts val="1400"/>
              <a:buFont typeface="Calibri" panose="020F0502020204030204" pitchFamily="34" charset="0"/>
              <a:buAutoNum type="romanUcPeriod"/>
              <a:tabLst>
                <a:tab pos="2693670" algn="l"/>
              </a:tabLst>
            </a:pPr>
            <a:r>
              <a:rPr lang="es-CL" sz="1800" dirty="0">
                <a:solidFill>
                  <a:schemeClr val="tx1"/>
                </a:solidFill>
                <a:effectLst/>
                <a:uFill>
                  <a:solidFill>
                    <a:srgbClr val="FFFFFF"/>
                  </a:solidFill>
                </a:uFill>
                <a:latin typeface="Arial" panose="020B0604020202020204" pitchFamily="34" charset="0"/>
                <a:ea typeface="Calibri" panose="020F0502020204030204" pitchFamily="34" charset="0"/>
                <a:cs typeface="Times New Roman" panose="02020603050405020304" pitchFamily="18" charset="0"/>
              </a:rPr>
              <a:t>Modalidad (2D o 3D)</a:t>
            </a:r>
            <a:endParaRPr lang="es-CL" sz="1800" dirty="0">
              <a:solidFill>
                <a:schemeClr val="tx1"/>
              </a:solidFill>
              <a:effectLst/>
              <a:uFill>
                <a:solidFill>
                  <a:srgbClr val="FFFFFF"/>
                </a:solidFill>
              </a:uFill>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21211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1DA1E522-F11F-DDA2-D450-9ADE362895B1}"/>
              </a:ext>
            </a:extLst>
          </p:cNvPr>
          <p:cNvSpPr>
            <a:spLocks noGrp="1"/>
          </p:cNvSpPr>
          <p:nvPr>
            <p:ph type="title" idx="2"/>
          </p:nvPr>
        </p:nvSpPr>
        <p:spPr>
          <a:xfrm>
            <a:off x="-595032" y="149053"/>
            <a:ext cx="10334063" cy="841800"/>
          </a:xfrm>
        </p:spPr>
        <p:txBody>
          <a:bodyPr/>
          <a:lstStyle/>
          <a:p>
            <a:r>
              <a:rPr lang="es-CL" sz="4800" dirty="0"/>
              <a:t>Tormenta de ideas</a:t>
            </a:r>
          </a:p>
        </p:txBody>
      </p:sp>
      <p:sp>
        <p:nvSpPr>
          <p:cNvPr id="4" name="Subtítulo 3">
            <a:extLst>
              <a:ext uri="{FF2B5EF4-FFF2-40B4-BE49-F238E27FC236}">
                <a16:creationId xmlns="" xmlns:a16="http://schemas.microsoft.com/office/drawing/2014/main" id="{BDCF776A-786A-B258-1516-35C6315053DE}"/>
              </a:ext>
            </a:extLst>
          </p:cNvPr>
          <p:cNvSpPr>
            <a:spLocks noGrp="1"/>
          </p:cNvSpPr>
          <p:nvPr>
            <p:ph type="subTitle" idx="1"/>
          </p:nvPr>
        </p:nvSpPr>
        <p:spPr>
          <a:xfrm>
            <a:off x="1331991" y="1232520"/>
            <a:ext cx="6480017" cy="2214587"/>
          </a:xfrm>
        </p:spPr>
        <p:txBody>
          <a:bodyPr/>
          <a:lstStyle/>
          <a:p>
            <a:pPr marL="914400" algn="just">
              <a:buFont typeface="Wingdings" panose="05000000000000000000" pitchFamily="2" charset="2"/>
              <a:buChar char="Ø"/>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 organizo una reunión en donde se propusieron varias ideas de las cuales las que más se destacaron son las siguientes:</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lphaLcPeriod"/>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 cantidad de personajes jugables: Que al menos sean 2 </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lphaLcPeriod"/>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 manera de jugar el juego: Que sea con teclado y ratón por temas de comodidad.</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lphaLcPeriod"/>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 cantidad de dificultades: Que al menos se consideren 3</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63469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1DA1E522-F11F-DDA2-D450-9ADE362895B1}"/>
              </a:ext>
            </a:extLst>
          </p:cNvPr>
          <p:cNvSpPr>
            <a:spLocks noGrp="1"/>
          </p:cNvSpPr>
          <p:nvPr>
            <p:ph type="title" idx="2"/>
          </p:nvPr>
        </p:nvSpPr>
        <p:spPr>
          <a:xfrm>
            <a:off x="-595032" y="149053"/>
            <a:ext cx="10334063" cy="841800"/>
          </a:xfrm>
        </p:spPr>
        <p:txBody>
          <a:bodyPr/>
          <a:lstStyle/>
          <a:p>
            <a:r>
              <a:rPr lang="es-CL" sz="4800" dirty="0"/>
              <a:t>Estudio de mercado</a:t>
            </a:r>
          </a:p>
        </p:txBody>
      </p:sp>
      <p:sp>
        <p:nvSpPr>
          <p:cNvPr id="4" name="Subtítulo 3">
            <a:extLst>
              <a:ext uri="{FF2B5EF4-FFF2-40B4-BE49-F238E27FC236}">
                <a16:creationId xmlns="" xmlns:a16="http://schemas.microsoft.com/office/drawing/2014/main" id="{BDCF776A-786A-B258-1516-35C6315053DE}"/>
              </a:ext>
            </a:extLst>
          </p:cNvPr>
          <p:cNvSpPr>
            <a:spLocks noGrp="1"/>
          </p:cNvSpPr>
          <p:nvPr>
            <p:ph type="subTitle" idx="1"/>
          </p:nvPr>
        </p:nvSpPr>
        <p:spPr>
          <a:xfrm>
            <a:off x="1331991" y="1232520"/>
            <a:ext cx="6480017" cy="2214587"/>
          </a:xfrm>
        </p:spPr>
        <p:txBody>
          <a:bodyPr/>
          <a:lstStyle/>
          <a:p>
            <a:pPr marL="914400" algn="just">
              <a:buFont typeface="Wingdings" panose="05000000000000000000" pitchFamily="2" charset="2"/>
              <a:buChar char="Ø"/>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 estudio una variedad de videojuegos, entre los cuales se fueron tomando diversas ideas tales como, que hace disfrutable a esos juegos, que hace que un </a:t>
            </a:r>
            <a:r>
              <a:rPr lang="es-CL"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roguelike</a:t>
            </a: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funcione como tal y como poder hacer un juego que se diferencie del resto.</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31294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Recopilación de historias de usuarios</a:t>
            </a:r>
            <a:endParaRPr sz="2800" dirty="0">
              <a:solidFill>
                <a:schemeClr val="tx1"/>
              </a:solidFill>
            </a:endParaRPr>
          </a:p>
        </p:txBody>
      </p:sp>
    </p:spTree>
    <p:extLst>
      <p:ext uri="{BB962C8B-B14F-4D97-AF65-F5344CB8AC3E}">
        <p14:creationId xmlns:p14="http://schemas.microsoft.com/office/powerpoint/2010/main" val="3127043479"/>
      </p:ext>
    </p:extLst>
  </p:cSld>
  <p:clrMapOvr>
    <a:masterClrMapping/>
  </p:clrMapOvr>
</p:sld>
</file>

<file path=ppt/theme/theme1.xml><?xml version="1.0" encoding="utf-8"?>
<a:theme xmlns:a="http://schemas.openxmlformats.org/drawingml/2006/main" name="Back to the 80s for Marketing by Slidesgo">
  <a:themeElements>
    <a:clrScheme name="Simple Light">
      <a:dk1>
        <a:srgbClr val="391A5C"/>
      </a:dk1>
      <a:lt1>
        <a:srgbClr val="F8F7FA"/>
      </a:lt1>
      <a:dk2>
        <a:srgbClr val="F095B6"/>
      </a:dk2>
      <a:lt2>
        <a:srgbClr val="F31284"/>
      </a:lt2>
      <a:accent1>
        <a:srgbClr val="FFFFFF"/>
      </a:accent1>
      <a:accent2>
        <a:srgbClr val="FFFFFF"/>
      </a:accent2>
      <a:accent3>
        <a:srgbClr val="FFFFFF"/>
      </a:accent3>
      <a:accent4>
        <a:srgbClr val="FFFFFF"/>
      </a:accent4>
      <a:accent5>
        <a:srgbClr val="FFFFFF"/>
      </a:accent5>
      <a:accent6>
        <a:srgbClr val="FFFFFF"/>
      </a:accent6>
      <a:hlink>
        <a:srgbClr val="4920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609</Words>
  <Application>Microsoft Office PowerPoint</Application>
  <PresentationFormat>Presentación en pantalla (16:9)</PresentationFormat>
  <Paragraphs>74</Paragraphs>
  <Slides>18</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Calibri</vt:lpstr>
      <vt:lpstr>Russo One</vt:lpstr>
      <vt:lpstr>Times New Roman</vt:lpstr>
      <vt:lpstr>Charmonman</vt:lpstr>
      <vt:lpstr>Arial</vt:lpstr>
      <vt:lpstr>Wingdings</vt:lpstr>
      <vt:lpstr>Didact Gothic</vt:lpstr>
      <vt:lpstr>Back to the 80s for Marketing by Slidesgo</vt:lpstr>
      <vt:lpstr>PROYECTO VIDEO JUEGO </vt:lpstr>
      <vt:lpstr>Introducción </vt:lpstr>
      <vt:lpstr>Definición del proyecto</vt:lpstr>
      <vt:lpstr>Historias de usuarios (herramientas utilizadas)</vt:lpstr>
      <vt:lpstr>Prototipo</vt:lpstr>
      <vt:lpstr>Cuestionario</vt:lpstr>
      <vt:lpstr>Tormenta de ideas</vt:lpstr>
      <vt:lpstr>Estudio de mercado</vt:lpstr>
      <vt:lpstr>Recopilación de historias de usuarios</vt:lpstr>
      <vt:lpstr>Presentación de PowerPoint</vt:lpstr>
      <vt:lpstr>Definición de los Sprints (Proyect)</vt:lpstr>
      <vt:lpstr>Paradigma 4 + 1</vt:lpstr>
      <vt:lpstr>Interfaz de usuario</vt:lpstr>
      <vt:lpstr>Mock up hud in-game</vt:lpstr>
      <vt:lpstr>Mock up  Menú principal</vt:lpstr>
      <vt:lpstr>Mock up  Menú pausa</vt:lpstr>
      <vt:lpstr>Conclusión</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 de rol</dc:title>
  <dc:creator>Nicolas</dc:creator>
  <cp:lastModifiedBy>Cuenta Microsoft</cp:lastModifiedBy>
  <cp:revision>9</cp:revision>
  <dcterms:modified xsi:type="dcterms:W3CDTF">2022-09-06T20:39:48Z</dcterms:modified>
</cp:coreProperties>
</file>