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s://www.cloudsoftware.com/neural-networks" TargetMode="External"/><Relationship Id="rId2" Type="http://schemas.openxmlformats.org/officeDocument/2006/relationships/hyperlink" Target="https://normas-apa.org/referencias/citar-youtube/" TargetMode="External"/><Relationship Id="rId4" Type="http://schemas.openxmlformats.org/officeDocument/2006/relationships/hyperlink" Target="https://gamma.app" TargetMode="External"/><Relationship Id="rId3" Type="http://schemas.openxmlformats.org/officeDocument/2006/relationships/image" Target="../media/image-9-1.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251585"/>
            <a:ext cx="7477601" cy="3332798"/>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Reconocimiento de Dígitos con Regresión Multinomial y Redes Neuronales</a:t>
            </a:r>
            <a:endParaRPr lang="en-US" sz="5249" dirty="0"/>
          </a:p>
        </p:txBody>
      </p:sp>
      <p:sp>
        <p:nvSpPr>
          <p:cNvPr id="6" name="Text 3"/>
          <p:cNvSpPr/>
          <p:nvPr/>
        </p:nvSpPr>
        <p:spPr>
          <a:xfrm>
            <a:off x="833199" y="4917638"/>
            <a:ext cx="74776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El reconocimiento de dígitos es una técnica utilizada en inteligencia artificial para identificar y clasificar números escritos a mano. En este proyecto, se exploró cómo las técnicas de regresión multinomial y redes neuronales pueden mejorar la precisión del reconocimiento de dígitos.</a:t>
            </a:r>
            <a:endParaRPr lang="en-US" sz="1750" dirty="0"/>
          </a:p>
        </p:txBody>
      </p:sp>
      <p:sp>
        <p:nvSpPr>
          <p:cNvPr id="7" name="Shape 4"/>
          <p:cNvSpPr/>
          <p:nvPr/>
        </p:nvSpPr>
        <p:spPr>
          <a:xfrm>
            <a:off x="833199" y="6605826"/>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613446"/>
            <a:ext cx="340162" cy="340162"/>
          </a:xfrm>
          <a:prstGeom prst="rect">
            <a:avLst/>
          </a:prstGeom>
        </p:spPr>
      </p:pic>
      <p:sp>
        <p:nvSpPr>
          <p:cNvPr id="9" name="Text 5"/>
          <p:cNvSpPr/>
          <p:nvPr/>
        </p:nvSpPr>
        <p:spPr>
          <a:xfrm>
            <a:off x="1299686" y="6589157"/>
            <a:ext cx="4610100"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ARBUÉS ENRIQUE PÉREZ VILLEGAS</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3423285"/>
            <a:ext cx="60883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Preguntas y Respuestas</a:t>
            </a:r>
            <a:endParaRPr lang="en-US" sz="4374" dirty="0"/>
          </a:p>
        </p:txBody>
      </p:sp>
      <p:sp>
        <p:nvSpPr>
          <p:cNvPr id="6" name="Text 3"/>
          <p:cNvSpPr/>
          <p:nvPr/>
        </p:nvSpPr>
        <p:spPr>
          <a:xfrm>
            <a:off x="6319599" y="4450913"/>
            <a:ext cx="7477601" cy="355402"/>
          </a:xfrm>
          <a:prstGeom prst="rect">
            <a:avLst/>
          </a:prstGeom>
          <a:noFill/>
          <a:ln/>
        </p:spPr>
        <p:txBody>
          <a:bodyPr wrap="none" rtlCol="0" anchor="t"/>
          <a:lstStyle/>
          <a:p>
            <a:pPr indent="0" marL="0">
              <a:lnSpc>
                <a:spcPts val="2799"/>
              </a:lnSpc>
              <a:buNone/>
            </a:pP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9318188"/>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9318188"/>
          </a:xfrm>
          <a:prstGeom prst="rect">
            <a:avLst/>
          </a:prstGeom>
        </p:spPr>
      </p:pic>
      <p:sp>
        <p:nvSpPr>
          <p:cNvPr id="5" name="Text 2"/>
          <p:cNvSpPr/>
          <p:nvPr/>
        </p:nvSpPr>
        <p:spPr>
          <a:xfrm>
            <a:off x="5667256" y="427673"/>
            <a:ext cx="3110746" cy="486013"/>
          </a:xfrm>
          <a:prstGeom prst="rect">
            <a:avLst/>
          </a:prstGeom>
          <a:noFill/>
          <a:ln/>
        </p:spPr>
        <p:txBody>
          <a:bodyPr wrap="none" rtlCol="0" anchor="t"/>
          <a:lstStyle/>
          <a:p>
            <a:pPr indent="0" marL="0">
              <a:lnSpc>
                <a:spcPts val="3827"/>
              </a:lnSpc>
              <a:buNone/>
            </a:pPr>
            <a:r>
              <a:rPr lang="en-US" sz="3062" dirty="0">
                <a:solidFill>
                  <a:srgbClr val="6EB9FC"/>
                </a:solidFill>
                <a:latin typeface="Lora" pitchFamily="34" charset="0"/>
                <a:ea typeface="Lora" pitchFamily="34" charset="-122"/>
                <a:cs typeface="Lora" pitchFamily="34" charset="-120"/>
              </a:rPr>
              <a:t>Introducción</a:t>
            </a:r>
            <a:endParaRPr lang="en-US" sz="3062" dirty="0"/>
          </a:p>
        </p:txBody>
      </p:sp>
      <p:sp>
        <p:nvSpPr>
          <p:cNvPr id="6" name="Text 3"/>
          <p:cNvSpPr/>
          <p:nvPr/>
        </p:nvSpPr>
        <p:spPr>
          <a:xfrm>
            <a:off x="5667256" y="1146929"/>
            <a:ext cx="6953488" cy="746165"/>
          </a:xfrm>
          <a:prstGeom prst="rect">
            <a:avLst/>
          </a:prstGeom>
          <a:noFill/>
          <a:ln/>
        </p:spPr>
        <p:txBody>
          <a:bodyPr wrap="square" rtlCol="0" anchor="t"/>
          <a:lstStyle/>
          <a:p>
            <a:pPr indent="0" marL="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El objetivo de este proyecto es mejorar la precisión del reconocimiento de dígitos escritos a mano. El reconocimiento de dígitos es una técnica importante para aplicaciones como la identificación de caracteres en imágenes escaneadas y la autenticación de usuarios.</a:t>
            </a:r>
            <a:endParaRPr lang="en-US" sz="1225" dirty="0"/>
          </a:p>
        </p:txBody>
      </p:sp>
      <p:sp>
        <p:nvSpPr>
          <p:cNvPr id="7" name="Shape 4"/>
          <p:cNvSpPr/>
          <p:nvPr/>
        </p:nvSpPr>
        <p:spPr>
          <a:xfrm>
            <a:off x="5667256" y="2067997"/>
            <a:ext cx="6953488" cy="3220641"/>
          </a:xfrm>
          <a:prstGeom prst="roundRect">
            <a:avLst>
              <a:gd name="adj" fmla="val 1449"/>
            </a:avLst>
          </a:prstGeom>
          <a:solidFill>
            <a:srgbClr val="0E0C0C"/>
          </a:solidFill>
          <a:ln/>
        </p:spPr>
      </p:sp>
      <p:sp>
        <p:nvSpPr>
          <p:cNvPr id="8" name="Text 5"/>
          <p:cNvSpPr/>
          <p:nvPr/>
        </p:nvSpPr>
        <p:spPr>
          <a:xfrm>
            <a:off x="5822752" y="2223492"/>
            <a:ext cx="2034540" cy="243007"/>
          </a:xfrm>
          <a:prstGeom prst="rect">
            <a:avLst/>
          </a:prstGeom>
          <a:noFill/>
          <a:ln/>
        </p:spPr>
        <p:txBody>
          <a:bodyPr wrap="none" rtlCol="0" anchor="t"/>
          <a:lstStyle/>
          <a:p>
            <a:pPr indent="0" marL="0">
              <a:lnSpc>
                <a:spcPts val="1914"/>
              </a:lnSpc>
              <a:buNone/>
            </a:pPr>
            <a:r>
              <a:rPr lang="en-US" sz="1531" dirty="0">
                <a:solidFill>
                  <a:srgbClr val="6EB9FC"/>
                </a:solidFill>
                <a:latin typeface="Lora" pitchFamily="34" charset="0"/>
                <a:ea typeface="Lora" pitchFamily="34" charset="-122"/>
                <a:cs typeface="Lora" pitchFamily="34" charset="-120"/>
              </a:rPr>
              <a:t>Regresión Multinomial</a:t>
            </a:r>
            <a:endParaRPr lang="en-US" sz="1531" dirty="0"/>
          </a:p>
        </p:txBody>
      </p:sp>
      <p:sp>
        <p:nvSpPr>
          <p:cNvPr id="9" name="Text 6"/>
          <p:cNvSpPr/>
          <p:nvPr/>
        </p:nvSpPr>
        <p:spPr>
          <a:xfrm>
            <a:off x="5822752" y="2559725"/>
            <a:ext cx="6642497" cy="497443"/>
          </a:xfrm>
          <a:prstGeom prst="rect">
            <a:avLst/>
          </a:prstGeom>
          <a:noFill/>
          <a:ln/>
        </p:spPr>
        <p:txBody>
          <a:bodyPr wrap="square" rtlCol="0" anchor="t"/>
          <a:lstStyle/>
          <a:p>
            <a:pPr indent="0" marL="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La regresión multinomial utiliza una combinación lineal de entradas para predecir la probabilidad de una salida categorizada. En este proyecto, se utilizó para predecir el valor numérico de un dígito.[1]</a:t>
            </a:r>
            <a:endParaRPr lang="en-US" sz="1225" dirty="0"/>
          </a:p>
        </p:txBody>
      </p:sp>
      <p:pic>
        <p:nvPicPr>
          <p:cNvPr id="10" name="Image 1" descr="preencoded.png">    </p:cNvPr>
          <p:cNvPicPr>
            <a:picLocks noChangeAspect="1"/>
          </p:cNvPicPr>
          <p:nvPr/>
        </p:nvPicPr>
        <p:blipFill>
          <a:blip r:embed="rId2"/>
          <a:stretch>
            <a:fillRect/>
          </a:stretch>
        </p:blipFill>
        <p:spPr>
          <a:xfrm>
            <a:off x="7810262" y="3232071"/>
            <a:ext cx="2667476" cy="1477447"/>
          </a:xfrm>
          <a:prstGeom prst="rect">
            <a:avLst/>
          </a:prstGeom>
        </p:spPr>
      </p:pic>
      <p:sp>
        <p:nvSpPr>
          <p:cNvPr id="11" name="Text 7"/>
          <p:cNvSpPr/>
          <p:nvPr/>
        </p:nvSpPr>
        <p:spPr>
          <a:xfrm>
            <a:off x="5822752" y="4884420"/>
            <a:ext cx="6642497" cy="248722"/>
          </a:xfrm>
          <a:prstGeom prst="rect">
            <a:avLst/>
          </a:prstGeom>
          <a:noFill/>
          <a:ln/>
        </p:spPr>
        <p:txBody>
          <a:bodyPr wrap="none" rtlCol="0" anchor="t"/>
          <a:lstStyle/>
          <a:p>
            <a:pPr indent="0" marL="0">
              <a:lnSpc>
                <a:spcPts val="1960"/>
              </a:lnSpc>
              <a:buNone/>
            </a:pPr>
            <a:endParaRPr lang="en-US" sz="1225" dirty="0"/>
          </a:p>
        </p:txBody>
      </p:sp>
      <p:sp>
        <p:nvSpPr>
          <p:cNvPr id="12" name="Shape 8"/>
          <p:cNvSpPr/>
          <p:nvPr/>
        </p:nvSpPr>
        <p:spPr>
          <a:xfrm>
            <a:off x="5667256" y="5444133"/>
            <a:ext cx="6953488" cy="3446383"/>
          </a:xfrm>
          <a:prstGeom prst="roundRect">
            <a:avLst>
              <a:gd name="adj" fmla="val 1354"/>
            </a:avLst>
          </a:prstGeom>
          <a:solidFill>
            <a:srgbClr val="0E0C0C"/>
          </a:solidFill>
          <a:ln/>
        </p:spPr>
      </p:sp>
      <p:sp>
        <p:nvSpPr>
          <p:cNvPr id="13" name="Text 9"/>
          <p:cNvSpPr/>
          <p:nvPr/>
        </p:nvSpPr>
        <p:spPr>
          <a:xfrm>
            <a:off x="5822752" y="5599628"/>
            <a:ext cx="1623060" cy="243007"/>
          </a:xfrm>
          <a:prstGeom prst="rect">
            <a:avLst/>
          </a:prstGeom>
          <a:noFill/>
          <a:ln/>
        </p:spPr>
        <p:txBody>
          <a:bodyPr wrap="none" rtlCol="0" anchor="t"/>
          <a:lstStyle/>
          <a:p>
            <a:pPr indent="0" marL="0">
              <a:lnSpc>
                <a:spcPts val="1914"/>
              </a:lnSpc>
              <a:buNone/>
            </a:pPr>
            <a:r>
              <a:rPr lang="en-US" sz="1531" dirty="0">
                <a:solidFill>
                  <a:srgbClr val="6EB9FC"/>
                </a:solidFill>
                <a:latin typeface="Lora" pitchFamily="34" charset="0"/>
                <a:ea typeface="Lora" pitchFamily="34" charset="-122"/>
                <a:cs typeface="Lora" pitchFamily="34" charset="-120"/>
              </a:rPr>
              <a:t>Redes Neuronales</a:t>
            </a:r>
            <a:endParaRPr lang="en-US" sz="1531" dirty="0"/>
          </a:p>
        </p:txBody>
      </p:sp>
      <p:sp>
        <p:nvSpPr>
          <p:cNvPr id="14" name="Text 10"/>
          <p:cNvSpPr/>
          <p:nvPr/>
        </p:nvSpPr>
        <p:spPr>
          <a:xfrm>
            <a:off x="5822752" y="5935861"/>
            <a:ext cx="6642497" cy="497443"/>
          </a:xfrm>
          <a:prstGeom prst="rect">
            <a:avLst/>
          </a:prstGeom>
          <a:noFill/>
          <a:ln/>
        </p:spPr>
        <p:txBody>
          <a:bodyPr wrap="square" rtlCol="0" anchor="t"/>
          <a:lstStyle/>
          <a:p>
            <a:pPr indent="0" marL="0">
              <a:lnSpc>
                <a:spcPts val="1960"/>
              </a:lnSpc>
              <a:buNone/>
            </a:pPr>
            <a:r>
              <a:rPr lang="en-US" sz="1225" dirty="0">
                <a:solidFill>
                  <a:srgbClr val="D6E5EF"/>
                </a:solidFill>
                <a:latin typeface="Source Sans Pro" pitchFamily="34" charset="0"/>
                <a:ea typeface="Source Sans Pro" pitchFamily="34" charset="-122"/>
                <a:cs typeface="Source Sans Pro" pitchFamily="34" charset="-120"/>
              </a:rPr>
              <a:t>Las redes neuronales son un modelo de aprendizaje de máquina que se basa en la estructura y función del cerebro humano teniendo los mas simples un input y output.[2]</a:t>
            </a:r>
            <a:endParaRPr lang="en-US" sz="1225" dirty="0"/>
          </a:p>
        </p:txBody>
      </p:sp>
      <p:pic>
        <p:nvPicPr>
          <p:cNvPr id="15" name="Image 2" descr="preencoded.png">    </p:cNvPr>
          <p:cNvPicPr>
            <a:picLocks noChangeAspect="1"/>
          </p:cNvPicPr>
          <p:nvPr/>
        </p:nvPicPr>
        <p:blipFill>
          <a:blip r:embed="rId3"/>
          <a:stretch>
            <a:fillRect/>
          </a:stretch>
        </p:blipFill>
        <p:spPr>
          <a:xfrm>
            <a:off x="7521535" y="6608207"/>
            <a:ext cx="3244929" cy="1703189"/>
          </a:xfrm>
          <a:prstGeom prst="rect">
            <a:avLst/>
          </a:prstGeom>
        </p:spPr>
      </p:pic>
      <p:sp>
        <p:nvSpPr>
          <p:cNvPr id="16" name="Text 11"/>
          <p:cNvSpPr/>
          <p:nvPr/>
        </p:nvSpPr>
        <p:spPr>
          <a:xfrm>
            <a:off x="5822752" y="8486299"/>
            <a:ext cx="6642497" cy="248722"/>
          </a:xfrm>
          <a:prstGeom prst="rect">
            <a:avLst/>
          </a:prstGeom>
          <a:noFill/>
          <a:ln/>
        </p:spPr>
        <p:txBody>
          <a:bodyPr wrap="none" rtlCol="0" anchor="t"/>
          <a:lstStyle/>
          <a:p>
            <a:pPr indent="0" marL="0">
              <a:lnSpc>
                <a:spcPts val="1960"/>
              </a:lnSpc>
              <a:buNone/>
            </a:pPr>
            <a:endParaRPr lang="en-US" sz="1225" dirty="0"/>
          </a:p>
        </p:txBody>
      </p:sp>
      <p:pic>
        <p:nvPicPr>
          <p:cNvPr id="17"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076"/>
          </a:xfrm>
          <a:prstGeom prst="rect">
            <a:avLst/>
          </a:prstGeom>
          <a:solidFill>
            <a:srgbClr val="252833"/>
          </a:solidFill>
          <a:ln/>
        </p:spPr>
      </p:sp>
      <p:sp>
        <p:nvSpPr>
          <p:cNvPr id="4" name="Text 2"/>
          <p:cNvSpPr/>
          <p:nvPr/>
        </p:nvSpPr>
        <p:spPr>
          <a:xfrm>
            <a:off x="2921913" y="540425"/>
            <a:ext cx="8786455" cy="1228249"/>
          </a:xfrm>
          <a:prstGeom prst="rect">
            <a:avLst/>
          </a:prstGeom>
          <a:noFill/>
          <a:ln/>
        </p:spPr>
        <p:txBody>
          <a:bodyPr wrap="square" rtlCol="0" anchor="t"/>
          <a:lstStyle/>
          <a:p>
            <a:pPr indent="0" marL="0">
              <a:lnSpc>
                <a:spcPts val="4836"/>
              </a:lnSpc>
              <a:buNone/>
            </a:pPr>
            <a:r>
              <a:rPr lang="en-US" sz="3869" dirty="0">
                <a:solidFill>
                  <a:srgbClr val="6EB9FC"/>
                </a:solidFill>
                <a:latin typeface="Lora" pitchFamily="34" charset="0"/>
                <a:ea typeface="Lora" pitchFamily="34" charset="-122"/>
                <a:cs typeface="Lora" pitchFamily="34" charset="-120"/>
              </a:rPr>
              <a:t>Importancia del Reconocimiento de Dígitos</a:t>
            </a:r>
            <a:endParaRPr lang="en-US" sz="3869" dirty="0"/>
          </a:p>
        </p:txBody>
      </p:sp>
      <p:sp>
        <p:nvSpPr>
          <p:cNvPr id="5" name="Text 3"/>
          <p:cNvSpPr/>
          <p:nvPr/>
        </p:nvSpPr>
        <p:spPr>
          <a:xfrm>
            <a:off x="2921913" y="2161699"/>
            <a:ext cx="8786455" cy="943332"/>
          </a:xfrm>
          <a:prstGeom prst="rect">
            <a:avLst/>
          </a:prstGeom>
          <a:noFill/>
          <a:ln/>
        </p:spPr>
        <p:txBody>
          <a:bodyPr wrap="square" rtlCol="0" anchor="t"/>
          <a:lstStyle/>
          <a:p>
            <a:pPr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El reconocimiento de dígitos es esencial en varias áreas, como el sistema bancario, la facturación y el correo. Mejorar la precisión del reconocimiento de dígitos puede llevar a una mayor eficiencia en estas áreas y reducir el riesgo de errores humanos.</a:t>
            </a:r>
            <a:endParaRPr lang="en-US" sz="1548" dirty="0"/>
          </a:p>
        </p:txBody>
      </p:sp>
      <p:pic>
        <p:nvPicPr>
          <p:cNvPr id="6" name="Image 0" descr="preencoded.png">    </p:cNvPr>
          <p:cNvPicPr>
            <a:picLocks noChangeAspect="1"/>
          </p:cNvPicPr>
          <p:nvPr/>
        </p:nvPicPr>
        <p:blipFill>
          <a:blip r:embed="rId1"/>
          <a:stretch>
            <a:fillRect/>
          </a:stretch>
        </p:blipFill>
        <p:spPr>
          <a:xfrm>
            <a:off x="2921913" y="3326130"/>
            <a:ext cx="2732246" cy="1688544"/>
          </a:xfrm>
          <a:prstGeom prst="rect">
            <a:avLst/>
          </a:prstGeom>
        </p:spPr>
      </p:pic>
      <p:sp>
        <p:nvSpPr>
          <p:cNvPr id="7" name="Text 4"/>
          <p:cNvSpPr/>
          <p:nvPr/>
        </p:nvSpPr>
        <p:spPr>
          <a:xfrm>
            <a:off x="2921913" y="5260300"/>
            <a:ext cx="2732246" cy="314444"/>
          </a:xfrm>
          <a:prstGeom prst="rect">
            <a:avLst/>
          </a:prstGeom>
          <a:noFill/>
          <a:ln/>
        </p:spPr>
        <p:txBody>
          <a:bodyPr wrap="non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[3]</a:t>
            </a:r>
            <a:endParaRPr lang="en-US" sz="1548" dirty="0"/>
          </a:p>
        </p:txBody>
      </p:sp>
      <p:sp>
        <p:nvSpPr>
          <p:cNvPr id="8" name="Text 5"/>
          <p:cNvSpPr/>
          <p:nvPr/>
        </p:nvSpPr>
        <p:spPr>
          <a:xfrm>
            <a:off x="2921913" y="5692616"/>
            <a:ext cx="1965960" cy="306943"/>
          </a:xfrm>
          <a:prstGeom prst="rect">
            <a:avLst/>
          </a:prstGeom>
          <a:noFill/>
          <a:ln/>
        </p:spPr>
        <p:txBody>
          <a:bodyPr wrap="none" rtlCol="0" anchor="t"/>
          <a:lstStyle/>
          <a:p>
            <a:pPr algn="l" indent="0" marL="0">
              <a:lnSpc>
                <a:spcPts val="2418"/>
              </a:lnSpc>
              <a:buNone/>
            </a:pPr>
            <a:r>
              <a:rPr lang="en-US" sz="1934" dirty="0">
                <a:solidFill>
                  <a:srgbClr val="6EB9FC"/>
                </a:solidFill>
                <a:latin typeface="Lora" pitchFamily="34" charset="0"/>
                <a:ea typeface="Lora" pitchFamily="34" charset="-122"/>
                <a:cs typeface="Lora" pitchFamily="34" charset="-120"/>
              </a:rPr>
              <a:t>Sistema Bancario</a:t>
            </a:r>
            <a:endParaRPr lang="en-US" sz="1934" dirty="0"/>
          </a:p>
        </p:txBody>
      </p:sp>
      <p:sp>
        <p:nvSpPr>
          <p:cNvPr id="9" name="Text 6"/>
          <p:cNvSpPr/>
          <p:nvPr/>
        </p:nvSpPr>
        <p:spPr>
          <a:xfrm>
            <a:off x="2921913" y="6117431"/>
            <a:ext cx="2732246" cy="1572220"/>
          </a:xfrm>
          <a:prstGeom prst="rect">
            <a:avLst/>
          </a:prstGeom>
          <a:noFill/>
          <a:ln/>
        </p:spPr>
        <p:txBody>
          <a:bodyPr wrap="squar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Los cheques y los formularios de transferencia bancaria a menudo contienen números escritos a mano que deben ser reconocidos y procesados.</a:t>
            </a:r>
            <a:endParaRPr lang="en-US" sz="1548" dirty="0"/>
          </a:p>
        </p:txBody>
      </p:sp>
      <p:pic>
        <p:nvPicPr>
          <p:cNvPr id="10" name="Image 1" descr="preencoded.png">    </p:cNvPr>
          <p:cNvPicPr>
            <a:picLocks noChangeAspect="1"/>
          </p:cNvPicPr>
          <p:nvPr/>
        </p:nvPicPr>
        <p:blipFill>
          <a:blip r:embed="rId2"/>
          <a:stretch>
            <a:fillRect/>
          </a:stretch>
        </p:blipFill>
        <p:spPr>
          <a:xfrm>
            <a:off x="5948958" y="3326130"/>
            <a:ext cx="2732246" cy="1688544"/>
          </a:xfrm>
          <a:prstGeom prst="rect">
            <a:avLst/>
          </a:prstGeom>
        </p:spPr>
      </p:pic>
      <p:sp>
        <p:nvSpPr>
          <p:cNvPr id="11" name="Text 7"/>
          <p:cNvSpPr/>
          <p:nvPr/>
        </p:nvSpPr>
        <p:spPr>
          <a:xfrm>
            <a:off x="5948958" y="5260300"/>
            <a:ext cx="2732246" cy="314444"/>
          </a:xfrm>
          <a:prstGeom prst="rect">
            <a:avLst/>
          </a:prstGeom>
          <a:noFill/>
          <a:ln/>
        </p:spPr>
        <p:txBody>
          <a:bodyPr wrap="non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[4]</a:t>
            </a:r>
            <a:endParaRPr lang="en-US" sz="1548" dirty="0"/>
          </a:p>
        </p:txBody>
      </p:sp>
      <p:sp>
        <p:nvSpPr>
          <p:cNvPr id="12" name="Text 8"/>
          <p:cNvSpPr/>
          <p:nvPr/>
        </p:nvSpPr>
        <p:spPr>
          <a:xfrm>
            <a:off x="5948958" y="5692616"/>
            <a:ext cx="1965365" cy="306943"/>
          </a:xfrm>
          <a:prstGeom prst="rect">
            <a:avLst/>
          </a:prstGeom>
          <a:noFill/>
          <a:ln/>
        </p:spPr>
        <p:txBody>
          <a:bodyPr wrap="none" rtlCol="0" anchor="t"/>
          <a:lstStyle/>
          <a:p>
            <a:pPr algn="l" indent="0" marL="0">
              <a:lnSpc>
                <a:spcPts val="2418"/>
              </a:lnSpc>
              <a:buNone/>
            </a:pPr>
            <a:r>
              <a:rPr lang="en-US" sz="1934" dirty="0">
                <a:solidFill>
                  <a:srgbClr val="6EB9FC"/>
                </a:solidFill>
                <a:latin typeface="Lora" pitchFamily="34" charset="0"/>
                <a:ea typeface="Lora" pitchFamily="34" charset="-122"/>
                <a:cs typeface="Lora" pitchFamily="34" charset="-120"/>
              </a:rPr>
              <a:t>Facturación</a:t>
            </a:r>
            <a:endParaRPr lang="en-US" sz="1934" dirty="0"/>
          </a:p>
        </p:txBody>
      </p:sp>
      <p:sp>
        <p:nvSpPr>
          <p:cNvPr id="13" name="Text 9"/>
          <p:cNvSpPr/>
          <p:nvPr/>
        </p:nvSpPr>
        <p:spPr>
          <a:xfrm>
            <a:off x="5948958" y="6117431"/>
            <a:ext cx="2732246" cy="1572220"/>
          </a:xfrm>
          <a:prstGeom prst="rect">
            <a:avLst/>
          </a:prstGeom>
          <a:noFill/>
          <a:ln/>
        </p:spPr>
        <p:txBody>
          <a:bodyPr wrap="squar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Los números escritos a mano en los formularios de entrega también deben ser identificados para garantizar que el paquete se entregue correctamente.</a:t>
            </a:r>
            <a:endParaRPr lang="en-US" sz="1548" dirty="0"/>
          </a:p>
        </p:txBody>
      </p:sp>
      <p:pic>
        <p:nvPicPr>
          <p:cNvPr id="14" name="Image 2" descr="preencoded.png">    </p:cNvPr>
          <p:cNvPicPr>
            <a:picLocks noChangeAspect="1"/>
          </p:cNvPicPr>
          <p:nvPr/>
        </p:nvPicPr>
        <p:blipFill>
          <a:blip r:embed="rId3"/>
          <a:stretch>
            <a:fillRect/>
          </a:stretch>
        </p:blipFill>
        <p:spPr>
          <a:xfrm>
            <a:off x="8976003" y="3326130"/>
            <a:ext cx="2732365" cy="1688663"/>
          </a:xfrm>
          <a:prstGeom prst="rect">
            <a:avLst/>
          </a:prstGeom>
        </p:spPr>
      </p:pic>
      <p:sp>
        <p:nvSpPr>
          <p:cNvPr id="15" name="Text 10"/>
          <p:cNvSpPr/>
          <p:nvPr/>
        </p:nvSpPr>
        <p:spPr>
          <a:xfrm>
            <a:off x="8976003" y="5260419"/>
            <a:ext cx="2732365" cy="314444"/>
          </a:xfrm>
          <a:prstGeom prst="rect">
            <a:avLst/>
          </a:prstGeom>
          <a:noFill/>
          <a:ln/>
        </p:spPr>
        <p:txBody>
          <a:bodyPr wrap="non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[5]</a:t>
            </a:r>
            <a:endParaRPr lang="en-US" sz="1548" dirty="0"/>
          </a:p>
        </p:txBody>
      </p:sp>
      <p:sp>
        <p:nvSpPr>
          <p:cNvPr id="16" name="Text 11"/>
          <p:cNvSpPr/>
          <p:nvPr/>
        </p:nvSpPr>
        <p:spPr>
          <a:xfrm>
            <a:off x="8976003" y="5692735"/>
            <a:ext cx="1965365" cy="306943"/>
          </a:xfrm>
          <a:prstGeom prst="rect">
            <a:avLst/>
          </a:prstGeom>
          <a:noFill/>
          <a:ln/>
        </p:spPr>
        <p:txBody>
          <a:bodyPr wrap="none" rtlCol="0" anchor="t"/>
          <a:lstStyle/>
          <a:p>
            <a:pPr algn="l" indent="0" marL="0">
              <a:lnSpc>
                <a:spcPts val="2418"/>
              </a:lnSpc>
              <a:buNone/>
            </a:pPr>
            <a:r>
              <a:rPr lang="en-US" sz="1934" dirty="0">
                <a:solidFill>
                  <a:srgbClr val="6EB9FC"/>
                </a:solidFill>
                <a:latin typeface="Lora" pitchFamily="34" charset="0"/>
                <a:ea typeface="Lora" pitchFamily="34" charset="-122"/>
                <a:cs typeface="Lora" pitchFamily="34" charset="-120"/>
              </a:rPr>
              <a:t>Correo</a:t>
            </a:r>
            <a:endParaRPr lang="en-US" sz="1934" dirty="0"/>
          </a:p>
        </p:txBody>
      </p:sp>
      <p:sp>
        <p:nvSpPr>
          <p:cNvPr id="17" name="Text 12"/>
          <p:cNvSpPr/>
          <p:nvPr/>
        </p:nvSpPr>
        <p:spPr>
          <a:xfrm>
            <a:off x="8976003" y="6117550"/>
            <a:ext cx="2732365" cy="1257776"/>
          </a:xfrm>
          <a:prstGeom prst="rect">
            <a:avLst/>
          </a:prstGeom>
          <a:noFill/>
          <a:ln/>
        </p:spPr>
        <p:txBody>
          <a:bodyPr wrap="square" rtlCol="0" anchor="t"/>
          <a:lstStyle/>
          <a:p>
            <a:pPr algn="l" indent="0" marL="0">
              <a:lnSpc>
                <a:spcPts val="2476"/>
              </a:lnSpc>
              <a:buNone/>
            </a:pPr>
            <a:r>
              <a:rPr lang="en-US" sz="1548" dirty="0">
                <a:solidFill>
                  <a:srgbClr val="D6E5EF"/>
                </a:solidFill>
                <a:latin typeface="Source Sans Pro" pitchFamily="34" charset="0"/>
                <a:ea typeface="Source Sans Pro" pitchFamily="34" charset="-122"/>
                <a:cs typeface="Source Sans Pro" pitchFamily="34" charset="-120"/>
              </a:rPr>
              <a:t>El reconocimiento de dígitos se utiliza en las oficinas de correos para clasificar y dirigir el correo a su destino correcto.</a:t>
            </a:r>
            <a:endParaRPr lang="en-US" sz="1548" dirty="0"/>
          </a:p>
        </p:txBody>
      </p:sp>
      <p:pic>
        <p:nvPicPr>
          <p:cNvPr id="18"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195"/>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30195"/>
          </a:xfrm>
          <a:prstGeom prst="rect">
            <a:avLst/>
          </a:prstGeom>
        </p:spPr>
      </p:pic>
      <p:sp>
        <p:nvSpPr>
          <p:cNvPr id="5" name="Shape 2"/>
          <p:cNvSpPr/>
          <p:nvPr/>
        </p:nvSpPr>
        <p:spPr>
          <a:xfrm>
            <a:off x="0" y="0"/>
            <a:ext cx="14630400" cy="8230195"/>
          </a:xfrm>
          <a:prstGeom prst="rect">
            <a:avLst/>
          </a:prstGeom>
          <a:solidFill>
            <a:srgbClr val="252833">
              <a:alpha val="80000"/>
            </a:srgbClr>
          </a:solidFill>
          <a:ln/>
        </p:spPr>
      </p:sp>
      <p:sp>
        <p:nvSpPr>
          <p:cNvPr id="6" name="Text 3"/>
          <p:cNvSpPr/>
          <p:nvPr/>
        </p:nvSpPr>
        <p:spPr>
          <a:xfrm>
            <a:off x="3034189" y="526613"/>
            <a:ext cx="3830360" cy="598408"/>
          </a:xfrm>
          <a:prstGeom prst="rect">
            <a:avLst/>
          </a:prstGeom>
          <a:noFill/>
          <a:ln/>
        </p:spPr>
        <p:txBody>
          <a:bodyPr wrap="none" rtlCol="0" anchor="t"/>
          <a:lstStyle/>
          <a:p>
            <a:pPr indent="0" marL="0">
              <a:lnSpc>
                <a:spcPts val="4713"/>
              </a:lnSpc>
              <a:buNone/>
            </a:pPr>
            <a:r>
              <a:rPr lang="en-US" sz="3770" dirty="0">
                <a:solidFill>
                  <a:srgbClr val="6EB9FC"/>
                </a:solidFill>
                <a:latin typeface="Lora" pitchFamily="34" charset="0"/>
                <a:ea typeface="Lora" pitchFamily="34" charset="-122"/>
                <a:cs typeface="Lora" pitchFamily="34" charset="-120"/>
              </a:rPr>
              <a:t>Metodología</a:t>
            </a:r>
            <a:endParaRPr lang="en-US" sz="3770" dirty="0"/>
          </a:p>
        </p:txBody>
      </p:sp>
      <p:sp>
        <p:nvSpPr>
          <p:cNvPr id="7" name="Text 4"/>
          <p:cNvSpPr/>
          <p:nvPr/>
        </p:nvSpPr>
        <p:spPr>
          <a:xfrm>
            <a:off x="3034189" y="1412200"/>
            <a:ext cx="8562023" cy="919401"/>
          </a:xfrm>
          <a:prstGeom prst="rect">
            <a:avLst/>
          </a:prstGeom>
          <a:noFill/>
          <a:ln/>
        </p:spPr>
        <p:txBody>
          <a:bodyPr wrap="square" rtlCol="0" anchor="t"/>
          <a:lstStyle/>
          <a:p>
            <a:pPr indent="0" marL="0">
              <a:lnSpc>
                <a:spcPts val="2413"/>
              </a:lnSpc>
              <a:buNone/>
            </a:pPr>
            <a:r>
              <a:rPr lang="en-US" sz="1508" dirty="0">
                <a:solidFill>
                  <a:srgbClr val="D6E5EF"/>
                </a:solidFill>
                <a:latin typeface="Source Sans Pro" pitchFamily="34" charset="0"/>
                <a:ea typeface="Source Sans Pro" pitchFamily="34" charset="-122"/>
                <a:cs typeface="Source Sans Pro" pitchFamily="34" charset="-120"/>
              </a:rPr>
              <a:t>Se utilizaron dos técnicas de aprendizaje de máquina para construir un modelo de reconocimiento de dígitos. También se utilizó preprocesamiento de datos para mejorar el desempeño del modelo, todo esto fue en echo en el lenguaje de programacion python.</a:t>
            </a:r>
            <a:endParaRPr lang="en-US" sz="1508" dirty="0"/>
          </a:p>
        </p:txBody>
      </p:sp>
      <p:sp>
        <p:nvSpPr>
          <p:cNvPr id="8" name="Shape 5"/>
          <p:cNvSpPr/>
          <p:nvPr/>
        </p:nvSpPr>
        <p:spPr>
          <a:xfrm>
            <a:off x="7303294" y="2546985"/>
            <a:ext cx="23932" cy="5156597"/>
          </a:xfrm>
          <a:prstGeom prst="rect">
            <a:avLst/>
          </a:prstGeom>
          <a:solidFill>
            <a:srgbClr val="6EB9FC"/>
          </a:solidFill>
          <a:ln/>
        </p:spPr>
      </p:sp>
      <p:sp>
        <p:nvSpPr>
          <p:cNvPr id="9" name="Shape 6"/>
          <p:cNvSpPr/>
          <p:nvPr/>
        </p:nvSpPr>
        <p:spPr>
          <a:xfrm>
            <a:off x="7530644" y="2899946"/>
            <a:ext cx="670203" cy="23932"/>
          </a:xfrm>
          <a:prstGeom prst="rect">
            <a:avLst/>
          </a:prstGeom>
          <a:solidFill>
            <a:srgbClr val="6EB9FC"/>
          </a:solidFill>
          <a:ln/>
        </p:spPr>
      </p:sp>
      <p:sp>
        <p:nvSpPr>
          <p:cNvPr id="10" name="Shape 7"/>
          <p:cNvSpPr/>
          <p:nvPr/>
        </p:nvSpPr>
        <p:spPr>
          <a:xfrm>
            <a:off x="7099756" y="2696527"/>
            <a:ext cx="430887" cy="430887"/>
          </a:xfrm>
          <a:prstGeom prst="roundRect">
            <a:avLst>
              <a:gd name="adj" fmla="val 13334"/>
            </a:avLst>
          </a:prstGeom>
          <a:solidFill>
            <a:srgbClr val="2F3343"/>
          </a:solidFill>
          <a:ln/>
        </p:spPr>
      </p:sp>
      <p:sp>
        <p:nvSpPr>
          <p:cNvPr id="11" name="Text 8"/>
          <p:cNvSpPr/>
          <p:nvPr/>
        </p:nvSpPr>
        <p:spPr>
          <a:xfrm>
            <a:off x="7261800" y="2732365"/>
            <a:ext cx="106680" cy="359092"/>
          </a:xfrm>
          <a:prstGeom prst="rect">
            <a:avLst/>
          </a:prstGeom>
          <a:noFill/>
          <a:ln/>
        </p:spPr>
        <p:txBody>
          <a:bodyPr wrap="none" rtlCol="0" anchor="t"/>
          <a:lstStyle/>
          <a:p>
            <a:pPr algn="ctr" indent="0" marL="0">
              <a:lnSpc>
                <a:spcPts val="2828"/>
              </a:lnSpc>
              <a:buNone/>
            </a:pPr>
            <a:r>
              <a:rPr lang="en-US" sz="2262" dirty="0">
                <a:solidFill>
                  <a:srgbClr val="6EB9FC"/>
                </a:solidFill>
                <a:latin typeface="Lora" pitchFamily="34" charset="0"/>
                <a:ea typeface="Lora" pitchFamily="34" charset="-122"/>
                <a:cs typeface="Lora" pitchFamily="34" charset="-120"/>
              </a:rPr>
              <a:t>1</a:t>
            </a:r>
            <a:endParaRPr lang="en-US" sz="2262" dirty="0"/>
          </a:p>
        </p:txBody>
      </p:sp>
      <p:sp>
        <p:nvSpPr>
          <p:cNvPr id="12" name="Text 9"/>
          <p:cNvSpPr/>
          <p:nvPr/>
        </p:nvSpPr>
        <p:spPr>
          <a:xfrm>
            <a:off x="8368546" y="2738437"/>
            <a:ext cx="3086100" cy="299204"/>
          </a:xfrm>
          <a:prstGeom prst="rect">
            <a:avLst/>
          </a:prstGeom>
          <a:noFill/>
          <a:ln/>
        </p:spPr>
        <p:txBody>
          <a:bodyPr wrap="none" rtlCol="0" anchor="t"/>
          <a:lstStyle/>
          <a:p>
            <a:pPr algn="l" indent="0" marL="0">
              <a:lnSpc>
                <a:spcPts val="2356"/>
              </a:lnSpc>
              <a:buNone/>
            </a:pPr>
            <a:r>
              <a:rPr lang="en-US" sz="1885" dirty="0">
                <a:solidFill>
                  <a:srgbClr val="6EB9FC"/>
                </a:solidFill>
                <a:latin typeface="Lora" pitchFamily="34" charset="0"/>
                <a:ea typeface="Lora" pitchFamily="34" charset="-122"/>
                <a:cs typeface="Lora" pitchFamily="34" charset="-120"/>
              </a:rPr>
              <a:t>Preprocesamiento de Datos</a:t>
            </a:r>
            <a:endParaRPr lang="en-US" sz="1885" dirty="0"/>
          </a:p>
        </p:txBody>
      </p:sp>
      <p:sp>
        <p:nvSpPr>
          <p:cNvPr id="13" name="Text 10"/>
          <p:cNvSpPr/>
          <p:nvPr/>
        </p:nvSpPr>
        <p:spPr>
          <a:xfrm>
            <a:off x="8368546" y="3152537"/>
            <a:ext cx="3227665" cy="1532334"/>
          </a:xfrm>
          <a:prstGeom prst="rect">
            <a:avLst/>
          </a:prstGeom>
          <a:noFill/>
          <a:ln/>
        </p:spPr>
        <p:txBody>
          <a:bodyPr wrap="square" rtlCol="0" anchor="t"/>
          <a:lstStyle/>
          <a:p>
            <a:pPr algn="l" indent="0" marL="0">
              <a:lnSpc>
                <a:spcPts val="2413"/>
              </a:lnSpc>
              <a:buNone/>
            </a:pPr>
            <a:r>
              <a:rPr lang="en-US" sz="1508" dirty="0">
                <a:solidFill>
                  <a:srgbClr val="D6E5EF"/>
                </a:solidFill>
                <a:latin typeface="Source Sans Pro" pitchFamily="34" charset="0"/>
                <a:ea typeface="Source Sans Pro" pitchFamily="34" charset="-122"/>
                <a:cs typeface="Source Sans Pro" pitchFamily="34" charset="-120"/>
              </a:rPr>
              <a:t>Los datos se limpiaron y normalizaron antes de ser utilizados en el modelo. Esto incluyó la eliminación de características irrelevantes y la normalización de la escala.</a:t>
            </a:r>
            <a:endParaRPr lang="en-US" sz="1508" dirty="0"/>
          </a:p>
        </p:txBody>
      </p:sp>
      <p:sp>
        <p:nvSpPr>
          <p:cNvPr id="14" name="Shape 11"/>
          <p:cNvSpPr/>
          <p:nvPr/>
        </p:nvSpPr>
        <p:spPr>
          <a:xfrm>
            <a:off x="6429554" y="3857446"/>
            <a:ext cx="670203" cy="23932"/>
          </a:xfrm>
          <a:prstGeom prst="rect">
            <a:avLst/>
          </a:prstGeom>
          <a:solidFill>
            <a:srgbClr val="6EB9FC"/>
          </a:solidFill>
          <a:ln/>
        </p:spPr>
      </p:sp>
      <p:sp>
        <p:nvSpPr>
          <p:cNvPr id="15" name="Shape 12"/>
          <p:cNvSpPr/>
          <p:nvPr/>
        </p:nvSpPr>
        <p:spPr>
          <a:xfrm>
            <a:off x="7099756" y="3654028"/>
            <a:ext cx="430887" cy="430887"/>
          </a:xfrm>
          <a:prstGeom prst="roundRect">
            <a:avLst>
              <a:gd name="adj" fmla="val 13334"/>
            </a:avLst>
          </a:prstGeom>
          <a:solidFill>
            <a:srgbClr val="2F3343"/>
          </a:solidFill>
          <a:ln/>
        </p:spPr>
      </p:sp>
      <p:sp>
        <p:nvSpPr>
          <p:cNvPr id="16" name="Text 13"/>
          <p:cNvSpPr/>
          <p:nvPr/>
        </p:nvSpPr>
        <p:spPr>
          <a:xfrm>
            <a:off x="7238940" y="3689866"/>
            <a:ext cx="152400" cy="359092"/>
          </a:xfrm>
          <a:prstGeom prst="rect">
            <a:avLst/>
          </a:prstGeom>
          <a:noFill/>
          <a:ln/>
        </p:spPr>
        <p:txBody>
          <a:bodyPr wrap="none" rtlCol="0" anchor="t"/>
          <a:lstStyle/>
          <a:p>
            <a:pPr algn="ctr" indent="0" marL="0">
              <a:lnSpc>
                <a:spcPts val="2828"/>
              </a:lnSpc>
              <a:buNone/>
            </a:pPr>
            <a:r>
              <a:rPr lang="en-US" sz="2262" dirty="0">
                <a:solidFill>
                  <a:srgbClr val="6EB9FC"/>
                </a:solidFill>
                <a:latin typeface="Lora" pitchFamily="34" charset="0"/>
                <a:ea typeface="Lora" pitchFamily="34" charset="-122"/>
                <a:cs typeface="Lora" pitchFamily="34" charset="-120"/>
              </a:rPr>
              <a:t>2</a:t>
            </a:r>
            <a:endParaRPr lang="en-US" sz="2262" dirty="0"/>
          </a:p>
        </p:txBody>
      </p:sp>
      <p:sp>
        <p:nvSpPr>
          <p:cNvPr id="17" name="Text 14"/>
          <p:cNvSpPr/>
          <p:nvPr/>
        </p:nvSpPr>
        <p:spPr>
          <a:xfrm>
            <a:off x="3739634" y="3695938"/>
            <a:ext cx="2522220" cy="299204"/>
          </a:xfrm>
          <a:prstGeom prst="rect">
            <a:avLst/>
          </a:prstGeom>
          <a:noFill/>
          <a:ln/>
        </p:spPr>
        <p:txBody>
          <a:bodyPr wrap="none" rtlCol="0" anchor="t"/>
          <a:lstStyle/>
          <a:p>
            <a:pPr algn="r" indent="0" marL="0">
              <a:lnSpc>
                <a:spcPts val="2356"/>
              </a:lnSpc>
              <a:buNone/>
            </a:pPr>
            <a:r>
              <a:rPr lang="en-US" sz="1885" dirty="0">
                <a:solidFill>
                  <a:srgbClr val="6EB9FC"/>
                </a:solidFill>
                <a:latin typeface="Lora" pitchFamily="34" charset="0"/>
                <a:ea typeface="Lora" pitchFamily="34" charset="-122"/>
                <a:cs typeface="Lora" pitchFamily="34" charset="-120"/>
              </a:rPr>
              <a:t>Regresión Multinomial</a:t>
            </a:r>
            <a:endParaRPr lang="en-US" sz="1885" dirty="0"/>
          </a:p>
        </p:txBody>
      </p:sp>
      <p:sp>
        <p:nvSpPr>
          <p:cNvPr id="18" name="Text 15"/>
          <p:cNvSpPr/>
          <p:nvPr/>
        </p:nvSpPr>
        <p:spPr>
          <a:xfrm>
            <a:off x="3034189" y="4110038"/>
            <a:ext cx="3227665" cy="1225868"/>
          </a:xfrm>
          <a:prstGeom prst="rect">
            <a:avLst/>
          </a:prstGeom>
          <a:noFill/>
          <a:ln/>
        </p:spPr>
        <p:txBody>
          <a:bodyPr wrap="square" rtlCol="0" anchor="t"/>
          <a:lstStyle/>
          <a:p>
            <a:pPr algn="r" indent="0" marL="0">
              <a:lnSpc>
                <a:spcPts val="2413"/>
              </a:lnSpc>
              <a:buNone/>
            </a:pPr>
            <a:r>
              <a:rPr lang="en-US" sz="1508" dirty="0">
                <a:solidFill>
                  <a:srgbClr val="D6E5EF"/>
                </a:solidFill>
                <a:latin typeface="Source Sans Pro" pitchFamily="34" charset="0"/>
                <a:ea typeface="Source Sans Pro" pitchFamily="34" charset="-122"/>
                <a:cs typeface="Source Sans Pro" pitchFamily="34" charset="-120"/>
              </a:rPr>
              <a:t>Se utilizó la regresión multinomial para construir un modelo que pueda predecir el valor numérico de un dígito. Apoyándonos de la librería Sklearn</a:t>
            </a:r>
            <a:endParaRPr lang="en-US" sz="1508" dirty="0"/>
          </a:p>
        </p:txBody>
      </p:sp>
      <p:sp>
        <p:nvSpPr>
          <p:cNvPr id="19" name="Shape 16"/>
          <p:cNvSpPr/>
          <p:nvPr/>
        </p:nvSpPr>
        <p:spPr>
          <a:xfrm>
            <a:off x="7530644" y="5420737"/>
            <a:ext cx="670203" cy="23932"/>
          </a:xfrm>
          <a:prstGeom prst="rect">
            <a:avLst/>
          </a:prstGeom>
          <a:solidFill>
            <a:srgbClr val="6EB9FC"/>
          </a:solidFill>
          <a:ln/>
        </p:spPr>
      </p:sp>
      <p:sp>
        <p:nvSpPr>
          <p:cNvPr id="20" name="Shape 17"/>
          <p:cNvSpPr/>
          <p:nvPr/>
        </p:nvSpPr>
        <p:spPr>
          <a:xfrm>
            <a:off x="7099756" y="5217319"/>
            <a:ext cx="430887" cy="430887"/>
          </a:xfrm>
          <a:prstGeom prst="roundRect">
            <a:avLst>
              <a:gd name="adj" fmla="val 13334"/>
            </a:avLst>
          </a:prstGeom>
          <a:solidFill>
            <a:srgbClr val="2F3343"/>
          </a:solidFill>
          <a:ln/>
        </p:spPr>
      </p:sp>
      <p:sp>
        <p:nvSpPr>
          <p:cNvPr id="21" name="Text 18"/>
          <p:cNvSpPr/>
          <p:nvPr/>
        </p:nvSpPr>
        <p:spPr>
          <a:xfrm>
            <a:off x="7235130" y="5253157"/>
            <a:ext cx="160020" cy="359092"/>
          </a:xfrm>
          <a:prstGeom prst="rect">
            <a:avLst/>
          </a:prstGeom>
          <a:noFill/>
          <a:ln/>
        </p:spPr>
        <p:txBody>
          <a:bodyPr wrap="none" rtlCol="0" anchor="t"/>
          <a:lstStyle/>
          <a:p>
            <a:pPr algn="ctr" indent="0" marL="0">
              <a:lnSpc>
                <a:spcPts val="2828"/>
              </a:lnSpc>
              <a:buNone/>
            </a:pPr>
            <a:r>
              <a:rPr lang="en-US" sz="2262" dirty="0">
                <a:solidFill>
                  <a:srgbClr val="6EB9FC"/>
                </a:solidFill>
                <a:latin typeface="Lora" pitchFamily="34" charset="0"/>
                <a:ea typeface="Lora" pitchFamily="34" charset="-122"/>
                <a:cs typeface="Lora" pitchFamily="34" charset="-120"/>
              </a:rPr>
              <a:t>3</a:t>
            </a:r>
            <a:endParaRPr lang="en-US" sz="2262" dirty="0"/>
          </a:p>
        </p:txBody>
      </p:sp>
      <p:sp>
        <p:nvSpPr>
          <p:cNvPr id="22" name="Text 19"/>
          <p:cNvSpPr/>
          <p:nvPr/>
        </p:nvSpPr>
        <p:spPr>
          <a:xfrm>
            <a:off x="8368546" y="5259229"/>
            <a:ext cx="2011680" cy="299204"/>
          </a:xfrm>
          <a:prstGeom prst="rect">
            <a:avLst/>
          </a:prstGeom>
          <a:noFill/>
          <a:ln/>
        </p:spPr>
        <p:txBody>
          <a:bodyPr wrap="none" rtlCol="0" anchor="t"/>
          <a:lstStyle/>
          <a:p>
            <a:pPr algn="l" indent="0" marL="0">
              <a:lnSpc>
                <a:spcPts val="2356"/>
              </a:lnSpc>
              <a:buNone/>
            </a:pPr>
            <a:r>
              <a:rPr lang="en-US" sz="1885" dirty="0">
                <a:solidFill>
                  <a:srgbClr val="6EB9FC"/>
                </a:solidFill>
                <a:latin typeface="Lora" pitchFamily="34" charset="0"/>
                <a:ea typeface="Lora" pitchFamily="34" charset="-122"/>
                <a:cs typeface="Lora" pitchFamily="34" charset="-120"/>
              </a:rPr>
              <a:t>Redes Neuronales</a:t>
            </a:r>
            <a:endParaRPr lang="en-US" sz="1885" dirty="0"/>
          </a:p>
        </p:txBody>
      </p:sp>
      <p:sp>
        <p:nvSpPr>
          <p:cNvPr id="23" name="Text 20"/>
          <p:cNvSpPr/>
          <p:nvPr/>
        </p:nvSpPr>
        <p:spPr>
          <a:xfrm>
            <a:off x="8368546" y="5673328"/>
            <a:ext cx="3227665" cy="1838801"/>
          </a:xfrm>
          <a:prstGeom prst="rect">
            <a:avLst/>
          </a:prstGeom>
          <a:noFill/>
          <a:ln/>
        </p:spPr>
        <p:txBody>
          <a:bodyPr wrap="square" rtlCol="0" anchor="t"/>
          <a:lstStyle/>
          <a:p>
            <a:pPr algn="l" indent="0" marL="0">
              <a:lnSpc>
                <a:spcPts val="2413"/>
              </a:lnSpc>
              <a:buNone/>
            </a:pPr>
            <a:r>
              <a:rPr lang="en-US" sz="1508" dirty="0">
                <a:solidFill>
                  <a:srgbClr val="D6E5EF"/>
                </a:solidFill>
                <a:latin typeface="Source Sans Pro" pitchFamily="34" charset="0"/>
                <a:ea typeface="Source Sans Pro" pitchFamily="34" charset="-122"/>
                <a:cs typeface="Source Sans Pro" pitchFamily="34" charset="-120"/>
              </a:rPr>
              <a:t>Se utilizó una red neuronal para comparar su desempeño con la regresión multinomial. La red neuronal tenía una arquitectura de capas densamente conectadas. Apoyándonos de la librería Tensorflow</a:t>
            </a:r>
            <a:endParaRPr lang="en-US" sz="1508" dirty="0"/>
          </a:p>
        </p:txBody>
      </p:sp>
      <p:pic>
        <p:nvPicPr>
          <p:cNvPr id="2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325642"/>
            <a:ext cx="65455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Construcción del Modelo</a:t>
            </a:r>
            <a:endParaRPr lang="en-US" sz="4374" dirty="0"/>
          </a:p>
        </p:txBody>
      </p:sp>
      <p:sp>
        <p:nvSpPr>
          <p:cNvPr id="5" name="Text 3"/>
          <p:cNvSpPr/>
          <p:nvPr/>
        </p:nvSpPr>
        <p:spPr>
          <a:xfrm>
            <a:off x="2348389" y="2464356"/>
            <a:ext cx="9933503"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Los modelos se construyeron utilizando el lenguaje de programación Python y la biblioteca Scikit-Learn. Los modelos se entrenaron utilizando un conjunto de datos etiquetados de dígitos escritos a mano.</a:t>
            </a:r>
            <a:endParaRPr lang="en-US" sz="1750" dirty="0"/>
          </a:p>
        </p:txBody>
      </p:sp>
      <p:sp>
        <p:nvSpPr>
          <p:cNvPr id="6" name="Shape 4"/>
          <p:cNvSpPr/>
          <p:nvPr/>
        </p:nvSpPr>
        <p:spPr>
          <a:xfrm>
            <a:off x="2348389" y="3598664"/>
            <a:ext cx="499943" cy="499943"/>
          </a:xfrm>
          <a:prstGeom prst="roundRect">
            <a:avLst>
              <a:gd name="adj" fmla="val 13333"/>
            </a:avLst>
          </a:prstGeom>
          <a:solidFill>
            <a:srgbClr val="2F3343"/>
          </a:solidFill>
          <a:ln/>
        </p:spPr>
      </p:sp>
      <p:sp>
        <p:nvSpPr>
          <p:cNvPr id="7" name="Text 5"/>
          <p:cNvSpPr/>
          <p:nvPr/>
        </p:nvSpPr>
        <p:spPr>
          <a:xfrm>
            <a:off x="2537341" y="3640336"/>
            <a:ext cx="12192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8" name="Text 6"/>
          <p:cNvSpPr/>
          <p:nvPr/>
        </p:nvSpPr>
        <p:spPr>
          <a:xfrm>
            <a:off x="3070503" y="3674983"/>
            <a:ext cx="4133612"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Regresion Logistica Multinomial</a:t>
            </a:r>
            <a:endParaRPr lang="en-US" sz="2187" dirty="0"/>
          </a:p>
        </p:txBody>
      </p:sp>
      <p:pic>
        <p:nvPicPr>
          <p:cNvPr id="9" name="Image 0" descr="preencoded.png">    </p:cNvPr>
          <p:cNvPicPr>
            <a:picLocks noChangeAspect="1"/>
          </p:cNvPicPr>
          <p:nvPr/>
        </p:nvPicPr>
        <p:blipFill>
          <a:blip r:embed="rId1"/>
          <a:stretch>
            <a:fillRect/>
          </a:stretch>
        </p:blipFill>
        <p:spPr>
          <a:xfrm>
            <a:off x="3070503" y="4619268"/>
            <a:ext cx="4133612" cy="814864"/>
          </a:xfrm>
          <a:prstGeom prst="rect">
            <a:avLst/>
          </a:prstGeom>
        </p:spPr>
      </p:pic>
      <p:sp>
        <p:nvSpPr>
          <p:cNvPr id="10" name="Text 7"/>
          <p:cNvSpPr/>
          <p:nvPr/>
        </p:nvSpPr>
        <p:spPr>
          <a:xfrm>
            <a:off x="3070503" y="5684044"/>
            <a:ext cx="4133612" cy="355402"/>
          </a:xfrm>
          <a:prstGeom prst="rect">
            <a:avLst/>
          </a:prstGeom>
          <a:noFill/>
          <a:ln/>
        </p:spPr>
        <p:txBody>
          <a:bodyPr wrap="none" rtlCol="0" anchor="t"/>
          <a:lstStyle/>
          <a:p>
            <a:pPr indent="0" marL="0">
              <a:lnSpc>
                <a:spcPts val="2799"/>
              </a:lnSpc>
              <a:buNone/>
            </a:pPr>
            <a:endParaRPr lang="en-US" sz="1750" dirty="0"/>
          </a:p>
        </p:txBody>
      </p:sp>
      <p:sp>
        <p:nvSpPr>
          <p:cNvPr id="11" name="Shape 8"/>
          <p:cNvSpPr/>
          <p:nvPr/>
        </p:nvSpPr>
        <p:spPr>
          <a:xfrm>
            <a:off x="7426285" y="3598664"/>
            <a:ext cx="499943" cy="499943"/>
          </a:xfrm>
          <a:prstGeom prst="roundRect">
            <a:avLst>
              <a:gd name="adj" fmla="val 13333"/>
            </a:avLst>
          </a:prstGeom>
          <a:solidFill>
            <a:srgbClr val="2F3343"/>
          </a:solidFill>
          <a:ln/>
        </p:spPr>
      </p:sp>
      <p:sp>
        <p:nvSpPr>
          <p:cNvPr id="12" name="Text 9"/>
          <p:cNvSpPr/>
          <p:nvPr/>
        </p:nvSpPr>
        <p:spPr>
          <a:xfrm>
            <a:off x="7588568" y="3640336"/>
            <a:ext cx="17526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10"/>
          <p:cNvSpPr/>
          <p:nvPr/>
        </p:nvSpPr>
        <p:spPr>
          <a:xfrm>
            <a:off x="8148399" y="3674983"/>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Red Neuronal</a:t>
            </a:r>
            <a:endParaRPr lang="en-US" sz="2187" dirty="0"/>
          </a:p>
        </p:txBody>
      </p:sp>
      <p:pic>
        <p:nvPicPr>
          <p:cNvPr id="14" name="Image 1" descr="preencoded.png">    </p:cNvPr>
          <p:cNvPicPr>
            <a:picLocks noChangeAspect="1"/>
          </p:cNvPicPr>
          <p:nvPr/>
        </p:nvPicPr>
        <p:blipFill>
          <a:blip r:embed="rId2"/>
          <a:stretch>
            <a:fillRect/>
          </a:stretch>
        </p:blipFill>
        <p:spPr>
          <a:xfrm>
            <a:off x="8148399" y="4272082"/>
            <a:ext cx="4133612" cy="2026444"/>
          </a:xfrm>
          <a:prstGeom prst="rect">
            <a:avLst/>
          </a:prstGeom>
        </p:spPr>
      </p:pic>
      <p:sp>
        <p:nvSpPr>
          <p:cNvPr id="15" name="Text 11"/>
          <p:cNvSpPr/>
          <p:nvPr/>
        </p:nvSpPr>
        <p:spPr>
          <a:xfrm>
            <a:off x="8148399" y="6548438"/>
            <a:ext cx="4133612" cy="355402"/>
          </a:xfrm>
          <a:prstGeom prst="rect">
            <a:avLst/>
          </a:prstGeom>
          <a:noFill/>
          <a:ln/>
        </p:spPr>
        <p:txBody>
          <a:bodyPr wrap="none" rtlCol="0" anchor="t"/>
          <a:lstStyle/>
          <a:p>
            <a:pPr indent="0" marL="0">
              <a:lnSpc>
                <a:spcPts val="2799"/>
              </a:lnSpc>
              <a:buNone/>
            </a:pPr>
            <a:endParaRPr lang="en-US" sz="1750" dirty="0"/>
          </a:p>
        </p:txBody>
      </p:sp>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951553"/>
            <a:ext cx="68732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Resultados y Comparación</a:t>
            </a:r>
            <a:endParaRPr lang="en-US" sz="4374" dirty="0"/>
          </a:p>
        </p:txBody>
      </p:sp>
      <p:sp>
        <p:nvSpPr>
          <p:cNvPr id="6" name="Text 3"/>
          <p:cNvSpPr/>
          <p:nvPr/>
        </p:nvSpPr>
        <p:spPr>
          <a:xfrm>
            <a:off x="4490799" y="2979182"/>
            <a:ext cx="9306401"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 evaluó el desempeño de ambos modelos utilizando un conjunto de datos de prueba. </a:t>
            </a:r>
            <a:endParaRPr lang="en-US" sz="1750" dirty="0"/>
          </a:p>
        </p:txBody>
      </p:sp>
      <p:sp>
        <p:nvSpPr>
          <p:cNvPr id="7" name="Shape 4"/>
          <p:cNvSpPr/>
          <p:nvPr/>
        </p:nvSpPr>
        <p:spPr>
          <a:xfrm>
            <a:off x="4490799" y="3584496"/>
            <a:ext cx="4542115" cy="2693551"/>
          </a:xfrm>
          <a:prstGeom prst="roundRect">
            <a:avLst>
              <a:gd name="adj" fmla="val 2475"/>
            </a:avLst>
          </a:prstGeom>
          <a:solidFill>
            <a:srgbClr val="2F3343"/>
          </a:solidFill>
          <a:ln/>
        </p:spPr>
      </p:sp>
      <p:sp>
        <p:nvSpPr>
          <p:cNvPr id="8" name="Text 5"/>
          <p:cNvSpPr/>
          <p:nvPr/>
        </p:nvSpPr>
        <p:spPr>
          <a:xfrm>
            <a:off x="4712970" y="3806666"/>
            <a:ext cx="4097774"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Desempeño de la Regresión Multinomial</a:t>
            </a:r>
            <a:endParaRPr lang="en-US" sz="2187" dirty="0"/>
          </a:p>
        </p:txBody>
      </p:sp>
      <p:sp>
        <p:nvSpPr>
          <p:cNvPr id="9" name="Text 6"/>
          <p:cNvSpPr/>
          <p:nvPr/>
        </p:nvSpPr>
        <p:spPr>
          <a:xfrm>
            <a:off x="4712970" y="4634270"/>
            <a:ext cx="4097774"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 logró:</a:t>
            </a:r>
            <a:endParaRPr lang="en-US" sz="1750" dirty="0"/>
          </a:p>
        </p:txBody>
      </p:sp>
      <p:sp>
        <p:nvSpPr>
          <p:cNvPr id="10" name="Text 7"/>
          <p:cNvSpPr/>
          <p:nvPr/>
        </p:nvSpPr>
        <p:spPr>
          <a:xfrm>
            <a:off x="4712970" y="5122902"/>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Exactitud (Accuracy): 0.9196 Precisión (Precision): 0.9195</a:t>
            </a:r>
            <a:endParaRPr lang="en-US" sz="1750" dirty="0"/>
          </a:p>
        </p:txBody>
      </p:sp>
      <p:sp>
        <p:nvSpPr>
          <p:cNvPr id="11" name="Shape 8"/>
          <p:cNvSpPr/>
          <p:nvPr/>
        </p:nvSpPr>
        <p:spPr>
          <a:xfrm>
            <a:off x="9255085" y="3584496"/>
            <a:ext cx="4542115" cy="2693551"/>
          </a:xfrm>
          <a:prstGeom prst="roundRect">
            <a:avLst>
              <a:gd name="adj" fmla="val 2475"/>
            </a:avLst>
          </a:prstGeom>
          <a:solidFill>
            <a:srgbClr val="2F3343"/>
          </a:solidFill>
          <a:ln/>
        </p:spPr>
      </p:sp>
      <p:sp>
        <p:nvSpPr>
          <p:cNvPr id="12" name="Text 9"/>
          <p:cNvSpPr/>
          <p:nvPr/>
        </p:nvSpPr>
        <p:spPr>
          <a:xfrm>
            <a:off x="9477256" y="3806666"/>
            <a:ext cx="4097774"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Desempeño de las Redes Neuronales</a:t>
            </a:r>
            <a:endParaRPr lang="en-US" sz="2187" dirty="0"/>
          </a:p>
        </p:txBody>
      </p:sp>
      <p:sp>
        <p:nvSpPr>
          <p:cNvPr id="13" name="Text 10"/>
          <p:cNvSpPr/>
          <p:nvPr/>
        </p:nvSpPr>
        <p:spPr>
          <a:xfrm>
            <a:off x="9477256" y="4634270"/>
            <a:ext cx="4097774"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Se logró una precisión y Exactitud del 98% con la red neuronal, lo que indica que las redes neuronales son una técnica más efectiva para el reconocimiento de dígitos.</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568059"/>
            <a:ext cx="4443889"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Conclusiones</a:t>
            </a:r>
            <a:endParaRPr lang="en-US" sz="4374" dirty="0"/>
          </a:p>
        </p:txBody>
      </p:sp>
      <p:sp>
        <p:nvSpPr>
          <p:cNvPr id="5" name="Text 3"/>
          <p:cNvSpPr/>
          <p:nvPr/>
        </p:nvSpPr>
        <p:spPr>
          <a:xfrm>
            <a:off x="2703790" y="3706773"/>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El reconocimiento de dígitos es una técnica importante en varias áreas.</a:t>
            </a:r>
            <a:endParaRPr lang="en-US" sz="1750" dirty="0"/>
          </a:p>
        </p:txBody>
      </p:sp>
      <p:sp>
        <p:nvSpPr>
          <p:cNvPr id="6" name="Text 4"/>
          <p:cNvSpPr/>
          <p:nvPr/>
        </p:nvSpPr>
        <p:spPr>
          <a:xfrm>
            <a:off x="2703790" y="4150995"/>
            <a:ext cx="9578102" cy="710803"/>
          </a:xfrm>
          <a:prstGeom prst="rect">
            <a:avLst/>
          </a:prstGeom>
          <a:noFill/>
          <a:ln/>
        </p:spPr>
        <p:txBody>
          <a:bodyPr wrap="squar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Las redes neuronales pueden mejorar significativamente la precisión del reconocimiento de dígitos en comparación con la regresión multinomial.</a:t>
            </a:r>
            <a:endParaRPr lang="en-US" sz="1750" dirty="0"/>
          </a:p>
        </p:txBody>
      </p:sp>
      <p:sp>
        <p:nvSpPr>
          <p:cNvPr id="7" name="Text 5"/>
          <p:cNvSpPr/>
          <p:nvPr/>
        </p:nvSpPr>
        <p:spPr>
          <a:xfrm>
            <a:off x="2703790" y="4950619"/>
            <a:ext cx="9578102" cy="710803"/>
          </a:xfrm>
          <a:prstGeom prst="rect">
            <a:avLst/>
          </a:prstGeom>
          <a:noFill/>
          <a:ln/>
        </p:spPr>
        <p:txBody>
          <a:bodyPr wrap="squar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Flask es la biblioteca más conveniente, rápida y sencilla para crear la página web y probar estos modelos.</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701409"/>
            <a:ext cx="4443889"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Mejoras</a:t>
            </a:r>
            <a:endParaRPr lang="en-US" sz="4374" dirty="0"/>
          </a:p>
        </p:txBody>
      </p:sp>
      <p:sp>
        <p:nvSpPr>
          <p:cNvPr id="5" name="Text 3"/>
          <p:cNvSpPr/>
          <p:nvPr/>
        </p:nvSpPr>
        <p:spPr>
          <a:xfrm>
            <a:off x="2703790" y="3840123"/>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Implementar un diseño más atractivo</a:t>
            </a:r>
            <a:endParaRPr lang="en-US" sz="1750" dirty="0"/>
          </a:p>
        </p:txBody>
      </p:sp>
      <p:sp>
        <p:nvSpPr>
          <p:cNvPr id="6" name="Text 4"/>
          <p:cNvSpPr/>
          <p:nvPr/>
        </p:nvSpPr>
        <p:spPr>
          <a:xfrm>
            <a:off x="2703790" y="4284345"/>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Incluir gráficos y visualizaciones de datos</a:t>
            </a:r>
            <a:endParaRPr lang="en-US" sz="1750" dirty="0"/>
          </a:p>
        </p:txBody>
      </p:sp>
      <p:sp>
        <p:nvSpPr>
          <p:cNvPr id="7" name="Text 5"/>
          <p:cNvSpPr/>
          <p:nvPr/>
        </p:nvSpPr>
        <p:spPr>
          <a:xfrm>
            <a:off x="2703790" y="4728567"/>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Usa las CNN para eliminar el ruido</a:t>
            </a:r>
            <a:endParaRPr lang="en-US" sz="1750" dirty="0"/>
          </a:p>
        </p:txBody>
      </p:sp>
      <p:sp>
        <p:nvSpPr>
          <p:cNvPr id="8" name="Text 6"/>
          <p:cNvSpPr/>
          <p:nvPr/>
        </p:nvSpPr>
        <p:spPr>
          <a:xfrm>
            <a:off x="2703790" y="5172789"/>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Mejorar el los datos de entrenamiento y en los filtros al mandar las imagenes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523649"/>
            <a:ext cx="71018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References de las imagenes</a:t>
            </a:r>
            <a:endParaRPr lang="en-US" sz="4374" dirty="0"/>
          </a:p>
        </p:txBody>
      </p:sp>
      <p:sp>
        <p:nvSpPr>
          <p:cNvPr id="5" name="Text 3"/>
          <p:cNvSpPr/>
          <p:nvPr/>
        </p:nvSpPr>
        <p:spPr>
          <a:xfrm>
            <a:off x="2703790" y="3662363"/>
            <a:ext cx="9578102" cy="710803"/>
          </a:xfrm>
          <a:prstGeom prst="rect">
            <a:avLst/>
          </a:prstGeom>
          <a:noFill/>
          <a:ln/>
        </p:spPr>
        <p:txBody>
          <a:bodyPr wrap="squar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[1]: Cloud Software Group, Inc. (2023). ¿Qué es una red neuronal? Recuperado de </a:t>
            </a:r>
            <a:pPr algn="l" indent="0" marL="0">
              <a:lnSpc>
                <a:spcPts val="2799"/>
              </a:lnSpc>
              <a:buNone/>
            </a:pPr>
            <a:r>
              <a:rPr lang="en-US" sz="1750" u="sng" dirty="0">
                <a:solidFill>
                  <a:srgbClr val="6EB9FC"/>
                </a:solidFill>
                <a:latin typeface="Source Sans Pro" pitchFamily="34" charset="0"/>
                <a:ea typeface="Source Sans Pro" pitchFamily="34" charset="-122"/>
                <a:cs typeface="Source Sans Pro"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https://www.cloudsoftware.com/neural-networks</a:t>
            </a:r>
            <a:endParaRPr lang="en-US" sz="1750" dirty="0"/>
          </a:p>
        </p:txBody>
      </p:sp>
      <p:sp>
        <p:nvSpPr>
          <p:cNvPr id="6" name="Text 4"/>
          <p:cNvSpPr/>
          <p:nvPr/>
        </p:nvSpPr>
        <p:spPr>
          <a:xfrm>
            <a:off x="2703790" y="4461986"/>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[2]: </a:t>
            </a:r>
            <a:pPr algn="l" indent="0" marL="0">
              <a:lnSpc>
                <a:spcPts val="2799"/>
              </a:lnSpc>
              <a:buNone/>
            </a:pPr>
            <a:r>
              <a:rPr lang="en-US" sz="1750" b="1" dirty="0">
                <a:solidFill>
                  <a:srgbClr val="D6E5EF"/>
                </a:solidFill>
                <a:latin typeface="Source Sans Pro" pitchFamily="34" charset="0"/>
                <a:ea typeface="Source Sans Pro" pitchFamily="34" charset="-122"/>
                <a:cs typeface="Source Sans Pro" pitchFamily="34" charset="-120"/>
              </a:rPr>
              <a:t>FNBO. (2021). Cómo escribir un cheque. FNBO Blog en Español</a:t>
            </a:r>
            <a:endParaRPr lang="en-US" sz="1750" dirty="0"/>
          </a:p>
        </p:txBody>
      </p:sp>
      <p:sp>
        <p:nvSpPr>
          <p:cNvPr id="7" name="Text 5"/>
          <p:cNvSpPr/>
          <p:nvPr/>
        </p:nvSpPr>
        <p:spPr>
          <a:xfrm>
            <a:off x="2703790" y="4906208"/>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[3]:ParcelQuest. (2012, diciembre 21). Reading a Parcel Map [Video]. </a:t>
            </a:r>
            <a:pPr algn="l" indent="0" marL="0">
              <a:lnSpc>
                <a:spcPts val="2799"/>
              </a:lnSpc>
              <a:buNone/>
            </a:pPr>
            <a:r>
              <a:rPr lang="en-US" sz="1750" u="sng" dirty="0">
                <a:solidFill>
                  <a:srgbClr val="6EB9FC"/>
                </a:solidFill>
                <a:latin typeface="Source Sans Pro" pitchFamily="34" charset="0"/>
                <a:ea typeface="Source Sans Pro" pitchFamily="34" charset="-122"/>
                <a:cs typeface="Source Sans Pro" pitchFamily="34" charset="-120"/>
                <a:hlinkClick r:id="rId2" invalidUrl="" action="" tgtFrame="" tooltip="" history="1" highlightClick="0" endSnd="0">
                  <a:extLst>
                    <a:ext uri="{A12FA001-AC4F-418D-AE19-62706E023703}">
                      <ahyp:hlinkClr xmlns:ahyp="http://schemas.microsoft.com/office/drawing/2018/hyperlinkcolor" val="tx"/>
                    </a:ext>
                  </a:extLst>
                </a:hlinkClick>
              </a:rPr>
              <a:t>YouTube</a:t>
            </a:r>
            <a:endParaRPr lang="en-US" sz="1750" dirty="0"/>
          </a:p>
        </p:txBody>
      </p:sp>
      <p:sp>
        <p:nvSpPr>
          <p:cNvPr id="8" name="Text 6"/>
          <p:cNvSpPr/>
          <p:nvPr/>
        </p:nvSpPr>
        <p:spPr>
          <a:xfrm>
            <a:off x="2703790" y="5350431"/>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[4]:Ryder, D. (2020). DBCS machine [Photograph]. Business Insider.</a:t>
            </a:r>
            <a:endParaRPr lang="en-US" sz="1750" dirty="0"/>
          </a:p>
        </p:txBody>
      </p:sp>
      <p:pic>
        <p:nvPicPr>
          <p:cNvPr id="9" name="Image 0"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2023-12-28T04:00:50Z</dcterms:created>
  <dcterms:modified xsi:type="dcterms:W3CDTF">2023-12-28T04:00:50Z</dcterms:modified>
</cp:coreProperties>
</file>