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64" r:id="rId5"/>
    <p:sldId id="259" r:id="rId6"/>
    <p:sldId id="265" r:id="rId7"/>
    <p:sldId id="261" r:id="rId8"/>
    <p:sldId id="266" r:id="rId9"/>
    <p:sldId id="271" r:id="rId10"/>
    <p:sldId id="267" r:id="rId11"/>
    <p:sldId id="272" r:id="rId12"/>
    <p:sldId id="27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85B5C-2585-426E-B07A-795955B1769B}" type="doc">
      <dgm:prSet loTypeId="urn:microsoft.com/office/officeart/2005/8/layout/chevron1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37BC1C4-8577-492F-9554-4690E97F6149}">
      <dgm:prSet/>
      <dgm:spPr/>
      <dgm:t>
        <a:bodyPr/>
        <a:lstStyle/>
        <a:p>
          <a:r>
            <a:rPr lang="ru-RU"/>
            <a:t>Разработка методики исследования</a:t>
          </a:r>
          <a:endParaRPr lang="en-US"/>
        </a:p>
      </dgm:t>
    </dgm:pt>
    <dgm:pt modelId="{A1E81776-8F18-42AD-AC09-3BAF09802112}" type="parTrans" cxnId="{5D7347DE-3FF6-4FFF-BE86-1A1E2953A4C9}">
      <dgm:prSet/>
      <dgm:spPr/>
      <dgm:t>
        <a:bodyPr/>
        <a:lstStyle/>
        <a:p>
          <a:endParaRPr lang="en-US"/>
        </a:p>
      </dgm:t>
    </dgm:pt>
    <dgm:pt modelId="{0C05BF61-977B-4872-B52B-EF5D9173A1A7}" type="sibTrans" cxnId="{5D7347DE-3FF6-4FFF-BE86-1A1E2953A4C9}">
      <dgm:prSet/>
      <dgm:spPr/>
      <dgm:t>
        <a:bodyPr/>
        <a:lstStyle/>
        <a:p>
          <a:endParaRPr lang="en-US"/>
        </a:p>
      </dgm:t>
    </dgm:pt>
    <dgm:pt modelId="{4C9AEF83-80C8-4722-883D-BF8FD22FC950}">
      <dgm:prSet/>
      <dgm:spPr/>
      <dgm:t>
        <a:bodyPr/>
        <a:lstStyle/>
        <a:p>
          <a:r>
            <a:rPr lang="ru-RU"/>
            <a:t>Проведение экспериментального исследования</a:t>
          </a:r>
          <a:endParaRPr lang="en-US"/>
        </a:p>
      </dgm:t>
    </dgm:pt>
    <dgm:pt modelId="{4DAB275F-74ED-4DC2-B453-E033F4A6D164}" type="parTrans" cxnId="{F81C0366-795A-4997-A720-F478DEB62454}">
      <dgm:prSet/>
      <dgm:spPr/>
      <dgm:t>
        <a:bodyPr/>
        <a:lstStyle/>
        <a:p>
          <a:endParaRPr lang="en-US"/>
        </a:p>
      </dgm:t>
    </dgm:pt>
    <dgm:pt modelId="{657695E1-BB6A-40EF-BD7C-52DCA738BE81}" type="sibTrans" cxnId="{F81C0366-795A-4997-A720-F478DEB62454}">
      <dgm:prSet/>
      <dgm:spPr/>
      <dgm:t>
        <a:bodyPr/>
        <a:lstStyle/>
        <a:p>
          <a:endParaRPr lang="en-US"/>
        </a:p>
      </dgm:t>
    </dgm:pt>
    <dgm:pt modelId="{7F4E7D44-69B5-4B38-9478-D75CB0BA4C9E}">
      <dgm:prSet/>
      <dgm:spPr/>
      <dgm:t>
        <a:bodyPr/>
        <a:lstStyle/>
        <a:p>
          <a:r>
            <a:rPr lang="ru-RU"/>
            <a:t>Анализ результатов экспериментов и оценка эффективности</a:t>
          </a:r>
          <a:endParaRPr lang="en-US"/>
        </a:p>
      </dgm:t>
    </dgm:pt>
    <dgm:pt modelId="{BDD5944C-20C8-4009-BE48-FF917D2CA211}" type="parTrans" cxnId="{B48936B8-AE07-4FA6-89AC-FB6B5AFFE0CD}">
      <dgm:prSet/>
      <dgm:spPr/>
      <dgm:t>
        <a:bodyPr/>
        <a:lstStyle/>
        <a:p>
          <a:endParaRPr lang="en-US"/>
        </a:p>
      </dgm:t>
    </dgm:pt>
    <dgm:pt modelId="{5263A0DC-6AA7-4214-AFC9-43505210593F}" type="sibTrans" cxnId="{B48936B8-AE07-4FA6-89AC-FB6B5AFFE0CD}">
      <dgm:prSet/>
      <dgm:spPr/>
      <dgm:t>
        <a:bodyPr/>
        <a:lstStyle/>
        <a:p>
          <a:endParaRPr lang="en-US"/>
        </a:p>
      </dgm:t>
    </dgm:pt>
    <dgm:pt modelId="{A632B0E9-7AD2-274B-8EDA-79B7A7514D9F}" type="pres">
      <dgm:prSet presAssocID="{9FA85B5C-2585-426E-B07A-795955B1769B}" presName="Name0" presStyleCnt="0">
        <dgm:presLayoutVars>
          <dgm:dir/>
          <dgm:animLvl val="lvl"/>
          <dgm:resizeHandles val="exact"/>
        </dgm:presLayoutVars>
      </dgm:prSet>
      <dgm:spPr/>
    </dgm:pt>
    <dgm:pt modelId="{D5B6E7F1-DEC0-6944-9413-C7984D4881B3}" type="pres">
      <dgm:prSet presAssocID="{137BC1C4-8577-492F-9554-4690E97F614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AEB552-8D72-3443-AD73-66FD8C29B043}" type="pres">
      <dgm:prSet presAssocID="{0C05BF61-977B-4872-B52B-EF5D9173A1A7}" presName="parTxOnlySpace" presStyleCnt="0"/>
      <dgm:spPr/>
    </dgm:pt>
    <dgm:pt modelId="{8BC64779-72A3-A044-9E45-406B37F5300D}" type="pres">
      <dgm:prSet presAssocID="{4C9AEF83-80C8-4722-883D-BF8FD22FC9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874FE95-D12E-8D4F-ACB7-DEBC7FF8467A}" type="pres">
      <dgm:prSet presAssocID="{657695E1-BB6A-40EF-BD7C-52DCA738BE81}" presName="parTxOnlySpace" presStyleCnt="0"/>
      <dgm:spPr/>
    </dgm:pt>
    <dgm:pt modelId="{6B675743-92E3-3B48-94A1-08F42C6AFA60}" type="pres">
      <dgm:prSet presAssocID="{7F4E7D44-69B5-4B38-9478-D75CB0BA4C9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8E4504C-6A64-554A-90A5-68D46E55C44F}" type="presOf" srcId="{137BC1C4-8577-492F-9554-4690E97F6149}" destId="{D5B6E7F1-DEC0-6944-9413-C7984D4881B3}" srcOrd="0" destOrd="0" presId="urn:microsoft.com/office/officeart/2005/8/layout/chevron1"/>
    <dgm:cxn modelId="{F81C0366-795A-4997-A720-F478DEB62454}" srcId="{9FA85B5C-2585-426E-B07A-795955B1769B}" destId="{4C9AEF83-80C8-4722-883D-BF8FD22FC950}" srcOrd="1" destOrd="0" parTransId="{4DAB275F-74ED-4DC2-B453-E033F4A6D164}" sibTransId="{657695E1-BB6A-40EF-BD7C-52DCA738BE81}"/>
    <dgm:cxn modelId="{541182A4-951A-CB49-9064-1249928D0F3F}" type="presOf" srcId="{9FA85B5C-2585-426E-B07A-795955B1769B}" destId="{A632B0E9-7AD2-274B-8EDA-79B7A7514D9F}" srcOrd="0" destOrd="0" presId="urn:microsoft.com/office/officeart/2005/8/layout/chevron1"/>
    <dgm:cxn modelId="{01BAD2A5-6D57-7843-A2AE-30885246DB03}" type="presOf" srcId="{7F4E7D44-69B5-4B38-9478-D75CB0BA4C9E}" destId="{6B675743-92E3-3B48-94A1-08F42C6AFA60}" srcOrd="0" destOrd="0" presId="urn:microsoft.com/office/officeart/2005/8/layout/chevron1"/>
    <dgm:cxn modelId="{B48936B8-AE07-4FA6-89AC-FB6B5AFFE0CD}" srcId="{9FA85B5C-2585-426E-B07A-795955B1769B}" destId="{7F4E7D44-69B5-4B38-9478-D75CB0BA4C9E}" srcOrd="2" destOrd="0" parTransId="{BDD5944C-20C8-4009-BE48-FF917D2CA211}" sibTransId="{5263A0DC-6AA7-4214-AFC9-43505210593F}"/>
    <dgm:cxn modelId="{5D7347DE-3FF6-4FFF-BE86-1A1E2953A4C9}" srcId="{9FA85B5C-2585-426E-B07A-795955B1769B}" destId="{137BC1C4-8577-492F-9554-4690E97F6149}" srcOrd="0" destOrd="0" parTransId="{A1E81776-8F18-42AD-AC09-3BAF09802112}" sibTransId="{0C05BF61-977B-4872-B52B-EF5D9173A1A7}"/>
    <dgm:cxn modelId="{E038D9FF-B809-E541-A3C5-687B65BE6AE1}" type="presOf" srcId="{4C9AEF83-80C8-4722-883D-BF8FD22FC950}" destId="{8BC64779-72A3-A044-9E45-406B37F5300D}" srcOrd="0" destOrd="0" presId="urn:microsoft.com/office/officeart/2005/8/layout/chevron1"/>
    <dgm:cxn modelId="{D253C81B-5F9D-0448-81AB-4DE7C9FC9E9E}" type="presParOf" srcId="{A632B0E9-7AD2-274B-8EDA-79B7A7514D9F}" destId="{D5B6E7F1-DEC0-6944-9413-C7984D4881B3}" srcOrd="0" destOrd="0" presId="urn:microsoft.com/office/officeart/2005/8/layout/chevron1"/>
    <dgm:cxn modelId="{F5868348-1100-2642-8F43-6604C64DB1EF}" type="presParOf" srcId="{A632B0E9-7AD2-274B-8EDA-79B7A7514D9F}" destId="{EAAEB552-8D72-3443-AD73-66FD8C29B043}" srcOrd="1" destOrd="0" presId="urn:microsoft.com/office/officeart/2005/8/layout/chevron1"/>
    <dgm:cxn modelId="{4AABA1A8-C7E5-784B-ADBF-C8EB770471E7}" type="presParOf" srcId="{A632B0E9-7AD2-274B-8EDA-79B7A7514D9F}" destId="{8BC64779-72A3-A044-9E45-406B37F5300D}" srcOrd="2" destOrd="0" presId="urn:microsoft.com/office/officeart/2005/8/layout/chevron1"/>
    <dgm:cxn modelId="{55B17D16-DFB7-B74B-BAA8-D7DDCB5BE9DE}" type="presParOf" srcId="{A632B0E9-7AD2-274B-8EDA-79B7A7514D9F}" destId="{1874FE95-D12E-8D4F-ACB7-DEBC7FF8467A}" srcOrd="3" destOrd="0" presId="urn:microsoft.com/office/officeart/2005/8/layout/chevron1"/>
    <dgm:cxn modelId="{D1B393B7-9675-7843-8D89-73BD15B72A39}" type="presParOf" srcId="{A632B0E9-7AD2-274B-8EDA-79B7A7514D9F}" destId="{6B675743-92E3-3B48-94A1-08F42C6AFA6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2014C-0D79-4DB7-9971-85BCBED6DFAB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8DE8C8-2872-4DC7-AD22-3FE3299A8DB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Разработан алгоритм индексации распределенного облака точек с помощью </a:t>
          </a:r>
          <a:r>
            <a:rPr lang="en-US" dirty="0"/>
            <a:t>kd-</a:t>
          </a:r>
          <a:r>
            <a:rPr lang="ru-RU" dirty="0"/>
            <a:t>дерева. </a:t>
          </a:r>
          <a:endParaRPr lang="en-US" dirty="0"/>
        </a:p>
      </dgm:t>
    </dgm:pt>
    <dgm:pt modelId="{7A3EFF05-30CB-4EF6-A578-2C84D93A9940}" type="parTrans" cxnId="{FCD0DCD0-55D9-4A9E-B0F0-D6D0B171A11A}">
      <dgm:prSet/>
      <dgm:spPr/>
      <dgm:t>
        <a:bodyPr/>
        <a:lstStyle/>
        <a:p>
          <a:endParaRPr lang="en-US"/>
        </a:p>
      </dgm:t>
    </dgm:pt>
    <dgm:pt modelId="{94CB6317-EF46-4294-9E12-98CE228B568E}" type="sibTrans" cxnId="{FCD0DCD0-55D9-4A9E-B0F0-D6D0B171A11A}">
      <dgm:prSet/>
      <dgm:spPr/>
      <dgm:t>
        <a:bodyPr/>
        <a:lstStyle/>
        <a:p>
          <a:endParaRPr lang="en-US"/>
        </a:p>
      </dgm:t>
    </dgm:pt>
    <dgm:pt modelId="{278244F4-5D14-4BEF-B575-EAFA518735D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Алгоритм протестирован на модельной задаче поиска точек облака в заданной области пространства.</a:t>
          </a:r>
          <a:endParaRPr lang="en-US" dirty="0"/>
        </a:p>
      </dgm:t>
    </dgm:pt>
    <dgm:pt modelId="{CFADE80A-6791-45C3-85EB-72A8E88881BD}" type="parTrans" cxnId="{EC1F20DA-F1EF-4933-B340-B27B924BEA5F}">
      <dgm:prSet/>
      <dgm:spPr/>
      <dgm:t>
        <a:bodyPr/>
        <a:lstStyle/>
        <a:p>
          <a:endParaRPr lang="en-US"/>
        </a:p>
      </dgm:t>
    </dgm:pt>
    <dgm:pt modelId="{A9247B36-3AAA-4B8E-82CE-84A60A51577B}" type="sibTrans" cxnId="{EC1F20DA-F1EF-4933-B340-B27B924BEA5F}">
      <dgm:prSet/>
      <dgm:spPr/>
      <dgm:t>
        <a:bodyPr/>
        <a:lstStyle/>
        <a:p>
          <a:endParaRPr lang="en-US"/>
        </a:p>
      </dgm:t>
    </dgm:pt>
    <dgm:pt modelId="{493CF588-C5E4-4BD0-8CA2-F3126236BE3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Показано ускорение решения модельной задачи при использовании предложенного подхода.</a:t>
          </a:r>
          <a:endParaRPr lang="en-US"/>
        </a:p>
      </dgm:t>
    </dgm:pt>
    <dgm:pt modelId="{0F3DF666-334B-4111-BAC6-F9CD4A63C4C2}" type="parTrans" cxnId="{6A423569-CE61-455B-A906-58385DAAFBF8}">
      <dgm:prSet/>
      <dgm:spPr/>
      <dgm:t>
        <a:bodyPr/>
        <a:lstStyle/>
        <a:p>
          <a:endParaRPr lang="en-US"/>
        </a:p>
      </dgm:t>
    </dgm:pt>
    <dgm:pt modelId="{F44C8F69-5EDB-4995-A386-33CD05337BC5}" type="sibTrans" cxnId="{6A423569-CE61-455B-A906-58385DAAFBF8}">
      <dgm:prSet/>
      <dgm:spPr/>
      <dgm:t>
        <a:bodyPr/>
        <a:lstStyle/>
        <a:p>
          <a:endParaRPr lang="en-US"/>
        </a:p>
      </dgm:t>
    </dgm:pt>
    <dgm:pt modelId="{D5E99D9B-095C-4010-B695-8433DEC825DC}" type="pres">
      <dgm:prSet presAssocID="{B662014C-0D79-4DB7-9971-85BCBED6DFAB}" presName="root" presStyleCnt="0">
        <dgm:presLayoutVars>
          <dgm:dir/>
          <dgm:resizeHandles val="exact"/>
        </dgm:presLayoutVars>
      </dgm:prSet>
      <dgm:spPr/>
    </dgm:pt>
    <dgm:pt modelId="{4289A1CB-05AF-48A8-9695-EA6909D44AB7}" type="pres">
      <dgm:prSet presAssocID="{1D8DE8C8-2872-4DC7-AD22-3FE3299A8DB8}" presName="compNode" presStyleCnt="0"/>
      <dgm:spPr/>
    </dgm:pt>
    <dgm:pt modelId="{321BB5CE-EE50-4E8F-8577-AEE2238A9CB4}" type="pres">
      <dgm:prSet presAssocID="{1D8DE8C8-2872-4DC7-AD22-3FE3299A8DB8}" presName="bgRect" presStyleLbl="bgShp" presStyleIdx="0" presStyleCnt="3"/>
      <dgm:spPr/>
    </dgm:pt>
    <dgm:pt modelId="{894ABFAE-65D2-43A6-8A3C-E43D56998302}" type="pres">
      <dgm:prSet presAssocID="{1D8DE8C8-2872-4DC7-AD22-3FE3299A8DB8}" presName="iconRect" presStyleLbl="nod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DFB29F61-5C39-4CC6-A3B7-E30C906569F2}" type="pres">
      <dgm:prSet presAssocID="{1D8DE8C8-2872-4DC7-AD22-3FE3299A8DB8}" presName="spaceRect" presStyleCnt="0"/>
      <dgm:spPr/>
    </dgm:pt>
    <dgm:pt modelId="{E8DD6C5A-C980-4CA1-B9BA-5B9B78F92CD4}" type="pres">
      <dgm:prSet presAssocID="{1D8DE8C8-2872-4DC7-AD22-3FE3299A8DB8}" presName="parTx" presStyleLbl="revTx" presStyleIdx="0" presStyleCnt="3">
        <dgm:presLayoutVars>
          <dgm:chMax val="0"/>
          <dgm:chPref val="0"/>
        </dgm:presLayoutVars>
      </dgm:prSet>
      <dgm:spPr/>
    </dgm:pt>
    <dgm:pt modelId="{4B1D3578-8CE7-49D6-B00B-D5824F157A09}" type="pres">
      <dgm:prSet presAssocID="{94CB6317-EF46-4294-9E12-98CE228B568E}" presName="sibTrans" presStyleCnt="0"/>
      <dgm:spPr/>
    </dgm:pt>
    <dgm:pt modelId="{B8E139E0-3214-4004-B44D-F2A6A83E27F3}" type="pres">
      <dgm:prSet presAssocID="{278244F4-5D14-4BEF-B575-EAFA518735D8}" presName="compNode" presStyleCnt="0"/>
      <dgm:spPr/>
    </dgm:pt>
    <dgm:pt modelId="{DB928767-2EC0-48CA-B99B-45F3DD7364D4}" type="pres">
      <dgm:prSet presAssocID="{278244F4-5D14-4BEF-B575-EAFA518735D8}" presName="bgRect" presStyleLbl="bgShp" presStyleIdx="1" presStyleCnt="3"/>
      <dgm:spPr/>
    </dgm:pt>
    <dgm:pt modelId="{10858DCC-8519-475A-9D08-1F0E9F3AB36F}" type="pres">
      <dgm:prSet presAssocID="{278244F4-5D14-4BEF-B575-EAFA518735D8}" presName="iconRect" presStyleLbl="nod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Облако"/>
        </a:ext>
      </dgm:extLst>
    </dgm:pt>
    <dgm:pt modelId="{BE6AF719-77B2-4C90-BF49-C81F32F412B5}" type="pres">
      <dgm:prSet presAssocID="{278244F4-5D14-4BEF-B575-EAFA518735D8}" presName="spaceRect" presStyleCnt="0"/>
      <dgm:spPr/>
    </dgm:pt>
    <dgm:pt modelId="{1DD0ED49-5294-48E1-B54B-F7E3A66CEF2C}" type="pres">
      <dgm:prSet presAssocID="{278244F4-5D14-4BEF-B575-EAFA518735D8}" presName="parTx" presStyleLbl="revTx" presStyleIdx="1" presStyleCnt="3">
        <dgm:presLayoutVars>
          <dgm:chMax val="0"/>
          <dgm:chPref val="0"/>
        </dgm:presLayoutVars>
      </dgm:prSet>
      <dgm:spPr/>
    </dgm:pt>
    <dgm:pt modelId="{D9E74F29-E639-4F02-BBF6-207C994763C0}" type="pres">
      <dgm:prSet presAssocID="{A9247B36-3AAA-4B8E-82CE-84A60A51577B}" presName="sibTrans" presStyleCnt="0"/>
      <dgm:spPr/>
    </dgm:pt>
    <dgm:pt modelId="{5B032BF6-926F-4CBB-8DD4-83B7D3C7D19E}" type="pres">
      <dgm:prSet presAssocID="{493CF588-C5E4-4BD0-8CA2-F3126236BE31}" presName="compNode" presStyleCnt="0"/>
      <dgm:spPr/>
    </dgm:pt>
    <dgm:pt modelId="{6EF5983E-AEB9-416C-AF48-A8BD4A155349}" type="pres">
      <dgm:prSet presAssocID="{493CF588-C5E4-4BD0-8CA2-F3126236BE31}" presName="bgRect" presStyleLbl="bgShp" presStyleIdx="2" presStyleCnt="3"/>
      <dgm:spPr/>
    </dgm:pt>
    <dgm:pt modelId="{C442F21E-8B44-4F04-9FC0-4CBE4B1A5B39}" type="pres">
      <dgm:prSet presAssocID="{493CF588-C5E4-4BD0-8CA2-F3126236BE31}" presName="iconRect" presStyleLbl="nod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62DE596E-EE15-4615-9F12-4C580E8145B8}" type="pres">
      <dgm:prSet presAssocID="{493CF588-C5E4-4BD0-8CA2-F3126236BE31}" presName="spaceRect" presStyleCnt="0"/>
      <dgm:spPr/>
    </dgm:pt>
    <dgm:pt modelId="{D055389F-68D0-49B5-9AF3-89AAB93169D3}" type="pres">
      <dgm:prSet presAssocID="{493CF588-C5E4-4BD0-8CA2-F3126236BE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C1DA22-BAE7-4438-9B85-BBA54FA828C1}" type="presOf" srcId="{278244F4-5D14-4BEF-B575-EAFA518735D8}" destId="{1DD0ED49-5294-48E1-B54B-F7E3A66CEF2C}" srcOrd="0" destOrd="0" presId="urn:microsoft.com/office/officeart/2018/2/layout/IconVerticalSolidList"/>
    <dgm:cxn modelId="{7666A726-4932-4939-8378-1420A1453499}" type="presOf" srcId="{1D8DE8C8-2872-4DC7-AD22-3FE3299A8DB8}" destId="{E8DD6C5A-C980-4CA1-B9BA-5B9B78F92CD4}" srcOrd="0" destOrd="0" presId="urn:microsoft.com/office/officeart/2018/2/layout/IconVerticalSolidList"/>
    <dgm:cxn modelId="{6A423569-CE61-455B-A906-58385DAAFBF8}" srcId="{B662014C-0D79-4DB7-9971-85BCBED6DFAB}" destId="{493CF588-C5E4-4BD0-8CA2-F3126236BE31}" srcOrd="2" destOrd="0" parTransId="{0F3DF666-334B-4111-BAC6-F9CD4A63C4C2}" sibTransId="{F44C8F69-5EDB-4995-A386-33CD05337BC5}"/>
    <dgm:cxn modelId="{05FABECB-99FF-4B61-94DB-E63EEB359164}" type="presOf" srcId="{B662014C-0D79-4DB7-9971-85BCBED6DFAB}" destId="{D5E99D9B-095C-4010-B695-8433DEC825DC}" srcOrd="0" destOrd="0" presId="urn:microsoft.com/office/officeart/2018/2/layout/IconVerticalSolidList"/>
    <dgm:cxn modelId="{FCD0DCD0-55D9-4A9E-B0F0-D6D0B171A11A}" srcId="{B662014C-0D79-4DB7-9971-85BCBED6DFAB}" destId="{1D8DE8C8-2872-4DC7-AD22-3FE3299A8DB8}" srcOrd="0" destOrd="0" parTransId="{7A3EFF05-30CB-4EF6-A578-2C84D93A9940}" sibTransId="{94CB6317-EF46-4294-9E12-98CE228B568E}"/>
    <dgm:cxn modelId="{EC1F20DA-F1EF-4933-B340-B27B924BEA5F}" srcId="{B662014C-0D79-4DB7-9971-85BCBED6DFAB}" destId="{278244F4-5D14-4BEF-B575-EAFA518735D8}" srcOrd="1" destOrd="0" parTransId="{CFADE80A-6791-45C3-85EB-72A8E88881BD}" sibTransId="{A9247B36-3AAA-4B8E-82CE-84A60A51577B}"/>
    <dgm:cxn modelId="{5B768FE9-4AB8-473D-B0FD-CB6CF0CB509B}" type="presOf" srcId="{493CF588-C5E4-4BD0-8CA2-F3126236BE31}" destId="{D055389F-68D0-49B5-9AF3-89AAB93169D3}" srcOrd="0" destOrd="0" presId="urn:microsoft.com/office/officeart/2018/2/layout/IconVerticalSolidList"/>
    <dgm:cxn modelId="{244BB1E6-01A5-4423-B467-CA9A1BE0B552}" type="presParOf" srcId="{D5E99D9B-095C-4010-B695-8433DEC825DC}" destId="{4289A1CB-05AF-48A8-9695-EA6909D44AB7}" srcOrd="0" destOrd="0" presId="urn:microsoft.com/office/officeart/2018/2/layout/IconVerticalSolidList"/>
    <dgm:cxn modelId="{BC51081C-3974-4B28-90E2-4922621143E3}" type="presParOf" srcId="{4289A1CB-05AF-48A8-9695-EA6909D44AB7}" destId="{321BB5CE-EE50-4E8F-8577-AEE2238A9CB4}" srcOrd="0" destOrd="0" presId="urn:microsoft.com/office/officeart/2018/2/layout/IconVerticalSolidList"/>
    <dgm:cxn modelId="{F51E10F4-7B13-4C96-92D7-9EB03B82EC96}" type="presParOf" srcId="{4289A1CB-05AF-48A8-9695-EA6909D44AB7}" destId="{894ABFAE-65D2-43A6-8A3C-E43D56998302}" srcOrd="1" destOrd="0" presId="urn:microsoft.com/office/officeart/2018/2/layout/IconVerticalSolidList"/>
    <dgm:cxn modelId="{8633553A-FA6F-4175-A66B-4338C7DB0D08}" type="presParOf" srcId="{4289A1CB-05AF-48A8-9695-EA6909D44AB7}" destId="{DFB29F61-5C39-4CC6-A3B7-E30C906569F2}" srcOrd="2" destOrd="0" presId="urn:microsoft.com/office/officeart/2018/2/layout/IconVerticalSolidList"/>
    <dgm:cxn modelId="{211E8CB2-D306-44FE-B75A-160975567F99}" type="presParOf" srcId="{4289A1CB-05AF-48A8-9695-EA6909D44AB7}" destId="{E8DD6C5A-C980-4CA1-B9BA-5B9B78F92CD4}" srcOrd="3" destOrd="0" presId="urn:microsoft.com/office/officeart/2018/2/layout/IconVerticalSolidList"/>
    <dgm:cxn modelId="{D25B6314-A384-49EE-BFDC-D690F6AA945A}" type="presParOf" srcId="{D5E99D9B-095C-4010-B695-8433DEC825DC}" destId="{4B1D3578-8CE7-49D6-B00B-D5824F157A09}" srcOrd="1" destOrd="0" presId="urn:microsoft.com/office/officeart/2018/2/layout/IconVerticalSolidList"/>
    <dgm:cxn modelId="{A7B79BD2-CF63-4590-A7D5-8718A87B8F88}" type="presParOf" srcId="{D5E99D9B-095C-4010-B695-8433DEC825DC}" destId="{B8E139E0-3214-4004-B44D-F2A6A83E27F3}" srcOrd="2" destOrd="0" presId="urn:microsoft.com/office/officeart/2018/2/layout/IconVerticalSolidList"/>
    <dgm:cxn modelId="{1194F3D8-25DF-4393-B361-6271E69017F7}" type="presParOf" srcId="{B8E139E0-3214-4004-B44D-F2A6A83E27F3}" destId="{DB928767-2EC0-48CA-B99B-45F3DD7364D4}" srcOrd="0" destOrd="0" presId="urn:microsoft.com/office/officeart/2018/2/layout/IconVerticalSolidList"/>
    <dgm:cxn modelId="{A1902CC7-6512-4D51-9A02-13E9F3950589}" type="presParOf" srcId="{B8E139E0-3214-4004-B44D-F2A6A83E27F3}" destId="{10858DCC-8519-475A-9D08-1F0E9F3AB36F}" srcOrd="1" destOrd="0" presId="urn:microsoft.com/office/officeart/2018/2/layout/IconVerticalSolidList"/>
    <dgm:cxn modelId="{0A79292C-5276-497F-ADE6-0FEE31DEF9DD}" type="presParOf" srcId="{B8E139E0-3214-4004-B44D-F2A6A83E27F3}" destId="{BE6AF719-77B2-4C90-BF49-C81F32F412B5}" srcOrd="2" destOrd="0" presId="urn:microsoft.com/office/officeart/2018/2/layout/IconVerticalSolidList"/>
    <dgm:cxn modelId="{5915E03C-7CFE-4845-96C6-EF9B4976B5E1}" type="presParOf" srcId="{B8E139E0-3214-4004-B44D-F2A6A83E27F3}" destId="{1DD0ED49-5294-48E1-B54B-F7E3A66CEF2C}" srcOrd="3" destOrd="0" presId="urn:microsoft.com/office/officeart/2018/2/layout/IconVerticalSolidList"/>
    <dgm:cxn modelId="{94676553-A6B7-4C99-B3A3-4D075DA66BFC}" type="presParOf" srcId="{D5E99D9B-095C-4010-B695-8433DEC825DC}" destId="{D9E74F29-E639-4F02-BBF6-207C994763C0}" srcOrd="3" destOrd="0" presId="urn:microsoft.com/office/officeart/2018/2/layout/IconVerticalSolidList"/>
    <dgm:cxn modelId="{BF7EF045-6556-4F41-9315-E5EA43B05167}" type="presParOf" srcId="{D5E99D9B-095C-4010-B695-8433DEC825DC}" destId="{5B032BF6-926F-4CBB-8DD4-83B7D3C7D19E}" srcOrd="4" destOrd="0" presId="urn:microsoft.com/office/officeart/2018/2/layout/IconVerticalSolidList"/>
    <dgm:cxn modelId="{16AF4781-71B1-4828-897B-0604976C371B}" type="presParOf" srcId="{5B032BF6-926F-4CBB-8DD4-83B7D3C7D19E}" destId="{6EF5983E-AEB9-416C-AF48-A8BD4A155349}" srcOrd="0" destOrd="0" presId="urn:microsoft.com/office/officeart/2018/2/layout/IconVerticalSolidList"/>
    <dgm:cxn modelId="{0FAD0F08-BAE4-408A-A549-2395F364DC8F}" type="presParOf" srcId="{5B032BF6-926F-4CBB-8DD4-83B7D3C7D19E}" destId="{C442F21E-8B44-4F04-9FC0-4CBE4B1A5B39}" srcOrd="1" destOrd="0" presId="urn:microsoft.com/office/officeart/2018/2/layout/IconVerticalSolidList"/>
    <dgm:cxn modelId="{BD9D95C3-482A-403E-AABD-B3DA90B02990}" type="presParOf" srcId="{5B032BF6-926F-4CBB-8DD4-83B7D3C7D19E}" destId="{62DE596E-EE15-4615-9F12-4C580E8145B8}" srcOrd="2" destOrd="0" presId="urn:microsoft.com/office/officeart/2018/2/layout/IconVerticalSolidList"/>
    <dgm:cxn modelId="{DF129AD9-69A8-4736-90BB-D6DFBC9710A1}" type="presParOf" srcId="{5B032BF6-926F-4CBB-8DD4-83B7D3C7D19E}" destId="{D055389F-68D0-49B5-9AF3-89AAB93169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6E7F1-DEC0-6944-9413-C7984D4881B3}">
      <dsp:nvSpPr>
        <dsp:cNvPr id="0" name=""/>
        <dsp:cNvSpPr/>
      </dsp:nvSpPr>
      <dsp:spPr>
        <a:xfrm>
          <a:off x="3201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Разработка методики исследования</a:t>
          </a:r>
          <a:endParaRPr lang="en-US" sz="1900" kern="1200"/>
        </a:p>
      </dsp:txBody>
      <dsp:txXfrm>
        <a:off x="783303" y="786678"/>
        <a:ext cx="2340306" cy="1560203"/>
      </dsp:txXfrm>
    </dsp:sp>
    <dsp:sp modelId="{8BC64779-72A3-A044-9E45-406B37F5300D}">
      <dsp:nvSpPr>
        <dsp:cNvPr id="0" name=""/>
        <dsp:cNvSpPr/>
      </dsp:nvSpPr>
      <dsp:spPr>
        <a:xfrm>
          <a:off x="3513659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Проведение экспериментального исследования</a:t>
          </a:r>
          <a:endParaRPr lang="en-US" sz="1900" kern="1200"/>
        </a:p>
      </dsp:txBody>
      <dsp:txXfrm>
        <a:off x="4293761" y="786678"/>
        <a:ext cx="2340306" cy="1560203"/>
      </dsp:txXfrm>
    </dsp:sp>
    <dsp:sp modelId="{6B675743-92E3-3B48-94A1-08F42C6AFA60}">
      <dsp:nvSpPr>
        <dsp:cNvPr id="0" name=""/>
        <dsp:cNvSpPr/>
      </dsp:nvSpPr>
      <dsp:spPr>
        <a:xfrm>
          <a:off x="7024118" y="786678"/>
          <a:ext cx="3900509" cy="156020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Анализ результатов экспериментов и оценка эффективности</a:t>
          </a:r>
          <a:endParaRPr lang="en-US" sz="1900" kern="1200"/>
        </a:p>
      </dsp:txBody>
      <dsp:txXfrm>
        <a:off x="7804220" y="786678"/>
        <a:ext cx="2340306" cy="1560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BB5CE-EE50-4E8F-8577-AEE2238A9CB4}">
      <dsp:nvSpPr>
        <dsp:cNvPr id="0" name=""/>
        <dsp:cNvSpPr/>
      </dsp:nvSpPr>
      <dsp:spPr>
        <a:xfrm>
          <a:off x="0" y="449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4ABFAE-65D2-43A6-8A3C-E43D56998302}">
      <dsp:nvSpPr>
        <dsp:cNvPr id="0" name=""/>
        <dsp:cNvSpPr/>
      </dsp:nvSpPr>
      <dsp:spPr>
        <a:xfrm>
          <a:off x="318269" y="237179"/>
          <a:ext cx="578672" cy="578672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DD6C5A-C980-4CA1-B9BA-5B9B78F92CD4}">
      <dsp:nvSpPr>
        <dsp:cNvPr id="0" name=""/>
        <dsp:cNvSpPr/>
      </dsp:nvSpPr>
      <dsp:spPr>
        <a:xfrm>
          <a:off x="1215211" y="449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Разработан алгоритм индексации распределенного облака точек с помощью </a:t>
          </a:r>
          <a:r>
            <a:rPr lang="en-US" sz="2500" kern="1200" dirty="0"/>
            <a:t>kd-</a:t>
          </a:r>
          <a:r>
            <a:rPr lang="ru-RU" sz="2500" kern="1200" dirty="0"/>
            <a:t>дерева. </a:t>
          </a:r>
          <a:endParaRPr lang="en-US" sz="2500" kern="1200" dirty="0"/>
        </a:p>
      </dsp:txBody>
      <dsp:txXfrm>
        <a:off x="1215211" y="449"/>
        <a:ext cx="8508819" cy="1052131"/>
      </dsp:txXfrm>
    </dsp:sp>
    <dsp:sp modelId="{DB928767-2EC0-48CA-B99B-45F3DD7364D4}">
      <dsp:nvSpPr>
        <dsp:cNvPr id="0" name=""/>
        <dsp:cNvSpPr/>
      </dsp:nvSpPr>
      <dsp:spPr>
        <a:xfrm>
          <a:off x="0" y="1315613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58DCC-8519-475A-9D08-1F0E9F3AB36F}">
      <dsp:nvSpPr>
        <dsp:cNvPr id="0" name=""/>
        <dsp:cNvSpPr/>
      </dsp:nvSpPr>
      <dsp:spPr>
        <a:xfrm>
          <a:off x="318269" y="1552342"/>
          <a:ext cx="578672" cy="578672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D0ED49-5294-48E1-B54B-F7E3A66CEF2C}">
      <dsp:nvSpPr>
        <dsp:cNvPr id="0" name=""/>
        <dsp:cNvSpPr/>
      </dsp:nvSpPr>
      <dsp:spPr>
        <a:xfrm>
          <a:off x="1215211" y="1315613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Алгоритм протестирован на модельной задаче поиска точек облака в заданной области пространства.</a:t>
          </a:r>
          <a:endParaRPr lang="en-US" sz="2500" kern="1200" dirty="0"/>
        </a:p>
      </dsp:txBody>
      <dsp:txXfrm>
        <a:off x="1215211" y="1315613"/>
        <a:ext cx="8508819" cy="1052131"/>
      </dsp:txXfrm>
    </dsp:sp>
    <dsp:sp modelId="{6EF5983E-AEB9-416C-AF48-A8BD4A155349}">
      <dsp:nvSpPr>
        <dsp:cNvPr id="0" name=""/>
        <dsp:cNvSpPr/>
      </dsp:nvSpPr>
      <dsp:spPr>
        <a:xfrm>
          <a:off x="0" y="2630777"/>
          <a:ext cx="9724031" cy="10521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42F21E-8B44-4F04-9FC0-4CBE4B1A5B39}">
      <dsp:nvSpPr>
        <dsp:cNvPr id="0" name=""/>
        <dsp:cNvSpPr/>
      </dsp:nvSpPr>
      <dsp:spPr>
        <a:xfrm>
          <a:off x="318269" y="2867506"/>
          <a:ext cx="578672" cy="578672"/>
        </a:xfrm>
        <a:prstGeom prst="rect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5389F-68D0-49B5-9AF3-89AAB93169D3}">
      <dsp:nvSpPr>
        <dsp:cNvPr id="0" name=""/>
        <dsp:cNvSpPr/>
      </dsp:nvSpPr>
      <dsp:spPr>
        <a:xfrm>
          <a:off x="1215211" y="2630777"/>
          <a:ext cx="8508819" cy="1052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51" tIns="111351" rIns="111351" bIns="1113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Показано ускорение решения модельной задачи при использовании предложенного подхода.</a:t>
          </a:r>
          <a:endParaRPr lang="en-US" sz="2500" kern="1200"/>
        </a:p>
      </dsp:txBody>
      <dsp:txXfrm>
        <a:off x="1215211" y="2630777"/>
        <a:ext cx="8508819" cy="105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8C57-D6B3-9447-A68B-1B0BA06B1AAF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8E5B3-ADA4-9643-8516-C9D804832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ighlight>
                  <a:srgbClr val="FFFF00"/>
                </a:highlight>
              </a:rPr>
              <a:t>Подчеркнуть, что свой алгоритм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8E5B3-ADA4-9643-8516-C9D804832C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21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ighlight>
                  <a:srgbClr val="FFFF00"/>
                </a:highlight>
              </a:rPr>
              <a:t>Рассказать, что это модельная задача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8E5B3-ADA4-9643-8516-C9D804832C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3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B54A2-9E3F-7B77-76D8-99F983F4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EDD5-612E-F514-6D54-D6F334AD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46D43-563E-397B-A2E0-DC47CD65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023E4-DE0A-100B-DD08-8CD3BFB5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D95B8-DA82-B8DA-9413-169FF66D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0B60-D062-9229-8F22-C0934087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475CD-79C1-49F2-29DE-AADFB54E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A6E8B-5D36-3A06-2405-BABE673E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740FD-7AAD-C274-9492-0AB7CBCE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F32D0-5A35-BA9E-190E-6289437D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94FAF9-BA23-717F-AED8-EA84D566E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F282CE-D8F0-3CCF-7DB4-7C60C4D3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1465D-3836-3DC0-3A01-95A99A39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1B73-62A2-B9E9-42DA-D9EA134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E6585-512F-3B79-06E1-52C3265B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45047-70F4-2508-B4F5-87A8E1C3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DD692-3432-BA4F-A15D-F00B0A56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35B3A-C79A-73D2-4686-20D3C78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6A268-D5A0-FA8B-905F-9428D1D8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3CA65-1E60-D6D6-F916-14D2F36C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BB7FD-5D2C-71DA-B02D-A8E90F86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3B03C1-4254-2D77-37B9-503BF8DD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BC854-CEC4-BDE7-0890-02392768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A1262-10A9-D474-CD5C-902A35BD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27582-DAF3-BD84-9AC1-DFCE1736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27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B8F97-D78A-4583-0E2D-3FBE9726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5232E-1420-574C-DD9B-5B305DD5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1E804F-99ED-D93F-C0BF-0C5B73DA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868EDA-EF13-6047-DFA1-D9316553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B37B07-B3C9-A5AF-A235-EB9EA6E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006AF-21D0-E8F0-9C76-2310B543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1D5D5-3714-4282-32F8-BA8D8ED7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F0435-CF8E-3B40-ADD4-3F0FA1B7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89ABCF-0061-77D0-B867-4F1EDBD8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0A090D-956A-7557-ECBE-3B123686A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AEBBDF-A891-841B-1336-5482B1CA5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A2F5FF-D944-0A6A-2D00-1123CFDC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C518E1-A7B1-F2B5-5E68-F4213969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6965A8-4A3A-48F1-25C5-BC96057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09317-15AF-E1D5-B057-73356A9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13248-7078-79E2-760D-C5AA448C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EF3117-1C12-915D-BBBF-0937E23E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647C5F-358F-762B-CCA1-67FA0815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65E01D-71C3-5A1E-7665-BBA669F1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D6853C-E494-CC58-3792-4D42F11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2F8E12-8247-3A44-BB62-0105619A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502F3-AC7D-B24B-DDBD-5213A840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69859-053B-2E24-7FA8-6E3FFF61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8DBF3B-611C-4408-6288-17C5DCF6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BE11F-8D77-6634-D28A-13C1AFC1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648BAB-D42E-8A24-FEDC-C3D6C7A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91553-8EE4-A575-75E3-09201044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693DB-D432-8A24-A707-44A6496B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BBF7B9-5B90-A1E0-4675-690B2520A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92A0DF-8E8E-84BC-3A7A-15C30907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941AF7-8545-D256-5918-6F7E5DC5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054C9-9FA3-FE6E-B24E-65655515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9A19E-C6C7-86EB-BC7A-9479AFF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0F665-E6C3-85BA-14D4-3193BF04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86A1D7-EB47-2FC2-AA31-6B6CD8B9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8A0EB-88B9-F3CA-9C67-7B4CEF716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AB18-4DC0-294C-844C-ADA7FB273D7B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0F6A8-124C-DA44-7309-33EC8534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8D1A5-7523-F342-5930-C2BCB234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08B8F-603B-6263-1432-9ED87152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>
                <a:solidFill>
                  <a:srgbClr val="FFFFFF"/>
                </a:solidFill>
              </a:rPr>
              <a:t>Исследование эффективности использования </a:t>
            </a:r>
            <a:r>
              <a:rPr lang="en" sz="4800" dirty="0">
                <a:solidFill>
                  <a:srgbClr val="FFFFFF"/>
                </a:solidFill>
              </a:rPr>
              <a:t>kd</a:t>
            </a:r>
            <a:r>
              <a:rPr lang="ru-RU" sz="4800" dirty="0">
                <a:solidFill>
                  <a:srgbClr val="FFFFFF"/>
                </a:solidFill>
              </a:rPr>
              <a:t>-деревьев при параллельной обработке облаков точек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AC59E6-796C-499A-0C12-F2A51003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Студент: Арбузов Николай Романович</a:t>
            </a:r>
          </a:p>
          <a:p>
            <a:pPr algn="l"/>
            <a:r>
              <a:rPr lang="ru-RU" dirty="0"/>
              <a:t>Научный руководитель: </a:t>
            </a:r>
            <a:r>
              <a:rPr lang="ru-RU" dirty="0" err="1"/>
              <a:t>к.ф-м.н</a:t>
            </a:r>
            <a:r>
              <a:rPr lang="ru-RU" dirty="0"/>
              <a:t>., доцент И.М. Никольский </a:t>
            </a:r>
          </a:p>
        </p:txBody>
      </p:sp>
    </p:spTree>
    <p:extLst>
      <p:ext uri="{BB962C8B-B14F-4D97-AF65-F5344CB8AC3E}">
        <p14:creationId xmlns:p14="http://schemas.microsoft.com/office/powerpoint/2010/main" val="406017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406F8-6D0B-D27B-1699-2654288A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 dirty="0" err="1">
                <a:solidFill>
                  <a:srgbClr val="FFFFFF"/>
                </a:solidFill>
              </a:rPr>
              <a:t>Результаты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исследования</a:t>
            </a:r>
            <a:br>
              <a:rPr lang="ru-RU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MPI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C81CD9-E092-6805-3948-66BCB0C7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-1116218"/>
            <a:ext cx="8343435" cy="90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C5645-02F1-AC08-8A74-FDA76998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Кубы из 100 000 и 10 000 000 точек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88FA57-B0A4-9F06-BCCF-E89C0099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83" y="1753032"/>
            <a:ext cx="8838059" cy="23641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3E6F67-E936-895D-F7C8-E90921BE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71" y="4293796"/>
            <a:ext cx="8838057" cy="23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6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9ACE6-F171-1BFA-A726-E2D16067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Fantasy Dragon </a:t>
            </a:r>
            <a:r>
              <a:rPr lang="en-US" sz="4000" dirty="0" err="1">
                <a:solidFill>
                  <a:srgbClr val="FFFFFF"/>
                </a:solidFill>
              </a:rPr>
              <a:t>и</a:t>
            </a:r>
            <a:r>
              <a:rPr lang="en-US" sz="4000" dirty="0">
                <a:solidFill>
                  <a:srgbClr val="FFFFFF"/>
                </a:solidFill>
              </a:rPr>
              <a:t> Bearded guy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CBC49B-4CBF-99FD-730F-44DC87D1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82" y="1776482"/>
            <a:ext cx="8838059" cy="23641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139307-D87A-7BA2-C594-8D28DD66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86" y="4140661"/>
            <a:ext cx="8756228" cy="23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2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251FE-6B10-D84F-1E6B-6D80CC47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Основные результаты</a:t>
            </a: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B61D47B0-F1B5-32CA-ABDA-87762CFC3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758443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04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056B1-2FE3-7CE0-DD0A-9EA86885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6588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4384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4006E-9E50-144C-9C97-34038AC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Список литературы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AEC62-CB26-45C5-5F4A-68D970FF2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152352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Adamsson M., Vorkapic A.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 comparison study of Kd­tree, Vp­tree and Octree for storing neuronal morphology data with respect to performance [Отчет] : Degree Project in Computer Science / Computer Science and Communication ; KTH Royal Institute of Technology. - Stockholm : [б.н.], 2016.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Bentley J.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Multidimensional Binary Search Trees Used for Associative Searching [Дневник] // Communications of the ACM. - New YorkNYUnited States : Association for Computing Machinery, 1 сентябрь 1975 г.. - 9 : Т. 18. - стр. 509–517.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Greenspan M., Yurick M.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Approximate kd tree search for efficient ICP [Конференция] // Proceedings of the Fourth International Conference on 3-D Digital Imaging and Modeling (3DIM 2003). - Kingston, Ontario, Canada : IEEE, 2003. - стр. 442 - 448.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Guttman A.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R-trees: a dynamic index structure for spatial searching [Конференция] // Proceedings of the 1984 ACM SIGMOD international conference on Management of data. - Berkeley : University of California , 1984. - стр. 47–57.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Meagher D.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Octree Encoding: A New Technique for the Representation, Manipulation and Display of Arbitrary 3-D Objects by Computer [Книга]. - Troy : Rensselaer Polytechnic Institute, Image Processing Laboratory, 1980. - Т. 1.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Narasimhulu Y. et al.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CKD-Tree: An Improved KD-Tree Construction Algorithm [Конференция] // Proceedings of the ISIC 2021: International Semantic Intelligence Conference. - New Delhi, India : SCIS, University of Hyderabad, 2021. - стр. 211-218.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Nuchter A., Lingemann K., Hertzberg J.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Cached kd tree search for ICP algorithms [Конференция] // Proceedings of the Sixth International Conference on 3-D Digital Imaging and Modeling (3DIM 2007). - Osnabruck, Germany : IEEE, 2007. - стр. 419-426.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Shevtsov M., Soupikov A., Kapustin A.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Highly parallel fast KD‐tree construction for interactive ray tracing of dynamic scenes [Дневник] // Computer Graphics Forum. - Oxford, UK : Blackwell Publishing Ltd, 2007 г.. - 3 : Т. 26. - стр. 395-404.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Zhou H. et al.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Research on volume prediction of single tree canopy based on three-dimensional (3D) LiDAR and clustering segmentation [Дневник] // International Journal of Remote Sensing. - 2021 г.. - 2 : Т. 42. - стр. 738-755.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ru-RU" sz="1100" b="1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Zhou K. et al.</a:t>
            </a:r>
            <a:r>
              <a:rPr kumimoji="0" lang="en-US" altLang="ru-RU" sz="11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Real-time kd-tree construction on graphics hardware [Дневник]. - [б.м.] : ACM Transactions on Graphics (TOG), 2008 г.. - 5 : Т. 27.</a:t>
            </a:r>
            <a:endParaRPr kumimoji="0" lang="en-US" altLang="ru-RU" sz="11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07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4E19C-06FE-DDBE-A9A2-9EF00D1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Облако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0F2A-688D-C13F-3276-FCCD96EB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86037"/>
            <a:ext cx="554355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1" dirty="0"/>
              <a:t>Облако точек </a:t>
            </a:r>
            <a:r>
              <a:rPr lang="ru-RU" dirty="0"/>
              <a:t>– набор трехмерных точек, представляющих поверхность некоторого объекта.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449883-510A-6C53-8E22-3E1FE9E5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225487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7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4E19C-06FE-DDBE-A9A2-9EF00D1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Области использования </a:t>
            </a:r>
            <a:br>
              <a:rPr lang="ru-RU" sz="4000" dirty="0">
                <a:solidFill>
                  <a:srgbClr val="FFFFFF"/>
                </a:solidFill>
              </a:rPr>
            </a:br>
            <a:r>
              <a:rPr lang="ru-RU" sz="4000" dirty="0">
                <a:solidFill>
                  <a:srgbClr val="FFFFFF"/>
                </a:solidFill>
              </a:rPr>
              <a:t>облаков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0F2A-688D-C13F-3276-FCCD96EB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529471" cy="3683358"/>
          </a:xfrm>
        </p:spPr>
        <p:txBody>
          <a:bodyPr anchor="ctr">
            <a:normAutofit/>
          </a:bodyPr>
          <a:lstStyle/>
          <a:p>
            <a:r>
              <a:rPr lang="ru-RU" b="0" i="0" dirty="0">
                <a:effectLst/>
              </a:rPr>
              <a:t>Компьютерное зрение</a:t>
            </a:r>
          </a:p>
          <a:p>
            <a:r>
              <a:rPr lang="ru-RU" b="0" i="0" dirty="0">
                <a:effectLst/>
              </a:rPr>
              <a:t>Графика </a:t>
            </a:r>
          </a:p>
          <a:p>
            <a:r>
              <a:rPr lang="ru-RU" dirty="0"/>
              <a:t>Геодезия</a:t>
            </a:r>
          </a:p>
          <a:p>
            <a:r>
              <a:rPr lang="ru-RU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7997E3-BF9A-F65C-5E84-81DC545A7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8" r="13832"/>
          <a:stretch/>
        </p:blipFill>
        <p:spPr bwMode="auto">
          <a:xfrm>
            <a:off x="6634695" y="1597432"/>
            <a:ext cx="2608730" cy="22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BIGON unleashes the true capacity of point clouds | Geo Week News |  Lidar, 3D, and more tools at the intersection of geospatial technology and  the built world">
            <a:extLst>
              <a:ext uri="{FF2B5EF4-FFF2-40B4-BE49-F238E27FC236}">
                <a16:creationId xmlns:a16="http://schemas.microsoft.com/office/drawing/2014/main" id="{459A1267-3667-3FE0-1C21-D4355A82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95" y="3974790"/>
            <a:ext cx="5009120" cy="281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int Cloud Smart Mapping in 3D with Scene Viewer">
            <a:extLst>
              <a:ext uri="{FF2B5EF4-FFF2-40B4-BE49-F238E27FC236}">
                <a16:creationId xmlns:a16="http://schemas.microsoft.com/office/drawing/2014/main" id="{0FFC2529-090F-822A-C4BB-E98E2592D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7180"/>
          <a:stretch/>
        </p:blipFill>
        <p:spPr bwMode="auto">
          <a:xfrm>
            <a:off x="9357101" y="1597433"/>
            <a:ext cx="2286714" cy="229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8E6A8-A987-EA27-CC2C-93B90871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Kd-</a:t>
            </a:r>
            <a:r>
              <a:rPr lang="ru-RU" sz="4000" dirty="0">
                <a:solidFill>
                  <a:srgbClr val="FFFFFF"/>
                </a:solidFill>
              </a:rPr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D61C4-9B9C-191A-9C1E-62F071958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72440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Kd-</a:t>
            </a:r>
            <a:r>
              <a:rPr lang="ru-RU" sz="2000" b="1" dirty="0"/>
              <a:t>дерево </a:t>
            </a:r>
            <a:r>
              <a:rPr lang="ru-RU" sz="2000" dirty="0"/>
              <a:t>– древовидная структура данных, предназначенная для индексации наборов </a:t>
            </a:r>
            <a:r>
              <a:rPr lang="en-US" sz="2000" dirty="0"/>
              <a:t>k-</a:t>
            </a:r>
            <a:r>
              <a:rPr lang="ru-RU" sz="2000" dirty="0"/>
              <a:t>мерных точек.</a:t>
            </a:r>
          </a:p>
          <a:p>
            <a:pPr marL="0" indent="0">
              <a:buNone/>
            </a:pPr>
            <a:r>
              <a:rPr lang="ru-RU" sz="2000" dirty="0"/>
              <a:t>Листовые узлы хранят данные</a:t>
            </a:r>
          </a:p>
          <a:p>
            <a:pPr marL="0" indent="0">
              <a:buNone/>
            </a:pPr>
            <a:r>
              <a:rPr lang="ru-RU" sz="2000" dirty="0"/>
              <a:t>Внутренние узлы служат, как связующие звенья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4D751-C5DD-4376-6E42-352889B8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56" y="2566170"/>
            <a:ext cx="5163644" cy="32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8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684FB-E8E0-B43B-2A24-D7EA4ABF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Цели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ru-RU" sz="4000" dirty="0">
                <a:solidFill>
                  <a:srgbClr val="FFFFFF"/>
                </a:solidFill>
              </a:rPr>
              <a:t>и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65BA6-2BA7-7631-71F2-021393CE1AD6}"/>
              </a:ext>
            </a:extLst>
          </p:cNvPr>
          <p:cNvSpPr txBox="1"/>
          <p:nvPr/>
        </p:nvSpPr>
        <p:spPr>
          <a:xfrm>
            <a:off x="644055" y="2714423"/>
            <a:ext cx="10927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Цель работы</a:t>
            </a:r>
            <a:r>
              <a:rPr lang="ru-RU" sz="2000" dirty="0"/>
              <a:t>: создание параллельного алгоритма индексирования распределенных облаков точек с помощью </a:t>
            </a:r>
            <a:r>
              <a:rPr lang="en-US" sz="2000" dirty="0"/>
              <a:t>kd</a:t>
            </a:r>
            <a:r>
              <a:rPr lang="ru-RU" sz="2000" dirty="0"/>
              <a:t>-дерева и исследование его эффективности.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8F586947-1B0F-C086-92DD-795FC7BE5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832895"/>
              </p:ext>
            </p:extLst>
          </p:nvPr>
        </p:nvGraphicFramePr>
        <p:xfrm>
          <a:off x="644055" y="3422309"/>
          <a:ext cx="10927829" cy="313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8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B0587-B58A-3010-AF67-BD30752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Методика исследования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989C72-EE38-6AA9-54D1-F1C37FF9C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2" y="1891971"/>
            <a:ext cx="3357008" cy="20977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31FE1-3BCB-EDAB-D007-AA94289F01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10626" r="9552" b="9552"/>
          <a:stretch/>
        </p:blipFill>
        <p:spPr bwMode="auto">
          <a:xfrm>
            <a:off x="7612772" y="4284244"/>
            <a:ext cx="3357008" cy="20980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BE504E6-84C7-9FA9-ECE8-610984E90C16}"/>
              </a:ext>
            </a:extLst>
          </p:cNvPr>
          <p:cNvSpPr txBox="1">
            <a:spLocks/>
          </p:cNvSpPr>
          <p:nvPr/>
        </p:nvSpPr>
        <p:spPr>
          <a:xfrm>
            <a:off x="1444186" y="2163880"/>
            <a:ext cx="4724401" cy="365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Тестовые данные</a:t>
            </a:r>
          </a:p>
          <a:p>
            <a:r>
              <a:rPr lang="ru-RU" sz="2000" dirty="0"/>
              <a:t>Кубы из 100</a:t>
            </a:r>
            <a:r>
              <a:rPr lang="en-US" sz="2000" dirty="0"/>
              <a:t> 00</a:t>
            </a:r>
            <a:r>
              <a:rPr lang="ru-RU" sz="2000" dirty="0"/>
              <a:t>0, 1</a:t>
            </a:r>
            <a:r>
              <a:rPr lang="en-US" sz="2000" dirty="0"/>
              <a:t> 0</a:t>
            </a:r>
            <a:r>
              <a:rPr lang="ru-RU" sz="2000" dirty="0"/>
              <a:t>00</a:t>
            </a:r>
            <a:r>
              <a:rPr lang="en-US" sz="2000" dirty="0"/>
              <a:t> 0</a:t>
            </a:r>
            <a:r>
              <a:rPr lang="ru-RU" sz="2000" dirty="0"/>
              <a:t>00, 1</a:t>
            </a:r>
            <a:r>
              <a:rPr lang="en-US" sz="2000" dirty="0"/>
              <a:t>0 </a:t>
            </a:r>
            <a:r>
              <a:rPr lang="ru-RU" sz="2000" dirty="0"/>
              <a:t>000</a:t>
            </a:r>
            <a:r>
              <a:rPr lang="en-US" sz="2000" dirty="0"/>
              <a:t> 0</a:t>
            </a:r>
            <a:r>
              <a:rPr lang="ru-RU" sz="2000" dirty="0"/>
              <a:t>00 точек</a:t>
            </a:r>
          </a:p>
          <a:p>
            <a:r>
              <a:rPr lang="en-US" sz="2000" dirty="0"/>
              <a:t>Fantasy Dragon</a:t>
            </a:r>
            <a:r>
              <a:rPr lang="ru-RU" sz="2000" dirty="0"/>
              <a:t> (2 499 971 точка)</a:t>
            </a:r>
            <a:endParaRPr lang="en-US" sz="2000" dirty="0"/>
          </a:p>
          <a:p>
            <a:r>
              <a:rPr lang="en-US" sz="2000" dirty="0"/>
              <a:t>Bearded guy</a:t>
            </a:r>
            <a:r>
              <a:rPr lang="ru-RU" sz="2000" dirty="0"/>
              <a:t> (1 024 356 точек)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Отдельно рассматриваются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Построение дерева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Алгоритм нахождения точек в области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29431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8BA33-4071-41F1-F0F1-998557ED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 fontScale="90000"/>
          </a:bodyPr>
          <a:lstStyle/>
          <a:p>
            <a:r>
              <a:rPr lang="ru-RU" sz="4000" dirty="0"/>
              <a:t>Построение распределенного </a:t>
            </a:r>
            <a:r>
              <a:rPr lang="en-US" sz="4000" dirty="0"/>
              <a:t>kd-</a:t>
            </a:r>
            <a:r>
              <a:rPr lang="ru-RU" sz="4000" dirty="0"/>
              <a:t>дерева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91C82-E4B7-C84E-D7CE-18549FC44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396" y="2277036"/>
                <a:ext cx="5814239" cy="3461155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Построение дерева процессов. Определение отношения узлов родитель – потомок </a:t>
                </a:r>
                <a:endParaRPr lang="ru-RU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=2∗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𝑟𝑎𝑛𝑘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Пересылка частей облака точек к листовым узлам</a:t>
                </a:r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𝑎𝑥𝑖𝑠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𝑟𝑎𝑛𝑘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 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3</m:t>
                      </m:r>
                    </m:oMath>
                  </m:oMathPara>
                </a14:m>
                <a:endParaRPr lang="ru-RU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/>
                  <a:t>Построение локальных </a:t>
                </a:r>
                <a:r>
                  <a:rPr lang="en-US" sz="2000" dirty="0"/>
                  <a:t>kd-</a:t>
                </a:r>
                <a:r>
                  <a:rPr lang="ru-RU" sz="2000" dirty="0"/>
                  <a:t>деревьев на листовых узлах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091C82-E4B7-C84E-D7CE-18549FC44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396" y="2277036"/>
                <a:ext cx="5814239" cy="3461155"/>
              </a:xfrm>
              <a:blipFill>
                <a:blip r:embed="rId3"/>
                <a:stretch>
                  <a:fillRect l="-1089" b="-10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A20A3-C95B-4CAB-C468-24A7BF64E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78" y="3227066"/>
            <a:ext cx="3559321" cy="24203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140A6-2B44-C882-8111-99061D440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952" y="553137"/>
            <a:ext cx="3546283" cy="24203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7138C-3755-A374-E38D-F396C9FA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Поиск точек в заданной области с помощью распределенного </a:t>
            </a:r>
            <a:br>
              <a:rPr lang="ru-RU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kd-</a:t>
            </a:r>
            <a:r>
              <a:rPr lang="ru-RU" sz="3200" dirty="0">
                <a:solidFill>
                  <a:srgbClr val="FFFFFF"/>
                </a:solidFill>
              </a:rPr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2CF724-23E9-2ECD-9700-5CEDC0A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2657790" cy="3683358"/>
          </a:xfrm>
        </p:spPr>
        <p:txBody>
          <a:bodyPr anchor="ctr">
            <a:normAutofit/>
          </a:bodyPr>
          <a:lstStyle/>
          <a:p>
            <a:endParaRPr lang="ru-RU" sz="200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01D235A-D04B-8E61-13E0-7BE2CB1BC4A3}"/>
              </a:ext>
            </a:extLst>
          </p:cNvPr>
          <p:cNvGrpSpPr/>
          <p:nvPr/>
        </p:nvGrpSpPr>
        <p:grpSpPr>
          <a:xfrm>
            <a:off x="4376197" y="1748844"/>
            <a:ext cx="7468995" cy="4822063"/>
            <a:chOff x="2537207" y="1754754"/>
            <a:chExt cx="7468995" cy="482206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691A00E-B930-9A7D-8165-499C3D600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207" y="1754754"/>
              <a:ext cx="3558793" cy="222402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EA08E36-98F4-3810-2FBB-CA1842E9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409" y="1768992"/>
              <a:ext cx="3558793" cy="2223474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385E03B-DAD3-CD26-E2D0-5B4E9E8C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208" y="4339438"/>
              <a:ext cx="3558792" cy="2224024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89FC40CB-58B2-BEA0-2CD2-03E2B4395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409" y="4353124"/>
              <a:ext cx="3558792" cy="2223693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BE09300-1000-392C-9E17-5BE86826EFEF}"/>
              </a:ext>
            </a:extLst>
          </p:cNvPr>
          <p:cNvGrpSpPr/>
          <p:nvPr/>
        </p:nvGrpSpPr>
        <p:grpSpPr>
          <a:xfrm>
            <a:off x="346808" y="2590509"/>
            <a:ext cx="3559321" cy="2420338"/>
            <a:chOff x="346808" y="2874819"/>
            <a:chExt cx="3559321" cy="242033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4E1788C-9D7C-4EBE-9AB0-6E8D729B6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808" y="2874819"/>
              <a:ext cx="3559321" cy="2420338"/>
            </a:xfrm>
            <a:prstGeom prst="rect">
              <a:avLst/>
            </a:prstGeom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E0899C3-433F-9FEB-F4B4-48CF441771AC}"/>
                </a:ext>
              </a:extLst>
            </p:cNvPr>
            <p:cNvSpPr/>
            <p:nvPr/>
          </p:nvSpPr>
          <p:spPr>
            <a:xfrm>
              <a:off x="2958353" y="3559240"/>
              <a:ext cx="546847" cy="600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9B8F352-0B43-4B8A-8154-B909B4098727}"/>
                </a:ext>
              </a:extLst>
            </p:cNvPr>
            <p:cNvSpPr/>
            <p:nvPr/>
          </p:nvSpPr>
          <p:spPr>
            <a:xfrm>
              <a:off x="1121228" y="3566924"/>
              <a:ext cx="546847" cy="600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AA255A7-67B6-EEF1-8721-61B3170676C3}"/>
                </a:ext>
              </a:extLst>
            </p:cNvPr>
            <p:cNvSpPr/>
            <p:nvPr/>
          </p:nvSpPr>
          <p:spPr>
            <a:xfrm>
              <a:off x="1914675" y="2906548"/>
              <a:ext cx="859261" cy="691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08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B3F4C-A820-046E-1A06-B411C470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3200" dirty="0">
                <a:solidFill>
                  <a:srgbClr val="FFFFFF"/>
                </a:solidFill>
              </a:rPr>
              <a:t>Вычислительные системы для проведения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3A528-7E61-FD86-98EA-F3F8C4E1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Локальный компьютер – тестирование и визуализация</a:t>
            </a:r>
          </a:p>
          <a:p>
            <a:r>
              <a:rPr lang="ru-RU" sz="2000" dirty="0">
                <a:effectLst/>
              </a:rPr>
              <a:t>Процессор: </a:t>
            </a:r>
            <a:r>
              <a:rPr lang="en" sz="2000" dirty="0">
                <a:effectLst/>
              </a:rPr>
              <a:t>2 GHz 4‑</a:t>
            </a:r>
            <a:r>
              <a:rPr lang="ru-RU" sz="2000" dirty="0">
                <a:effectLst/>
              </a:rPr>
              <a:t>ядерный процессор </a:t>
            </a:r>
            <a:r>
              <a:rPr lang="en" sz="2000" dirty="0">
                <a:effectLst/>
              </a:rPr>
              <a:t>Intel Core i5</a:t>
            </a:r>
          </a:p>
          <a:p>
            <a:r>
              <a:rPr lang="ru-RU" sz="2000" dirty="0"/>
              <a:t>ОЗУ: 16 ГБ 3733 </a:t>
            </a:r>
            <a:r>
              <a:rPr lang="en" sz="2000" dirty="0"/>
              <a:t>MHz LPDDR4X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Polus</a:t>
            </a:r>
            <a:r>
              <a:rPr lang="ru-RU" sz="2000" b="1" dirty="0"/>
              <a:t> – исследовательские запуски</a:t>
            </a:r>
            <a:endParaRPr lang="en-US" sz="2000" b="1" dirty="0"/>
          </a:p>
          <a:p>
            <a:r>
              <a:rPr lang="ru-RU" sz="2000" dirty="0"/>
              <a:t>5 вычислительных узлов</a:t>
            </a:r>
          </a:p>
          <a:p>
            <a:pPr lvl="1"/>
            <a:r>
              <a:rPr lang="ru-RU" sz="2000" dirty="0"/>
              <a:t>Процессор: два 10-ядерных процессора </a:t>
            </a:r>
            <a:r>
              <a:rPr lang="en-US" sz="2000" dirty="0"/>
              <a:t>IBM POWER8</a:t>
            </a:r>
            <a:r>
              <a:rPr lang="ru-RU" sz="2000" dirty="0"/>
              <a:t>, 8 потоков на ядро</a:t>
            </a:r>
          </a:p>
          <a:p>
            <a:pPr lvl="1"/>
            <a:r>
              <a:rPr lang="ru-RU" sz="2000" dirty="0"/>
              <a:t>ОЗУ: 256 Гбайт (в узле 5 оперативная память 1024 Гбайт) с ЕСС контролем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353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14838</TotalTime>
  <Words>850</Words>
  <Application>Microsoft Macintosh PowerPoint</Application>
  <PresentationFormat>Широкоэкранный</PresentationFormat>
  <Paragraphs>69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Исследование эффективности использования kd-деревьев при параллельной обработке облаков точек</vt:lpstr>
      <vt:lpstr>Облако точек</vt:lpstr>
      <vt:lpstr>Области использования  облаков точек</vt:lpstr>
      <vt:lpstr>Kd-дерево</vt:lpstr>
      <vt:lpstr>Цели и задачи</vt:lpstr>
      <vt:lpstr>Методика исследования</vt:lpstr>
      <vt:lpstr>Построение распределенного kd-дерева</vt:lpstr>
      <vt:lpstr>Поиск точек в заданной области с помощью распределенного  kd-дерева</vt:lpstr>
      <vt:lpstr>Вычислительные системы для проведения экспериментов</vt:lpstr>
      <vt:lpstr>Результаты исследования MPI</vt:lpstr>
      <vt:lpstr>Кубы из 100 000 и 10 000 000 точек</vt:lpstr>
      <vt:lpstr>Fantasy Dragon и Bearded guy</vt:lpstr>
      <vt:lpstr>Основные результаты</vt:lpstr>
      <vt:lpstr>Спасибо за внимание!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использования kd деревьев при параллельной обработке облаков точек</dc:title>
  <dc:creator>Николай Арбузов</dc:creator>
  <cp:lastModifiedBy>Николай Арбузов</cp:lastModifiedBy>
  <cp:revision>19</cp:revision>
  <dcterms:created xsi:type="dcterms:W3CDTF">2023-03-17T12:19:39Z</dcterms:created>
  <dcterms:modified xsi:type="dcterms:W3CDTF">2023-04-27T13:24:57Z</dcterms:modified>
</cp:coreProperties>
</file>