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Roboto Mono"/>
      <p:regular r:id="rId12"/>
      <p:bold r:id="rId13"/>
      <p:italic r:id="rId14"/>
      <p:boldItalic r:id="rId15"/>
    </p:embeddedFont>
    <p:embeddedFont>
      <p:font typeface="Libre Franklin Thin"/>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iXnNjlOEpJ45zhaeHiDwpRi748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EF3B22-B051-4B65-A37E-CDED7F1E66A6}">
  <a:tblStyle styleId="{9CEF3B22-B051-4B65-A37E-CDED7F1E66A6}"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F3F9"/>
          </a:solidFill>
        </a:fill>
      </a:tcStyle>
    </a:wholeTbl>
    <a:band1H>
      <a:tcTxStyle/>
      <a:tcStyle>
        <a:fill>
          <a:solidFill>
            <a:srgbClr val="CFE7F3"/>
          </a:solidFill>
        </a:fill>
      </a:tcStyle>
    </a:band1H>
    <a:band2H>
      <a:tcTxStyle/>
    </a:band2H>
    <a:band1V>
      <a:tcTxStyle/>
      <a:tcStyle>
        <a:fill>
          <a:solidFill>
            <a:srgbClr val="CFE7F3"/>
          </a:solidFill>
        </a:fill>
      </a:tcStyle>
    </a:band1V>
    <a:band2V>
      <a:tcTxStyle/>
    </a:band2V>
    <a:lastCol>
      <a:tcTxStyle b="on" i="off">
        <a:font>
          <a:latin typeface="Tw Cen MT"/>
          <a:ea typeface="Tw Cen MT"/>
          <a:cs typeface="Tw Cen MT"/>
        </a:font>
        <a:schemeClr val="lt1"/>
      </a:tcTxStyle>
      <a:tcStyle>
        <a:fill>
          <a:solidFill>
            <a:schemeClr val="accent2"/>
          </a:solidFill>
        </a:fill>
      </a:tcStyle>
    </a:lastCol>
    <a:firstCol>
      <a:tcTxStyle b="on" i="off">
        <a:font>
          <a:latin typeface="Tw Cen MT"/>
          <a:ea typeface="Tw Cen MT"/>
          <a:cs typeface="Tw Cen MT"/>
        </a:font>
        <a:schemeClr val="lt1"/>
      </a:tcTxStyle>
      <a:tcStyle>
        <a:fill>
          <a:solidFill>
            <a:schemeClr val="accent2"/>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Mono-bold.fntdata"/><Relationship Id="rId12"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boldItalic.fntdata"/><Relationship Id="rId14" Type="http://schemas.openxmlformats.org/officeDocument/2006/relationships/font" Target="fonts/RobotoMono-italic.fntdata"/><Relationship Id="rId17" Type="http://schemas.openxmlformats.org/officeDocument/2006/relationships/font" Target="fonts/LibreFranklinThin-bold.fntdata"/><Relationship Id="rId16" Type="http://schemas.openxmlformats.org/officeDocument/2006/relationships/font" Target="fonts/LibreFranklinThin-regular.fntdata"/><Relationship Id="rId5" Type="http://schemas.openxmlformats.org/officeDocument/2006/relationships/notesMaster" Target="notesMasters/notesMaster1.xml"/><Relationship Id="rId19" Type="http://schemas.openxmlformats.org/officeDocument/2006/relationships/font" Target="fonts/LibreFranklinThin-boldItalic.fntdata"/><Relationship Id="rId6" Type="http://schemas.openxmlformats.org/officeDocument/2006/relationships/slide" Target="slides/slide1.xml"/><Relationship Id="rId18" Type="http://schemas.openxmlformats.org/officeDocument/2006/relationships/font" Target="fonts/LibreFranklinThin-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8"/>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8"/>
          <p:cNvGrpSpPr/>
          <p:nvPr/>
        </p:nvGrpSpPr>
        <p:grpSpPr>
          <a:xfrm>
            <a:off x="0" y="0"/>
            <a:ext cx="2305051" cy="6858001"/>
            <a:chOff x="0" y="0"/>
            <a:chExt cx="2305051" cy="6858001"/>
          </a:xfrm>
        </p:grpSpPr>
        <p:sp>
          <p:nvSpPr>
            <p:cNvPr id="55" name="Google Shape;55;p8"/>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1" name="Google Shape;61;p8"/>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2" name="Google Shape;62;p8"/>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4" name="Google Shape;64;p8"/>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5" name="Google Shape;65;p8"/>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8" name="Google Shape;68;p8"/>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0" name="Google Shape;70;p8"/>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3" name="Google Shape;73;p8"/>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6" name="Google Shape;76;p8"/>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8" name="Google Shape;78;p8"/>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0" name="Google Shape;80;p8"/>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2" name="Google Shape;82;p8"/>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86" name="Google Shape;86;p8"/>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87" name="Google Shape;87;p8"/>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89" name="Google Shape;89;p8"/>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0" name="Google Shape;90;p8"/>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2" name="Google Shape;92;p8"/>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4" name="Google Shape;94;p8"/>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97" name="Google Shape;97;p8"/>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99" name="Google Shape;99;p8"/>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2" name="Google Shape;102;p8"/>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3" name="Google Shape;103;p8"/>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06" name="Google Shape;106;p8"/>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08" name="Google Shape;108;p8"/>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8"/>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8"/>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8"/>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8"/>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8"/>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7"/>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7"/>
          <p:cNvSpPr/>
          <p:nvPr>
            <p:ph idx="2" type="pic"/>
          </p:nvPr>
        </p:nvSpPr>
        <p:spPr>
          <a:xfrm>
            <a:off x="1141411" y="606426"/>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7"/>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18"/>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8"/>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19"/>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9"/>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9"/>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9"/>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19"/>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20"/>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0"/>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21"/>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21"/>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21"/>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21"/>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21"/>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21"/>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1"/>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22"/>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22"/>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22"/>
          <p:cNvSpPr/>
          <p:nvPr>
            <p:ph idx="2" type="pic"/>
          </p:nvPr>
        </p:nvSpPr>
        <p:spPr>
          <a:xfrm>
            <a:off x="1141413" y="2666998"/>
            <a:ext cx="31952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22"/>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22"/>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22"/>
          <p:cNvSpPr/>
          <p:nvPr>
            <p:ph idx="5" type="pic"/>
          </p:nvPr>
        </p:nvSpPr>
        <p:spPr>
          <a:xfrm>
            <a:off x="4489053" y="2666998"/>
            <a:ext cx="31989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22"/>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22"/>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22"/>
          <p:cNvSpPr/>
          <p:nvPr>
            <p:ph idx="8" type="pic"/>
          </p:nvPr>
        </p:nvSpPr>
        <p:spPr>
          <a:xfrm>
            <a:off x="7852442" y="2666998"/>
            <a:ext cx="3194969"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22"/>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2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23"/>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24"/>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4"/>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10"/>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0"/>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1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1"/>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11"/>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12"/>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2"/>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12"/>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12"/>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12"/>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1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15"/>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5"/>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15"/>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6"/>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6"/>
          <p:cNvSpPr/>
          <p:nvPr>
            <p:ph idx="2" type="pic"/>
          </p:nvPr>
        </p:nvSpPr>
        <p:spPr>
          <a:xfrm>
            <a:off x="7380721" y="609601"/>
            <a:ext cx="3666690" cy="5181599"/>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6"/>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7"/>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7"/>
          <p:cNvGrpSpPr/>
          <p:nvPr/>
        </p:nvGrpSpPr>
        <p:grpSpPr>
          <a:xfrm>
            <a:off x="-14288" y="0"/>
            <a:ext cx="12053888" cy="6858001"/>
            <a:chOff x="-14288" y="0"/>
            <a:chExt cx="12053888" cy="6858001"/>
          </a:xfrm>
        </p:grpSpPr>
        <p:grpSp>
          <p:nvGrpSpPr>
            <p:cNvPr id="8" name="Google Shape;8;p7"/>
            <p:cNvGrpSpPr/>
            <p:nvPr/>
          </p:nvGrpSpPr>
          <p:grpSpPr>
            <a:xfrm>
              <a:off x="-14288" y="0"/>
              <a:ext cx="1220788" cy="6858001"/>
              <a:chOff x="-14288" y="0"/>
              <a:chExt cx="1220788" cy="6858001"/>
            </a:xfrm>
          </p:grpSpPr>
          <p:sp>
            <p:nvSpPr>
              <p:cNvPr id="9" name="Google Shape;9;p7"/>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7"/>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7"/>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7"/>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Google Shape;13;p7"/>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7"/>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Google Shape;15;p7"/>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Google Shape;16;p7"/>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7"/>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7"/>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Google Shape;19;p7"/>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7"/>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21" name="Google Shape;21;p7"/>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Google Shape;22;p7"/>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Google Shape;23;p7"/>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Google Shape;24;p7"/>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7"/>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7"/>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Google Shape;27;p7"/>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7"/>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Google Shape;29;p7"/>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Google Shape;31;p7"/>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Google Shape;32;p7"/>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7"/>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Google Shape;35;p7"/>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7"/>
            <p:cNvGrpSpPr/>
            <p:nvPr/>
          </p:nvGrpSpPr>
          <p:grpSpPr>
            <a:xfrm>
              <a:off x="11364912" y="0"/>
              <a:ext cx="674688" cy="6848476"/>
              <a:chOff x="11364912" y="0"/>
              <a:chExt cx="674688" cy="6848476"/>
            </a:xfrm>
          </p:grpSpPr>
          <p:sp>
            <p:nvSpPr>
              <p:cNvPr id="37" name="Google Shape;37;p7"/>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Google Shape;38;p7"/>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Google Shape;41;p7"/>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Google Shape;43;p7"/>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Google Shape;45;p7"/>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jpg"/><Relationship Id="rId5" Type="http://schemas.openxmlformats.org/officeDocument/2006/relationships/image" Target="../media/image5.jpg"/><Relationship Id="rId6"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
          <p:cNvSpPr txBox="1"/>
          <p:nvPr>
            <p:ph type="ctrTitle"/>
          </p:nvPr>
        </p:nvSpPr>
        <p:spPr>
          <a:xfrm>
            <a:off x="1867838" y="581450"/>
            <a:ext cx="8791575"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Font typeface="Libre Franklin Thin"/>
              <a:buNone/>
            </a:pPr>
            <a:br>
              <a:rPr lang="en-US" sz="2000">
                <a:latin typeface="Libre Franklin Thin"/>
                <a:ea typeface="Libre Franklin Thin"/>
                <a:cs typeface="Libre Franklin Thin"/>
                <a:sym typeface="Libre Franklin Thin"/>
              </a:rPr>
            </a:br>
            <a:endParaRPr sz="2000">
              <a:solidFill>
                <a:srgbClr val="B9E4F2"/>
              </a:solidFill>
            </a:endParaRPr>
          </a:p>
        </p:txBody>
      </p:sp>
      <p:sp>
        <p:nvSpPr>
          <p:cNvPr id="235" name="Google Shape;235;p1"/>
          <p:cNvSpPr txBox="1"/>
          <p:nvPr>
            <p:ph idx="1" type="subTitle"/>
          </p:nvPr>
        </p:nvSpPr>
        <p:spPr>
          <a:xfrm>
            <a:off x="875764" y="2452241"/>
            <a:ext cx="9792236" cy="1074021"/>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rgbClr val="B9E4F2"/>
              </a:buClr>
              <a:buSzPts val="3500"/>
              <a:buNone/>
            </a:pPr>
            <a:r>
              <a:rPr lang="en-US" sz="2800">
                <a:solidFill>
                  <a:srgbClr val="B9E4F2"/>
                </a:solidFill>
                <a:latin typeface="Libre Franklin Thin"/>
                <a:ea typeface="Libre Franklin Thin"/>
                <a:cs typeface="Libre Franklin Thin"/>
                <a:sym typeface="Libre Franklin Thin"/>
              </a:rPr>
              <a:t>     PANDEMIC LITERATURE SEARCH: FINDING INFORMATION ON COVID-19</a:t>
            </a:r>
            <a:endParaRPr sz="2800">
              <a:latin typeface="Libre Franklin Thin"/>
              <a:ea typeface="Libre Franklin Thin"/>
              <a:cs typeface="Libre Franklin Thin"/>
              <a:sym typeface="Libre Franklin Thin"/>
            </a:endParaRPr>
          </a:p>
        </p:txBody>
      </p:sp>
      <p:pic>
        <p:nvPicPr>
          <p:cNvPr id="236" name="Google Shape;236;p1"/>
          <p:cNvPicPr preferRelativeResize="0"/>
          <p:nvPr/>
        </p:nvPicPr>
        <p:blipFill rotWithShape="1">
          <a:blip r:embed="rId3">
            <a:alphaModFix/>
          </a:blip>
          <a:srcRect b="0" l="0" r="0" t="0"/>
          <a:stretch/>
        </p:blipFill>
        <p:spPr>
          <a:xfrm>
            <a:off x="10768942" y="5460642"/>
            <a:ext cx="1423058" cy="1397358"/>
          </a:xfrm>
          <a:prstGeom prst="rect">
            <a:avLst/>
          </a:prstGeom>
          <a:noFill/>
          <a:ln>
            <a:noFill/>
          </a:ln>
          <a:effectLst>
            <a:outerShdw blurRad="190500" rotWithShape="0" algn="tl">
              <a:srgbClr val="000000">
                <a:alpha val="69803"/>
              </a:srgbClr>
            </a:outerShdw>
          </a:effectLst>
        </p:spPr>
      </p:pic>
      <p:pic>
        <p:nvPicPr>
          <p:cNvPr id="237" name="Google Shape;237;p1"/>
          <p:cNvPicPr preferRelativeResize="0"/>
          <p:nvPr/>
        </p:nvPicPr>
        <p:blipFill rotWithShape="1">
          <a:blip r:embed="rId4">
            <a:alphaModFix/>
          </a:blip>
          <a:srcRect b="0" l="0" r="0" t="0"/>
          <a:stretch/>
        </p:blipFill>
        <p:spPr>
          <a:xfrm>
            <a:off x="3503055" y="24238"/>
            <a:ext cx="4587883" cy="2428003"/>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id="238" name="Google Shape;238;p1"/>
          <p:cNvPicPr preferRelativeResize="0"/>
          <p:nvPr/>
        </p:nvPicPr>
        <p:blipFill rotWithShape="1">
          <a:blip r:embed="rId5">
            <a:alphaModFix/>
          </a:blip>
          <a:srcRect b="0" l="0" r="0" t="0"/>
          <a:stretch/>
        </p:blipFill>
        <p:spPr>
          <a:xfrm>
            <a:off x="1714395" y="3284112"/>
            <a:ext cx="4121238" cy="2772501"/>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pic>
        <p:nvPicPr>
          <p:cNvPr id="239" name="Google Shape;239;p1"/>
          <p:cNvPicPr preferRelativeResize="0"/>
          <p:nvPr/>
        </p:nvPicPr>
        <p:blipFill rotWithShape="1">
          <a:blip r:embed="rId6">
            <a:alphaModFix/>
          </a:blip>
          <a:srcRect b="0" l="0" r="0" t="0"/>
          <a:stretch/>
        </p:blipFill>
        <p:spPr>
          <a:xfrm>
            <a:off x="6174197" y="3284111"/>
            <a:ext cx="3922840" cy="2772501"/>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
          <p:cNvSpPr txBox="1"/>
          <p:nvPr>
            <p:ph type="ctrTitle"/>
          </p:nvPr>
        </p:nvSpPr>
        <p:spPr>
          <a:xfrm>
            <a:off x="1876424" y="592428"/>
            <a:ext cx="8791575" cy="247274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98D6EB"/>
              </a:buClr>
              <a:buSzPct val="100000"/>
              <a:buFont typeface="Twentieth Century"/>
              <a:buNone/>
            </a:pPr>
            <a:r>
              <a:rPr b="1" lang="en-US" sz="2000">
                <a:solidFill>
                  <a:srgbClr val="98D6EB"/>
                </a:solidFill>
              </a:rPr>
              <a:t>AUTHORS</a:t>
            </a:r>
            <a:br>
              <a:rPr b="1" lang="en-US" sz="2000">
                <a:solidFill>
                  <a:srgbClr val="98D6EB"/>
                </a:solidFill>
              </a:rPr>
            </a:br>
            <a:r>
              <a:rPr b="1" lang="en-US" sz="2000">
                <a:solidFill>
                  <a:srgbClr val="98D6EB"/>
                </a:solidFill>
              </a:rPr>
              <a:t>1.</a:t>
            </a:r>
            <a:r>
              <a:rPr b="1" lang="en-US" sz="2000">
                <a:solidFill>
                  <a:schemeClr val="accent1"/>
                </a:solidFill>
              </a:rPr>
              <a:t> </a:t>
            </a:r>
            <a:r>
              <a:rPr b="1" lang="en-US" sz="2000">
                <a:solidFill>
                  <a:schemeClr val="accent2"/>
                </a:solidFill>
              </a:rPr>
              <a:t>SAZAL KANTI KUNDU</a:t>
            </a:r>
            <a:br>
              <a:rPr lang="en-US" sz="1200">
                <a:solidFill>
                  <a:srgbClr val="FEFEFE"/>
                </a:solidFill>
              </a:rPr>
            </a:br>
            <a:r>
              <a:rPr lang="en-US" sz="2000">
                <a:solidFill>
                  <a:schemeClr val="accent2"/>
                </a:solidFill>
              </a:rPr>
              <a:t>2.</a:t>
            </a:r>
            <a:r>
              <a:rPr b="1" lang="en-US" sz="2000">
                <a:solidFill>
                  <a:schemeClr val="accent2"/>
                </a:solidFill>
              </a:rPr>
              <a:t> MAHMUDUL HASAN SHAKIL</a:t>
            </a:r>
            <a:br>
              <a:rPr lang="en-US" sz="1200">
                <a:solidFill>
                  <a:schemeClr val="accent2"/>
                </a:solidFill>
              </a:rPr>
            </a:br>
            <a:r>
              <a:rPr lang="en-US" sz="2000">
                <a:solidFill>
                  <a:schemeClr val="accent2"/>
                </a:solidFill>
              </a:rPr>
              <a:t>3.</a:t>
            </a:r>
            <a:r>
              <a:rPr b="1" lang="en-US" sz="2000">
                <a:solidFill>
                  <a:schemeClr val="accent1"/>
                </a:solidFill>
              </a:rPr>
              <a:t> </a:t>
            </a:r>
            <a:r>
              <a:rPr b="1" lang="en-US" sz="2000">
                <a:solidFill>
                  <a:schemeClr val="accent2"/>
                </a:solidFill>
              </a:rPr>
              <a:t>TAJKIA HOSSAIN</a:t>
            </a:r>
            <a:br>
              <a:rPr b="1" lang="en-US" sz="2000">
                <a:solidFill>
                  <a:schemeClr val="accent2"/>
                </a:solidFill>
              </a:rPr>
            </a:br>
            <a:r>
              <a:rPr b="1" lang="en-US" sz="2000">
                <a:solidFill>
                  <a:schemeClr val="accent2"/>
                </a:solidFill>
              </a:rPr>
              <a:t>4.</a:t>
            </a:r>
            <a:r>
              <a:rPr b="1" lang="en-US" sz="1200">
                <a:solidFill>
                  <a:schemeClr val="accent1"/>
                </a:solidFill>
              </a:rPr>
              <a:t> </a:t>
            </a:r>
            <a:r>
              <a:rPr b="1" lang="en-US" sz="2200">
                <a:solidFill>
                  <a:schemeClr val="accent2"/>
                </a:solidFill>
              </a:rPr>
              <a:t>MD. IBRAHIM KHAN</a:t>
            </a:r>
            <a:br>
              <a:rPr b="1" lang="en-US" sz="2200">
                <a:solidFill>
                  <a:schemeClr val="accent2"/>
                </a:solidFill>
              </a:rPr>
            </a:br>
            <a:r>
              <a:rPr b="1" lang="en-US" sz="2200">
                <a:solidFill>
                  <a:schemeClr val="accent2"/>
                </a:solidFill>
              </a:rPr>
              <a:t>5. MD. MUNTAHA ISLAM</a:t>
            </a:r>
            <a:br>
              <a:rPr b="1" lang="en-US" sz="2200">
                <a:solidFill>
                  <a:schemeClr val="accent2"/>
                </a:solidFill>
              </a:rPr>
            </a:br>
            <a:r>
              <a:rPr b="1" lang="en-US" sz="2200">
                <a:solidFill>
                  <a:schemeClr val="accent2"/>
                </a:solidFill>
              </a:rPr>
              <a:t>6.</a:t>
            </a:r>
            <a:r>
              <a:rPr b="1" lang="en-US" sz="800">
                <a:solidFill>
                  <a:schemeClr val="accent1"/>
                </a:solidFill>
              </a:rPr>
              <a:t> </a:t>
            </a:r>
            <a:r>
              <a:rPr b="1" lang="en-US" sz="2200">
                <a:solidFill>
                  <a:schemeClr val="accent2"/>
                </a:solidFill>
              </a:rPr>
              <a:t>ANINDA SADMAN</a:t>
            </a:r>
            <a:br>
              <a:rPr lang="en-US" sz="800">
                <a:solidFill>
                  <a:srgbClr val="FEFEFE"/>
                </a:solidFill>
              </a:rPr>
            </a:br>
            <a:br>
              <a:rPr lang="en-US" sz="800">
                <a:solidFill>
                  <a:srgbClr val="FEFEFE"/>
                </a:solidFill>
              </a:rPr>
            </a:br>
            <a:br>
              <a:rPr lang="en-US" sz="900">
                <a:solidFill>
                  <a:srgbClr val="FEFEFE"/>
                </a:solidFill>
              </a:rPr>
            </a:br>
            <a:br>
              <a:rPr lang="en-US" sz="1200">
                <a:solidFill>
                  <a:schemeClr val="accent2"/>
                </a:solidFill>
              </a:rPr>
            </a:br>
            <a:r>
              <a:rPr lang="en-US" sz="2000">
                <a:solidFill>
                  <a:schemeClr val="accent2"/>
                </a:solidFill>
              </a:rPr>
              <a:t>{1,2,3,4,5,6} DEPARTMENT OF COMPUTER SCIENCE AND ENGINEERING, BRAC UNIVERSITY, DHAKA, BANGLADESH.</a:t>
            </a:r>
            <a:endParaRPr sz="2000">
              <a:solidFill>
                <a:schemeClr val="accent2"/>
              </a:solidFill>
            </a:endParaRPr>
          </a:p>
        </p:txBody>
      </p:sp>
      <p:sp>
        <p:nvSpPr>
          <p:cNvPr id="245" name="Google Shape;245;p2"/>
          <p:cNvSpPr txBox="1"/>
          <p:nvPr>
            <p:ph idx="1" type="subTitle"/>
          </p:nvPr>
        </p:nvSpPr>
        <p:spPr>
          <a:xfrm>
            <a:off x="1876424" y="3181081"/>
            <a:ext cx="8791575" cy="3464417"/>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2"/>
              </a:buClr>
              <a:buSzPts val="2500"/>
              <a:buNone/>
            </a:pPr>
            <a:r>
              <a:rPr b="1" i="1" lang="en-US">
                <a:solidFill>
                  <a:schemeClr val="accent2"/>
                </a:solidFill>
                <a:latin typeface="Arial Rounded"/>
                <a:ea typeface="Arial Rounded"/>
                <a:cs typeface="Arial Rounded"/>
                <a:sym typeface="Arial Rounded"/>
              </a:rPr>
              <a:t>                  PROJECT PROPOSAL PRESENTATION OUTLINE</a:t>
            </a:r>
            <a:endParaRPr/>
          </a:p>
          <a:p>
            <a:pPr indent="0" lvl="0" marL="0" rtl="0" algn="l">
              <a:lnSpc>
                <a:spcPct val="120000"/>
              </a:lnSpc>
              <a:spcBef>
                <a:spcPts val="1000"/>
              </a:spcBef>
              <a:spcAft>
                <a:spcPts val="0"/>
              </a:spcAft>
              <a:buClr>
                <a:schemeClr val="accent2"/>
              </a:buClr>
              <a:buSzPts val="2500"/>
              <a:buNone/>
            </a:pPr>
            <a:r>
              <a:rPr b="1" lang="en-US">
                <a:solidFill>
                  <a:schemeClr val="accent2"/>
                </a:solidFill>
                <a:latin typeface="Arial Rounded"/>
                <a:ea typeface="Arial Rounded"/>
                <a:cs typeface="Arial Rounded"/>
                <a:sym typeface="Arial Rounded"/>
              </a:rPr>
              <a:t>TITLE SLIDES                                                                                           1</a:t>
            </a:r>
            <a:endParaRPr/>
          </a:p>
          <a:p>
            <a:pPr indent="0" lvl="0" marL="0" rtl="0" algn="l">
              <a:lnSpc>
                <a:spcPct val="120000"/>
              </a:lnSpc>
              <a:spcBef>
                <a:spcPts val="1000"/>
              </a:spcBef>
              <a:spcAft>
                <a:spcPts val="0"/>
              </a:spcAft>
              <a:buClr>
                <a:schemeClr val="accent2"/>
              </a:buClr>
              <a:buSzPts val="2500"/>
              <a:buNone/>
            </a:pPr>
            <a:r>
              <a:rPr b="1" lang="en-US">
                <a:solidFill>
                  <a:schemeClr val="accent2"/>
                </a:solidFill>
                <a:latin typeface="Arial Rounded"/>
                <a:ea typeface="Arial Rounded"/>
                <a:cs typeface="Arial Rounded"/>
                <a:sym typeface="Arial Rounded"/>
              </a:rPr>
              <a:t>OUTLINE                                                                                                    2</a:t>
            </a:r>
            <a:endParaRPr/>
          </a:p>
          <a:p>
            <a:pPr indent="0" lvl="0" marL="0" rtl="0" algn="l">
              <a:lnSpc>
                <a:spcPct val="120000"/>
              </a:lnSpc>
              <a:spcBef>
                <a:spcPts val="1000"/>
              </a:spcBef>
              <a:spcAft>
                <a:spcPts val="0"/>
              </a:spcAft>
              <a:buClr>
                <a:schemeClr val="accent2"/>
              </a:buClr>
              <a:buSzPts val="2500"/>
              <a:buNone/>
            </a:pPr>
            <a:r>
              <a:rPr b="1" lang="en-US">
                <a:solidFill>
                  <a:schemeClr val="accent2"/>
                </a:solidFill>
                <a:latin typeface="Arial Rounded"/>
                <a:ea typeface="Arial Rounded"/>
                <a:cs typeface="Arial Rounded"/>
                <a:sym typeface="Arial Rounded"/>
              </a:rPr>
              <a:t>INTRODUCTION                                                                                      3</a:t>
            </a:r>
            <a:endParaRPr/>
          </a:p>
          <a:p>
            <a:pPr indent="0" lvl="0" marL="0" rtl="0" algn="l">
              <a:lnSpc>
                <a:spcPct val="120000"/>
              </a:lnSpc>
              <a:spcBef>
                <a:spcPts val="1000"/>
              </a:spcBef>
              <a:spcAft>
                <a:spcPts val="0"/>
              </a:spcAft>
              <a:buClr>
                <a:schemeClr val="accent2"/>
              </a:buClr>
              <a:buSzPts val="2500"/>
              <a:buNone/>
            </a:pPr>
            <a:r>
              <a:rPr b="1" lang="en-US">
                <a:solidFill>
                  <a:schemeClr val="accent2"/>
                </a:solidFill>
                <a:latin typeface="Arial Rounded"/>
                <a:ea typeface="Arial Rounded"/>
                <a:cs typeface="Arial Rounded"/>
                <a:sym typeface="Arial Rounded"/>
              </a:rPr>
              <a:t>DATASETS AND METHODS                                                                  4</a:t>
            </a:r>
            <a:endParaRPr/>
          </a:p>
          <a:p>
            <a:pPr indent="0" lvl="0" marL="0" rtl="0" algn="l">
              <a:lnSpc>
                <a:spcPct val="120000"/>
              </a:lnSpc>
              <a:spcBef>
                <a:spcPts val="1000"/>
              </a:spcBef>
              <a:spcAft>
                <a:spcPts val="0"/>
              </a:spcAft>
              <a:buClr>
                <a:schemeClr val="accent2"/>
              </a:buClr>
              <a:buSzPts val="2500"/>
              <a:buNone/>
            </a:pPr>
            <a:r>
              <a:rPr b="1" lang="en-US">
                <a:solidFill>
                  <a:schemeClr val="accent2"/>
                </a:solidFill>
                <a:latin typeface="Arial Rounded"/>
                <a:ea typeface="Arial Rounded"/>
                <a:cs typeface="Arial Rounded"/>
                <a:sym typeface="Arial Rounded"/>
              </a:rPr>
              <a:t>RESULTS                                                                                                    5</a:t>
            </a:r>
            <a:endParaRPr/>
          </a:p>
          <a:p>
            <a:pPr indent="0" lvl="0" marL="0" rtl="0" algn="l">
              <a:lnSpc>
                <a:spcPct val="120000"/>
              </a:lnSpc>
              <a:spcBef>
                <a:spcPts val="1000"/>
              </a:spcBef>
              <a:spcAft>
                <a:spcPts val="0"/>
              </a:spcAft>
              <a:buClr>
                <a:schemeClr val="accent2"/>
              </a:buClr>
              <a:buSzPts val="2500"/>
              <a:buNone/>
            </a:pPr>
            <a:r>
              <a:rPr b="1" lang="en-US">
                <a:solidFill>
                  <a:schemeClr val="accent2"/>
                </a:solidFill>
                <a:latin typeface="Arial Rounded"/>
                <a:ea typeface="Arial Rounded"/>
                <a:cs typeface="Arial Rounded"/>
                <a:sym typeface="Arial Rounded"/>
              </a:rPr>
              <a:t>CONCLUSION AND REFERENCE                                                       6</a:t>
            </a:r>
            <a:endParaRPr/>
          </a:p>
          <a:p>
            <a:pPr indent="0" lvl="0" marL="0" rtl="0" algn="l">
              <a:lnSpc>
                <a:spcPct val="120000"/>
              </a:lnSpc>
              <a:spcBef>
                <a:spcPts val="1000"/>
              </a:spcBef>
              <a:spcAft>
                <a:spcPts val="0"/>
              </a:spcAft>
              <a:buClr>
                <a:schemeClr val="lt2"/>
              </a:buClr>
              <a:buSzPts val="2500"/>
              <a:buNone/>
            </a:pPr>
            <a:r>
              <a:t/>
            </a:r>
            <a:endParaRPr b="1">
              <a:solidFill>
                <a:srgbClr val="B7ECD3"/>
              </a:solidFill>
              <a:latin typeface="Arial Rounded"/>
              <a:ea typeface="Arial Rounded"/>
              <a:cs typeface="Arial Rounded"/>
              <a:sym typeface="Arial Rounded"/>
            </a:endParaRPr>
          </a:p>
          <a:p>
            <a:pPr indent="0" lvl="0" marL="0" rtl="0" algn="l">
              <a:lnSpc>
                <a:spcPct val="120000"/>
              </a:lnSpc>
              <a:spcBef>
                <a:spcPts val="1000"/>
              </a:spcBef>
              <a:spcAft>
                <a:spcPts val="0"/>
              </a:spcAft>
              <a:buClr>
                <a:schemeClr val="lt2"/>
              </a:buClr>
              <a:buSzPts val="2500"/>
              <a:buNone/>
            </a:pPr>
            <a:r>
              <a:t/>
            </a:r>
            <a:endParaRPr b="1" i="1">
              <a:solidFill>
                <a:srgbClr val="B7ECD3"/>
              </a:solidFill>
              <a:latin typeface="Arial Rounded"/>
              <a:ea typeface="Arial Rounded"/>
              <a:cs typeface="Arial Rounded"/>
              <a:sym typeface="Arial Rounded"/>
            </a:endParaRPr>
          </a:p>
        </p:txBody>
      </p:sp>
      <p:pic>
        <p:nvPicPr>
          <p:cNvPr id="246" name="Google Shape;246;p2"/>
          <p:cNvPicPr preferRelativeResize="0"/>
          <p:nvPr/>
        </p:nvPicPr>
        <p:blipFill rotWithShape="1">
          <a:blip r:embed="rId3">
            <a:alphaModFix/>
          </a:blip>
          <a:srcRect b="0" l="0" r="0" t="0"/>
          <a:stretch/>
        </p:blipFill>
        <p:spPr>
          <a:xfrm>
            <a:off x="10667999" y="5512158"/>
            <a:ext cx="1524001" cy="1345842"/>
          </a:xfrm>
          <a:prstGeom prst="rect">
            <a:avLst/>
          </a:prstGeom>
          <a:noFill/>
          <a:ln>
            <a:noFill/>
          </a:ln>
          <a:effectLst>
            <a:outerShdw blurRad="292100" rotWithShape="0" algn="tl" dir="2700000" dist="139700">
              <a:srgbClr val="333333">
                <a:alpha val="64705"/>
              </a:srgbClr>
            </a:outerShdw>
          </a:effectLst>
        </p:spPr>
      </p:pic>
      <p:pic>
        <p:nvPicPr>
          <p:cNvPr id="247" name="Google Shape;247;p2"/>
          <p:cNvPicPr preferRelativeResize="0"/>
          <p:nvPr/>
        </p:nvPicPr>
        <p:blipFill rotWithShape="1">
          <a:blip r:embed="rId4">
            <a:alphaModFix/>
          </a:blip>
          <a:srcRect b="0" l="0" r="0" t="0"/>
          <a:stretch/>
        </p:blipFill>
        <p:spPr>
          <a:xfrm>
            <a:off x="8628845" y="0"/>
            <a:ext cx="3563155" cy="2376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5000"/>
          </a:blip>
          <a:stretch>
            <a:fillRect/>
          </a:stretch>
        </a:blipFill>
      </p:bgPr>
    </p:bg>
    <p:spTree>
      <p:nvGrpSpPr>
        <p:cNvPr id="251" name="Shape 251"/>
        <p:cNvGrpSpPr/>
        <p:nvPr/>
      </p:nvGrpSpPr>
      <p:grpSpPr>
        <a:xfrm>
          <a:off x="0" y="0"/>
          <a:ext cx="0" cy="0"/>
          <a:chOff x="0" y="0"/>
          <a:chExt cx="0" cy="0"/>
        </a:xfrm>
      </p:grpSpPr>
      <p:sp>
        <p:nvSpPr>
          <p:cNvPr id="252" name="Google Shape;252;p3"/>
          <p:cNvSpPr/>
          <p:nvPr/>
        </p:nvSpPr>
        <p:spPr>
          <a:xfrm>
            <a:off x="4430832" y="0"/>
            <a:ext cx="3330335"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Twentieth Century"/>
                <a:ea typeface="Twentieth Century"/>
                <a:cs typeface="Twentieth Century"/>
                <a:sym typeface="Twentieth Century"/>
              </a:rPr>
              <a:t>Introduction</a:t>
            </a:r>
            <a:endParaRPr/>
          </a:p>
        </p:txBody>
      </p:sp>
      <p:pic>
        <p:nvPicPr>
          <p:cNvPr id="253" name="Google Shape;253;p3"/>
          <p:cNvPicPr preferRelativeResize="0"/>
          <p:nvPr/>
        </p:nvPicPr>
        <p:blipFill rotWithShape="1">
          <a:blip r:embed="rId4">
            <a:alphaModFix/>
          </a:blip>
          <a:srcRect b="0" l="0" r="0" t="0"/>
          <a:stretch/>
        </p:blipFill>
        <p:spPr>
          <a:xfrm>
            <a:off x="10552630" y="5353878"/>
            <a:ext cx="1639370" cy="1504122"/>
          </a:xfrm>
          <a:prstGeom prst="rect">
            <a:avLst/>
          </a:prstGeom>
          <a:noFill/>
          <a:ln>
            <a:noFill/>
          </a:ln>
        </p:spPr>
      </p:pic>
      <p:sp>
        <p:nvSpPr>
          <p:cNvPr id="254" name="Google Shape;254;p3"/>
          <p:cNvSpPr/>
          <p:nvPr/>
        </p:nvSpPr>
        <p:spPr>
          <a:xfrm>
            <a:off x="330982" y="1152603"/>
            <a:ext cx="11530034" cy="3706336"/>
          </a:xfrm>
          <a:prstGeom prst="rect">
            <a:avLst/>
          </a:prstGeom>
          <a:noFill/>
          <a:ln>
            <a:noFill/>
          </a:ln>
        </p:spPr>
        <p:txBody>
          <a:bodyPr anchorCtr="0" anchor="t" bIns="45700" lIns="91425" spcFirstLastPara="1" rIns="91425" wrap="square" tIns="45700">
            <a:spAutoFit/>
          </a:bodyPr>
          <a:lstStyle/>
          <a:p>
            <a:pPr indent="-685800" lvl="0" marL="685800" marR="0" rtl="0" algn="l">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Twentieth Century"/>
                <a:ea typeface="Twentieth Century"/>
                <a:cs typeface="Twentieth Century"/>
                <a:sym typeface="Twentieth Century"/>
              </a:rPr>
              <a:t>PubMed alone indexed over 60,000 articles on COVID-19</a:t>
            </a:r>
            <a:endParaRPr/>
          </a:p>
          <a:p>
            <a:pPr indent="-685800" lvl="0" marL="685800" marR="0" rtl="0" algn="l">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Twentieth Century"/>
                <a:ea typeface="Twentieth Century"/>
                <a:cs typeface="Twentieth Century"/>
                <a:sym typeface="Twentieth Century"/>
              </a:rPr>
              <a:t>TREC COVID Search – An international challenge</a:t>
            </a:r>
            <a:endParaRPr/>
          </a:p>
          <a:p>
            <a:pPr indent="-685800" lvl="0" marL="685800" marR="0" rtl="0" algn="l">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Twentieth Century"/>
                <a:ea typeface="Twentieth Century"/>
                <a:cs typeface="Twentieth Century"/>
                <a:sym typeface="Twentieth Century"/>
              </a:rPr>
              <a:t>Vincent &amp; his team’s method – improves the system using a novel hybrid neural end-to-end approach</a:t>
            </a:r>
            <a:endParaRPr/>
          </a:p>
          <a:p>
            <a:pPr indent="-685800" lvl="0" marL="685800" marR="0" rtl="0" algn="l">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Twentieth Century"/>
                <a:ea typeface="Twentieth Century"/>
                <a:cs typeface="Twentieth Century"/>
                <a:sym typeface="Twentieth Century"/>
              </a:rPr>
              <a:t>Related works – Using of tradition </a:t>
            </a:r>
            <a:endParaRPr b="0" i="0" sz="32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
          <p:cNvSpPr txBox="1"/>
          <p:nvPr>
            <p:ph type="ctrTitle"/>
          </p:nvPr>
        </p:nvSpPr>
        <p:spPr>
          <a:xfrm>
            <a:off x="1876424" y="128787"/>
            <a:ext cx="8791575" cy="103353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400"/>
              <a:buFont typeface="Twentieth Century"/>
              <a:buNone/>
            </a:pPr>
            <a:r>
              <a:rPr lang="en-US" sz="1400">
                <a:solidFill>
                  <a:schemeClr val="accent2"/>
                </a:solidFill>
              </a:rPr>
              <a:t>DATASETS</a:t>
            </a:r>
            <a:br>
              <a:rPr lang="en-US" sz="1400">
                <a:solidFill>
                  <a:schemeClr val="accent2"/>
                </a:solidFill>
              </a:rPr>
            </a:br>
            <a:r>
              <a:rPr lang="en-US" sz="1400">
                <a:solidFill>
                  <a:schemeClr val="accent2"/>
                </a:solidFill>
              </a:rPr>
              <a:t>DOCUMENTS CORD-19 (THE COVID-19 OPEN RESEARCH DATASET) (WANG ET AL., 2020) IS A DATASET OF RESEARCH ARTICLES ON CORONAVIRUSES (COVID19, SARS AND MERS)</a:t>
            </a:r>
            <a:r>
              <a:rPr lang="en-US" sz="1400"/>
              <a:t>.</a:t>
            </a:r>
            <a:r>
              <a:rPr lang="en-US" sz="1400">
                <a:solidFill>
                  <a:schemeClr val="accent2"/>
                </a:solidFill>
              </a:rPr>
              <a:t>AFFECTED GRAPH GIVEN BELOW</a:t>
            </a:r>
            <a:r>
              <a:rPr lang="en-US" sz="1400"/>
              <a:t>:</a:t>
            </a:r>
            <a:br>
              <a:rPr lang="en-US" sz="1400"/>
            </a:br>
            <a:endParaRPr sz="1400"/>
          </a:p>
        </p:txBody>
      </p:sp>
      <p:sp>
        <p:nvSpPr>
          <p:cNvPr id="260" name="Google Shape;260;p4"/>
          <p:cNvSpPr txBox="1"/>
          <p:nvPr>
            <p:ph idx="1" type="subTitle"/>
          </p:nvPr>
        </p:nvSpPr>
        <p:spPr>
          <a:xfrm>
            <a:off x="2001078" y="1789043"/>
            <a:ext cx="8666921" cy="214685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0000"/>
              </a:lnSpc>
              <a:spcBef>
                <a:spcPts val="0"/>
              </a:spcBef>
              <a:spcAft>
                <a:spcPts val="0"/>
              </a:spcAft>
              <a:buClr>
                <a:schemeClr val="accent2"/>
              </a:buClr>
              <a:buSzPct val="125000"/>
              <a:buNone/>
            </a:pPr>
            <a:r>
              <a:rPr lang="en-US" sz="1400">
                <a:solidFill>
                  <a:schemeClr val="accent2"/>
                </a:solidFill>
              </a:rPr>
              <a:t>METHOD</a:t>
            </a:r>
            <a:endParaRPr/>
          </a:p>
          <a:p>
            <a:pPr indent="0" lvl="0" marL="0" rtl="0" algn="l">
              <a:lnSpc>
                <a:spcPct val="120000"/>
              </a:lnSpc>
              <a:spcBef>
                <a:spcPts val="1000"/>
              </a:spcBef>
              <a:spcAft>
                <a:spcPts val="0"/>
              </a:spcAft>
              <a:buClr>
                <a:schemeClr val="accent2"/>
              </a:buClr>
              <a:buSzPct val="125000"/>
              <a:buNone/>
            </a:pPr>
            <a:r>
              <a:rPr lang="en-US" sz="1400">
                <a:solidFill>
                  <a:schemeClr val="accent2"/>
                </a:solidFill>
              </a:rPr>
              <a:t>NEURAL INDEX RETRIEVAL (NIR) AND FORMULA THE HYPER-PARAMETER Z IS SOLVED FOR EACH TOPIC WITH THE FORMULA: Z = R COSP MAX(BM25(T, F)). SENTENCE EMBEDDING MODELS WE COMPARE FOUR DIFFERENT EMBEDDING MODELS. M25 AND TOP-RUN BASELINES FOR EACH EVALUATION ROUND, WE REPORT AN UNMODIFIED BM25 (NO NEURAL INDEX) BASELINE TOGETHER WITH A TOP AUTOMATIC RUN (PER OFFICIAL LEADERBOARD) FROM THE TREC EVALUATIONS. NOTE THAT THE BEST RUN BASELINE DOES NOT REFER TO ONE SPECIFIC SYSTEM, BUT THE BEST PERFORMING RUN FOR EACH ROUND OF THE EVALUATION.</a:t>
            </a:r>
            <a:endParaRPr/>
          </a:p>
          <a:p>
            <a:pPr indent="0" lvl="0" marL="0" rtl="0" algn="l">
              <a:lnSpc>
                <a:spcPct val="120000"/>
              </a:lnSpc>
              <a:spcBef>
                <a:spcPts val="1000"/>
              </a:spcBef>
              <a:spcAft>
                <a:spcPts val="0"/>
              </a:spcAft>
              <a:buClr>
                <a:schemeClr val="accent2"/>
              </a:buClr>
              <a:buSzPct val="125000"/>
              <a:buNone/>
            </a:pPr>
            <a:r>
              <a:rPr lang="en-US" sz="1400">
                <a:solidFill>
                  <a:schemeClr val="accent2"/>
                </a:solidFill>
              </a:rPr>
              <a:t>TABLE 1: STATISTICS FOR EACH TREC-COVID ROUND</a:t>
            </a:r>
            <a:r>
              <a:rPr lang="en-US" sz="1400"/>
              <a:t>.</a:t>
            </a:r>
            <a:endParaRPr sz="1400">
              <a:solidFill>
                <a:schemeClr val="accent2"/>
              </a:solidFill>
            </a:endParaRPr>
          </a:p>
          <a:p>
            <a:pPr indent="0" lvl="0" marL="0" rtl="0" algn="l">
              <a:lnSpc>
                <a:spcPct val="120000"/>
              </a:lnSpc>
              <a:spcBef>
                <a:spcPts val="1000"/>
              </a:spcBef>
              <a:spcAft>
                <a:spcPts val="0"/>
              </a:spcAft>
              <a:buClr>
                <a:schemeClr val="lt2"/>
              </a:buClr>
              <a:buSzPct val="125000"/>
              <a:buNone/>
            </a:pPr>
            <a:r>
              <a:t/>
            </a:r>
            <a:endParaRPr sz="1400">
              <a:solidFill>
                <a:schemeClr val="accent2"/>
              </a:solidFill>
            </a:endParaRPr>
          </a:p>
          <a:p>
            <a:pPr indent="0" lvl="0" marL="0" rtl="0" algn="l">
              <a:lnSpc>
                <a:spcPct val="120000"/>
              </a:lnSpc>
              <a:spcBef>
                <a:spcPts val="1000"/>
              </a:spcBef>
              <a:spcAft>
                <a:spcPts val="0"/>
              </a:spcAft>
              <a:buClr>
                <a:schemeClr val="lt2"/>
              </a:buClr>
              <a:buSzPct val="125000"/>
              <a:buNone/>
            </a:pPr>
            <a:r>
              <a:t/>
            </a:r>
            <a:endParaRPr sz="1400">
              <a:solidFill>
                <a:schemeClr val="accent2"/>
              </a:solidFill>
            </a:endParaRPr>
          </a:p>
        </p:txBody>
      </p:sp>
      <p:pic>
        <p:nvPicPr>
          <p:cNvPr id="261" name="Google Shape;261;p4"/>
          <p:cNvPicPr preferRelativeResize="0"/>
          <p:nvPr/>
        </p:nvPicPr>
        <p:blipFill rotWithShape="1">
          <a:blip r:embed="rId3">
            <a:alphaModFix/>
          </a:blip>
          <a:srcRect b="0" l="0" r="0" t="0"/>
          <a:stretch/>
        </p:blipFill>
        <p:spPr>
          <a:xfrm>
            <a:off x="4842457" y="929601"/>
            <a:ext cx="2575774" cy="1273892"/>
          </a:xfrm>
          <a:prstGeom prst="rect">
            <a:avLst/>
          </a:prstGeom>
          <a:noFill/>
          <a:ln>
            <a:noFill/>
          </a:ln>
        </p:spPr>
      </p:pic>
      <p:graphicFrame>
        <p:nvGraphicFramePr>
          <p:cNvPr id="262" name="Google Shape;262;p4"/>
          <p:cNvGraphicFramePr/>
          <p:nvPr/>
        </p:nvGraphicFramePr>
        <p:xfrm>
          <a:off x="2533806" y="3935896"/>
          <a:ext cx="3000000" cy="3000000"/>
        </p:xfrm>
        <a:graphic>
          <a:graphicData uri="http://schemas.openxmlformats.org/drawingml/2006/table">
            <a:tbl>
              <a:tblPr bandRow="1" firstRow="1">
                <a:noFill/>
                <a:tableStyleId>{9CEF3B22-B051-4B65-A37E-CDED7F1E66A6}</a:tableStyleId>
              </a:tblPr>
              <a:tblGrid>
                <a:gridCol w="1641850"/>
                <a:gridCol w="2893900"/>
                <a:gridCol w="1460850"/>
                <a:gridCol w="2017375"/>
              </a:tblGrid>
              <a:tr h="549150">
                <a:tc>
                  <a:txBody>
                    <a:bodyPr/>
                    <a:lstStyle/>
                    <a:p>
                      <a:pPr indent="0" lvl="0" marL="0" marR="0" rtl="0" algn="l">
                        <a:spcBef>
                          <a:spcPts val="0"/>
                        </a:spcBef>
                        <a:spcAft>
                          <a:spcPts val="0"/>
                        </a:spcAft>
                        <a:buNone/>
                      </a:pPr>
                      <a:r>
                        <a:rPr lang="en-US" sz="1800" u="none" cap="none" strike="noStrike"/>
                        <a:t>Round</a:t>
                      </a:r>
                      <a:endParaRPr/>
                    </a:p>
                  </a:txBody>
                  <a:tcPr marT="45725" marB="45725" marR="91450" marL="91450"/>
                </a:tc>
                <a:tc>
                  <a:txBody>
                    <a:bodyPr/>
                    <a:lstStyle/>
                    <a:p>
                      <a:pPr indent="0" lvl="0" marL="0" marR="0" rtl="0" algn="l">
                        <a:spcBef>
                          <a:spcPts val="0"/>
                        </a:spcBef>
                        <a:spcAft>
                          <a:spcPts val="0"/>
                        </a:spcAft>
                        <a:buNone/>
                      </a:pPr>
                      <a:r>
                        <a:rPr lang="en-US" sz="1800"/>
                        <a:t>No.Document</a:t>
                      </a:r>
                      <a:endParaRPr sz="1800"/>
                    </a:p>
                  </a:txBody>
                  <a:tcPr marT="45725" marB="45725" marR="91450" marL="91450"/>
                </a:tc>
                <a:tc>
                  <a:txBody>
                    <a:bodyPr/>
                    <a:lstStyle/>
                    <a:p>
                      <a:pPr indent="0" lvl="0" marL="0" marR="0" rtl="0" algn="l">
                        <a:spcBef>
                          <a:spcPts val="0"/>
                        </a:spcBef>
                        <a:spcAft>
                          <a:spcPts val="0"/>
                        </a:spcAft>
                        <a:buNone/>
                      </a:pPr>
                      <a:r>
                        <a:rPr lang="en-US" sz="1800"/>
                        <a:t>No .Judgement</a:t>
                      </a:r>
                      <a:endParaRPr sz="1800"/>
                    </a:p>
                  </a:txBody>
                  <a:tcPr marT="45725" marB="45725" marR="91450" marL="91450"/>
                </a:tc>
                <a:tc>
                  <a:txBody>
                    <a:bodyPr/>
                    <a:lstStyle/>
                    <a:p>
                      <a:pPr indent="0" lvl="0" marL="0" marR="0" rtl="0" algn="l">
                        <a:spcBef>
                          <a:spcPts val="0"/>
                        </a:spcBef>
                        <a:spcAft>
                          <a:spcPts val="0"/>
                        </a:spcAft>
                        <a:buNone/>
                      </a:pPr>
                      <a:r>
                        <a:rPr lang="en-US" sz="1800"/>
                        <a:t>No.topies</a:t>
                      </a:r>
                      <a:endParaRPr sz="1800"/>
                    </a:p>
                  </a:txBody>
                  <a:tcPr marT="45725" marB="45725" marR="91450" marL="91450"/>
                </a:tc>
              </a:tr>
              <a:tr h="549150">
                <a:tc>
                  <a:txBody>
                    <a:bodyPr/>
                    <a:lstStyle/>
                    <a:p>
                      <a:pPr indent="0" lvl="0" marL="0" marR="0" rtl="0" algn="l">
                        <a:spcBef>
                          <a:spcPts val="0"/>
                        </a:spcBef>
                        <a:spcAft>
                          <a:spcPts val="0"/>
                        </a:spcAft>
                        <a:buNone/>
                      </a:pPr>
                      <a:r>
                        <a:rPr lang="en-US" sz="1800"/>
                        <a:t>1</a:t>
                      </a:r>
                      <a:endParaRPr/>
                    </a:p>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51103</a:t>
                      </a:r>
                      <a:endParaRPr/>
                    </a:p>
                    <a:p>
                      <a:pPr indent="0" lvl="0" marL="0" marR="0" rtl="0" algn="l">
                        <a:spcBef>
                          <a:spcPts val="0"/>
                        </a:spcBef>
                        <a:spcAft>
                          <a:spcPts val="0"/>
                        </a:spcAft>
                        <a:buNone/>
                      </a:pPr>
                      <a:r>
                        <a:rPr lang="en-US" sz="1800"/>
                        <a:t>59851</a:t>
                      </a:r>
                      <a:endParaRPr/>
                    </a:p>
                  </a:txBody>
                  <a:tcPr marT="45725" marB="45725" marR="91450" marL="91450"/>
                </a:tc>
                <a:tc>
                  <a:txBody>
                    <a:bodyPr/>
                    <a:lstStyle/>
                    <a:p>
                      <a:pPr indent="0" lvl="0" marL="0" marR="0" rtl="0" algn="l">
                        <a:spcBef>
                          <a:spcPts val="0"/>
                        </a:spcBef>
                        <a:spcAft>
                          <a:spcPts val="0"/>
                        </a:spcAft>
                        <a:buNone/>
                      </a:pPr>
                      <a:r>
                        <a:rPr lang="en-US" sz="1800"/>
                        <a:t>8691</a:t>
                      </a:r>
                      <a:endParaRPr/>
                    </a:p>
                    <a:p>
                      <a:pPr indent="0" lvl="0" marL="0" marR="0" rtl="0" algn="l">
                        <a:spcBef>
                          <a:spcPts val="0"/>
                        </a:spcBef>
                        <a:spcAft>
                          <a:spcPts val="0"/>
                        </a:spcAft>
                        <a:buNone/>
                      </a:pPr>
                      <a:r>
                        <a:rPr lang="en-US" sz="1800"/>
                        <a:t>12037</a:t>
                      </a:r>
                      <a:endParaRPr/>
                    </a:p>
                  </a:txBody>
                  <a:tcPr marT="45725" marB="45725" marR="91450" marL="91450"/>
                </a:tc>
                <a:tc>
                  <a:txBody>
                    <a:bodyPr/>
                    <a:lstStyle/>
                    <a:p>
                      <a:pPr indent="0" lvl="0" marL="0" marR="0" rtl="0" algn="l">
                        <a:spcBef>
                          <a:spcPts val="0"/>
                        </a:spcBef>
                        <a:spcAft>
                          <a:spcPts val="0"/>
                        </a:spcAft>
                        <a:buNone/>
                      </a:pPr>
                      <a:r>
                        <a:rPr lang="en-US" sz="1800"/>
                        <a:t>30</a:t>
                      </a:r>
                      <a:endParaRPr/>
                    </a:p>
                    <a:p>
                      <a:pPr indent="0" lvl="0" marL="0" marR="0" rtl="0" algn="l">
                        <a:spcBef>
                          <a:spcPts val="0"/>
                        </a:spcBef>
                        <a:spcAft>
                          <a:spcPts val="0"/>
                        </a:spcAft>
                        <a:buNone/>
                      </a:pPr>
                      <a:r>
                        <a:rPr lang="en-US" sz="1800"/>
                        <a:t>35</a:t>
                      </a:r>
                      <a:endParaRPr/>
                    </a:p>
                  </a:txBody>
                  <a:tcPr marT="45725" marB="45725" marR="91450" marL="91450"/>
                </a:tc>
              </a:tr>
              <a:tr h="31380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28492</a:t>
                      </a:r>
                      <a:endParaRPr/>
                    </a:p>
                  </a:txBody>
                  <a:tcPr marT="45725" marB="45725" marR="91450" marL="91450"/>
                </a:tc>
                <a:tc>
                  <a:txBody>
                    <a:bodyPr/>
                    <a:lstStyle/>
                    <a:p>
                      <a:pPr indent="0" lvl="0" marL="0" marR="0" rtl="0" algn="l">
                        <a:spcBef>
                          <a:spcPts val="0"/>
                        </a:spcBef>
                        <a:spcAft>
                          <a:spcPts val="0"/>
                        </a:spcAft>
                        <a:buNone/>
                      </a:pPr>
                      <a:r>
                        <a:rPr lang="en-US" sz="1800"/>
                        <a:t>12993</a:t>
                      </a:r>
                      <a:endParaRPr/>
                    </a:p>
                  </a:txBody>
                  <a:tcPr marT="45725" marB="45725" marR="91450" marL="91450"/>
                </a:tc>
                <a:tc>
                  <a:txBody>
                    <a:bodyPr/>
                    <a:lstStyle/>
                    <a:p>
                      <a:pPr indent="0" lvl="0" marL="0" marR="0" rtl="0" algn="l">
                        <a:spcBef>
                          <a:spcPts val="0"/>
                        </a:spcBef>
                        <a:spcAft>
                          <a:spcPts val="0"/>
                        </a:spcAft>
                        <a:buNone/>
                      </a:pPr>
                      <a:r>
                        <a:rPr lang="en-US" sz="1800"/>
                        <a:t>40</a:t>
                      </a:r>
                      <a:endParaRPr/>
                    </a:p>
                  </a:txBody>
                  <a:tcPr marT="45725" marB="45725" marR="91450" marL="91450"/>
                </a:tc>
              </a:tr>
              <a:tr h="313800">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157817</a:t>
                      </a:r>
                      <a:endParaRPr/>
                    </a:p>
                  </a:txBody>
                  <a:tcPr marT="45725" marB="45725" marR="91450" marL="91450"/>
                </a:tc>
                <a:tc>
                  <a:txBody>
                    <a:bodyPr/>
                    <a:lstStyle/>
                    <a:p>
                      <a:pPr indent="0" lvl="0" marL="0" marR="0" rtl="0" algn="l">
                        <a:spcBef>
                          <a:spcPts val="0"/>
                        </a:spcBef>
                        <a:spcAft>
                          <a:spcPts val="0"/>
                        </a:spcAft>
                        <a:buNone/>
                      </a:pPr>
                      <a:r>
                        <a:rPr lang="en-US" sz="1800"/>
                        <a:t>13312</a:t>
                      </a:r>
                      <a:endParaRPr/>
                    </a:p>
                  </a:txBody>
                  <a:tcPr marT="45725" marB="45725" marR="91450" marL="91450"/>
                </a:tc>
                <a:tc>
                  <a:txBody>
                    <a:bodyPr/>
                    <a:lstStyle/>
                    <a:p>
                      <a:pPr indent="0" lvl="0" marL="0" marR="0" rtl="0" algn="l">
                        <a:spcBef>
                          <a:spcPts val="0"/>
                        </a:spcBef>
                        <a:spcAft>
                          <a:spcPts val="0"/>
                        </a:spcAft>
                        <a:buNone/>
                      </a:pPr>
                      <a:r>
                        <a:rPr lang="en-US" sz="1800"/>
                        <a:t>45</a:t>
                      </a:r>
                      <a:endParaRPr/>
                    </a:p>
                  </a:txBody>
                  <a:tcPr marT="45725" marB="45725" marR="91450" marL="91450"/>
                </a:tc>
              </a:tr>
              <a:tr h="31380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191175</a:t>
                      </a:r>
                      <a:endParaRPr/>
                    </a:p>
                  </a:txBody>
                  <a:tcPr marT="45725" marB="45725" marR="91450" marL="91450"/>
                </a:tc>
                <a:tc>
                  <a:txBody>
                    <a:bodyPr/>
                    <a:lstStyle/>
                    <a:p>
                      <a:pPr indent="0" lvl="0" marL="0" marR="0" rtl="0" algn="l">
                        <a:spcBef>
                          <a:spcPts val="0"/>
                        </a:spcBef>
                        <a:spcAft>
                          <a:spcPts val="0"/>
                        </a:spcAft>
                        <a:buNone/>
                      </a:pPr>
                      <a:r>
                        <a:rPr lang="en-US" sz="1800"/>
                        <a:t>23375</a:t>
                      </a:r>
                      <a:endParaRPr/>
                    </a:p>
                  </a:txBody>
                  <a:tcPr marT="45725" marB="45725" marR="91450" marL="91450"/>
                </a:tc>
                <a:tc>
                  <a:txBody>
                    <a:bodyPr/>
                    <a:lstStyle/>
                    <a:p>
                      <a:pPr indent="0" lvl="0" marL="0" marR="0" rtl="0" algn="l">
                        <a:spcBef>
                          <a:spcPts val="0"/>
                        </a:spcBef>
                        <a:spcAft>
                          <a:spcPts val="0"/>
                        </a:spcAft>
                        <a:buNone/>
                      </a:pPr>
                      <a:r>
                        <a:rPr lang="en-US" sz="1800"/>
                        <a:t>50</a:t>
                      </a:r>
                      <a:endParaRPr/>
                    </a:p>
                  </a:txBody>
                  <a:tcPr marT="45725" marB="45725" marR="91450" marL="91450"/>
                </a:tc>
              </a:tr>
            </a:tbl>
          </a:graphicData>
        </a:graphic>
      </p:graphicFrame>
      <p:pic>
        <p:nvPicPr>
          <p:cNvPr id="263" name="Google Shape;263;p4"/>
          <p:cNvPicPr preferRelativeResize="0"/>
          <p:nvPr/>
        </p:nvPicPr>
        <p:blipFill rotWithShape="1">
          <a:blip r:embed="rId4">
            <a:alphaModFix/>
          </a:blip>
          <a:srcRect b="0" l="0" r="0" t="0"/>
          <a:stretch/>
        </p:blipFill>
        <p:spPr>
          <a:xfrm>
            <a:off x="10667999" y="5463701"/>
            <a:ext cx="1524001" cy="139429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
          <p:cNvSpPr txBox="1"/>
          <p:nvPr>
            <p:ph type="ctrTitle"/>
          </p:nvPr>
        </p:nvSpPr>
        <p:spPr>
          <a:xfrm>
            <a:off x="1876425" y="412124"/>
            <a:ext cx="9019102" cy="276895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2"/>
              </a:buClr>
              <a:buSzPct val="100000"/>
              <a:buFont typeface="Twentieth Century"/>
              <a:buNone/>
            </a:pPr>
            <a:r>
              <a:rPr lang="en-US" sz="1800">
                <a:solidFill>
                  <a:schemeClr val="accent2"/>
                </a:solidFill>
              </a:rPr>
              <a:t>EXPERIMENTAL RESULTS</a:t>
            </a:r>
            <a:br>
              <a:rPr lang="en-US" sz="1800">
                <a:solidFill>
                  <a:schemeClr val="accent2"/>
                </a:solidFill>
              </a:rPr>
            </a:br>
            <a:r>
              <a:rPr lang="en-US" sz="1600">
                <a:solidFill>
                  <a:schemeClr val="accent2"/>
                </a:solidFill>
              </a:rPr>
              <a:t>WE PRESENT: (1) A COMPARISON OF RETRIEVAL EFFECTIVENESS OF OUR METHOD WITH DIFFERENT EMBEDDING MODELS USING CUMULATIVE SCORING ON ROUNDS 1–3 (TABLE 2). TABLE 2: RESULTS FOR OUR RUNS FOR ROUND 1–3. BEST RUN IS AS REPORTED BY ORGANISERS PER THAT ROUND. † DENOTES STATISTICAL SIGNIFICANCE AT 95% AND ‡ AT 99% OVER THE BASELINE. TABLE 3: OUR PROPOSED METHOD WITH COMPARISON TO A BM25 BASELINE AND THE TOP AUTOMATIC RUN FOR THAT ROUND. ALL EVALUATION IS PERFORMED WITH RESIDUAL DOCUMENT SCORING TABLE 4: ABLATION STUDIES FOR OUR PROPOSED METHOD WHERE DOCUMENT FACETS, QUERY FACETS AND OTHER ASPECTS OF THE MODEL ARE REMOVED.</a:t>
            </a:r>
            <a:br>
              <a:rPr lang="en-US" sz="1600">
                <a:solidFill>
                  <a:schemeClr val="accent2"/>
                </a:solidFill>
              </a:rPr>
            </a:br>
            <a:r>
              <a:rPr lang="en-US" sz="1600">
                <a:solidFill>
                  <a:schemeClr val="accent2"/>
                </a:solidFill>
              </a:rPr>
              <a:t>ABLATIONS TABLE 4 CONFIRMS THAT THE COMBINATION OF BM25 WITH THE NEURAL INDEXING YIELDS BEST OVERALL RESULTS AS REMOVING EITHER COMPONENT LEADS TO A SIGNIFICANT LOSS IN PERFORMANCE.</a:t>
            </a:r>
            <a:br>
              <a:rPr lang="en-US" sz="1600">
                <a:solidFill>
                  <a:schemeClr val="accent2"/>
                </a:solidFill>
              </a:rPr>
            </a:br>
            <a:r>
              <a:rPr lang="en-US" sz="1600">
                <a:solidFill>
                  <a:schemeClr val="accent2"/>
                </a:solidFill>
              </a:rPr>
              <a:t>COMPARISONS WITH BEST RUNS ASIDE FROM ROUNDS 3 AND 4, OUR MODELS REMAIN COMPETITIVE WITH THE TOP RUN. OUR MODEL SCORED HIGHER NDCG@10 FOR ROUNDS 1 AND 2 OVER THE BASELINE AUTOMATIC RUNS. </a:t>
            </a:r>
            <a:br>
              <a:rPr lang="en-US" sz="1600">
                <a:solidFill>
                  <a:schemeClr val="accent2"/>
                </a:solidFill>
              </a:rPr>
            </a:br>
            <a:r>
              <a:rPr lang="en-US" sz="1600">
                <a:solidFill>
                  <a:schemeClr val="accent2"/>
                </a:solidFill>
              </a:rPr>
              <a:t>WHERE DOES THE MODEL SUCCEED OR FAIL? OUR MODEL CONSISTENTLY OUTPERFORMS THE BM25 BASELINE (TABLE 3).</a:t>
            </a:r>
            <a:br>
              <a:rPr lang="en-US" sz="1600">
                <a:solidFill>
                  <a:schemeClr val="accent2"/>
                </a:solidFill>
              </a:rPr>
            </a:br>
            <a:r>
              <a:rPr lang="en-US" sz="1600">
                <a:solidFill>
                  <a:schemeClr val="accent2"/>
                </a:solidFill>
              </a:rPr>
              <a:t>TABLE 4: BELOW ABLATION STUDIES FOR OUR PROPOSED METHOD WHERE DOCUMENT FACETS, QUERY FACETS AND OTHER ASPECTS OF THE MODEL ARE REMOVED.</a:t>
            </a:r>
            <a:endParaRPr sz="1800">
              <a:solidFill>
                <a:schemeClr val="accent2"/>
              </a:solidFill>
            </a:endParaRPr>
          </a:p>
        </p:txBody>
      </p:sp>
      <p:sp>
        <p:nvSpPr>
          <p:cNvPr id="269" name="Google Shape;269;p5"/>
          <p:cNvSpPr txBox="1"/>
          <p:nvPr>
            <p:ph idx="1" type="subTitle"/>
          </p:nvPr>
        </p:nvSpPr>
        <p:spPr>
          <a:xfrm>
            <a:off x="1876425" y="6104585"/>
            <a:ext cx="9019102" cy="753415"/>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Clr>
                <a:schemeClr val="accent2"/>
              </a:buClr>
              <a:buSzPct val="125000"/>
              <a:buNone/>
            </a:pPr>
            <a:r>
              <a:rPr lang="en-US">
                <a:solidFill>
                  <a:schemeClr val="accent2"/>
                </a:solidFill>
              </a:rPr>
              <a:t>THE MODEL CAN RETRIEVE DOCUMENTS UNDISCOVERED BY THE BM25 COMPONENT OR A PIPELINE MODEL WHICH USES WORD-OVERLAP SCORING IN ITS INITIAL RETRIEVAL. IT COMPUTES SCORES OVER THE ENTIRE COLLECTION AS A HYBRID INVERTED INDEX WHICH LEADS TO AN AVERAGE INCREASE OF IN 6% R-PREC VALUES (TABLE 3) OVER THE BM25 BASELINE</a:t>
            </a:r>
            <a:endParaRPr/>
          </a:p>
        </p:txBody>
      </p:sp>
      <p:graphicFrame>
        <p:nvGraphicFramePr>
          <p:cNvPr id="270" name="Google Shape;270;p5"/>
          <p:cNvGraphicFramePr/>
          <p:nvPr/>
        </p:nvGraphicFramePr>
        <p:xfrm>
          <a:off x="1996226" y="3181081"/>
          <a:ext cx="3000000" cy="3000000"/>
        </p:xfrm>
        <a:graphic>
          <a:graphicData uri="http://schemas.openxmlformats.org/drawingml/2006/table">
            <a:tbl>
              <a:tblPr bandRow="1" firstRow="1">
                <a:noFill/>
                <a:tableStyleId>{9CEF3B22-B051-4B65-A37E-CDED7F1E66A6}</a:tableStyleId>
              </a:tblPr>
              <a:tblGrid>
                <a:gridCol w="2429325"/>
                <a:gridCol w="2429325"/>
                <a:gridCol w="2429325"/>
              </a:tblGrid>
              <a:tr h="331950">
                <a:tc>
                  <a:txBody>
                    <a:bodyPr/>
                    <a:lstStyle/>
                    <a:p>
                      <a:pPr indent="0" lvl="0" marL="0" marR="0" rtl="0" algn="l">
                        <a:spcBef>
                          <a:spcPts val="0"/>
                        </a:spcBef>
                        <a:spcAft>
                          <a:spcPts val="0"/>
                        </a:spcAft>
                        <a:buNone/>
                      </a:pPr>
                      <a:r>
                        <a:rPr lang="en-US" sz="1800"/>
                        <a:t>Model</a:t>
                      </a:r>
                      <a:endParaRPr/>
                    </a:p>
                  </a:txBody>
                  <a:tcPr marT="45725" marB="45725" marR="91450" marL="91450"/>
                </a:tc>
                <a:tc>
                  <a:txBody>
                    <a:bodyPr/>
                    <a:lstStyle/>
                    <a:p>
                      <a:pPr indent="0" lvl="0" marL="0" marR="0" rtl="0" algn="l">
                        <a:spcBef>
                          <a:spcPts val="0"/>
                        </a:spcBef>
                        <a:spcAft>
                          <a:spcPts val="0"/>
                        </a:spcAft>
                        <a:buNone/>
                      </a:pPr>
                      <a:r>
                        <a:rPr lang="en-US" sz="1800"/>
                        <a:t>P@10</a:t>
                      </a:r>
                      <a:endParaRPr/>
                    </a:p>
                  </a:txBody>
                  <a:tcPr marT="45725" marB="45725" marR="91450" marL="91450"/>
                </a:tc>
                <a:tc>
                  <a:txBody>
                    <a:bodyPr/>
                    <a:lstStyle/>
                    <a:p>
                      <a:pPr indent="0" lvl="0" marL="0" marR="0" rtl="0" algn="l">
                        <a:spcBef>
                          <a:spcPts val="0"/>
                        </a:spcBef>
                        <a:spcAft>
                          <a:spcPts val="0"/>
                        </a:spcAft>
                        <a:buNone/>
                      </a:pPr>
                      <a:r>
                        <a:rPr lang="en-US" sz="1800"/>
                        <a:t>NDCG@10</a:t>
                      </a:r>
                      <a:endParaRPr/>
                    </a:p>
                  </a:txBody>
                  <a:tcPr marT="45725" marB="45725" marR="91450" marL="91450"/>
                </a:tc>
              </a:tr>
              <a:tr h="331950">
                <a:tc>
                  <a:txBody>
                    <a:bodyPr/>
                    <a:lstStyle/>
                    <a:p>
                      <a:pPr indent="0" lvl="0" marL="0" marR="0" rtl="0" algn="l">
                        <a:spcBef>
                          <a:spcPts val="0"/>
                        </a:spcBef>
                        <a:spcAft>
                          <a:spcPts val="0"/>
                        </a:spcAft>
                        <a:buNone/>
                      </a:pPr>
                      <a:r>
                        <a:rPr lang="en-US" sz="1800"/>
                        <a:t>NIR</a:t>
                      </a:r>
                      <a:endParaRPr/>
                    </a:p>
                  </a:txBody>
                  <a:tcPr marT="45725" marB="45725" marR="91450" marL="91450"/>
                </a:tc>
                <a:tc>
                  <a:txBody>
                    <a:bodyPr/>
                    <a:lstStyle/>
                    <a:p>
                      <a:pPr indent="0" lvl="0" marL="0" marR="0" rtl="0" algn="l">
                        <a:spcBef>
                          <a:spcPts val="0"/>
                        </a:spcBef>
                        <a:spcAft>
                          <a:spcPts val="0"/>
                        </a:spcAft>
                        <a:buNone/>
                      </a:pPr>
                      <a:r>
                        <a:rPr lang="en-US" sz="1800"/>
                        <a:t>0.852</a:t>
                      </a:r>
                      <a:endParaRPr/>
                    </a:p>
                  </a:txBody>
                  <a:tcPr marT="45725" marB="45725" marR="91450" marL="91450"/>
                </a:tc>
                <a:tc>
                  <a:txBody>
                    <a:bodyPr/>
                    <a:lstStyle/>
                    <a:p>
                      <a:pPr indent="0" lvl="0" marL="0" marR="0" rtl="0" algn="l">
                        <a:spcBef>
                          <a:spcPts val="0"/>
                        </a:spcBef>
                        <a:spcAft>
                          <a:spcPts val="0"/>
                        </a:spcAft>
                        <a:buNone/>
                      </a:pPr>
                      <a:r>
                        <a:rPr lang="en-US" sz="1800"/>
                        <a:t>0.796</a:t>
                      </a:r>
                      <a:endParaRPr/>
                    </a:p>
                  </a:txBody>
                  <a:tcPr marT="45725" marB="45725" marR="91450" marL="91450"/>
                </a:tc>
              </a:tr>
              <a:tr h="331950">
                <a:tc>
                  <a:txBody>
                    <a:bodyPr/>
                    <a:lstStyle/>
                    <a:p>
                      <a:pPr indent="0" lvl="0" marL="0" marR="0" rtl="0" algn="l">
                        <a:spcBef>
                          <a:spcPts val="0"/>
                        </a:spcBef>
                        <a:spcAft>
                          <a:spcPts val="0"/>
                        </a:spcAft>
                        <a:buNone/>
                      </a:pPr>
                      <a:r>
                        <a:rPr lang="en-US" sz="1800"/>
                        <a:t>no neural</a:t>
                      </a:r>
                      <a:endParaRPr/>
                    </a:p>
                  </a:txBody>
                  <a:tcPr marT="45725" marB="45725" marR="91450" marL="91450"/>
                </a:tc>
                <a:tc>
                  <a:txBody>
                    <a:bodyPr/>
                    <a:lstStyle/>
                    <a:p>
                      <a:pPr indent="0" lvl="0" marL="0" marR="0" rtl="0" algn="l">
                        <a:spcBef>
                          <a:spcPts val="0"/>
                        </a:spcBef>
                        <a:spcAft>
                          <a:spcPts val="0"/>
                        </a:spcAft>
                        <a:buNone/>
                      </a:pPr>
                      <a:r>
                        <a:rPr lang="en-US" sz="1800"/>
                        <a:t>0.744</a:t>
                      </a:r>
                      <a:endParaRPr/>
                    </a:p>
                  </a:txBody>
                  <a:tcPr marT="45725" marB="45725" marR="91450" marL="91450"/>
                </a:tc>
                <a:tc>
                  <a:txBody>
                    <a:bodyPr/>
                    <a:lstStyle/>
                    <a:p>
                      <a:pPr indent="0" lvl="0" marL="0" marR="0" rtl="0" algn="l">
                        <a:spcBef>
                          <a:spcPts val="0"/>
                        </a:spcBef>
                        <a:spcAft>
                          <a:spcPts val="0"/>
                        </a:spcAft>
                        <a:buNone/>
                      </a:pPr>
                      <a:r>
                        <a:rPr lang="en-US" sz="1800"/>
                        <a:t>0.808</a:t>
                      </a:r>
                      <a:endParaRPr/>
                    </a:p>
                  </a:txBody>
                  <a:tcPr marT="45725" marB="45725" marR="91450" marL="91450"/>
                </a:tc>
              </a:tr>
              <a:tr h="331950">
                <a:tc>
                  <a:txBody>
                    <a:bodyPr/>
                    <a:lstStyle/>
                    <a:p>
                      <a:pPr indent="0" lvl="0" marL="0" marR="0" rtl="0" algn="l">
                        <a:spcBef>
                          <a:spcPts val="0"/>
                        </a:spcBef>
                        <a:spcAft>
                          <a:spcPts val="0"/>
                        </a:spcAft>
                        <a:buNone/>
                      </a:pPr>
                      <a:r>
                        <a:rPr lang="en-US" sz="1800"/>
                        <a:t>no BM25</a:t>
                      </a:r>
                      <a:endParaRPr/>
                    </a:p>
                  </a:txBody>
                  <a:tcPr marT="45725" marB="45725" marR="91450" marL="91450"/>
                </a:tc>
                <a:tc>
                  <a:txBody>
                    <a:bodyPr/>
                    <a:lstStyle/>
                    <a:p>
                      <a:pPr indent="0" lvl="0" marL="0" marR="0" rtl="0" algn="l">
                        <a:spcBef>
                          <a:spcPts val="0"/>
                        </a:spcBef>
                        <a:spcAft>
                          <a:spcPts val="0"/>
                        </a:spcAft>
                        <a:buNone/>
                      </a:pPr>
                      <a:r>
                        <a:rPr lang="en-US" sz="1800"/>
                        <a:t>0.668</a:t>
                      </a:r>
                      <a:endParaRPr/>
                    </a:p>
                  </a:txBody>
                  <a:tcPr marT="45725" marB="45725" marR="91450" marL="91450"/>
                </a:tc>
                <a:tc>
                  <a:txBody>
                    <a:bodyPr/>
                    <a:lstStyle/>
                    <a:p>
                      <a:pPr indent="0" lvl="0" marL="0" marR="0" rtl="0" algn="l">
                        <a:spcBef>
                          <a:spcPts val="0"/>
                        </a:spcBef>
                        <a:spcAft>
                          <a:spcPts val="0"/>
                        </a:spcAft>
                        <a:buNone/>
                      </a:pPr>
                      <a:r>
                        <a:rPr lang="en-US" sz="1800"/>
                        <a:t>0.706</a:t>
                      </a:r>
                      <a:endParaRPr/>
                    </a:p>
                  </a:txBody>
                  <a:tcPr marT="45725" marB="45725" marR="91450" marL="91450"/>
                </a:tc>
              </a:tr>
              <a:tr h="331950">
                <a:tc>
                  <a:txBody>
                    <a:bodyPr/>
                    <a:lstStyle/>
                    <a:p>
                      <a:pPr indent="0" lvl="0" marL="0" marR="0" rtl="0" algn="l">
                        <a:spcBef>
                          <a:spcPts val="0"/>
                        </a:spcBef>
                        <a:spcAft>
                          <a:spcPts val="0"/>
                        </a:spcAft>
                        <a:buNone/>
                      </a:pPr>
                      <a:r>
                        <a:rPr lang="en-US" sz="1800"/>
                        <a:t>no title</a:t>
                      </a:r>
                      <a:endParaRPr/>
                    </a:p>
                  </a:txBody>
                  <a:tcPr marT="45725" marB="45725" marR="91450" marL="91450"/>
                </a:tc>
                <a:tc>
                  <a:txBody>
                    <a:bodyPr/>
                    <a:lstStyle/>
                    <a:p>
                      <a:pPr indent="0" lvl="0" marL="0" marR="0" rtl="0" algn="l">
                        <a:spcBef>
                          <a:spcPts val="0"/>
                        </a:spcBef>
                        <a:spcAft>
                          <a:spcPts val="0"/>
                        </a:spcAft>
                        <a:buNone/>
                      </a:pPr>
                      <a:r>
                        <a:rPr lang="en-US" sz="1800"/>
                        <a:t>0.848</a:t>
                      </a:r>
                      <a:endParaRPr/>
                    </a:p>
                  </a:txBody>
                  <a:tcPr marT="45725" marB="45725" marR="91450" marL="91450"/>
                </a:tc>
                <a:tc>
                  <a:txBody>
                    <a:bodyPr/>
                    <a:lstStyle/>
                    <a:p>
                      <a:pPr indent="0" lvl="0" marL="0" marR="0" rtl="0" algn="l">
                        <a:spcBef>
                          <a:spcPts val="0"/>
                        </a:spcBef>
                        <a:spcAft>
                          <a:spcPts val="0"/>
                        </a:spcAft>
                        <a:buNone/>
                      </a:pPr>
                      <a:r>
                        <a:rPr lang="en-US" sz="1800"/>
                        <a:t>0.784</a:t>
                      </a:r>
                      <a:endParaRPr/>
                    </a:p>
                  </a:txBody>
                  <a:tcPr marT="45725" marB="45725" marR="91450" marL="91450"/>
                </a:tc>
              </a:tr>
              <a:tr h="331950">
                <a:tc>
                  <a:txBody>
                    <a:bodyPr/>
                    <a:lstStyle/>
                    <a:p>
                      <a:pPr indent="0" lvl="0" marL="0" marR="0" rtl="0" algn="l">
                        <a:spcBef>
                          <a:spcPts val="0"/>
                        </a:spcBef>
                        <a:spcAft>
                          <a:spcPts val="0"/>
                        </a:spcAft>
                        <a:buNone/>
                      </a:pPr>
                      <a:r>
                        <a:rPr lang="en-US" sz="1800"/>
                        <a:t>no abstract</a:t>
                      </a:r>
                      <a:endParaRPr/>
                    </a:p>
                  </a:txBody>
                  <a:tcPr marT="45725" marB="45725" marR="91450" marL="91450"/>
                </a:tc>
                <a:tc>
                  <a:txBody>
                    <a:bodyPr/>
                    <a:lstStyle/>
                    <a:p>
                      <a:pPr indent="0" lvl="0" marL="0" marR="0" rtl="0" algn="l">
                        <a:spcBef>
                          <a:spcPts val="0"/>
                        </a:spcBef>
                        <a:spcAft>
                          <a:spcPts val="0"/>
                        </a:spcAft>
                        <a:buNone/>
                      </a:pPr>
                      <a:r>
                        <a:rPr lang="en-US" sz="1800"/>
                        <a:t>0.848</a:t>
                      </a:r>
                      <a:endParaRPr/>
                    </a:p>
                  </a:txBody>
                  <a:tcPr marT="45725" marB="45725" marR="91450" marL="91450"/>
                </a:tc>
                <a:tc>
                  <a:txBody>
                    <a:bodyPr/>
                    <a:lstStyle/>
                    <a:p>
                      <a:pPr indent="0" lvl="0" marL="0" marR="0" rtl="0" algn="l">
                        <a:spcBef>
                          <a:spcPts val="0"/>
                        </a:spcBef>
                        <a:spcAft>
                          <a:spcPts val="0"/>
                        </a:spcAft>
                        <a:buNone/>
                      </a:pPr>
                      <a:r>
                        <a:rPr lang="en-US" sz="1800"/>
                        <a:t>0.875</a:t>
                      </a:r>
                      <a:endParaRPr/>
                    </a:p>
                  </a:txBody>
                  <a:tcPr marT="45725" marB="45725" marR="91450" marL="91450"/>
                </a:tc>
              </a:tr>
              <a:tr h="331950">
                <a:tc>
                  <a:txBody>
                    <a:bodyPr/>
                    <a:lstStyle/>
                    <a:p>
                      <a:pPr indent="0" lvl="0" marL="0" marR="0" rtl="0" algn="l">
                        <a:spcBef>
                          <a:spcPts val="0"/>
                        </a:spcBef>
                        <a:spcAft>
                          <a:spcPts val="0"/>
                        </a:spcAft>
                        <a:buNone/>
                      </a:pPr>
                      <a:r>
                        <a:rPr lang="en-US" sz="1800"/>
                        <a:t>no fulltext</a:t>
                      </a:r>
                      <a:endParaRPr sz="1800"/>
                    </a:p>
                  </a:txBody>
                  <a:tcPr marT="45725" marB="45725" marR="91450" marL="91450"/>
                </a:tc>
                <a:tc>
                  <a:txBody>
                    <a:bodyPr/>
                    <a:lstStyle/>
                    <a:p>
                      <a:pPr indent="0" lvl="0" marL="0" marR="0" rtl="0" algn="l">
                        <a:spcBef>
                          <a:spcPts val="0"/>
                        </a:spcBef>
                        <a:spcAft>
                          <a:spcPts val="0"/>
                        </a:spcAft>
                        <a:buNone/>
                      </a:pPr>
                      <a:r>
                        <a:rPr lang="en-US" sz="1800"/>
                        <a:t>0.856</a:t>
                      </a:r>
                      <a:endParaRPr/>
                    </a:p>
                  </a:txBody>
                  <a:tcPr marT="45725" marB="45725" marR="91450" marL="91450"/>
                </a:tc>
                <a:tc>
                  <a:txBody>
                    <a:bodyPr/>
                    <a:lstStyle/>
                    <a:p>
                      <a:pPr indent="0" lvl="0" marL="0" marR="0" rtl="0" algn="l">
                        <a:spcBef>
                          <a:spcPts val="0"/>
                        </a:spcBef>
                        <a:spcAft>
                          <a:spcPts val="0"/>
                        </a:spcAft>
                        <a:buNone/>
                      </a:pPr>
                      <a:r>
                        <a:rPr lang="en-US" sz="1800"/>
                        <a:t>0.799</a:t>
                      </a:r>
                      <a:endParaRPr/>
                    </a:p>
                  </a:txBody>
                  <a:tcPr marT="45725" marB="45725" marR="91450" marL="91450"/>
                </a:tc>
              </a:tr>
              <a:tr h="331950">
                <a:tc>
                  <a:txBody>
                    <a:bodyPr/>
                    <a:lstStyle/>
                    <a:p>
                      <a:pPr indent="0" lvl="0" marL="0" marR="0" rtl="0" algn="l">
                        <a:spcBef>
                          <a:spcPts val="0"/>
                        </a:spcBef>
                        <a:spcAft>
                          <a:spcPts val="0"/>
                        </a:spcAft>
                        <a:buNone/>
                      </a:pPr>
                      <a:r>
                        <a:rPr lang="en-US" sz="1800"/>
                        <a:t>no date filter</a:t>
                      </a:r>
                      <a:endParaRPr/>
                    </a:p>
                  </a:txBody>
                  <a:tcPr marT="45725" marB="45725" marR="91450" marL="91450"/>
                </a:tc>
                <a:tc>
                  <a:txBody>
                    <a:bodyPr/>
                    <a:lstStyle/>
                    <a:p>
                      <a:pPr indent="0" lvl="0" marL="0" marR="0" rtl="0" algn="l">
                        <a:spcBef>
                          <a:spcPts val="0"/>
                        </a:spcBef>
                        <a:spcAft>
                          <a:spcPts val="0"/>
                        </a:spcAft>
                        <a:buNone/>
                      </a:pPr>
                      <a:r>
                        <a:rPr lang="en-US" sz="1800"/>
                        <a:t>0.834</a:t>
                      </a:r>
                      <a:endParaRPr/>
                    </a:p>
                  </a:txBody>
                  <a:tcPr marT="45725" marB="45725" marR="91450" marL="91450"/>
                </a:tc>
                <a:tc>
                  <a:txBody>
                    <a:bodyPr/>
                    <a:lstStyle/>
                    <a:p>
                      <a:pPr indent="0" lvl="0" marL="0" marR="0" rtl="0" algn="l">
                        <a:spcBef>
                          <a:spcPts val="0"/>
                        </a:spcBef>
                        <a:spcAft>
                          <a:spcPts val="0"/>
                        </a:spcAft>
                        <a:buNone/>
                      </a:pPr>
                      <a:r>
                        <a:rPr lang="en-US" sz="1800"/>
                        <a:t>0.775</a:t>
                      </a:r>
                      <a:endParaRPr/>
                    </a:p>
                  </a:txBody>
                  <a:tcPr marT="45725" marB="45725" marR="91450" marL="91450"/>
                </a:tc>
              </a:tr>
            </a:tbl>
          </a:graphicData>
        </a:graphic>
      </p:graphicFrame>
      <p:pic>
        <p:nvPicPr>
          <p:cNvPr id="271" name="Google Shape;271;p5"/>
          <p:cNvPicPr preferRelativeResize="0"/>
          <p:nvPr/>
        </p:nvPicPr>
        <p:blipFill rotWithShape="1">
          <a:blip r:embed="rId3">
            <a:alphaModFix/>
          </a:blip>
          <a:srcRect b="0" l="0" r="0" t="0"/>
          <a:stretch/>
        </p:blipFill>
        <p:spPr>
          <a:xfrm>
            <a:off x="9311427" y="3709116"/>
            <a:ext cx="2498502" cy="1960673"/>
          </a:xfrm>
          <a:prstGeom prst="rect">
            <a:avLst/>
          </a:prstGeom>
          <a:noFill/>
          <a:ln>
            <a:noFill/>
          </a:ln>
        </p:spPr>
      </p:pic>
      <p:pic>
        <p:nvPicPr>
          <p:cNvPr id="272" name="Google Shape;272;p5"/>
          <p:cNvPicPr preferRelativeResize="0"/>
          <p:nvPr/>
        </p:nvPicPr>
        <p:blipFill rotWithShape="1">
          <a:blip r:embed="rId4">
            <a:alphaModFix/>
          </a:blip>
          <a:srcRect b="0" l="0" r="0" t="0"/>
          <a:stretch/>
        </p:blipFill>
        <p:spPr>
          <a:xfrm>
            <a:off x="10895527" y="5689176"/>
            <a:ext cx="1277552" cy="1168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76" name="Shape 276"/>
        <p:cNvGrpSpPr/>
        <p:nvPr/>
      </p:nvGrpSpPr>
      <p:grpSpPr>
        <a:xfrm>
          <a:off x="0" y="0"/>
          <a:ext cx="0" cy="0"/>
          <a:chOff x="0" y="0"/>
          <a:chExt cx="0" cy="0"/>
        </a:xfrm>
      </p:grpSpPr>
      <p:sp>
        <p:nvSpPr>
          <p:cNvPr id="277" name="Google Shape;277;p6"/>
          <p:cNvSpPr txBox="1"/>
          <p:nvPr>
            <p:ph type="ctrTitle"/>
          </p:nvPr>
        </p:nvSpPr>
        <p:spPr>
          <a:xfrm>
            <a:off x="1792099" y="2450261"/>
            <a:ext cx="8791500" cy="19575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2"/>
              </a:buClr>
              <a:buSzPct val="100000"/>
              <a:buFont typeface="Twentieth Century"/>
              <a:buNone/>
            </a:pPr>
            <a:r>
              <a:rPr b="1" lang="en-US" sz="1400">
                <a:solidFill>
                  <a:srgbClr val="FF9900"/>
                </a:solidFill>
                <a:latin typeface="Roboto Mono"/>
                <a:ea typeface="Roboto Mono"/>
                <a:cs typeface="Roboto Mono"/>
                <a:sym typeface="Roboto Mono"/>
              </a:rPr>
              <a:t>CONCLUSION</a:t>
            </a:r>
            <a:br>
              <a:rPr lang="en-US" sz="1400">
                <a:solidFill>
                  <a:srgbClr val="FF9900"/>
                </a:solidFill>
                <a:latin typeface="Roboto Mono"/>
                <a:ea typeface="Roboto Mono"/>
                <a:cs typeface="Roboto Mono"/>
                <a:sym typeface="Roboto Mono"/>
              </a:rPr>
            </a:br>
            <a:br>
              <a:rPr lang="en-US" sz="1400">
                <a:solidFill>
                  <a:schemeClr val="accent1"/>
                </a:solidFill>
                <a:latin typeface="Roboto Mono"/>
                <a:ea typeface="Roboto Mono"/>
                <a:cs typeface="Roboto Mono"/>
                <a:sym typeface="Roboto Mono"/>
              </a:rPr>
            </a:br>
            <a:r>
              <a:rPr lang="en-US" sz="1400">
                <a:solidFill>
                  <a:schemeClr val="accent1"/>
                </a:solidFill>
                <a:latin typeface="Roboto Mono"/>
                <a:ea typeface="Roboto Mono"/>
                <a:cs typeface="Roboto Mono"/>
                <a:sym typeface="Roboto Mono"/>
              </a:rPr>
              <a:t>WE PROPOSE A NOVEL NEURAL RANKING APPROACH (NIR) FOR PANDEMIC INFORMATION RETRIEVAL. EXPERIMENTING WITH THE TREC COVID SEARCH CHALLENGE, WE SHOW THAT OUR METHOD IS COMPETITIVE COMPARED TO OTHER AUTOMATIC SYSTEMS. WE SHOW THAT A NEURAL SCORING IS BENEFICIAL IN ALLEVIATING SOME OF THE SHORTCOMINGS OF THE KEYWORD-BASED RETRIEVAL. EMPIRICALLY, OUR MODEL SHOWS IMPROVEMENTS WITH TIME IN A PANDEMIC SCENARIO WITHOUT ADDITIONAL TRAINING DATA. A BALANCED SCORING FUNCTION COMBINES THE STRENGTHS OF THE INVERTED AND NEURAL INDICES. A NEURAL INDEX EXPLICITLY TRAINED FOR RANKING WOULD BE A SUITABLE AVENUE FOR FUTURE RESEARCH</a:t>
            </a:r>
            <a:br>
              <a:rPr lang="en-US" sz="1400">
                <a:solidFill>
                  <a:srgbClr val="FFFF00"/>
                </a:solidFill>
                <a:latin typeface="Roboto Mono"/>
                <a:ea typeface="Roboto Mono"/>
                <a:cs typeface="Roboto Mono"/>
                <a:sym typeface="Roboto Mono"/>
              </a:rPr>
            </a:br>
            <a:endParaRPr>
              <a:solidFill>
                <a:srgbClr val="FFFF00"/>
              </a:solidFill>
              <a:latin typeface="Roboto Mono"/>
              <a:ea typeface="Roboto Mono"/>
              <a:cs typeface="Roboto Mono"/>
              <a:sym typeface="Roboto Mono"/>
            </a:endParaRPr>
          </a:p>
        </p:txBody>
      </p:sp>
      <p:sp>
        <p:nvSpPr>
          <p:cNvPr id="278" name="Google Shape;278;p6"/>
          <p:cNvSpPr txBox="1"/>
          <p:nvPr>
            <p:ph idx="1" type="subTitle"/>
          </p:nvPr>
        </p:nvSpPr>
        <p:spPr>
          <a:xfrm>
            <a:off x="1876424" y="4353059"/>
            <a:ext cx="8791575" cy="133940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20000"/>
              </a:lnSpc>
              <a:spcBef>
                <a:spcPts val="0"/>
              </a:spcBef>
              <a:spcAft>
                <a:spcPts val="0"/>
              </a:spcAft>
              <a:buClr>
                <a:schemeClr val="accent2"/>
              </a:buClr>
              <a:buSzPct val="125000"/>
              <a:buNone/>
            </a:pPr>
            <a:r>
              <a:rPr b="1" lang="en-US" sz="1400">
                <a:solidFill>
                  <a:srgbClr val="FF9900"/>
                </a:solidFill>
                <a:latin typeface="Roboto Mono"/>
                <a:ea typeface="Roboto Mono"/>
                <a:cs typeface="Roboto Mono"/>
                <a:sym typeface="Roboto Mono"/>
              </a:rPr>
              <a:t>REFERENCES </a:t>
            </a:r>
            <a:endParaRPr b="1" sz="1400">
              <a:solidFill>
                <a:srgbClr val="FF9900"/>
              </a:solidFill>
              <a:latin typeface="Roboto Mono"/>
              <a:ea typeface="Roboto Mono"/>
              <a:cs typeface="Roboto Mono"/>
              <a:sym typeface="Roboto Mono"/>
            </a:endParaRPr>
          </a:p>
          <a:p>
            <a:pPr indent="0" lvl="0" marL="0" rtl="0" algn="l">
              <a:lnSpc>
                <a:spcPct val="120000"/>
              </a:lnSpc>
              <a:spcBef>
                <a:spcPts val="0"/>
              </a:spcBef>
              <a:spcAft>
                <a:spcPts val="0"/>
              </a:spcAft>
              <a:buClr>
                <a:schemeClr val="accent2"/>
              </a:buClr>
              <a:buSzPct val="125000"/>
              <a:buNone/>
            </a:pPr>
            <a:r>
              <a:rPr lang="en-US" sz="1400">
                <a:solidFill>
                  <a:schemeClr val="accent1"/>
                </a:solidFill>
                <a:latin typeface="Roboto Mono"/>
                <a:ea typeface="Roboto Mono"/>
                <a:cs typeface="Roboto Mono"/>
                <a:sym typeface="Roboto Mono"/>
              </a:rPr>
              <a:t>ZEYNEP AKKALYONCU YIL.MAZ, WEI YANG, HAOTIAN ZHANG, AND JIMMY LIN. 2019.</a:t>
            </a:r>
            <a:endParaRPr>
              <a:solidFill>
                <a:schemeClr val="accent1"/>
              </a:solidFill>
              <a:latin typeface="Roboto Mono"/>
              <a:ea typeface="Roboto Mono"/>
              <a:cs typeface="Roboto Mono"/>
              <a:sym typeface="Roboto Mono"/>
            </a:endParaRPr>
          </a:p>
          <a:p>
            <a:pPr indent="0" lvl="0" marL="0" rtl="0" algn="l">
              <a:lnSpc>
                <a:spcPct val="120000"/>
              </a:lnSpc>
              <a:spcBef>
                <a:spcPts val="1000"/>
              </a:spcBef>
              <a:spcAft>
                <a:spcPts val="0"/>
              </a:spcAft>
              <a:buClr>
                <a:schemeClr val="accent2"/>
              </a:buClr>
              <a:buSzPct val="125000"/>
              <a:buNone/>
            </a:pPr>
            <a:r>
              <a:rPr lang="en-US" sz="1400">
                <a:solidFill>
                  <a:schemeClr val="accent1"/>
                </a:solidFill>
                <a:latin typeface="Roboto Mono"/>
                <a:ea typeface="Roboto Mono"/>
                <a:cs typeface="Roboto Mono"/>
                <a:sym typeface="Roboto Mono"/>
              </a:rPr>
              <a:t>CANJIA LI, ANDREW YATES, SEAN MACAVANEY, BEN HE, AND YINGFEI SUN. 2020.</a:t>
            </a:r>
            <a:endParaRPr>
              <a:solidFill>
                <a:schemeClr val="accent1"/>
              </a:solidFill>
              <a:latin typeface="Roboto Mono"/>
              <a:ea typeface="Roboto Mono"/>
              <a:cs typeface="Roboto Mono"/>
              <a:sym typeface="Roboto Mono"/>
            </a:endParaRPr>
          </a:p>
          <a:p>
            <a:pPr indent="0" lvl="0" marL="0" rtl="0" algn="l">
              <a:lnSpc>
                <a:spcPct val="120000"/>
              </a:lnSpc>
              <a:spcBef>
                <a:spcPts val="1000"/>
              </a:spcBef>
              <a:spcAft>
                <a:spcPts val="0"/>
              </a:spcAft>
              <a:buClr>
                <a:schemeClr val="accent2"/>
              </a:buClr>
              <a:buSzPct val="125000"/>
              <a:buNone/>
            </a:pPr>
            <a:r>
              <a:rPr lang="en-US" sz="1400">
                <a:solidFill>
                  <a:schemeClr val="accent1"/>
                </a:solidFill>
                <a:latin typeface="Roboto Mono"/>
                <a:ea typeface="Roboto Mono"/>
                <a:cs typeface="Roboto Mono"/>
                <a:sym typeface="Roboto Mono"/>
              </a:rPr>
              <a:t>EDWIN ZHANG, NIKHIL GUPTA, RAPHAEL TANG, XIAO HAN, RONAK PRADEEP, KUANG LU, YUE ZHANG, RODRIGO NOGUEIRA, KYUNGHYUN CHO, HUI FANG, AND JIMMY LIN. 2020</a:t>
            </a:r>
            <a:endParaRPr>
              <a:solidFill>
                <a:schemeClr val="accent1"/>
              </a:solidFill>
              <a:latin typeface="Roboto Mono"/>
              <a:ea typeface="Roboto Mono"/>
              <a:cs typeface="Roboto Mono"/>
              <a:sym typeface="Roboto Mono"/>
            </a:endParaRPr>
          </a:p>
        </p:txBody>
      </p:sp>
      <p:pic>
        <p:nvPicPr>
          <p:cNvPr id="279" name="Google Shape;279;p6"/>
          <p:cNvPicPr preferRelativeResize="0"/>
          <p:nvPr/>
        </p:nvPicPr>
        <p:blipFill rotWithShape="1">
          <a:blip r:embed="rId3">
            <a:alphaModFix/>
          </a:blip>
          <a:srcRect b="0" l="0" r="0" t="0"/>
          <a:stretch/>
        </p:blipFill>
        <p:spPr>
          <a:xfrm>
            <a:off x="4285800" y="44775"/>
            <a:ext cx="3415500" cy="19128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id="280" name="Google Shape;280;p6"/>
          <p:cNvPicPr preferRelativeResize="0"/>
          <p:nvPr/>
        </p:nvPicPr>
        <p:blipFill rotWithShape="1">
          <a:blip r:embed="rId4">
            <a:alphaModFix/>
          </a:blip>
          <a:srcRect b="0" l="0" r="0" t="0"/>
          <a:stretch/>
        </p:blipFill>
        <p:spPr>
          <a:xfrm>
            <a:off x="10918041" y="5692463"/>
            <a:ext cx="1273959" cy="1165537"/>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id="281" name="Google Shape;281;p6"/>
          <p:cNvPicPr preferRelativeResize="0"/>
          <p:nvPr/>
        </p:nvPicPr>
        <p:blipFill rotWithShape="1">
          <a:blip r:embed="rId5">
            <a:alphaModFix/>
          </a:blip>
          <a:srcRect b="0" l="0" r="0" t="0"/>
          <a:stretch/>
        </p:blipFill>
        <p:spPr>
          <a:xfrm>
            <a:off x="10283181" y="2346503"/>
            <a:ext cx="1854977" cy="21649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2021-05-19T22:23:18Z</dcterms:created>
  <dc:creator>User</dc:creator>
</cp:coreProperties>
</file>