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8" r:id="rId2"/>
    <p:sldId id="263" r:id="rId3"/>
    <p:sldId id="256" r:id="rId4"/>
    <p:sldId id="258" r:id="rId5"/>
    <p:sldId id="262" r:id="rId6"/>
    <p:sldId id="257" r:id="rId7"/>
    <p:sldId id="260" r:id="rId8"/>
    <p:sldId id="261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43"/>
    <p:restoredTop sz="94689"/>
  </p:normalViewPr>
  <p:slideViewPr>
    <p:cSldViewPr snapToGrid="0">
      <p:cViewPr>
        <p:scale>
          <a:sx n="130" d="100"/>
          <a:sy n="130" d="100"/>
        </p:scale>
        <p:origin x="784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04940-17BE-F644-B1B8-C59734D9478D}" type="datetimeFigureOut">
              <a:rPr kumimoji="1" lang="ko-Kore-KR" altLang="en-US" smtClean="0"/>
              <a:t>2023. 1. 17.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B6918A-DDA1-B646-83C4-D7AC7EB5CD2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49034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B6918A-DDA1-B646-83C4-D7AC7EB5CD22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12884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E936F-185D-8BB6-6CC8-3E7285EEE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245CED-9B52-712F-C33C-C6AD94954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EEE6B4-F11B-B2F6-4FCB-BC651610F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6F94-7953-4A41-92A7-324AFCE759AF}" type="datetimeFigureOut">
              <a:rPr kumimoji="1" lang="ko-Kore-KR" altLang="en-US" smtClean="0"/>
              <a:t>2023. 1. 17.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AAA5E8-1BA0-AAB6-9257-F780CAFAC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F684CB-7EED-9961-ABC6-19D4E729E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7CD1-EEA8-A148-9A6D-C501460FB9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71995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0BCB5B-3CAE-4C9A-8E57-53793FEA3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AFA6B3-4DF8-209E-EBE9-486DFD5A4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50875-35EC-9E66-6215-9C45DFBD2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6F94-7953-4A41-92A7-324AFCE759AF}" type="datetimeFigureOut">
              <a:rPr kumimoji="1" lang="ko-Kore-KR" altLang="en-US" smtClean="0"/>
              <a:t>2023. 1. 17.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E42E24-94CD-D9A6-92B2-47FA70586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4E3904-61C8-35F5-60E8-280D3D942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7CD1-EEA8-A148-9A6D-C501460FB9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2014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EB9CD8-34C7-E30F-74C4-0D83F267B9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C529D2-E5D8-99DA-EADC-3F8812C1D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B6C13F-D5F5-F8BB-4DD7-B45E9E075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6F94-7953-4A41-92A7-324AFCE759AF}" type="datetimeFigureOut">
              <a:rPr kumimoji="1" lang="ko-Kore-KR" altLang="en-US" smtClean="0"/>
              <a:t>2023. 1. 17.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5E2EF3-0F92-121B-E2BA-25330A2C0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652798-A554-FEC1-A7DD-F4FC58C40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7CD1-EEA8-A148-9A6D-C501460FB9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663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1C8078-B0AC-AA56-A2B8-9DF46B09F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DC7ED6-D58E-E188-06D6-28AB9D391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734AA9-2F60-6F6E-7180-57A519B7A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6F94-7953-4A41-92A7-324AFCE759AF}" type="datetimeFigureOut">
              <a:rPr kumimoji="1" lang="ko-Kore-KR" altLang="en-US" smtClean="0"/>
              <a:t>2023. 1. 17.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68FC79-0F68-3990-5937-C12BB7DE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F30108-CE13-8607-FEF0-1CABF28E1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7CD1-EEA8-A148-9A6D-C501460FB9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8536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3B185-A5DB-75A4-0A9F-4DA167966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9F375E-1615-B69E-3950-6B14F0F02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4A0F81-00FB-6BC6-951B-661905302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6F94-7953-4A41-92A7-324AFCE759AF}" type="datetimeFigureOut">
              <a:rPr kumimoji="1" lang="ko-Kore-KR" altLang="en-US" smtClean="0"/>
              <a:t>2023. 1. 17.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C15FAC-ED4A-044D-5CD3-4F7B23169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08EC90-E910-F9A8-DABA-692FED6DD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7CD1-EEA8-A148-9A6D-C501460FB9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60234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351E39-D6C0-7A02-2B64-CC2AF085E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A2F22B-2715-71D8-7C8F-8439CEC751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E2E60D-A0A0-16E9-B18F-42EF8EE48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4C1BD-0A75-BD20-FEC2-128549803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6F94-7953-4A41-92A7-324AFCE759AF}" type="datetimeFigureOut">
              <a:rPr kumimoji="1" lang="ko-Kore-KR" altLang="en-US" smtClean="0"/>
              <a:t>2023. 1. 17.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3F8E5E-4F56-9A92-4018-1B15ADBD2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0E6CB6-9B35-66DE-EC14-820B267DB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7CD1-EEA8-A148-9A6D-C501460FB9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8924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11AAD-3577-F791-7395-C61152B12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E15D4F-FED2-82C8-58BE-CFF9B54B8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2D9242-DC64-9FB6-D4B3-DAE61DADC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6AADE5D-3FE2-C9D9-97EF-A67A4565D1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2A9CAD-EA8B-6700-BD8B-4BB5303FF9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EC49E0-9860-7994-6EDF-12AD579D2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6F94-7953-4A41-92A7-324AFCE759AF}" type="datetimeFigureOut">
              <a:rPr kumimoji="1" lang="ko-Kore-KR" altLang="en-US" smtClean="0"/>
              <a:t>2023. 1. 17.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57D3BA-1E89-25FB-6AAD-C624F0975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48E8AD-40EE-EAE6-2947-74E2EB6A0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7CD1-EEA8-A148-9A6D-C501460FB9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69439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04953-EDB4-4B9A-0D40-10E334B56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454340-05E1-41A7-6586-E1A398208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6F94-7953-4A41-92A7-324AFCE759AF}" type="datetimeFigureOut">
              <a:rPr kumimoji="1" lang="ko-Kore-KR" altLang="en-US" smtClean="0"/>
              <a:t>2023. 1. 17.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D0D00D-A2DD-EBB6-D306-9DD47722A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8097F7-3B2A-B480-D85B-F2CD04DB3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7CD1-EEA8-A148-9A6D-C501460FB9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794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D2D442-CAE3-CA5D-7D05-6A38E0D63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6F94-7953-4A41-92A7-324AFCE759AF}" type="datetimeFigureOut">
              <a:rPr kumimoji="1" lang="ko-Kore-KR" altLang="en-US" smtClean="0"/>
              <a:t>2023. 1. 17.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B66DB5-0AE1-7F4B-9261-CE8E04DEC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48FA9B-FBE2-9D73-7204-8B6ECD4CE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7CD1-EEA8-A148-9A6D-C501460FB9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7059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8020B-EA7C-CEE4-AFAC-5B9ABF537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FB807F-B04C-DA2C-A578-22FB74681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4C614F-90A6-65D4-B4AD-05920AF8F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56FFA5-2B13-C74F-8CEF-C027B9C47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6F94-7953-4A41-92A7-324AFCE759AF}" type="datetimeFigureOut">
              <a:rPr kumimoji="1" lang="ko-Kore-KR" altLang="en-US" smtClean="0"/>
              <a:t>2023. 1. 17.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081184-BCB6-1637-2129-45AF11D01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08A8AD-0751-DEC6-A89E-FBAF5716D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7CD1-EEA8-A148-9A6D-C501460FB9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5028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4C569-4B29-B6C6-CFA0-E74BE9F07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200AC4-B1D7-C2E9-83F1-FAE8A5FBE7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78CF92-0B2B-5720-F514-F49EBFB98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6374C5-8B2C-4D85-E653-06CE94BB6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6F94-7953-4A41-92A7-324AFCE759AF}" type="datetimeFigureOut">
              <a:rPr kumimoji="1" lang="ko-Kore-KR" altLang="en-US" smtClean="0"/>
              <a:t>2023. 1. 17.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09B5EA-4DBE-4492-5591-9EB3187F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CA8606-233C-0354-2FD4-041E37968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7CD1-EEA8-A148-9A6D-C501460FB9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55604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AD5AE7B-0261-A70A-0FE0-108207AD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493C39-6D09-AAAA-1CA3-92B381294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0929F2-5B50-7A07-804F-E5C002CE6A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F6F94-7953-4A41-92A7-324AFCE759AF}" type="datetimeFigureOut">
              <a:rPr kumimoji="1" lang="ko-Kore-KR" altLang="en-US" smtClean="0"/>
              <a:t>2023. 1. 17.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C86CD8-4997-01CE-8993-9F92F21B32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BF55C4-56E2-B1CB-305C-712149B87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E7CD1-EEA8-A148-9A6D-C501460FB9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0160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91FA93-6373-1947-67CC-3CDE7F994903}"/>
              </a:ext>
            </a:extLst>
          </p:cNvPr>
          <p:cNvSpPr txBox="1"/>
          <p:nvPr/>
        </p:nvSpPr>
        <p:spPr>
          <a:xfrm>
            <a:off x="481781" y="3013501"/>
            <a:ext cx="11228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ko-Kore-KR" sz="4800" b="0" i="0" u="none" strike="noStrike" dirty="0">
                <a:solidFill>
                  <a:srgbClr val="232F3E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AWS Management and Governance</a:t>
            </a:r>
          </a:p>
        </p:txBody>
      </p:sp>
    </p:spTree>
    <p:extLst>
      <p:ext uri="{BB962C8B-B14F-4D97-AF65-F5344CB8AC3E}">
        <p14:creationId xmlns:p14="http://schemas.microsoft.com/office/powerpoint/2010/main" val="2756692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C8A46DE-3720-9040-E1E4-3E26A7084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646210"/>
              </p:ext>
            </p:extLst>
          </p:nvPr>
        </p:nvGraphicFramePr>
        <p:xfrm>
          <a:off x="547014" y="662940"/>
          <a:ext cx="11097971" cy="5532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22797">
                  <a:extLst>
                    <a:ext uri="{9D8B030D-6E8A-4147-A177-3AD203B41FA5}">
                      <a16:colId xmlns:a16="http://schemas.microsoft.com/office/drawing/2014/main" val="2877501660"/>
                    </a:ext>
                  </a:extLst>
                </a:gridCol>
                <a:gridCol w="9075174">
                  <a:extLst>
                    <a:ext uri="{9D8B030D-6E8A-4147-A177-3AD203B41FA5}">
                      <a16:colId xmlns:a16="http://schemas.microsoft.com/office/drawing/2014/main" val="672620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서비스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설명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896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ko-Kore-KR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AWS Control Tower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고객이 모범 사례를 기반으로 안전한 다중 계정 </a:t>
                      </a:r>
                      <a:r>
                        <a:rPr lang="en" altLang="ko-Kore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AWS 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환경을 설정하고 관리할 수 있도록 지원하는 서비스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692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ko-Kore-KR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AWS Organizations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고객이 여러 </a:t>
                      </a:r>
                      <a:r>
                        <a:rPr lang="en" altLang="ko-Kore-KR" b="0" i="0" u="none" strike="noStrike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AWS </a:t>
                      </a:r>
                      <a:r>
                        <a:rPr lang="ko-KR" alt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계정을 하나의 통합된 엔티티로 생성하고 관리할 수 있는 서비스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888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AWS Well-Architected Tool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고객이 아키텍처를 검토하고 개선 기회를 식별할 수 있도록 지원하는 서비스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60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ko-Kore-KR" sz="1400" dirty="0"/>
                        <a:t>AWS Budgets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고객이 </a:t>
                      </a:r>
                      <a:r>
                        <a:rPr lang="en" altLang="ko-Kore-KR" b="0" i="0" u="none" strike="noStrike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AWS </a:t>
                      </a:r>
                      <a:r>
                        <a:rPr lang="ko-KR" alt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비용에 대한 예산과 경고를 설정할 수 있는 서비스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236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ko-Kore-KR" sz="1400" dirty="0"/>
                        <a:t>AWS License Manager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고객이 클라우드에서 소프트웨어 라이센스를 관리할 수 있는 서비스</a:t>
                      </a:r>
                      <a:endParaRPr lang="en-US" altLang="ko-KR" b="0" i="0" u="none" strike="noStrike" dirty="0">
                        <a:solidFill>
                          <a:srgbClr val="000000"/>
                        </a:solidFill>
                        <a:effectLst/>
                        <a:latin typeface="n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93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ko-Kore-KR" sz="1400" dirty="0"/>
                        <a:t>AWS CloudFormation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고객이 인프라를 코드로 설명하고 </a:t>
                      </a:r>
                      <a:r>
                        <a:rPr lang="ko-KR" altLang="en-US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프로비저닝할</a:t>
                      </a:r>
                      <a:r>
                        <a:rPr lang="ko-KR" alt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 수 있는 서비스</a:t>
                      </a:r>
                      <a:endParaRPr lang="en-US" altLang="ko-KR" b="0" i="0" u="none" strike="noStrike" dirty="0">
                        <a:solidFill>
                          <a:srgbClr val="000000"/>
                        </a:solidFill>
                        <a:effectLst/>
                        <a:latin typeface="n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362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ko-Kore-KR" sz="1400" dirty="0"/>
                        <a:t>AWS Service Catalog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고객이 </a:t>
                      </a:r>
                      <a:r>
                        <a:rPr lang="en" altLang="ko-Kore-KR" b="0" i="0" u="none" strike="noStrike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IT </a:t>
                      </a:r>
                      <a:r>
                        <a:rPr lang="ko-KR" alt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서비스를 생성</a:t>
                      </a:r>
                      <a:r>
                        <a:rPr lang="en-US" altLang="ko-KR" b="0" i="0" u="none" strike="noStrike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, </a:t>
                      </a:r>
                      <a:r>
                        <a:rPr lang="ko-KR" alt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관리 및 배포할 수 있는 서비스</a:t>
                      </a:r>
                      <a:endParaRPr lang="en-US" altLang="ko-KR" b="0" i="0" u="none" strike="noStrike" dirty="0">
                        <a:solidFill>
                          <a:srgbClr val="000000"/>
                        </a:solidFill>
                        <a:effectLst/>
                        <a:latin typeface="n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98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ko-Kore-KR" sz="1400" dirty="0"/>
                        <a:t>AWS </a:t>
                      </a:r>
                      <a:r>
                        <a:rPr lang="en" altLang="ko-Kore-KR" sz="1400" dirty="0" err="1"/>
                        <a:t>OpsWorks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고객이 </a:t>
                      </a:r>
                      <a:r>
                        <a:rPr lang="en" altLang="ko-Kore-KR" b="0" i="0" u="none" strike="noStrike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Chef</a:t>
                      </a:r>
                      <a:r>
                        <a:rPr lang="ko-KR" alt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와 </a:t>
                      </a:r>
                      <a:r>
                        <a:rPr lang="en" altLang="ko-Kore-KR" b="0" i="0" u="none" strike="noStrike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Puppet</a:t>
                      </a:r>
                      <a:r>
                        <a:rPr lang="ko-KR" alt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을 사용하여 애플리케이션과 인프라를 관리할 수 있는 서비스</a:t>
                      </a:r>
                      <a:endParaRPr lang="en-US" altLang="ko-KR" b="0" i="0" u="none" strike="noStrike" dirty="0">
                        <a:solidFill>
                          <a:srgbClr val="000000"/>
                        </a:solidFill>
                        <a:effectLst/>
                        <a:latin typeface="n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266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ko-Kore-KR" sz="1400" dirty="0"/>
                        <a:t>AWS Marketplace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고객이 클라우드에서 소프트웨어를 찾고 구매하고 배포할 수 있는 서비스</a:t>
                      </a:r>
                      <a:endParaRPr lang="en-US" altLang="ko-KR" b="0" i="0" u="none" strike="noStrike" dirty="0">
                        <a:solidFill>
                          <a:srgbClr val="000000"/>
                        </a:solidFill>
                        <a:effectLst/>
                        <a:latin typeface="n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167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ko-Kore-KR" sz="1400" dirty="0"/>
                        <a:t>Amazon CloudWatch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고객이 리소스와 애플리케이션을 모니터링할 수 있는 서비스</a:t>
                      </a:r>
                      <a:endParaRPr lang="en-US" altLang="ko-KR" b="0" i="0" u="none" strike="noStrike" dirty="0">
                        <a:solidFill>
                          <a:srgbClr val="000000"/>
                        </a:solidFill>
                        <a:effectLst/>
                        <a:latin typeface="n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71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ko-Kore-KR" sz="1400" dirty="0"/>
                        <a:t>Amazon Managed Grafana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고객이 대시보드를 쉽게 만들고 공유하여 여러 소스의 데이터를 </a:t>
                      </a:r>
                      <a:r>
                        <a:rPr lang="ko-KR" altLang="en-US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시각화할</a:t>
                      </a:r>
                      <a:r>
                        <a:rPr lang="ko-KR" alt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 수 있는 서비스</a:t>
                      </a:r>
                      <a:endParaRPr lang="en-US" altLang="ko-KR" b="0" i="0" u="none" strike="noStrike" dirty="0">
                        <a:solidFill>
                          <a:srgbClr val="000000"/>
                        </a:solidFill>
                        <a:effectLst/>
                        <a:latin typeface="n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855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ko-Kore-KR" sz="1400" dirty="0"/>
                        <a:t>Amazon Managed Service for Prometheus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고객이 애플리케이션에서 </a:t>
                      </a:r>
                      <a:r>
                        <a:rPr lang="ko-KR" altLang="en-US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메트릭</a:t>
                      </a:r>
                      <a:r>
                        <a:rPr lang="ko-KR" alt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 및 경고를 쉽게 수집하고 저장할 수 있는 서비스</a:t>
                      </a:r>
                      <a:endParaRPr lang="en-US" altLang="ko-KR" b="0" i="0" u="none" strike="noStrike" dirty="0">
                        <a:solidFill>
                          <a:srgbClr val="000000"/>
                        </a:solidFill>
                        <a:effectLst/>
                        <a:latin typeface="n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559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9344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C8A46DE-3720-9040-E1E4-3E26A7084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765537"/>
              </p:ext>
            </p:extLst>
          </p:nvPr>
        </p:nvGraphicFramePr>
        <p:xfrm>
          <a:off x="547014" y="1056640"/>
          <a:ext cx="11097971" cy="4744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22797">
                  <a:extLst>
                    <a:ext uri="{9D8B030D-6E8A-4147-A177-3AD203B41FA5}">
                      <a16:colId xmlns:a16="http://schemas.microsoft.com/office/drawing/2014/main" val="2877501660"/>
                    </a:ext>
                  </a:extLst>
                </a:gridCol>
                <a:gridCol w="9075174">
                  <a:extLst>
                    <a:ext uri="{9D8B030D-6E8A-4147-A177-3AD203B41FA5}">
                      <a16:colId xmlns:a16="http://schemas.microsoft.com/office/drawing/2014/main" val="672620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서비스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설명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896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ko-Kore-KR" sz="1400" dirty="0"/>
                        <a:t>AWS CloudTrail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고객이 리소스의 변경 사항을 추적하고 문제를 해결할 수 있는 서비스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692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ko-Kore-KR" sz="1400" dirty="0"/>
                        <a:t>AWS Config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고객이 리소스의 구성을 평가</a:t>
                      </a:r>
                      <a:r>
                        <a:rPr lang="en-US" altLang="ko-KR" b="0" i="0" u="none" strike="noStrike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, </a:t>
                      </a:r>
                      <a:r>
                        <a:rPr lang="ko-KR" alt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감사 및 평가할 수 있도록 지원하는 서비스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888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400" dirty="0"/>
                        <a:t>AWS Systems Manager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고객이 리소스를 관리하고 운영 작업을 자동화할 수 있는 서비스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60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ko-Kore-KR" sz="1400" dirty="0"/>
                        <a:t>AWS Cost Report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고객에게 자세한 비용 및 사용량 보고서를 제공하는 서비스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236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ko-Kore-KR" sz="1400" dirty="0"/>
                        <a:t>AWS Cost Explorer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고객이 시간 경과에 따른 비용 및 사용량을 분석할 수 있는 서비스</a:t>
                      </a:r>
                      <a:endParaRPr lang="en-US" altLang="ko-KR" b="0" i="0" u="none" strike="noStrike" dirty="0">
                        <a:solidFill>
                          <a:srgbClr val="000000"/>
                        </a:solidFill>
                        <a:effectLst/>
                        <a:latin typeface="n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93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ko-Kore-KR" sz="1400" dirty="0"/>
                        <a:t>AWS Managed Services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고객에게 </a:t>
                      </a:r>
                      <a:r>
                        <a:rPr lang="en" altLang="ko-Kore-KR" b="0" i="0" u="none" strike="noStrike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AWS </a:t>
                      </a:r>
                      <a:r>
                        <a:rPr lang="ko-KR" alt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리소스에 대한 사전 예방적 관리 및 지원을 제공하는 서비스</a:t>
                      </a:r>
                      <a:endParaRPr lang="en-US" altLang="ko-KR" b="0" i="0" u="none" strike="noStrike" dirty="0">
                        <a:solidFill>
                          <a:srgbClr val="000000"/>
                        </a:solidFill>
                        <a:effectLst/>
                        <a:latin typeface="n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362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ko-Kore-KR" sz="1400" dirty="0"/>
                        <a:t>AWS Service Management Connector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고객이 기존 </a:t>
                      </a:r>
                      <a:r>
                        <a:rPr lang="en" altLang="ko-Kore-KR" b="0" i="0" u="none" strike="noStrike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ITSM(IT Service Management) </a:t>
                      </a:r>
                      <a:r>
                        <a:rPr lang="ko-KR" alt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툴 내에서 </a:t>
                      </a:r>
                      <a:r>
                        <a:rPr lang="en" altLang="ko-Kore-KR" b="0" i="0" u="none" strike="noStrike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AWS </a:t>
                      </a:r>
                      <a:r>
                        <a:rPr lang="ko-KR" alt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리소스를 관리할 수 있는 서비스</a:t>
                      </a:r>
                      <a:endParaRPr lang="en-US" altLang="ko-KR" b="0" i="0" u="none" strike="noStrike" dirty="0">
                        <a:solidFill>
                          <a:srgbClr val="000000"/>
                        </a:solidFill>
                        <a:effectLst/>
                        <a:latin typeface="n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98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ko-Kore-KR" sz="1400" dirty="0"/>
                        <a:t>AWS X-Ray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고객이 애플리케이션 문제를 해결하고 최적화할 수 있는 서비스</a:t>
                      </a:r>
                      <a:endParaRPr lang="en-US" altLang="ko-KR" b="0" i="0" u="none" strike="noStrike" dirty="0">
                        <a:solidFill>
                          <a:srgbClr val="000000"/>
                        </a:solidFill>
                        <a:effectLst/>
                        <a:latin typeface="n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266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ko-Kore-KR" sz="1400" dirty="0"/>
                        <a:t>AWS Distro for </a:t>
                      </a:r>
                      <a:r>
                        <a:rPr lang="en" altLang="ko-Kore-KR" sz="1400" dirty="0" err="1"/>
                        <a:t>OpenTelemetry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고객이 애플리케이션에서 </a:t>
                      </a:r>
                      <a:r>
                        <a:rPr lang="ko-KR" altLang="en-US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메트릭</a:t>
                      </a:r>
                      <a:r>
                        <a:rPr lang="en-US" altLang="ko-KR" b="0" i="0" u="none" strike="noStrike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, </a:t>
                      </a:r>
                      <a:r>
                        <a:rPr lang="ko-KR" alt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추적 및 로그를 수집하고 내보낼 수 있는 서비스</a:t>
                      </a:r>
                      <a:endParaRPr lang="en-US" altLang="ko-KR" b="0" i="0" u="none" strike="noStrike" dirty="0">
                        <a:solidFill>
                          <a:srgbClr val="000000"/>
                        </a:solidFill>
                        <a:effectLst/>
                        <a:latin typeface="n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167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ko-Kore-KR" sz="1400" dirty="0"/>
                        <a:t>AWS Proton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고객이 컨테이너형 애플리케이션을 선언적으로 배포하고 관리할 수 있는 서비스</a:t>
                      </a:r>
                      <a:endParaRPr lang="en-US" altLang="ko-KR" b="0" i="0" u="none" strike="noStrike" dirty="0">
                        <a:solidFill>
                          <a:srgbClr val="000000"/>
                        </a:solidFill>
                        <a:effectLst/>
                        <a:latin typeface="n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71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ko-Kore-KR" sz="1400" dirty="0"/>
                        <a:t>Amazon DevOps Guru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운영상의 문제를 자동으로 감지하고 성능 향상을 위한 조치를 추천하는 서비스</a:t>
                      </a:r>
                      <a:endParaRPr lang="en-US" altLang="ko-KR" b="0" i="0" u="none" strike="noStrike" dirty="0">
                        <a:solidFill>
                          <a:srgbClr val="000000"/>
                        </a:solidFill>
                        <a:effectLst/>
                        <a:latin typeface="n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855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210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8BB7BA-C07B-6990-597D-CEC63CD6842E}"/>
              </a:ext>
            </a:extLst>
          </p:cNvPr>
          <p:cNvSpPr txBox="1"/>
          <p:nvPr/>
        </p:nvSpPr>
        <p:spPr>
          <a:xfrm>
            <a:off x="349494" y="246157"/>
            <a:ext cx="1153770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ko-Kore-KR" b="0" i="0" u="none" strike="noStrike" dirty="0">
                <a:solidFill>
                  <a:srgbClr val="232F3E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AWS Management and Governance</a:t>
            </a:r>
          </a:p>
          <a:p>
            <a:pPr algn="l"/>
            <a:endParaRPr lang="en" altLang="ko-Kore-KR" dirty="0">
              <a:solidFill>
                <a:srgbClr val="232F3E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/>
            <a:r>
              <a:rPr lang="ko-KR" altLang="en-US" sz="1600" b="0" i="0" u="none" strike="noStrike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과거에는 조직이 빠른 혁신과 비용</a:t>
            </a:r>
            <a:r>
              <a:rPr lang="en-US" altLang="ko-KR" sz="1600" b="0" i="0" u="none" strike="noStrike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600" b="0" i="0" u="none" strike="noStrike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규정 준수 및 보안의 제어 유지 중 하나를 선택해야 했습니다</a:t>
            </a:r>
            <a:r>
              <a:rPr lang="en-US" altLang="ko-KR" sz="1600" b="0" i="0" u="none" strike="noStrike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r>
              <a:rPr lang="en" altLang="ko-Kore-KR" sz="1600" b="0" i="0" u="none" strike="noStrike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AWS Management and Governance</a:t>
            </a:r>
            <a:r>
              <a:rPr lang="ko-KR" altLang="en-US" sz="1600" b="0" i="0" u="none" strike="noStrike" dirty="0" err="1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를</a:t>
            </a:r>
            <a:r>
              <a:rPr lang="ko-KR" altLang="en-US" sz="1600" b="0" i="0" u="none" strike="noStrike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사용하는 고객은 혁신과 제어 중 하나를 선택할 필요없이 둘 다 가질 수 있습니다</a:t>
            </a:r>
            <a:r>
              <a:rPr lang="en-US" altLang="ko-KR" sz="1600" b="0" i="0" u="none" strike="noStrike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r>
              <a:rPr lang="en" altLang="ko-Kore-KR" sz="1600" b="0" i="0" u="none" strike="noStrike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AWS </a:t>
            </a:r>
            <a:r>
              <a:rPr lang="ko-KR" altLang="en-US" sz="1600" b="0" i="0" u="none" strike="noStrike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고객은 비즈니스 민첩성과 거버넌스 제어를 모두 지원하는 환경을 활성화</a:t>
            </a:r>
            <a:r>
              <a:rPr lang="en-US" altLang="ko-KR" sz="1600" b="0" i="0" u="none" strike="noStrike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600" b="0" i="0" u="none" strike="noStrike" dirty="0" err="1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프로비저닝</a:t>
            </a:r>
            <a:r>
              <a:rPr lang="ko-KR" altLang="en-US" sz="1600" b="0" i="0" u="none" strike="noStrike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및 운영할 수 있습니다</a:t>
            </a:r>
            <a:r>
              <a:rPr lang="en-US" altLang="ko-KR" sz="1600" b="0" i="0" u="none" strike="noStrike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en" altLang="ko-Kore-KR" sz="1600" b="0" i="0" u="none" strike="noStrike" dirty="0">
              <a:solidFill>
                <a:srgbClr val="232F3E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EFFCA8D-307E-6491-5D34-06B9D2A589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103"/>
          <a:stretch/>
        </p:blipFill>
        <p:spPr>
          <a:xfrm>
            <a:off x="1079255" y="2067659"/>
            <a:ext cx="3800475" cy="20620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88482A7-EFCD-C1A0-37E1-8906A5E037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88"/>
          <a:stretch/>
        </p:blipFill>
        <p:spPr>
          <a:xfrm>
            <a:off x="630847" y="4129724"/>
            <a:ext cx="3755048" cy="20620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147A5C-F442-59DE-BE74-BB7B126102A3}"/>
              </a:ext>
            </a:extLst>
          </p:cNvPr>
          <p:cNvSpPr txBox="1"/>
          <p:nvPr/>
        </p:nvSpPr>
        <p:spPr>
          <a:xfrm>
            <a:off x="349494" y="6191789"/>
            <a:ext cx="6390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/>
              <a:t>예</a:t>
            </a:r>
            <a:r>
              <a:rPr kumimoji="1" lang="en-US" altLang="ko-KR" sz="1200" dirty="0"/>
              <a:t>)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AWS Config Rule</a:t>
            </a:r>
            <a:r>
              <a:rPr kumimoji="1" lang="ko-KR" altLang="en-US" sz="1200" dirty="0"/>
              <a:t>을 활용하여 탐지제어를 구현하고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람다를 사용하여 실시간 교정작업 생성</a:t>
            </a:r>
            <a:endParaRPr kumimoji="1" lang="ko-Kore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0E53D1-2473-949B-F517-482A642E68D0}"/>
              </a:ext>
            </a:extLst>
          </p:cNvPr>
          <p:cNvSpPr txBox="1"/>
          <p:nvPr/>
        </p:nvSpPr>
        <p:spPr>
          <a:xfrm>
            <a:off x="5034043" y="3487944"/>
            <a:ext cx="2423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dirty="0"/>
              <a:t>AWS CloudFormation 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8466CF-D355-9CC9-F51B-47966B3E7C62}"/>
              </a:ext>
            </a:extLst>
          </p:cNvPr>
          <p:cNvSpPr txBox="1"/>
          <p:nvPr/>
        </p:nvSpPr>
        <p:spPr>
          <a:xfrm>
            <a:off x="7680365" y="3485281"/>
            <a:ext cx="15088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dirty="0"/>
              <a:t>AWS Config </a:t>
            </a:r>
            <a:endParaRPr lang="ko-KR" altLang="en-US" dirty="0"/>
          </a:p>
        </p:txBody>
      </p:sp>
      <p:pic>
        <p:nvPicPr>
          <p:cNvPr id="1028" name="Picture 4" descr="AWS Secrets Manager : All you need to know about">
            <a:extLst>
              <a:ext uri="{FF2B5EF4-FFF2-40B4-BE49-F238E27FC236}">
                <a16:creationId xmlns:a16="http://schemas.microsoft.com/office/drawing/2014/main" id="{8BBCED5E-369B-929C-3F16-C4508486A8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3" t="2947" r="8406" b="11630"/>
          <a:stretch/>
        </p:blipFill>
        <p:spPr bwMode="auto">
          <a:xfrm>
            <a:off x="8974780" y="4367892"/>
            <a:ext cx="1080001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WS CloudFormation Workshop">
            <a:extLst>
              <a:ext uri="{FF2B5EF4-FFF2-40B4-BE49-F238E27FC236}">
                <a16:creationId xmlns:a16="http://schemas.microsoft.com/office/drawing/2014/main" id="{325CE815-F834-B981-CCC5-DF7AAA490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904" y="2349000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WS Config - AWS Management &amp; Governance - AWS Video Catalog">
            <a:extLst>
              <a:ext uri="{FF2B5EF4-FFF2-40B4-BE49-F238E27FC236}">
                <a16:creationId xmlns:a16="http://schemas.microsoft.com/office/drawing/2014/main" id="{E24C1CF7-0B92-0F04-FBC2-39C407B73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780" y="2349000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B0CEAB6-FA85-D0BC-4D26-A45C7EDA8AE5}"/>
              </a:ext>
            </a:extLst>
          </p:cNvPr>
          <p:cNvSpPr txBox="1"/>
          <p:nvPr/>
        </p:nvSpPr>
        <p:spPr>
          <a:xfrm>
            <a:off x="8422496" y="5541174"/>
            <a:ext cx="21845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/>
              <a:t>AWS </a:t>
            </a:r>
            <a:r>
              <a:rPr lang="en" altLang="ko-Kore-KR" dirty="0" err="1"/>
              <a:t>SecretsManager</a:t>
            </a:r>
            <a:endParaRPr lang="ko-KR" altLang="en-US" dirty="0"/>
          </a:p>
        </p:txBody>
      </p:sp>
      <p:pic>
        <p:nvPicPr>
          <p:cNvPr id="1034" name="Picture 10" descr="AWS Systems Manager Patch Manager (Linux, Windows) | Medium">
            <a:extLst>
              <a:ext uri="{FF2B5EF4-FFF2-40B4-BE49-F238E27FC236}">
                <a16:creationId xmlns:a16="http://schemas.microsoft.com/office/drawing/2014/main" id="{1D429D64-87CC-60EF-0A43-C5C282EBD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641" y="2344896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860D21B-1F96-6DA0-7348-11243523EB2E}"/>
              </a:ext>
            </a:extLst>
          </p:cNvPr>
          <p:cNvSpPr txBox="1"/>
          <p:nvPr/>
        </p:nvSpPr>
        <p:spPr>
          <a:xfrm>
            <a:off x="9481020" y="3480013"/>
            <a:ext cx="2275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dirty="0"/>
              <a:t>AWS </a:t>
            </a:r>
            <a:r>
              <a:rPr lang="en" altLang="ko-Kore-KR" dirty="0" err="1"/>
              <a:t>SystemsManager</a:t>
            </a:r>
            <a:endParaRPr lang="ko-KR" altLang="en-US" dirty="0"/>
          </a:p>
        </p:txBody>
      </p:sp>
      <p:pic>
        <p:nvPicPr>
          <p:cNvPr id="1036" name="Picture 12" descr="AWS Trusted Advisor - AWS Management &amp; Governance - AWS Video Catalog">
            <a:extLst>
              <a:ext uri="{FF2B5EF4-FFF2-40B4-BE49-F238E27FC236}">
                <a16:creationId xmlns:a16="http://schemas.microsoft.com/office/drawing/2014/main" id="{15D86B87-E9CC-21D3-0398-9400B3F5A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117" y="436789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945A55B-7912-25C3-434C-605899C69640}"/>
              </a:ext>
            </a:extLst>
          </p:cNvPr>
          <p:cNvSpPr txBox="1"/>
          <p:nvPr/>
        </p:nvSpPr>
        <p:spPr>
          <a:xfrm>
            <a:off x="6192496" y="5541174"/>
            <a:ext cx="2275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/>
              <a:t>AWS </a:t>
            </a:r>
            <a:r>
              <a:rPr lang="en" altLang="ko-Kore-KR" dirty="0" err="1"/>
              <a:t>TrustedAdvisor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561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91FA93-6373-1947-67CC-3CDE7F994903}"/>
              </a:ext>
            </a:extLst>
          </p:cNvPr>
          <p:cNvSpPr txBox="1"/>
          <p:nvPr/>
        </p:nvSpPr>
        <p:spPr>
          <a:xfrm>
            <a:off x="4493580" y="3013501"/>
            <a:ext cx="32048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800" dirty="0"/>
              <a:t>Config</a:t>
            </a:r>
            <a:endParaRPr kumimoji="1" lang="ko-Kore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277849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ED4C84-F5A0-3CE5-213C-873C339608CF}"/>
              </a:ext>
            </a:extLst>
          </p:cNvPr>
          <p:cNvSpPr txBox="1"/>
          <p:nvPr/>
        </p:nvSpPr>
        <p:spPr>
          <a:xfrm>
            <a:off x="397564" y="362634"/>
            <a:ext cx="114399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00" dirty="0"/>
              <a:t>서비스</a:t>
            </a:r>
            <a:r>
              <a:rPr kumimoji="1" lang="ko-KR" altLang="en-US" sz="1200" dirty="0"/>
              <a:t> 소개</a:t>
            </a:r>
            <a:endParaRPr kumimoji="1" lang="en-US" altLang="ko-KR" sz="1200" dirty="0"/>
          </a:p>
          <a:p>
            <a:pPr algn="l"/>
            <a:r>
              <a:rPr lang="en" altLang="ko-Kore-KR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AWS Config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는 아마존 웹 서비스에서 제공하는 서비스로 사용자가 </a:t>
            </a:r>
            <a:r>
              <a:rPr lang="en" altLang="ko-Kore-KR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AWS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리소스의 구성을 볼 수 있으며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,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이를 통해 </a:t>
            </a:r>
            <a:r>
              <a:rPr lang="en" altLang="ko-Kore-KR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AWS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리소스 간의 관계 및 과거 구성 방식을 볼 수 있습니다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. </a:t>
            </a:r>
            <a:r>
              <a:rPr lang="en" altLang="ko-Kore-KR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EC2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인스턴스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, </a:t>
            </a:r>
            <a:r>
              <a:rPr lang="en" altLang="ko-Kore-KR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EBS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볼륨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,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보안 그룹 및 </a:t>
            </a:r>
            <a:r>
              <a:rPr lang="en" altLang="ko-Kore-KR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VPC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와 같은 다양한 유형의 </a:t>
            </a:r>
            <a:r>
              <a:rPr lang="en" altLang="ko-Kore-KR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AWS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리소스를 지원합니다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.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이 서비스에는 리소스 관리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,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규칙 및 준수 팩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, </a:t>
            </a:r>
            <a:r>
              <a:rPr lang="ko-KR" altLang="en-US" sz="1200" b="0" i="0" u="none" strike="noStrike" dirty="0" err="1">
                <a:solidFill>
                  <a:srgbClr val="000000"/>
                </a:solidFill>
                <a:effectLst/>
                <a:latin typeface="noto"/>
              </a:rPr>
              <a:t>집계기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 및 고급 쿼리와 같은 기능이 포함됩니다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.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이를 통해 사용자는 리소스를 모니터링 및 관리하고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,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컴플라이언스를 평가하며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,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문제를 해결하고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,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보안 분석을 수행할 수 있습니다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.</a:t>
            </a:r>
            <a:endParaRPr lang="en-US" altLang="ko-KR" sz="1200" dirty="0">
              <a:solidFill>
                <a:srgbClr val="16191F"/>
              </a:solidFill>
              <a:latin typeface="Amazon Ember"/>
            </a:endParaRPr>
          </a:p>
          <a:p>
            <a:pPr algn="l"/>
            <a:endParaRPr lang="en-US" altLang="ko-KR" sz="1200" b="0" i="0" u="none" strike="noStrike" dirty="0">
              <a:solidFill>
                <a:srgbClr val="16191F"/>
              </a:solidFill>
              <a:effectLst/>
              <a:latin typeface="Amazon Embe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A05632-C210-AC2B-C20D-EC0AF5FDB456}"/>
              </a:ext>
            </a:extLst>
          </p:cNvPr>
          <p:cNvSpPr txBox="1"/>
          <p:nvPr/>
        </p:nvSpPr>
        <p:spPr>
          <a:xfrm>
            <a:off x="5696378" y="1414913"/>
            <a:ext cx="6098058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000" b="1" i="0" u="none" strike="noStrike" dirty="0">
                <a:solidFill>
                  <a:srgbClr val="16191F"/>
                </a:solidFill>
                <a:effectLst/>
                <a:latin typeface="Amazon Ember"/>
              </a:rPr>
              <a:t>기능</a:t>
            </a:r>
            <a:endParaRPr lang="en-US" altLang="ko-KR" sz="1000" b="0" i="0" u="none" strike="noStrike" dirty="0">
              <a:solidFill>
                <a:srgbClr val="16191F"/>
              </a:solidFill>
              <a:effectLst/>
              <a:latin typeface="Amazon Ember"/>
            </a:endParaRPr>
          </a:p>
          <a:p>
            <a:pPr algn="l"/>
            <a:r>
              <a:rPr lang="en" altLang="ko-Kore-KR" sz="1000" b="1" i="0" u="none" strike="noStrike" dirty="0">
                <a:solidFill>
                  <a:srgbClr val="16191F"/>
                </a:solidFill>
                <a:effectLst/>
                <a:latin typeface="Amazon Ember"/>
              </a:rPr>
              <a:t>Resource management</a:t>
            </a:r>
            <a:endParaRPr lang="en" altLang="ko-Kore-KR" sz="1000" b="0" i="0" u="none" strike="noStrike" dirty="0">
              <a:solidFill>
                <a:srgbClr val="16191F"/>
              </a:solidFill>
              <a:effectLst/>
              <a:latin typeface="Amazon Ember"/>
            </a:endParaRPr>
          </a:p>
          <a:p>
            <a:pPr algn="l"/>
            <a:r>
              <a:rPr lang="en" altLang="ko-Kore-KR" sz="1000" b="0" i="0" u="none" strike="noStrike" dirty="0">
                <a:solidFill>
                  <a:srgbClr val="16191F"/>
                </a:solidFill>
                <a:effectLst/>
                <a:latin typeface="Amazon Ember"/>
              </a:rPr>
              <a:t>AWS Config</a:t>
            </a:r>
            <a:r>
              <a:rPr lang="ko-KR" altLang="en-US" sz="1000" b="0" i="0" u="none" strike="noStrike" dirty="0">
                <a:solidFill>
                  <a:srgbClr val="16191F"/>
                </a:solidFill>
                <a:effectLst/>
                <a:latin typeface="Amazon Ember"/>
              </a:rPr>
              <a:t>에서 기록할 리소스 유형을 지</a:t>
            </a:r>
            <a:r>
              <a:rPr lang="ko-KR" altLang="en-US" sz="1000" dirty="0">
                <a:solidFill>
                  <a:srgbClr val="16191F"/>
                </a:solidFill>
                <a:latin typeface="Amazon Ember"/>
              </a:rPr>
              <a:t>정</a:t>
            </a:r>
            <a:br>
              <a:rPr lang="en-US" altLang="ko-KR" sz="1000" b="0" i="0" u="none" strike="noStrike" dirty="0">
                <a:solidFill>
                  <a:srgbClr val="16191F"/>
                </a:solidFill>
                <a:effectLst/>
                <a:latin typeface="Amazon Ember"/>
              </a:rPr>
            </a:br>
            <a:r>
              <a:rPr lang="ko-KR" altLang="en-US" sz="1000" b="0" i="0" u="none" strike="noStrike" dirty="0">
                <a:solidFill>
                  <a:srgbClr val="16191F"/>
                </a:solidFill>
                <a:effectLst/>
                <a:latin typeface="Amazon Ember"/>
              </a:rPr>
              <a:t>요청 및 구성 기록에 따라 구성 스냅샷을 받도록 </a:t>
            </a:r>
            <a:r>
              <a:rPr lang="en" altLang="ko-Kore-KR" sz="1000" b="0" i="0" u="none" strike="noStrike" dirty="0">
                <a:solidFill>
                  <a:srgbClr val="16191F"/>
                </a:solidFill>
                <a:effectLst/>
                <a:latin typeface="Amazon Ember"/>
              </a:rPr>
              <a:t>Amazon S3 </a:t>
            </a:r>
            <a:r>
              <a:rPr lang="ko-KR" altLang="en-US" sz="1000" b="0" i="0" u="none" strike="noStrike" dirty="0">
                <a:solidFill>
                  <a:srgbClr val="16191F"/>
                </a:solidFill>
                <a:effectLst/>
                <a:latin typeface="Amazon Ember"/>
              </a:rPr>
              <a:t>버킷을 설정</a:t>
            </a:r>
            <a:br>
              <a:rPr lang="en-US" altLang="ko-KR" sz="1000" b="0" i="0" u="none" strike="noStrike" dirty="0">
                <a:solidFill>
                  <a:srgbClr val="16191F"/>
                </a:solidFill>
                <a:effectLst/>
                <a:latin typeface="Amazon Ember"/>
              </a:rPr>
            </a:br>
            <a:r>
              <a:rPr lang="ko-KR" altLang="en-US" sz="1000" b="0" i="0" u="none" strike="noStrike" dirty="0">
                <a:solidFill>
                  <a:srgbClr val="16191F"/>
                </a:solidFill>
                <a:effectLst/>
                <a:latin typeface="Amazon Ember"/>
              </a:rPr>
              <a:t>구성 스트림 알림을 보내도록 </a:t>
            </a:r>
            <a:r>
              <a:rPr lang="en" altLang="ko-Kore-KR" sz="1000" b="0" i="0" u="none" strike="noStrike" dirty="0">
                <a:solidFill>
                  <a:srgbClr val="16191F"/>
                </a:solidFill>
                <a:effectLst/>
                <a:latin typeface="Amazon Ember"/>
              </a:rPr>
              <a:t>Amazon SNS</a:t>
            </a:r>
            <a:r>
              <a:rPr lang="ko-KR" altLang="en-US" sz="1000" b="0" i="0" u="none" strike="noStrike" dirty="0" err="1">
                <a:solidFill>
                  <a:srgbClr val="16191F"/>
                </a:solidFill>
                <a:effectLst/>
                <a:latin typeface="Amazon Ember"/>
              </a:rPr>
              <a:t>를</a:t>
            </a:r>
            <a:r>
              <a:rPr lang="ko-KR" altLang="en-US" sz="1000" b="0" i="0" u="none" strike="noStrike" dirty="0">
                <a:solidFill>
                  <a:srgbClr val="16191F"/>
                </a:solidFill>
                <a:effectLst/>
                <a:latin typeface="Amazon Ember"/>
              </a:rPr>
              <a:t> 설정</a:t>
            </a:r>
            <a:br>
              <a:rPr lang="en-US" altLang="ko-KR" sz="1000" b="0" i="0" u="none" strike="noStrike" dirty="0">
                <a:solidFill>
                  <a:srgbClr val="16191F"/>
                </a:solidFill>
                <a:effectLst/>
                <a:latin typeface="Amazon Ember"/>
              </a:rPr>
            </a:br>
            <a:r>
              <a:rPr lang="en" altLang="ko-Kore-KR" sz="1000" b="0" i="0" u="none" strike="noStrike" dirty="0">
                <a:solidFill>
                  <a:srgbClr val="16191F"/>
                </a:solidFill>
                <a:effectLst/>
                <a:latin typeface="Amazon Ember"/>
              </a:rPr>
              <a:t>AWS </a:t>
            </a:r>
            <a:r>
              <a:rPr lang="en" altLang="ko-KR" sz="1000" b="0" i="0" u="none" strike="noStrike" dirty="0">
                <a:solidFill>
                  <a:srgbClr val="16191F"/>
                </a:solidFill>
                <a:effectLst/>
                <a:latin typeface="Amazon Ember"/>
              </a:rPr>
              <a:t>Config</a:t>
            </a:r>
            <a:r>
              <a:rPr lang="ko-KR" altLang="en-US" sz="1000" b="0" i="0" u="none" strike="noStrike" dirty="0">
                <a:solidFill>
                  <a:srgbClr val="16191F"/>
                </a:solidFill>
                <a:effectLst/>
                <a:latin typeface="Amazon Ember"/>
              </a:rPr>
              <a:t>에 </a:t>
            </a:r>
            <a:r>
              <a:rPr lang="en" altLang="ko-Kore-KR" sz="1000" b="0" i="0" u="none" strike="noStrike" dirty="0">
                <a:solidFill>
                  <a:srgbClr val="16191F"/>
                </a:solidFill>
                <a:effectLst/>
                <a:latin typeface="Amazon Ember"/>
              </a:rPr>
              <a:t>Amazon S3 </a:t>
            </a:r>
            <a:r>
              <a:rPr lang="ko-KR" altLang="en-US" sz="1000" b="0" i="0" u="none" strike="noStrike" dirty="0">
                <a:solidFill>
                  <a:srgbClr val="16191F"/>
                </a:solidFill>
                <a:effectLst/>
                <a:latin typeface="Amazon Ember"/>
              </a:rPr>
              <a:t>버킷 및 </a:t>
            </a:r>
            <a:r>
              <a:rPr lang="en" altLang="ko-Kore-KR" sz="1000" b="0" i="0" u="none" strike="noStrike" dirty="0">
                <a:solidFill>
                  <a:srgbClr val="16191F"/>
                </a:solidFill>
                <a:effectLst/>
                <a:latin typeface="Amazon Ember"/>
              </a:rPr>
              <a:t>Amazon SNS </a:t>
            </a:r>
            <a:r>
              <a:rPr lang="ko-KR" altLang="en-US" sz="1000" b="0" i="0" u="none" strike="noStrike" dirty="0">
                <a:solidFill>
                  <a:srgbClr val="16191F"/>
                </a:solidFill>
                <a:effectLst/>
                <a:latin typeface="Amazon Ember"/>
              </a:rPr>
              <a:t>항목에 액세스하는 데 필요한 사용 권한을 부여</a:t>
            </a:r>
            <a:endParaRPr lang="en-US" altLang="ko-KR" sz="1000" b="0" i="0" u="none" strike="noStrike" dirty="0">
              <a:solidFill>
                <a:srgbClr val="16191F"/>
              </a:solidFill>
              <a:effectLst/>
              <a:latin typeface="Amazon Ember"/>
            </a:endParaRPr>
          </a:p>
          <a:p>
            <a:pPr algn="l"/>
            <a:endParaRPr lang="en-US" altLang="ko-KR" sz="1000" b="0" i="0" u="none" strike="noStrike" dirty="0">
              <a:solidFill>
                <a:srgbClr val="16191F"/>
              </a:solidFill>
              <a:effectLst/>
              <a:latin typeface="Amazon Ember"/>
            </a:endParaRPr>
          </a:p>
          <a:p>
            <a:pPr algn="l"/>
            <a:r>
              <a:rPr lang="en" altLang="ko-Kore-KR" sz="1000" b="1" i="0" u="none" strike="noStrike" dirty="0">
                <a:solidFill>
                  <a:srgbClr val="16191F"/>
                </a:solidFill>
                <a:effectLst/>
                <a:latin typeface="Amazon Ember"/>
              </a:rPr>
              <a:t>Rules and conformance packs</a:t>
            </a:r>
            <a:endParaRPr lang="en" altLang="ko-Kore-KR" sz="1000" b="0" i="0" u="none" strike="noStrike" dirty="0">
              <a:solidFill>
                <a:srgbClr val="16191F"/>
              </a:solidFill>
              <a:effectLst/>
              <a:latin typeface="Amazon Ember"/>
            </a:endParaRPr>
          </a:p>
          <a:p>
            <a:pPr algn="l"/>
            <a:r>
              <a:rPr lang="en" altLang="ko-Kore-KR" sz="1000" b="0" i="0" u="none" strike="noStrike" dirty="0">
                <a:solidFill>
                  <a:srgbClr val="000000"/>
                </a:solidFill>
                <a:effectLst/>
                <a:latin typeface="noto"/>
              </a:rPr>
              <a:t>AWS Config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noto"/>
              </a:rPr>
              <a:t>에서 기록된 리소스 유형에 대한 컴플라이언스 정보를 평가하는 데 사용할 규칙을 지정</a:t>
            </a:r>
            <a:br>
              <a:rPr lang="ko-KR" altLang="en-US" sz="1000" dirty="0"/>
            </a:b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noto"/>
              </a:rPr>
              <a:t>준수 팩을 사용하거나 </a:t>
            </a:r>
            <a:r>
              <a:rPr lang="en" altLang="ko-Kore-KR" sz="1000" b="0" i="0" u="none" strike="noStrike" dirty="0">
                <a:solidFill>
                  <a:srgbClr val="000000"/>
                </a:solidFill>
                <a:effectLst/>
                <a:latin typeface="noto"/>
              </a:rPr>
              <a:t>AWS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noto"/>
              </a:rPr>
              <a:t>계정에서 단일 엔티티로 배포하고 모니터링할 수 있는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noto"/>
              </a:rPr>
              <a:t> </a:t>
            </a:r>
            <a:r>
              <a:rPr lang="en" altLang="ko-Kore-KR" sz="1000" b="0" i="0" u="none" strike="noStrike" dirty="0">
                <a:solidFill>
                  <a:srgbClr val="000000"/>
                </a:solidFill>
                <a:effectLst/>
                <a:latin typeface="noto"/>
              </a:rPr>
              <a:t>AWS Config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noto"/>
              </a:rPr>
              <a:t>규칙 및 업데이트 적용 작업 모음을 사용</a:t>
            </a:r>
            <a:endParaRPr lang="en-US" altLang="ko-KR" sz="1000" b="0" i="0" u="none" strike="noStrike" dirty="0">
              <a:solidFill>
                <a:srgbClr val="000000"/>
              </a:solidFill>
              <a:effectLst/>
              <a:latin typeface="noto"/>
            </a:endParaRPr>
          </a:p>
          <a:p>
            <a:pPr algn="l"/>
            <a:endParaRPr lang="en" altLang="ko-Kore-KR" sz="1000" b="1" i="0" u="none" strike="noStrike" dirty="0">
              <a:solidFill>
                <a:srgbClr val="16191F"/>
              </a:solidFill>
              <a:effectLst/>
              <a:latin typeface="Amazon Ember"/>
            </a:endParaRPr>
          </a:p>
          <a:p>
            <a:pPr algn="l"/>
            <a:r>
              <a:rPr lang="en" altLang="ko-Kore-KR" sz="1000" b="1" i="0" u="none" strike="noStrike" dirty="0">
                <a:solidFill>
                  <a:srgbClr val="16191F"/>
                </a:solidFill>
                <a:effectLst/>
                <a:latin typeface="Amazon Ember"/>
              </a:rPr>
              <a:t>Aggregators</a:t>
            </a:r>
            <a:endParaRPr lang="en" altLang="ko-Kore-KR" sz="1000" b="0" i="0" u="none" strike="noStrike" dirty="0">
              <a:solidFill>
                <a:srgbClr val="16191F"/>
              </a:solidFill>
              <a:effectLst/>
              <a:latin typeface="Amazon Ember"/>
            </a:endParaRPr>
          </a:p>
          <a:p>
            <a:pPr algn="l"/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noto"/>
              </a:rPr>
              <a:t>집계 도구를 사용하여 리소스 인벤토리 및 규정 준수에 대한 중앙 </a:t>
            </a:r>
            <a:r>
              <a:rPr lang="ko-KR" altLang="en-US" sz="1000" b="0" i="0" u="none" strike="noStrike" dirty="0" err="1">
                <a:solidFill>
                  <a:srgbClr val="000000"/>
                </a:solidFill>
                <a:effectLst/>
                <a:latin typeface="noto"/>
              </a:rPr>
              <a:t>집중식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noto"/>
              </a:rPr>
              <a:t> 보기를 얻을 수 있음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noto"/>
              </a:rPr>
              <a:t>.</a:t>
            </a:r>
          </a:p>
          <a:p>
            <a:pPr algn="l"/>
            <a:br>
              <a:rPr lang="ko-KR" altLang="en-US" sz="1000" dirty="0"/>
            </a:br>
            <a:r>
              <a:rPr lang="en" altLang="ko-Kore-KR" sz="1000" b="1" i="0" u="none" strike="noStrike" dirty="0">
                <a:solidFill>
                  <a:srgbClr val="16191F"/>
                </a:solidFill>
                <a:effectLst/>
                <a:latin typeface="Amazon Ember"/>
              </a:rPr>
              <a:t>Advanced queries</a:t>
            </a:r>
          </a:p>
          <a:p>
            <a:pPr algn="l"/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noto"/>
              </a:rPr>
              <a:t>샘플 쿼리 중 하나를 사용하거나 </a:t>
            </a:r>
            <a:r>
              <a:rPr lang="en" altLang="ko-Kore-KR" sz="1000" b="0" i="0" u="none" strike="noStrike" dirty="0">
                <a:solidFill>
                  <a:srgbClr val="000000"/>
                </a:solidFill>
                <a:effectLst/>
                <a:latin typeface="noto"/>
              </a:rPr>
              <a:t>AWS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noto"/>
              </a:rPr>
              <a:t>리소스의 구성 스키마를 참조하여 자신의 쿼리를 작성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noto"/>
              </a:rPr>
              <a:t>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noto"/>
              </a:rPr>
              <a:t>가능</a:t>
            </a:r>
            <a:endParaRPr lang="en-US" altLang="ko-KR" sz="1000" b="0" i="0" u="none" strike="noStrike" dirty="0">
              <a:solidFill>
                <a:srgbClr val="000000"/>
              </a:solidFill>
              <a:effectLst/>
              <a:latin typeface="noto"/>
            </a:endParaRPr>
          </a:p>
          <a:p>
            <a:pPr algn="l"/>
            <a:endParaRPr lang="en-US" altLang="ko-KR" sz="1000" dirty="0">
              <a:solidFill>
                <a:srgbClr val="000000"/>
              </a:solidFill>
              <a:latin typeface="noto"/>
            </a:endParaRPr>
          </a:p>
          <a:p>
            <a:pPr algn="l"/>
            <a:r>
              <a:rPr lang="en-US" altLang="ko-KR" sz="1000" dirty="0">
                <a:solidFill>
                  <a:srgbClr val="000000"/>
                </a:solidFill>
                <a:latin typeface="noto"/>
              </a:rPr>
              <a:t>ex)</a:t>
            </a:r>
          </a:p>
          <a:p>
            <a:pPr algn="l"/>
            <a:r>
              <a:rPr lang="en" altLang="ko-Kore-KR" sz="800" b="0" i="0" u="none" strike="noStrike" dirty="0">
                <a:solidFill>
                  <a:srgbClr val="16191F"/>
                </a:solidFill>
                <a:effectLst/>
                <a:latin typeface="Monaco" pitchFamily="2" charset="0"/>
              </a:rPr>
              <a:t>SELECT configuration WHERE </a:t>
            </a:r>
            <a:r>
              <a:rPr lang="en" altLang="ko-Kore-KR" sz="800" b="0" i="0" u="none" strike="noStrike" dirty="0" err="1">
                <a:solidFill>
                  <a:srgbClr val="16191F"/>
                </a:solidFill>
                <a:effectLst/>
                <a:latin typeface="Monaco" pitchFamily="2" charset="0"/>
              </a:rPr>
              <a:t>configuration.configRuleList.complianceType</a:t>
            </a:r>
            <a:r>
              <a:rPr lang="en" altLang="ko-Kore-KR" sz="800" b="0" i="0" u="none" strike="noStrike" dirty="0">
                <a:solidFill>
                  <a:srgbClr val="16191F"/>
                </a:solidFill>
                <a:effectLst/>
                <a:latin typeface="Monaco" pitchFamily="2" charset="0"/>
              </a:rPr>
              <a:t> = '</a:t>
            </a:r>
            <a:r>
              <a:rPr lang="en" altLang="ko-Kore-KR" sz="800" b="0" i="0" u="none" strike="noStrike" dirty="0" err="1">
                <a:solidFill>
                  <a:srgbClr val="16191F"/>
                </a:solidFill>
                <a:effectLst/>
                <a:latin typeface="Monaco" pitchFamily="2" charset="0"/>
              </a:rPr>
              <a:t>non_compliant</a:t>
            </a:r>
            <a:r>
              <a:rPr lang="en" altLang="ko-Kore-KR" sz="800" b="0" i="0" u="none" strike="noStrike" dirty="0">
                <a:solidFill>
                  <a:srgbClr val="16191F"/>
                </a:solidFill>
                <a:effectLst/>
                <a:latin typeface="Monaco" pitchFamily="2" charset="0"/>
              </a:rPr>
              <a:t>' AND </a:t>
            </a:r>
            <a:r>
              <a:rPr lang="en" altLang="ko-Kore-KR" sz="800" b="0" i="0" u="none" strike="noStrike" dirty="0" err="1">
                <a:solidFill>
                  <a:srgbClr val="16191F"/>
                </a:solidFill>
                <a:effectLst/>
                <a:latin typeface="Monaco" pitchFamily="2" charset="0"/>
              </a:rPr>
              <a:t>configuration.configRuleList.configRuleName</a:t>
            </a:r>
            <a:r>
              <a:rPr lang="en" altLang="ko-Kore-KR" sz="800" b="0" i="0" u="none" strike="noStrike" dirty="0">
                <a:solidFill>
                  <a:srgbClr val="16191F"/>
                </a:solidFill>
                <a:effectLst/>
                <a:latin typeface="Monaco" pitchFamily="2" charset="0"/>
              </a:rPr>
              <a:t> = ‘A’</a:t>
            </a:r>
            <a:endParaRPr lang="en-US" altLang="ko-Kore-KR" sz="800" b="0" i="0" u="none" strike="noStrike" dirty="0">
              <a:solidFill>
                <a:srgbClr val="000000"/>
              </a:solidFill>
              <a:effectLst/>
              <a:latin typeface="noto"/>
            </a:endParaRPr>
          </a:p>
          <a:p>
            <a:pPr algn="l"/>
            <a:endParaRPr lang="en-US" altLang="ko-KR" sz="1000" dirty="0">
              <a:solidFill>
                <a:srgbClr val="000000"/>
              </a:solidFill>
              <a:latin typeface="noto"/>
            </a:endParaRPr>
          </a:p>
          <a:p>
            <a:r>
              <a:rPr lang="en" altLang="ko-Kore-KR" sz="800" b="0" i="0" u="none" strike="noStrike" dirty="0">
                <a:solidFill>
                  <a:srgbClr val="16191F"/>
                </a:solidFill>
                <a:effectLst/>
                <a:latin typeface="Monaco" pitchFamily="2" charset="0"/>
              </a:rPr>
              <a:t>{ </a:t>
            </a:r>
          </a:p>
          <a:p>
            <a:r>
              <a:rPr lang="en" altLang="ko-Kore-KR" sz="800" b="0" i="0" u="none" strike="noStrike" dirty="0">
                <a:solidFill>
                  <a:srgbClr val="16191F"/>
                </a:solidFill>
                <a:effectLst/>
                <a:latin typeface="Monaco" pitchFamily="2" charset="0"/>
              </a:rPr>
              <a:t>    </a:t>
            </a:r>
            <a:r>
              <a:rPr lang="en" altLang="ko-Kore-KR" sz="800" b="0" i="0" u="none" strike="noStrike" dirty="0" err="1">
                <a:solidFill>
                  <a:srgbClr val="16191F"/>
                </a:solidFill>
                <a:effectLst/>
                <a:latin typeface="Monaco" pitchFamily="2" charset="0"/>
              </a:rPr>
              <a:t>configRuleList</a:t>
            </a:r>
            <a:r>
              <a:rPr lang="en" altLang="ko-Kore-KR" sz="800" b="0" i="0" u="none" strike="noStrike" dirty="0">
                <a:solidFill>
                  <a:srgbClr val="16191F"/>
                </a:solidFill>
                <a:effectLst/>
                <a:latin typeface="Monaco" pitchFamily="2" charset="0"/>
              </a:rPr>
              <a:t>: [ </a:t>
            </a:r>
          </a:p>
          <a:p>
            <a:r>
              <a:rPr lang="en" altLang="ko-Kore-KR" sz="800" b="0" i="0" u="none" strike="noStrike" dirty="0">
                <a:solidFill>
                  <a:srgbClr val="16191F"/>
                </a:solidFill>
                <a:effectLst/>
                <a:latin typeface="Monaco" pitchFamily="2" charset="0"/>
              </a:rPr>
              <a:t>        {</a:t>
            </a:r>
          </a:p>
          <a:p>
            <a:r>
              <a:rPr lang="en" altLang="ko-Kore-KR" sz="800" b="0" i="0" u="none" strike="noStrike" dirty="0">
                <a:solidFill>
                  <a:srgbClr val="16191F"/>
                </a:solidFill>
                <a:effectLst/>
                <a:latin typeface="Monaco" pitchFamily="2" charset="0"/>
              </a:rPr>
              <a:t>            </a:t>
            </a:r>
            <a:r>
              <a:rPr lang="en" altLang="ko-Kore-KR" sz="800" b="0" i="0" u="none" strike="noStrike" dirty="0" err="1">
                <a:solidFill>
                  <a:srgbClr val="16191F"/>
                </a:solidFill>
                <a:effectLst/>
                <a:latin typeface="Monaco" pitchFamily="2" charset="0"/>
              </a:rPr>
              <a:t>configRuleName</a:t>
            </a:r>
            <a:r>
              <a:rPr lang="en" altLang="ko-Kore-KR" sz="800" b="0" i="0" u="none" strike="noStrike" dirty="0">
                <a:solidFill>
                  <a:srgbClr val="16191F"/>
                </a:solidFill>
                <a:effectLst/>
                <a:latin typeface="Monaco" pitchFamily="2" charset="0"/>
              </a:rPr>
              <a:t>: 'A', </a:t>
            </a:r>
            <a:r>
              <a:rPr lang="en" altLang="ko-Kore-KR" sz="800" b="0" i="0" u="none" strike="noStrike" dirty="0" err="1">
                <a:solidFill>
                  <a:srgbClr val="16191F"/>
                </a:solidFill>
                <a:effectLst/>
                <a:latin typeface="Monaco" pitchFamily="2" charset="0"/>
              </a:rPr>
              <a:t>complianceType</a:t>
            </a:r>
            <a:r>
              <a:rPr lang="en" altLang="ko-Kore-KR" sz="800" b="0" i="0" u="none" strike="noStrike" dirty="0">
                <a:solidFill>
                  <a:srgbClr val="16191F"/>
                </a:solidFill>
                <a:effectLst/>
                <a:latin typeface="Monaco" pitchFamily="2" charset="0"/>
              </a:rPr>
              <a:t>: 'compliant'</a:t>
            </a:r>
          </a:p>
          <a:p>
            <a:r>
              <a:rPr lang="en" altLang="ko-Kore-KR" sz="800" b="0" i="0" u="none" strike="noStrike" dirty="0">
                <a:solidFill>
                  <a:srgbClr val="16191F"/>
                </a:solidFill>
                <a:effectLst/>
                <a:latin typeface="Monaco" pitchFamily="2" charset="0"/>
              </a:rPr>
              <a:t>        }, </a:t>
            </a:r>
          </a:p>
          <a:p>
            <a:r>
              <a:rPr lang="en" altLang="ko-Kore-KR" sz="800" b="0" i="0" u="none" strike="noStrike" dirty="0">
                <a:solidFill>
                  <a:srgbClr val="16191F"/>
                </a:solidFill>
                <a:effectLst/>
                <a:latin typeface="Monaco" pitchFamily="2" charset="0"/>
              </a:rPr>
              <a:t>        {   </a:t>
            </a:r>
          </a:p>
          <a:p>
            <a:r>
              <a:rPr lang="en" altLang="ko-Kore-KR" sz="800" b="0" i="0" u="none" strike="noStrike" dirty="0">
                <a:solidFill>
                  <a:srgbClr val="16191F"/>
                </a:solidFill>
                <a:effectLst/>
                <a:latin typeface="Monaco" pitchFamily="2" charset="0"/>
              </a:rPr>
              <a:t>            </a:t>
            </a:r>
            <a:r>
              <a:rPr lang="en" altLang="ko-Kore-KR" sz="800" b="0" i="0" u="none" strike="noStrike" dirty="0" err="1">
                <a:solidFill>
                  <a:srgbClr val="16191F"/>
                </a:solidFill>
                <a:effectLst/>
                <a:latin typeface="Monaco" pitchFamily="2" charset="0"/>
              </a:rPr>
              <a:t>configRuleName</a:t>
            </a:r>
            <a:r>
              <a:rPr lang="en" altLang="ko-Kore-KR" sz="800" b="0" i="0" u="none" strike="noStrike" dirty="0">
                <a:solidFill>
                  <a:srgbClr val="16191F"/>
                </a:solidFill>
                <a:effectLst/>
                <a:latin typeface="Monaco" pitchFamily="2" charset="0"/>
              </a:rPr>
              <a:t>: 'B', </a:t>
            </a:r>
            <a:r>
              <a:rPr lang="en" altLang="ko-Kore-KR" sz="800" b="0" i="0" u="none" strike="noStrike" dirty="0" err="1">
                <a:solidFill>
                  <a:srgbClr val="16191F"/>
                </a:solidFill>
                <a:effectLst/>
                <a:latin typeface="Monaco" pitchFamily="2" charset="0"/>
              </a:rPr>
              <a:t>complianceType</a:t>
            </a:r>
            <a:r>
              <a:rPr lang="en" altLang="ko-Kore-KR" sz="800" b="0" i="0" u="none" strike="noStrike" dirty="0">
                <a:solidFill>
                  <a:srgbClr val="16191F"/>
                </a:solidFill>
                <a:effectLst/>
                <a:latin typeface="Monaco" pitchFamily="2" charset="0"/>
              </a:rPr>
              <a:t>: '</a:t>
            </a:r>
            <a:r>
              <a:rPr lang="en" altLang="ko-Kore-KR" sz="800" b="0" i="0" u="none" strike="noStrike" dirty="0" err="1">
                <a:solidFill>
                  <a:srgbClr val="16191F"/>
                </a:solidFill>
                <a:effectLst/>
                <a:latin typeface="Monaco" pitchFamily="2" charset="0"/>
              </a:rPr>
              <a:t>non_compliant</a:t>
            </a:r>
            <a:r>
              <a:rPr lang="en" altLang="ko-Kore-KR" sz="800" b="0" i="0" u="none" strike="noStrike" dirty="0">
                <a:solidFill>
                  <a:srgbClr val="16191F"/>
                </a:solidFill>
                <a:effectLst/>
                <a:latin typeface="Monaco" pitchFamily="2" charset="0"/>
              </a:rPr>
              <a:t>'</a:t>
            </a:r>
          </a:p>
          <a:p>
            <a:r>
              <a:rPr lang="en" altLang="ko-Kore-KR" sz="800" b="0" i="0" u="none" strike="noStrike" dirty="0">
                <a:solidFill>
                  <a:srgbClr val="16191F"/>
                </a:solidFill>
                <a:effectLst/>
                <a:latin typeface="Monaco" pitchFamily="2" charset="0"/>
              </a:rPr>
              <a:t>        } </a:t>
            </a:r>
          </a:p>
          <a:p>
            <a:r>
              <a:rPr lang="en" altLang="ko-Kore-KR" sz="800" b="0" i="0" u="none" strike="noStrike" dirty="0">
                <a:solidFill>
                  <a:srgbClr val="16191F"/>
                </a:solidFill>
                <a:effectLst/>
                <a:latin typeface="Monaco" pitchFamily="2" charset="0"/>
              </a:rPr>
              <a:t>    ]</a:t>
            </a:r>
          </a:p>
          <a:p>
            <a:r>
              <a:rPr lang="en" altLang="ko-Kore-KR" sz="800" b="0" i="0" u="none" strike="noStrike" dirty="0">
                <a:solidFill>
                  <a:srgbClr val="16191F"/>
                </a:solidFill>
                <a:effectLst/>
                <a:latin typeface="Monaco" pitchFamily="2" charset="0"/>
              </a:rPr>
              <a:t>}</a:t>
            </a:r>
            <a:endParaRPr lang="ko-Kore-KR" altLang="en-US" sz="1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D31FAC-1678-1CD9-258F-484CDADC33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103"/>
          <a:stretch/>
        </p:blipFill>
        <p:spPr>
          <a:xfrm>
            <a:off x="1141039" y="1783453"/>
            <a:ext cx="3800475" cy="20620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88456D3-DAE4-043D-CDE5-ABD4B449F7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88"/>
          <a:stretch/>
        </p:blipFill>
        <p:spPr>
          <a:xfrm>
            <a:off x="692631" y="3845518"/>
            <a:ext cx="3755048" cy="20620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05F3D2-606D-6DAC-DC5C-AFF97D3AFA7A}"/>
              </a:ext>
            </a:extLst>
          </p:cNvPr>
          <p:cNvSpPr txBox="1"/>
          <p:nvPr/>
        </p:nvSpPr>
        <p:spPr>
          <a:xfrm>
            <a:off x="976836" y="5907583"/>
            <a:ext cx="35580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/>
              <a:t>AWS Config Rule</a:t>
            </a:r>
            <a:r>
              <a:rPr kumimoji="1" lang="ko-KR" altLang="en-US" sz="1200" dirty="0"/>
              <a:t>을 활용하여 탐지제어를 구현하고</a:t>
            </a:r>
            <a:r>
              <a:rPr kumimoji="1" lang="en-US" altLang="ko-KR" sz="1200" dirty="0"/>
              <a:t>,</a:t>
            </a:r>
          </a:p>
          <a:p>
            <a:r>
              <a:rPr kumimoji="1" lang="ko-KR" altLang="en-US" sz="1200" dirty="0"/>
              <a:t>람다를 사용하여 실시간 교정작업 생성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88205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DF831E-B26A-95B9-8297-0B3C8101BAED}"/>
              </a:ext>
            </a:extLst>
          </p:cNvPr>
          <p:cNvSpPr txBox="1"/>
          <p:nvPr/>
        </p:nvSpPr>
        <p:spPr>
          <a:xfrm>
            <a:off x="422152" y="366623"/>
            <a:ext cx="1107175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400" dirty="0"/>
              <a:t>언제사용하는지</a:t>
            </a:r>
            <a:r>
              <a:rPr kumimoji="1" lang="en-US" altLang="ko-Kore-KR" sz="1400" dirty="0"/>
              <a:t>?</a:t>
            </a:r>
            <a:r>
              <a:rPr kumimoji="1" lang="ko-KR" altLang="en-US" sz="1400" dirty="0"/>
              <a:t> </a:t>
            </a:r>
            <a:endParaRPr kumimoji="1" lang="en-US" altLang="ko-KR" sz="1400" dirty="0"/>
          </a:p>
          <a:p>
            <a:endParaRPr kumimoji="1" lang="en-US" altLang="ko-Kore-KR" sz="1400" dirty="0"/>
          </a:p>
          <a:p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리소스 관리</a:t>
            </a:r>
            <a:br>
              <a:rPr lang="ko-KR" altLang="en-US" sz="1400" dirty="0"/>
            </a:b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리소스 구성을 보다 효과적으로 제어하고 리소스 구성 오류를 감지하려면 언제든지 어떤 리소스가 존재하고 이러한 리소스가 구성되는 방식을 세부적으로 파악해야 합니다</a:t>
            </a:r>
            <a:r>
              <a:rPr lang="en-US" altLang="ko-KR" sz="1400" b="0" i="0" u="sng" strike="noStrike" dirty="0">
                <a:solidFill>
                  <a:srgbClr val="000000"/>
                </a:solidFill>
                <a:effectLst/>
                <a:latin typeface="noto"/>
              </a:rPr>
              <a:t>. </a:t>
            </a:r>
            <a:r>
              <a:rPr lang="en" altLang="ko-Kore-KR" sz="1400" b="0" i="0" u="sng" strike="noStrike" dirty="0">
                <a:solidFill>
                  <a:srgbClr val="000000"/>
                </a:solidFill>
                <a:effectLst/>
                <a:latin typeface="noto"/>
              </a:rPr>
              <a:t>AWS Config</a:t>
            </a:r>
            <a:r>
              <a:rPr lang="ko-KR" altLang="en-US" sz="1400" b="0" i="0" u="sng" strike="noStrike" dirty="0" err="1">
                <a:solidFill>
                  <a:srgbClr val="000000"/>
                </a:solidFill>
                <a:effectLst/>
                <a:latin typeface="noto"/>
              </a:rPr>
              <a:t>를</a:t>
            </a:r>
            <a:r>
              <a:rPr lang="ko-KR" altLang="en-US" sz="1400" b="0" i="0" u="sng" strike="noStrike" dirty="0">
                <a:solidFill>
                  <a:srgbClr val="000000"/>
                </a:solidFill>
                <a:effectLst/>
                <a:latin typeface="noto"/>
              </a:rPr>
              <a:t> 사용하면 각 리소스에 대한 호출을 </a:t>
            </a:r>
            <a:r>
              <a:rPr lang="ko-KR" altLang="en-US" sz="1400" b="0" i="0" u="sng" strike="noStrike" dirty="0" err="1">
                <a:solidFill>
                  <a:srgbClr val="000000"/>
                </a:solidFill>
                <a:effectLst/>
                <a:latin typeface="noto"/>
              </a:rPr>
              <a:t>폴링하여</a:t>
            </a:r>
            <a:r>
              <a:rPr lang="ko-KR" altLang="en-US" sz="1400" b="0" i="0" u="sng" strike="noStrike" dirty="0">
                <a:solidFill>
                  <a:srgbClr val="000000"/>
                </a:solidFill>
                <a:effectLst/>
                <a:latin typeface="noto"/>
              </a:rPr>
              <a:t> 이러한 변경 사항을 모니터링할 필요 없이 리소스가 생성</a:t>
            </a:r>
            <a:r>
              <a:rPr lang="en-US" altLang="ko-KR" sz="1400" b="0" i="0" u="sng" strike="noStrike" dirty="0">
                <a:solidFill>
                  <a:srgbClr val="000000"/>
                </a:solidFill>
                <a:effectLst/>
                <a:latin typeface="noto"/>
              </a:rPr>
              <a:t>, </a:t>
            </a:r>
            <a:r>
              <a:rPr lang="ko-KR" altLang="en-US" sz="1400" b="0" i="0" u="sng" strike="noStrike" dirty="0">
                <a:solidFill>
                  <a:srgbClr val="000000"/>
                </a:solidFill>
                <a:effectLst/>
                <a:latin typeface="noto"/>
              </a:rPr>
              <a:t>수정 또는 삭제될 때마다 사용자에게 알릴 수 있습니다</a:t>
            </a:r>
            <a:r>
              <a:rPr lang="en-US" altLang="ko-KR" sz="1400" b="0" i="0" u="sng" strike="noStrike" dirty="0">
                <a:solidFill>
                  <a:srgbClr val="000000"/>
                </a:solidFill>
                <a:effectLst/>
                <a:latin typeface="noto"/>
              </a:rPr>
              <a:t>.</a:t>
            </a:r>
            <a:br>
              <a:rPr lang="ko-KR" altLang="en-US" sz="1400" u="sng" dirty="0"/>
            </a:br>
            <a:r>
              <a:rPr lang="en" altLang="ko-Kore-KR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AWS </a:t>
            </a:r>
            <a:r>
              <a:rPr lang="en" altLang="ko-KR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Config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 규칙을 사용하여 </a:t>
            </a:r>
            <a:r>
              <a:rPr lang="en" altLang="ko-Kore-KR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AWS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리소스의 구성 설정을 평가할 수 있습니다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. </a:t>
            </a:r>
            <a:r>
              <a:rPr lang="en" altLang="ko-Kore-KR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AWS Config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가 리소스가 규칙 중 하나의 조건을 위반하는 것을 감지하면 </a:t>
            </a:r>
            <a:r>
              <a:rPr lang="en" altLang="ko-Kore-KR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AWS Config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는 리소스를 비준수로 플래그 지정하고 알림을 보냅니다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. </a:t>
            </a:r>
            <a:r>
              <a:rPr lang="en" altLang="ko-Kore-KR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AWS Config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는 리소스가 생성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,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변경 또는 삭제될 때 지속적으로 평가합니다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.</a:t>
            </a:r>
          </a:p>
          <a:p>
            <a:br>
              <a:rPr lang="ko-KR" altLang="en-US" sz="1400" dirty="0"/>
            </a:b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감사 및 규정 준수</a:t>
            </a:r>
            <a:br>
              <a:rPr lang="ko-KR" altLang="en-US" sz="1400" dirty="0"/>
            </a:br>
            <a:r>
              <a:rPr lang="ko-KR" altLang="en-US" sz="1400" b="0" i="0" strike="noStrike" dirty="0">
                <a:solidFill>
                  <a:srgbClr val="000000"/>
                </a:solidFill>
                <a:effectLst/>
                <a:latin typeface="noto"/>
              </a:rPr>
              <a:t>내부 정책 및 모범 사례 준수를 보장하기 위해 빈번한 감사가 필요한 데이터를 사용하고 있을 수 있습니다</a:t>
            </a:r>
            <a:r>
              <a:rPr lang="en-US" altLang="ko-KR" sz="1400" b="0" i="0" strike="noStrike" dirty="0">
                <a:solidFill>
                  <a:srgbClr val="000000"/>
                </a:solidFill>
                <a:effectLst/>
                <a:latin typeface="noto"/>
              </a:rPr>
              <a:t>. </a:t>
            </a:r>
            <a:r>
              <a:rPr lang="ko-KR" altLang="en-US" sz="1400" b="0" i="0" strike="noStrike" dirty="0">
                <a:solidFill>
                  <a:srgbClr val="000000"/>
                </a:solidFill>
                <a:effectLst/>
                <a:latin typeface="noto"/>
              </a:rPr>
              <a:t>규정 준수를 입증하려면 리소스의 기록 구성에 액세스해야 합니다</a:t>
            </a:r>
            <a:r>
              <a:rPr lang="en-US" altLang="ko-KR" sz="1400" b="0" i="0" strike="noStrike" dirty="0">
                <a:solidFill>
                  <a:srgbClr val="000000"/>
                </a:solidFill>
                <a:effectLst/>
                <a:latin typeface="noto"/>
              </a:rPr>
              <a:t>. </a:t>
            </a:r>
            <a:r>
              <a:rPr lang="ko-KR" altLang="en-US" sz="1400" b="0" i="0" strike="noStrike" dirty="0">
                <a:solidFill>
                  <a:srgbClr val="000000"/>
                </a:solidFill>
                <a:effectLst/>
                <a:latin typeface="noto"/>
              </a:rPr>
              <a:t>이 정보는 </a:t>
            </a:r>
            <a:r>
              <a:rPr lang="en" altLang="ko-Kore-KR" sz="1400" b="0" i="0" strike="noStrike" dirty="0">
                <a:solidFill>
                  <a:srgbClr val="000000"/>
                </a:solidFill>
                <a:effectLst/>
                <a:latin typeface="noto"/>
              </a:rPr>
              <a:t>AWS Config</a:t>
            </a:r>
            <a:r>
              <a:rPr lang="ko-KR" altLang="en-US" sz="1400" b="0" i="0" strike="noStrike" dirty="0">
                <a:solidFill>
                  <a:srgbClr val="000000"/>
                </a:solidFill>
                <a:effectLst/>
                <a:latin typeface="noto"/>
              </a:rPr>
              <a:t>에서 제공합니다</a:t>
            </a:r>
            <a:r>
              <a:rPr lang="en-US" altLang="ko-KR" sz="1400" b="0" i="0" strike="noStrike" dirty="0">
                <a:solidFill>
                  <a:srgbClr val="000000"/>
                </a:solidFill>
                <a:effectLst/>
                <a:latin typeface="noto"/>
              </a:rPr>
              <a:t>.</a:t>
            </a:r>
          </a:p>
          <a:p>
            <a:br>
              <a:rPr lang="ko-KR" altLang="en-US" sz="1400" dirty="0"/>
            </a:b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구성 변경 관리 및 문제 해결</a:t>
            </a:r>
            <a:br>
              <a:rPr lang="ko-KR" altLang="en-US" sz="1400" dirty="0"/>
            </a:b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서로 종속된 여러 </a:t>
            </a:r>
            <a:r>
              <a:rPr lang="en" altLang="ko-Kore-KR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AWS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리소스를 사용하는 경우 한 리소스의 구성이 변경되면 관련 리소스에 의도하지 않은 결과가 발생할 수 있습니다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. </a:t>
            </a:r>
            <a:r>
              <a:rPr lang="en" altLang="ko-Kore-KR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AWS </a:t>
            </a:r>
            <a:r>
              <a:rPr lang="en" altLang="ko-KR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Config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을 사용하면 수정하려는 리소스가 다른 리소스와 어떻게 관련되어 있는지 확인하고 변경 사항의 영향을 평가할 수 있습니다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. </a:t>
            </a:r>
            <a:br>
              <a:rPr lang="ko-KR" altLang="en-US" sz="1400" dirty="0"/>
            </a:b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또한 </a:t>
            </a:r>
            <a:r>
              <a:rPr lang="en" altLang="ko-Kore-KR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AWS Config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에서 제공하는 리소스의 기록 구성을 사용하여 문제를 해결하고 문제 리소스의 마지막으로 성공한 구성에 액세스할 수 있습니다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.</a:t>
            </a:r>
          </a:p>
          <a:p>
            <a:br>
              <a:rPr lang="ko-KR" altLang="en-US" sz="1400" dirty="0"/>
            </a:b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보안 분석</a:t>
            </a:r>
            <a:br>
              <a:rPr lang="ko-KR" altLang="en-US" sz="1400" dirty="0"/>
            </a:b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잠재적인 보안 취약성을 분석하려면 사용자에게 부여된 </a:t>
            </a:r>
            <a:r>
              <a:rPr lang="en" altLang="ko-Kore-KR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AWS IAM(Identity and Access Management)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사용 권한 또는 리소스에 대한 액세스를 제어하는 </a:t>
            </a:r>
            <a:r>
              <a:rPr lang="en" altLang="ko-Kore-KR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Amazon EC2 Security Group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규칙과 같은 </a:t>
            </a:r>
            <a:r>
              <a:rPr lang="en" altLang="ko-Kore-KR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AWS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리소스 구성에 대한 자세한 기록 정보가 필요합니다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.</a:t>
            </a:r>
            <a:br>
              <a:rPr lang="ko-KR" altLang="en-US" sz="1400" dirty="0"/>
            </a:br>
            <a:r>
              <a:rPr lang="en" altLang="ko-Kore-KR" sz="1400" b="0" i="0" u="sng" strike="noStrike" dirty="0">
                <a:solidFill>
                  <a:srgbClr val="000000"/>
                </a:solidFill>
                <a:effectLst/>
                <a:latin typeface="noto"/>
              </a:rPr>
              <a:t>AWS Config</a:t>
            </a:r>
            <a:r>
              <a:rPr lang="ko-KR" altLang="en-US" sz="1400" b="0" i="0" u="sng" strike="noStrike" dirty="0" err="1">
                <a:solidFill>
                  <a:srgbClr val="000000"/>
                </a:solidFill>
                <a:effectLst/>
                <a:latin typeface="noto"/>
              </a:rPr>
              <a:t>를</a:t>
            </a:r>
            <a:r>
              <a:rPr lang="ko-KR" altLang="en-US" sz="1400" b="0" i="0" u="sng" strike="noStrike" dirty="0">
                <a:solidFill>
                  <a:srgbClr val="000000"/>
                </a:solidFill>
                <a:effectLst/>
                <a:latin typeface="noto"/>
              </a:rPr>
              <a:t> 사용하여 </a:t>
            </a:r>
            <a:r>
              <a:rPr lang="en" altLang="ko-Kore-KR" sz="1400" b="0" i="0" u="sng" strike="noStrike" dirty="0">
                <a:solidFill>
                  <a:srgbClr val="000000"/>
                </a:solidFill>
                <a:effectLst/>
                <a:latin typeface="noto"/>
              </a:rPr>
              <a:t>AWS Config</a:t>
            </a:r>
            <a:r>
              <a:rPr lang="ko-KR" altLang="en-US" sz="1400" b="0" i="0" u="sng" strike="noStrike" dirty="0">
                <a:solidFill>
                  <a:srgbClr val="000000"/>
                </a:solidFill>
                <a:effectLst/>
                <a:latin typeface="noto"/>
              </a:rPr>
              <a:t>이 기록되는 동안 언제든지 사용자</a:t>
            </a:r>
            <a:r>
              <a:rPr lang="en-US" altLang="ko-KR" sz="1400" b="0" i="0" u="sng" strike="noStrike" dirty="0">
                <a:solidFill>
                  <a:srgbClr val="000000"/>
                </a:solidFill>
                <a:effectLst/>
                <a:latin typeface="noto"/>
              </a:rPr>
              <a:t>, </a:t>
            </a:r>
            <a:r>
              <a:rPr lang="ko-KR" altLang="en-US" sz="1400" b="0" i="0" u="sng" strike="noStrike" dirty="0">
                <a:solidFill>
                  <a:srgbClr val="000000"/>
                </a:solidFill>
                <a:effectLst/>
                <a:latin typeface="noto"/>
              </a:rPr>
              <a:t>그룹 또는 역할에 할당된 </a:t>
            </a:r>
            <a:r>
              <a:rPr lang="en" altLang="ko-Kore-KR" sz="1400" b="0" i="0" u="sng" strike="noStrike" dirty="0">
                <a:solidFill>
                  <a:srgbClr val="000000"/>
                </a:solidFill>
                <a:effectLst/>
                <a:latin typeface="noto"/>
              </a:rPr>
              <a:t>IAM </a:t>
            </a:r>
            <a:r>
              <a:rPr lang="ko-KR" altLang="en-US" sz="1400" b="0" i="0" u="sng" strike="noStrike" dirty="0">
                <a:solidFill>
                  <a:srgbClr val="000000"/>
                </a:solidFill>
                <a:effectLst/>
                <a:latin typeface="noto"/>
              </a:rPr>
              <a:t>정책을 볼 수 있습니다</a:t>
            </a:r>
            <a:r>
              <a:rPr lang="en-US" altLang="ko-KR" sz="1400" b="0" i="0" u="sng" strike="noStrike" dirty="0">
                <a:solidFill>
                  <a:srgbClr val="000000"/>
                </a:solidFill>
                <a:effectLst/>
                <a:latin typeface="noto"/>
              </a:rPr>
              <a:t>. </a:t>
            </a:r>
            <a:r>
              <a:rPr lang="ko-KR" altLang="en-US" sz="1400" b="0" i="0" u="sng" strike="noStrike" dirty="0">
                <a:solidFill>
                  <a:srgbClr val="000000"/>
                </a:solidFill>
                <a:effectLst/>
                <a:latin typeface="noto"/>
              </a:rPr>
              <a:t>이 정보는 특정 시간에 사용자에게 속했던 사용 권한을 확인하는 데 도움이 될 수 있습니다</a:t>
            </a:r>
            <a:r>
              <a:rPr lang="en-US" altLang="ko-KR" sz="1400" b="0" i="0" u="sng" strike="noStrike" dirty="0">
                <a:solidFill>
                  <a:srgbClr val="000000"/>
                </a:solidFill>
                <a:effectLst/>
                <a:latin typeface="noto"/>
              </a:rPr>
              <a:t>.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예를 들어 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2015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년 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1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월 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1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일에 </a:t>
            </a:r>
            <a:r>
              <a:rPr lang="en" altLang="ko-Kore-KR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John Doe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사용자에게 </a:t>
            </a:r>
            <a:r>
              <a:rPr lang="en" altLang="ko-Kore-KR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Amazon VPC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설정을 수정할 수 있는 사용 권한이 있는지 여부를 확인할 수 있습니다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.</a:t>
            </a:r>
            <a:br>
              <a:rPr lang="ko-KR" altLang="en-US" sz="1400" dirty="0"/>
            </a:b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또한 </a:t>
            </a:r>
            <a:r>
              <a:rPr lang="en" altLang="ko-Kore-KR" sz="1400" b="0" u="sng" strike="noStrike" dirty="0">
                <a:solidFill>
                  <a:srgbClr val="000000"/>
                </a:solidFill>
                <a:effectLst/>
                <a:latin typeface="noto"/>
              </a:rPr>
              <a:t>AWS Config</a:t>
            </a:r>
            <a:r>
              <a:rPr lang="ko-KR" altLang="en-US" sz="1400" b="0" u="sng" strike="noStrike" dirty="0" err="1">
                <a:solidFill>
                  <a:srgbClr val="000000"/>
                </a:solidFill>
                <a:effectLst/>
                <a:latin typeface="noto"/>
              </a:rPr>
              <a:t>를</a:t>
            </a:r>
            <a:r>
              <a:rPr lang="ko-KR" altLang="en-US" sz="1400" b="0" u="sng" strike="noStrike" dirty="0">
                <a:solidFill>
                  <a:srgbClr val="000000"/>
                </a:solidFill>
                <a:effectLst/>
                <a:latin typeface="noto"/>
              </a:rPr>
              <a:t> 사용하여 특정 시간에 열려 있던 포트 규칙을 포함하여 </a:t>
            </a:r>
            <a:r>
              <a:rPr lang="en" altLang="ko-Kore-KR" sz="1400" b="0" u="sng" strike="noStrike" dirty="0">
                <a:solidFill>
                  <a:srgbClr val="000000"/>
                </a:solidFill>
                <a:effectLst/>
                <a:latin typeface="noto"/>
              </a:rPr>
              <a:t>EC2 Security Group</a:t>
            </a:r>
            <a:r>
              <a:rPr lang="ko-KR" altLang="en-US" sz="1400" b="0" u="sng" strike="noStrike" dirty="0">
                <a:solidFill>
                  <a:srgbClr val="000000"/>
                </a:solidFill>
                <a:effectLst/>
                <a:latin typeface="noto"/>
              </a:rPr>
              <a:t>의 구성을 볼 수 있습니다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.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이 정보는 보안 그룹이 특정 포트로 들어오는 </a:t>
            </a:r>
            <a:r>
              <a:rPr lang="en" altLang="ko-Kore-KR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TCP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트래픽을 차단했는지 여부를 확인하는 데 도움이 될 수 있습니다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.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31498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91FA93-6373-1947-67CC-3CDE7F994903}"/>
              </a:ext>
            </a:extLst>
          </p:cNvPr>
          <p:cNvSpPr txBox="1"/>
          <p:nvPr/>
        </p:nvSpPr>
        <p:spPr>
          <a:xfrm>
            <a:off x="4143652" y="3013501"/>
            <a:ext cx="3904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800" dirty="0"/>
              <a:t>Trust Advisor</a:t>
            </a:r>
            <a:endParaRPr kumimoji="1" lang="ko-Kore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94858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4FFAD9-BA9F-181B-F7FB-3F1AEBA944FF}"/>
              </a:ext>
            </a:extLst>
          </p:cNvPr>
          <p:cNvSpPr txBox="1"/>
          <p:nvPr/>
        </p:nvSpPr>
        <p:spPr>
          <a:xfrm>
            <a:off x="436784" y="343840"/>
            <a:ext cx="113886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400" dirty="0"/>
              <a:t>서비스</a:t>
            </a:r>
            <a:r>
              <a:rPr kumimoji="1" lang="ko-KR" altLang="en-US" sz="1400" dirty="0"/>
              <a:t> 소개</a:t>
            </a:r>
            <a:endParaRPr kumimoji="1" lang="en-US" altLang="ko-KR" sz="1400" dirty="0"/>
          </a:p>
          <a:p>
            <a:endParaRPr kumimoji="1" lang="en-US" altLang="ko-Kore-KR" sz="1400" dirty="0"/>
          </a:p>
          <a:p>
            <a:r>
              <a:rPr lang="en" altLang="ko-Kore-KR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AWS Trusted Advisor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는 </a:t>
            </a:r>
            <a:r>
              <a:rPr lang="en" altLang="ko-Kore-KR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AWS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환경을 검사하고 비용 절감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,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시스템 가용성 및 성능 향상 또는 보안 격차 해소를 위한 권장 사항을 제공하는 서비스입니다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.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수십만 명의 </a:t>
            </a:r>
            <a:r>
              <a:rPr lang="en" altLang="ko-Kore-KR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AWS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고객에게 서비스를 제공하면서 배운 모범 사례를 기반으로 합니다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.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지원 계획에 따라 </a:t>
            </a:r>
            <a:r>
              <a:rPr lang="en" altLang="ko-Kore-KR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Trusted Advisor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콘솔 또는 </a:t>
            </a:r>
            <a:r>
              <a:rPr lang="en" altLang="ko-Kore-KR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AWS Support API</a:t>
            </a:r>
            <a:r>
              <a:rPr lang="ko-KR" altLang="en-US" sz="1400" b="0" i="0" u="none" strike="noStrike" dirty="0" err="1">
                <a:solidFill>
                  <a:srgbClr val="000000"/>
                </a:solidFill>
                <a:effectLst/>
                <a:latin typeface="noto"/>
              </a:rPr>
              <a:t>를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 통해 다양한 검사에 액세스할 수 있습니다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.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또한 </a:t>
            </a:r>
            <a:r>
              <a:rPr lang="en" altLang="ko-Kore-KR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Amazon CloudWatch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이벤트를 사용하여 </a:t>
            </a:r>
            <a:r>
              <a:rPr lang="en" altLang="ko-Kore-KR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Trusted Advisor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검사의 상태를 모니터링할 수 있습니다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. </a:t>
            </a:r>
            <a:r>
              <a:rPr lang="en" altLang="ko-Kore-KR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Trusted Advisor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는 </a:t>
            </a:r>
            <a:r>
              <a:rPr lang="en" altLang="ko-Kore-KR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AWS Management Console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에서 액세스할 수 있으며 이에 대한 액세스를 관리할 수 있습니다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noto"/>
              </a:rPr>
              <a:t>.</a:t>
            </a:r>
            <a:endParaRPr kumimoji="1" lang="ko-Kore-KR" altLang="en-US" sz="1400" dirty="0"/>
          </a:p>
        </p:txBody>
      </p:sp>
      <p:pic>
        <p:nvPicPr>
          <p:cNvPr id="3078" name="Picture 6" descr="AWS Trusted Advisor 작동 방식">
            <a:extLst>
              <a:ext uri="{FF2B5EF4-FFF2-40B4-BE49-F238E27FC236}">
                <a16:creationId xmlns:a16="http://schemas.microsoft.com/office/drawing/2014/main" id="{28018970-6E26-E372-16BE-7CFBA1A13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84" y="2422915"/>
            <a:ext cx="5805949" cy="253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C0B698-4417-A8D8-3253-0B8ED0964A93}"/>
              </a:ext>
            </a:extLst>
          </p:cNvPr>
          <p:cNvSpPr txBox="1"/>
          <p:nvPr/>
        </p:nvSpPr>
        <p:spPr>
          <a:xfrm>
            <a:off x="6400519" y="1859339"/>
            <a:ext cx="609805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noto"/>
              </a:rPr>
              <a:t>기능</a:t>
            </a:r>
            <a:endParaRPr lang="en-US" altLang="ko-KR" sz="1100" b="0" i="0" u="none" strike="noStrike" dirty="0">
              <a:solidFill>
                <a:srgbClr val="000000"/>
              </a:solidFill>
              <a:effectLst/>
              <a:latin typeface="noto"/>
            </a:endParaRPr>
          </a:p>
          <a:p>
            <a:endParaRPr lang="en-US" altLang="ko-KR" sz="1100" dirty="0">
              <a:solidFill>
                <a:srgbClr val="000000"/>
              </a:solidFill>
              <a:latin typeface="noto"/>
            </a:endParaRPr>
          </a:p>
          <a:p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noto"/>
              </a:rPr>
              <a:t>비용 최적화 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noto"/>
              </a:rPr>
              <a:t>(</a:t>
            </a:r>
            <a:r>
              <a:rPr lang="en-US" altLang="ko-KR" sz="1100" dirty="0">
                <a:solidFill>
                  <a:srgbClr val="000000"/>
                </a:solidFill>
                <a:latin typeface="noto"/>
              </a:rPr>
              <a:t>Cost</a:t>
            </a:r>
            <a:r>
              <a:rPr lang="ko-KR" altLang="en-US" sz="1100" dirty="0">
                <a:solidFill>
                  <a:srgbClr val="000000"/>
                </a:solidFill>
                <a:latin typeface="noto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noto"/>
              </a:rPr>
              <a:t>Optimization)</a:t>
            </a:r>
          </a:p>
          <a:p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noto"/>
              </a:rPr>
              <a:t>잠재적으로 비용을 절감할 수 있는 권장 사항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noto"/>
              </a:rPr>
              <a:t>. 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noto"/>
              </a:rPr>
              <a:t>이러한 검사는 사용되지 않는 리소스와</a:t>
            </a:r>
            <a:endParaRPr lang="en-US" altLang="ko-KR" sz="1100" b="0" i="0" u="none" strike="noStrike" dirty="0">
              <a:solidFill>
                <a:srgbClr val="000000"/>
              </a:solidFill>
              <a:effectLst/>
              <a:latin typeface="noto"/>
            </a:endParaRPr>
          </a:p>
          <a:p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noto"/>
              </a:rPr>
              <a:t>청구서를 줄일 수 있는 기회를 강조합니다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noto"/>
              </a:rPr>
              <a:t>.</a:t>
            </a:r>
          </a:p>
          <a:p>
            <a:br>
              <a:rPr lang="ko-KR" altLang="en-US" sz="1100" dirty="0"/>
            </a:b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noto"/>
              </a:rPr>
              <a:t>성능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noto"/>
              </a:rPr>
              <a:t>(Performance)</a:t>
            </a:r>
          </a:p>
          <a:p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noto"/>
              </a:rPr>
              <a:t>애플리케이션의 속도와 응답성을 개선할 수 있는 권장 사항입니다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noto"/>
              </a:rPr>
              <a:t>.</a:t>
            </a:r>
          </a:p>
          <a:p>
            <a:br>
              <a:rPr lang="ko-KR" altLang="en-US" sz="1100" dirty="0"/>
            </a:b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noto"/>
              </a:rPr>
              <a:t>보안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noto"/>
              </a:rPr>
              <a:t>(Security)</a:t>
            </a:r>
          </a:p>
          <a:p>
            <a:r>
              <a:rPr lang="en" altLang="ko-Kore-KR" sz="1100" b="0" i="0" u="none" strike="noStrike" dirty="0">
                <a:solidFill>
                  <a:srgbClr val="000000"/>
                </a:solidFill>
                <a:effectLst/>
                <a:latin typeface="noto"/>
              </a:rPr>
              <a:t>AWS 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noto"/>
              </a:rPr>
              <a:t>솔루션의 보안을 강화할 수 있는 보안 설정에 대한 권장 사항입니다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noto"/>
              </a:rPr>
              <a:t>.</a:t>
            </a:r>
          </a:p>
          <a:p>
            <a:br>
              <a:rPr lang="ko-KR" altLang="en-US" sz="1100" dirty="0"/>
            </a:b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noto"/>
              </a:rPr>
              <a:t>내결함성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noto"/>
              </a:rPr>
              <a:t>(Fault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noto"/>
              </a:rPr>
              <a:t> 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noto"/>
              </a:rPr>
              <a:t>Tolerance)</a:t>
            </a:r>
          </a:p>
          <a:p>
            <a:r>
              <a:rPr lang="en" altLang="ko-Kore-KR" sz="1100" b="0" i="0" u="none" strike="noStrike" dirty="0">
                <a:solidFill>
                  <a:srgbClr val="000000"/>
                </a:solidFill>
                <a:effectLst/>
                <a:latin typeface="noto"/>
              </a:rPr>
              <a:t>AWS 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noto"/>
              </a:rPr>
              <a:t>솔루션의 복원력을 높이는 데 도움이 되는 권장 사항입니다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noto"/>
              </a:rPr>
              <a:t>.</a:t>
            </a:r>
          </a:p>
          <a:p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noto"/>
              </a:rPr>
              <a:t>이러한 검사는 중복 부족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noto"/>
              </a:rPr>
              <a:t>, 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noto"/>
              </a:rPr>
              <a:t>현재 서비스 제한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noto"/>
              </a:rPr>
              <a:t>(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noto"/>
              </a:rPr>
              <a:t>할당량이라고도 함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noto"/>
              </a:rPr>
              <a:t>) 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noto"/>
              </a:rPr>
              <a:t>및 과다 사용된 리소스를 강조합니다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noto"/>
              </a:rPr>
              <a:t>.</a:t>
            </a:r>
          </a:p>
          <a:p>
            <a:br>
              <a:rPr lang="ko-KR" altLang="en-US" sz="1100" dirty="0"/>
            </a:b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noto"/>
              </a:rPr>
              <a:t>서비스 제한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noto"/>
              </a:rPr>
              <a:t>(Service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noto"/>
              </a:rPr>
              <a:t> 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noto"/>
              </a:rPr>
              <a:t>Limits)</a:t>
            </a:r>
          </a:p>
          <a:p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noto"/>
              </a:rPr>
              <a:t>계정에 대한 사용량과 계정이 </a:t>
            </a:r>
            <a:r>
              <a:rPr lang="en" altLang="ko-Kore-KR" sz="1100" b="0" i="0" u="none" strike="noStrike" dirty="0">
                <a:solidFill>
                  <a:srgbClr val="000000"/>
                </a:solidFill>
                <a:effectLst/>
                <a:latin typeface="noto"/>
              </a:rPr>
              <a:t>AWS 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noto"/>
              </a:rPr>
              <a:t>서비스 및 리소스에 대한 제한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noto"/>
              </a:rPr>
              <a:t>(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noto"/>
              </a:rPr>
              <a:t>할당량이라고도 함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noto"/>
              </a:rPr>
              <a:t>)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noto"/>
              </a:rPr>
              <a:t>에 근접하거나 초과하는지 여부를 확인합니다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noto"/>
              </a:rPr>
              <a:t>.</a:t>
            </a:r>
            <a:endParaRPr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00135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194B571-1BDD-49E8-BBC4-510750857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00" y="3778213"/>
            <a:ext cx="5568600" cy="278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217D04CE-01CE-5A00-E5DB-1D3A3E8FB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216" y="3711807"/>
            <a:ext cx="3130557" cy="284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69E019-2811-1E69-E050-023596AEBBEC}"/>
              </a:ext>
            </a:extLst>
          </p:cNvPr>
          <p:cNvSpPr txBox="1"/>
          <p:nvPr/>
        </p:nvSpPr>
        <p:spPr>
          <a:xfrm>
            <a:off x="519499" y="295487"/>
            <a:ext cx="11153002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사용되지 않거나 활용도가 낮은 리소스를 식별하여 비용 절감 가능</a:t>
            </a:r>
            <a:br>
              <a:rPr lang="ko-KR" altLang="en-US" sz="1200" dirty="0"/>
            </a:b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보안 취약점 및 잠재적인 규정 준수 문제 파악</a:t>
            </a:r>
            <a:br>
              <a:rPr lang="ko-KR" altLang="en-US" sz="1200" dirty="0"/>
            </a:b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애플리케이션의 성능 및 </a:t>
            </a:r>
            <a:r>
              <a:rPr lang="ko-KR" altLang="en-US" sz="1200" b="0" i="0" u="none" strike="noStrike" dirty="0" err="1">
                <a:solidFill>
                  <a:srgbClr val="000000"/>
                </a:solidFill>
                <a:effectLst/>
                <a:latin typeface="noto"/>
              </a:rPr>
              <a:t>응답성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 향상</a:t>
            </a:r>
            <a:br>
              <a:rPr lang="ko-KR" altLang="en-US" sz="1200" dirty="0"/>
            </a:b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중복성 부족 및 과도하게 사용된 리소스를 파악하여 복원력 향상</a:t>
            </a:r>
            <a:br>
              <a:rPr lang="ko-KR" altLang="en-US" sz="1200" dirty="0"/>
            </a:b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계정의 사용량이 </a:t>
            </a:r>
            <a:r>
              <a:rPr lang="en" altLang="ko-Kore-KR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AWS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서비스 및 리소스의 제한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(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할당량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)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에 근접하거나 초과하는지 확인</a:t>
            </a:r>
            <a:br>
              <a:rPr lang="ko-KR" altLang="en-US" sz="1200" dirty="0"/>
            </a:br>
            <a:br>
              <a:rPr lang="ko-KR" altLang="en-US" sz="1200" dirty="0"/>
            </a:b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월간 </a:t>
            </a:r>
            <a:r>
              <a:rPr lang="en" altLang="ko-Kore-KR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AWS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요금을 줄이고자 합니다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.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중지된 </a:t>
            </a:r>
            <a:r>
              <a:rPr lang="en" altLang="ko-Kore-KR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EC2(Amazon Elastic Compute Cloud)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인스턴스와 같은 사용되지 않는 리소스를 식별하고 삭제하여 비용을 절감합니다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.</a:t>
            </a:r>
            <a:br>
              <a:rPr lang="ko-KR" altLang="en-US" sz="1200" dirty="0"/>
            </a:br>
            <a:r>
              <a:rPr lang="en" altLang="ko-Kore-KR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AWS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환경의 보안을 개선하려고 합니다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. </a:t>
            </a:r>
            <a:r>
              <a:rPr lang="en" altLang="ko-Kore-KR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Amazon EC2(Elastic Compute Cloud)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인스턴스의 열린 포트와 같은 보안 취약성을 식별하고 이를 완화하기 위한 단계를 수행합니다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.</a:t>
            </a:r>
            <a:br>
              <a:rPr lang="ko-KR" altLang="en-US" sz="1200" dirty="0"/>
            </a:b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응용 프로그램의 성능을 개선하려고 합니다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. </a:t>
            </a:r>
            <a:r>
              <a:rPr lang="en" altLang="ko-Kore-KR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EBS(Amazon Elastic Block Store)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볼륨 및 </a:t>
            </a:r>
            <a:r>
              <a:rPr lang="en" altLang="ko-Kore-KR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ELB(Amazon Elastic Load Balancing)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구성과 관련된 문제를 식별하고 성능을 개선하기 위한 단계를 수행합니다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.</a:t>
            </a:r>
            <a:br>
              <a:rPr lang="ko-KR" altLang="en-US" sz="1200" dirty="0"/>
            </a:br>
            <a:r>
              <a:rPr lang="en" altLang="ko-Kore-KR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AWS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환경의 복원력을 높이고자 합니다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. </a:t>
            </a:r>
            <a:r>
              <a:rPr lang="en" altLang="ko-Kore-KR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IOPS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제한에 근접한 </a:t>
            </a:r>
            <a:r>
              <a:rPr lang="en" altLang="ko-Kore-KR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Amazon EBS(Elastic Block Store)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볼륨과 같은 중복 부족 및 과도하게 사용되는 리소스를 식별하고 복원력을 높이기 위한 단계를 수행합니다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.</a:t>
            </a:r>
            <a:br>
              <a:rPr lang="ko-KR" altLang="en-US" sz="1200" dirty="0"/>
            </a:br>
            <a:r>
              <a:rPr lang="en" altLang="ko-Kore-KR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AWS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사용량을 모니터링하려고 합니다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.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계정 사용이 </a:t>
            </a:r>
            <a:r>
              <a:rPr lang="en" altLang="ko-Kore-KR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AWS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서비스 및 리소스의 제한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(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할당량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)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에 근접하거나 초과하는지 확인합니다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.</a:t>
            </a:r>
          </a:p>
          <a:p>
            <a:br>
              <a:rPr lang="ko-KR" altLang="en-US" sz="1200" dirty="0"/>
            </a:br>
            <a:r>
              <a:rPr lang="en" altLang="ko-Kore-KR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Trusted Advisor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는 권장 사항을 제공하는 서비스이지 식별되는 문제를 자동으로 해결하는 서비스가 아니라는 점에 유의해야 합니다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.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권장 사항을 준수하고 문제를 해결하기 위한 조치를 취할 것인지 여부는 사용자에게 달려 있습니다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noto"/>
              </a:rPr>
              <a:t>.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63624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91FA93-6373-1947-67CC-3CDE7F994903}"/>
              </a:ext>
            </a:extLst>
          </p:cNvPr>
          <p:cNvSpPr txBox="1"/>
          <p:nvPr/>
        </p:nvSpPr>
        <p:spPr>
          <a:xfrm>
            <a:off x="4143652" y="3013501"/>
            <a:ext cx="3904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800" dirty="0"/>
              <a:t>Others</a:t>
            </a:r>
            <a:endParaRPr kumimoji="1" lang="ko-Kore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905865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</TotalTime>
  <Words>1459</Words>
  <Application>Microsoft Macintosh PowerPoint</Application>
  <PresentationFormat>와이드스크린</PresentationFormat>
  <Paragraphs>118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Amazon Ember</vt:lpstr>
      <vt:lpstr>Malgun Gothic</vt:lpstr>
      <vt:lpstr>noto</vt:lpstr>
      <vt:lpstr>Arial</vt:lpstr>
      <vt:lpstr>Calibri</vt:lpstr>
      <vt:lpstr>Calibri Light</vt:lpstr>
      <vt:lpstr>Monaco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김현민</dc:creator>
  <cp:lastModifiedBy>김현민</cp:lastModifiedBy>
  <cp:revision>8</cp:revision>
  <dcterms:created xsi:type="dcterms:W3CDTF">2023-01-16T05:10:16Z</dcterms:created>
  <dcterms:modified xsi:type="dcterms:W3CDTF">2023-01-17T09:51:33Z</dcterms:modified>
</cp:coreProperties>
</file>